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65" r:id="rId3"/>
  </p:sldMasterIdLst>
  <p:notesMasterIdLst>
    <p:notesMasterId r:id="rId27"/>
  </p:notesMasterIdLst>
  <p:sldIdLst>
    <p:sldId id="302" r:id="rId4"/>
    <p:sldId id="301" r:id="rId5"/>
    <p:sldId id="303" r:id="rId6"/>
    <p:sldId id="260" r:id="rId7"/>
    <p:sldId id="283" r:id="rId8"/>
    <p:sldId id="304" r:id="rId9"/>
    <p:sldId id="285" r:id="rId10"/>
    <p:sldId id="287" r:id="rId11"/>
    <p:sldId id="305" r:id="rId12"/>
    <p:sldId id="289" r:id="rId13"/>
    <p:sldId id="270" r:id="rId14"/>
    <p:sldId id="271" r:id="rId15"/>
    <p:sldId id="272" r:id="rId16"/>
    <p:sldId id="298" r:id="rId17"/>
    <p:sldId id="291" r:id="rId18"/>
    <p:sldId id="306" r:id="rId19"/>
    <p:sldId id="293" r:id="rId20"/>
    <p:sldId id="294" r:id="rId21"/>
    <p:sldId id="307" r:id="rId22"/>
    <p:sldId id="296" r:id="rId23"/>
    <p:sldId id="297" r:id="rId24"/>
    <p:sldId id="323" r:id="rId25"/>
    <p:sldId id="324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333C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CE598F-9930-47EA-B9E2-8889F547937B}" type="datetimeFigureOut">
              <a:rPr lang="zh-CN" altLang="en-US" smtClean="0"/>
              <a:t>2023/1/8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796001-3927-4167-8540-5D13E3CDCF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92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96001-3927-4167-8540-5D13E3CDCF81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59217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83960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2844C12D-F316-43EE-8982-9FD58C5F66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FA9BDF39-4B3F-49A2-9A9F-23E0A6B731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682D9BF9-2825-449C-84AB-C2295D276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34CB9-8017-4268-93EB-E0D5C1B6DF8F}" type="datetimeFigureOut">
              <a:rPr lang="zh-CN" altLang="en-US" smtClean="0"/>
              <a:t>2023/1/8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E8FDD9F0-0FC7-40CF-8DE4-C6B3795EE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A884D09A-8C41-4D7C-A3CD-4034AA874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7F2A9-7A08-431E-9795-9F37697B55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8416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585FAD62-5E79-4D4E-88FE-AC1C8A371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CFF684D4-A090-4B70-B275-648256465F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760C923E-31E2-49A8-B287-382E73F4D8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35649E18-58E2-4650-9919-F307B19DC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34CB9-8017-4268-93EB-E0D5C1B6DF8F}" type="datetimeFigureOut">
              <a:rPr lang="zh-CN" altLang="en-US" smtClean="0"/>
              <a:t>2023/1/8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7E78FCFD-DF56-4CBD-A467-7303DAC49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2AB64983-D735-4125-87A1-F001E344D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7F2A9-7A08-431E-9795-9F37697B55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8807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C4A1D922-FA8E-4865-996C-F5F56310C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BA177C17-BB81-42E4-9953-A0C2F33773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16F4F9D2-3028-414B-8709-4464AC836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34CB9-8017-4268-93EB-E0D5C1B6DF8F}" type="datetimeFigureOut">
              <a:rPr lang="zh-CN" altLang="en-US" smtClean="0"/>
              <a:t>2023/1/8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52566317-6B12-44AB-85F9-835CC1A4F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7FE22B2B-B2A6-4E52-AA2D-7D4698C79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7F2A9-7A08-431E-9795-9F37697B55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2621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A851F354-4701-440E-9ED1-2261B7299C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6B344AD3-CA03-424B-AAA0-5C9ACA197D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A9A6EF61-E37B-4C0C-80F6-351815815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34CB9-8017-4268-93EB-E0D5C1B6DF8F}" type="datetimeFigureOut">
              <a:rPr lang="zh-CN" altLang="en-US" smtClean="0"/>
              <a:t>2023/1/8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F06FEEF0-1400-446D-BE97-2F61B59F6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5E3F8344-A442-4DE3-88D7-BCDBECE7D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7F2A9-7A08-431E-9795-9F37697B55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12150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2023/1/8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5760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2023/1/8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9887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30594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1666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4835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3974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873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78A264C6-6976-4FAC-AE07-0B8A6FAEF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F3A67948-2E73-47C3-A91E-F1764B9A93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E9E2C99F-1277-4675-A60F-696ECBF2C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34CB9-8017-4268-93EB-E0D5C1B6DF8F}" type="datetimeFigureOut">
              <a:rPr lang="zh-CN" altLang="en-US" smtClean="0"/>
              <a:t>2023/1/8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B3D37B36-05EA-47A6-BD0A-A3F7E6DAC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E7008BB6-E3F8-4C50-A7D3-C1C53AEE0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7F2A9-7A08-431E-9795-9F37697B55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81337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5422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5503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952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3257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3306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554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549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6C7FA9D8-EEFA-473F-8C7E-693E79DB1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A5F26C71-A95E-41DA-B757-B8C6BFE87C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A334C53F-EE54-4DD5-8D8E-E803D60CC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34CB9-8017-4268-93EB-E0D5C1B6DF8F}" type="datetimeFigureOut">
              <a:rPr lang="zh-CN" altLang="en-US" smtClean="0"/>
              <a:t>2023/1/8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024455BA-6E27-47C2-8D06-869C13171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AE1AFC7A-0C97-42BD-B6F1-BD80BD8B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7F2A9-7A08-431E-9795-9F37697B55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3259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4C5EF51D-E2EA-4878-9787-10A385127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E292B554-FABC-4B19-A350-BC610D12F2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0FB87B36-3172-4902-BDAA-1FA8D11453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C3963B89-69B7-401D-8EAD-353C04E26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34CB9-8017-4268-93EB-E0D5C1B6DF8F}" type="datetimeFigureOut">
              <a:rPr lang="zh-CN" altLang="en-US" smtClean="0"/>
              <a:t>2023/1/8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21D320D2-0DF2-4B06-9EFE-F9E401846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86C9F964-1CDE-468F-B864-97FC827C2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7F2A9-7A08-431E-9795-9F37697B55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7400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ED91D9EF-19BB-4CD2-A9B0-0DCFDDD70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5623B00F-5223-49C3-A98F-2D82F19D97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EBB626BD-EF24-4E6A-B397-35112E0D14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50F1B24E-0A94-4419-973C-7551E54A41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8B8FFD76-9685-4F0F-82BE-6183721748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C7B25B3D-90D8-4216-ACD0-D154165A8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34CB9-8017-4268-93EB-E0D5C1B6DF8F}" type="datetimeFigureOut">
              <a:rPr lang="zh-CN" altLang="en-US" smtClean="0"/>
              <a:t>2023/1/8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87097622-EF45-49EB-A83B-3DB553D9D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A02D4D06-A063-4064-8ADE-69DE09D8C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7F2A9-7A08-431E-9795-9F37697B55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9650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ED91D9EF-19BB-4CD2-A9B0-0DCFDDD70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5623B00F-5223-49C3-A98F-2D82F19D97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EBB626BD-EF24-4E6A-B397-35112E0D14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50F1B24E-0A94-4419-973C-7551E54A41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8B8FFD76-9685-4F0F-82BE-6183721748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C7B25B3D-90D8-4216-ACD0-D154165A8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34CB9-8017-4268-93EB-E0D5C1B6DF8F}" type="datetimeFigureOut">
              <a:rPr lang="zh-CN" altLang="en-US" smtClean="0"/>
              <a:t>2023/1/8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87097622-EF45-49EB-A83B-3DB553D9D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A02D4D06-A063-4064-8ADE-69DE09D8C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7F2A9-7A08-431E-9795-9F37697B552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167475" y="6739570"/>
            <a:ext cx="1224136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下载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235938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0915A1D7-B936-4F97-829D-0B735D5D4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065" y="585833"/>
            <a:ext cx="10515600" cy="501758"/>
          </a:xfrm>
        </p:spPr>
        <p:txBody>
          <a:bodyPr vert="horz" lIns="91440" tIns="45720" rIns="91440" bIns="45720" rtlCol="0" anchor="ctr">
            <a:normAutofit lnSpcReduction="10000"/>
          </a:bodyPr>
          <a:lstStyle>
            <a:lvl1pPr>
              <a:defRPr lang="zh-CN" altLang="en-US" sz="3600"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pPr marL="0" lvl="0"/>
            <a:r>
              <a:rPr lang="zh-CN" altLang="en-US"/>
              <a:t>单击此处编辑母版标题样式</a:t>
            </a:r>
          </a:p>
        </p:txBody>
      </p:sp>
      <p:sp>
        <p:nvSpPr>
          <p:cNvPr id="8" name="矩形 7">
            <a:extLst>
              <a:ext uri="{FF2B5EF4-FFF2-40B4-BE49-F238E27FC236}">
                <a16:creationId xmlns="" xmlns:a16="http://schemas.microsoft.com/office/drawing/2014/main" id="{518A39DF-69A4-407F-AB9B-654880A9FFD3}"/>
              </a:ext>
            </a:extLst>
          </p:cNvPr>
          <p:cNvSpPr/>
          <p:nvPr userDrawn="1"/>
        </p:nvSpPr>
        <p:spPr>
          <a:xfrm>
            <a:off x="0" y="260648"/>
            <a:ext cx="263352" cy="1152128"/>
          </a:xfrm>
          <a:prstGeom prst="rect">
            <a:avLst/>
          </a:prstGeom>
          <a:solidFill>
            <a:srgbClr val="333C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="" xmlns:a16="http://schemas.microsoft.com/office/drawing/2014/main" id="{595975F3-82C5-45A5-A3BF-E338E5130AF8}"/>
              </a:ext>
            </a:extLst>
          </p:cNvPr>
          <p:cNvSpPr/>
          <p:nvPr userDrawn="1"/>
        </p:nvSpPr>
        <p:spPr>
          <a:xfrm>
            <a:off x="11928648" y="5417053"/>
            <a:ext cx="263352" cy="1152128"/>
          </a:xfrm>
          <a:prstGeom prst="rect">
            <a:avLst/>
          </a:prstGeom>
          <a:solidFill>
            <a:srgbClr val="EE51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9034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BA1CF5FE-BD36-4497-938D-F20E663EA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34CB9-8017-4268-93EB-E0D5C1B6DF8F}" type="datetimeFigureOut">
              <a:rPr lang="zh-CN" altLang="en-US" smtClean="0"/>
              <a:t>2023/1/8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871F231B-1258-4148-9D22-1BB788AAE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27B9732E-03DC-4A9A-A150-2122E714C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7F2A9-7A08-431E-9795-9F37697B55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1648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7B17AE4A-FF5F-4C22-B8E0-2FB3AE4C7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A29D0221-904C-4642-A565-DD60031BCE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1047BB83-3118-4249-9413-AE937BD6B2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5F19AA24-93DA-4232-B8F6-05600DEC5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34CB9-8017-4268-93EB-E0D5C1B6DF8F}" type="datetimeFigureOut">
              <a:rPr lang="zh-CN" altLang="en-US" smtClean="0"/>
              <a:t>2023/1/8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6C6F8614-179B-43D2-BD8C-7622618D4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2E668A6A-FC9D-4F77-B911-E5F19D2A7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7F2A9-7A08-431E-9795-9F37697B55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3946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="" xmlns:a16="http://schemas.microsoft.com/office/drawing/2014/main" id="{7B211DB0-8A5F-41EC-BFC4-5F3833418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0354A3B4-1796-4C54-83B9-566321EB4A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C8FDEA4C-3A17-4250-883D-9038C80E20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34CB9-8017-4268-93EB-E0D5C1B6DF8F}" type="datetimeFigureOut">
              <a:rPr lang="zh-CN" altLang="en-US" smtClean="0"/>
              <a:t>2023/1/8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20C203D5-1794-4401-906C-72205A3B6F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962F36BF-0CF4-450C-9145-91CCBF9D91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7F2A9-7A08-431E-9795-9F37697B55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0370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8984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77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5137D0A1-B287-45C2-8D1D-D7B800F79C8E}"/>
              </a:ext>
            </a:extLst>
          </p:cNvPr>
          <p:cNvSpPr/>
          <p:nvPr/>
        </p:nvSpPr>
        <p:spPr>
          <a:xfrm>
            <a:off x="0" y="0"/>
            <a:ext cx="12192000" cy="4626848"/>
          </a:xfrm>
          <a:prstGeom prst="rect">
            <a:avLst/>
          </a:prstGeom>
          <a:solidFill>
            <a:srgbClr val="333C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9A29071B-5C59-488A-90CA-DBED585B22E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11316" y="1138104"/>
            <a:ext cx="4608512" cy="4608512"/>
          </a:xfrm>
          <a:prstGeom prst="ellipse">
            <a:avLst/>
          </a:prstGeom>
          <a:ln w="152400">
            <a:solidFill>
              <a:schemeClr val="bg1"/>
            </a:solidFill>
          </a:ln>
        </p:spPr>
      </p:pic>
      <p:sp>
        <p:nvSpPr>
          <p:cNvPr id="37" name="文本框 36">
            <a:extLst>
              <a:ext uri="{FF2B5EF4-FFF2-40B4-BE49-F238E27FC236}">
                <a16:creationId xmlns="" xmlns:a16="http://schemas.microsoft.com/office/drawing/2014/main" id="{6427DCD7-219C-4672-AAA9-97784C806FC8}"/>
              </a:ext>
            </a:extLst>
          </p:cNvPr>
          <p:cNvSpPr txBox="1"/>
          <p:nvPr/>
        </p:nvSpPr>
        <p:spPr>
          <a:xfrm>
            <a:off x="910271" y="4151400"/>
            <a:ext cx="63759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HOW TO CONDUCT EMPLOYEE EXIT INTERVIEW</a:t>
            </a:r>
          </a:p>
        </p:txBody>
      </p:sp>
      <p:sp>
        <p:nvSpPr>
          <p:cNvPr id="39" name="矩形 38">
            <a:extLst>
              <a:ext uri="{FF2B5EF4-FFF2-40B4-BE49-F238E27FC236}">
                <a16:creationId xmlns="" xmlns:a16="http://schemas.microsoft.com/office/drawing/2014/main" id="{D822E1AD-7E16-42DD-B34E-99102A3AB08B}"/>
              </a:ext>
            </a:extLst>
          </p:cNvPr>
          <p:cNvSpPr/>
          <p:nvPr/>
        </p:nvSpPr>
        <p:spPr>
          <a:xfrm>
            <a:off x="910271" y="881684"/>
            <a:ext cx="1226428" cy="576060"/>
          </a:xfrm>
          <a:prstGeom prst="rect">
            <a:avLst/>
          </a:prstGeom>
          <a:solidFill>
            <a:srgbClr val="EE51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LOGO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49" name="组合 48">
            <a:extLst>
              <a:ext uri="{FF2B5EF4-FFF2-40B4-BE49-F238E27FC236}">
                <a16:creationId xmlns="" xmlns:a16="http://schemas.microsoft.com/office/drawing/2014/main" id="{A69863B6-FC23-4617-B2C5-FBC463F81134}"/>
              </a:ext>
            </a:extLst>
          </p:cNvPr>
          <p:cNvGrpSpPr/>
          <p:nvPr/>
        </p:nvGrpSpPr>
        <p:grpSpPr>
          <a:xfrm>
            <a:off x="1128594" y="5449637"/>
            <a:ext cx="3845313" cy="307777"/>
            <a:chOff x="1199456" y="5729890"/>
            <a:chExt cx="3845313" cy="307777"/>
          </a:xfrm>
        </p:grpSpPr>
        <p:grpSp>
          <p:nvGrpSpPr>
            <p:cNvPr id="50" name="组合 49">
              <a:extLst>
                <a:ext uri="{FF2B5EF4-FFF2-40B4-BE49-F238E27FC236}">
                  <a16:creationId xmlns="" xmlns:a16="http://schemas.microsoft.com/office/drawing/2014/main" id="{9BB1F99C-6CDE-4E60-A9BE-1AF5EF80CE90}"/>
                </a:ext>
              </a:extLst>
            </p:cNvPr>
            <p:cNvGrpSpPr/>
            <p:nvPr/>
          </p:nvGrpSpPr>
          <p:grpSpPr>
            <a:xfrm>
              <a:off x="1199456" y="5729890"/>
              <a:ext cx="1842188" cy="307777"/>
              <a:chOff x="1199456" y="5729890"/>
              <a:chExt cx="1842188" cy="307777"/>
            </a:xfrm>
          </p:grpSpPr>
          <p:sp>
            <p:nvSpPr>
              <p:cNvPr id="54" name="椭圆 53">
                <a:extLst>
                  <a:ext uri="{FF2B5EF4-FFF2-40B4-BE49-F238E27FC236}">
                    <a16:creationId xmlns="" xmlns:a16="http://schemas.microsoft.com/office/drawing/2014/main" id="{950BFED4-95C6-4707-A511-B4636A36A872}"/>
                  </a:ext>
                </a:extLst>
              </p:cNvPr>
              <p:cNvSpPr/>
              <p:nvPr/>
            </p:nvSpPr>
            <p:spPr>
              <a:xfrm>
                <a:off x="1199456" y="5775768"/>
                <a:ext cx="216020" cy="216020"/>
              </a:xfrm>
              <a:prstGeom prst="ellipse">
                <a:avLst/>
              </a:prstGeom>
              <a:solidFill>
                <a:srgbClr val="EE511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5" name="文本框 54">
                <a:extLst>
                  <a:ext uri="{FF2B5EF4-FFF2-40B4-BE49-F238E27FC236}">
                    <a16:creationId xmlns="" xmlns:a16="http://schemas.microsoft.com/office/drawing/2014/main" id="{14D16AF0-BE0F-473E-A7C5-9E7616FD6657}"/>
                  </a:ext>
                </a:extLst>
              </p:cNvPr>
              <p:cNvSpPr txBox="1"/>
              <p:nvPr/>
            </p:nvSpPr>
            <p:spPr>
              <a:xfrm>
                <a:off x="1415476" y="5729890"/>
                <a:ext cx="1626168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sz="1400" dirty="0">
                    <a:cs typeface="+mn-ea"/>
                    <a:sym typeface="+mn-lt"/>
                  </a:rPr>
                  <a:t>主讲人</a:t>
                </a:r>
                <a:r>
                  <a:rPr lang="zh-CN" altLang="en-US" sz="1400" dirty="0" smtClean="0">
                    <a:cs typeface="+mn-ea"/>
                    <a:sym typeface="+mn-lt"/>
                  </a:rPr>
                  <a:t>：</a:t>
                </a:r>
                <a:r>
                  <a:rPr lang="zh-CN" altLang="en-US" sz="1400" dirty="0">
                    <a:cs typeface="+mn-ea"/>
                    <a:sym typeface="+mn-lt"/>
                  </a:rPr>
                  <a:t>优品</a:t>
                </a:r>
                <a:r>
                  <a:rPr lang="en-US" altLang="zh-CN" sz="1400" dirty="0" smtClean="0">
                    <a:cs typeface="+mn-ea"/>
                    <a:sym typeface="+mn-lt"/>
                  </a:rPr>
                  <a:t>PPT</a:t>
                </a:r>
                <a:endParaRPr lang="zh-CN" altLang="en-US" sz="1400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51" name="组合 50">
              <a:extLst>
                <a:ext uri="{FF2B5EF4-FFF2-40B4-BE49-F238E27FC236}">
                  <a16:creationId xmlns="" xmlns:a16="http://schemas.microsoft.com/office/drawing/2014/main" id="{1BD5B2BB-8F44-412B-A2C7-903ED1836964}"/>
                </a:ext>
              </a:extLst>
            </p:cNvPr>
            <p:cNvGrpSpPr/>
            <p:nvPr/>
          </p:nvGrpSpPr>
          <p:grpSpPr>
            <a:xfrm>
              <a:off x="3202581" y="5729890"/>
              <a:ext cx="1842188" cy="307777"/>
              <a:chOff x="1199456" y="5729890"/>
              <a:chExt cx="1842188" cy="307777"/>
            </a:xfrm>
          </p:grpSpPr>
          <p:sp>
            <p:nvSpPr>
              <p:cNvPr id="52" name="椭圆 51">
                <a:extLst>
                  <a:ext uri="{FF2B5EF4-FFF2-40B4-BE49-F238E27FC236}">
                    <a16:creationId xmlns="" xmlns:a16="http://schemas.microsoft.com/office/drawing/2014/main" id="{256932E9-1870-4B9C-8905-5EF3CB3CBC0E}"/>
                  </a:ext>
                </a:extLst>
              </p:cNvPr>
              <p:cNvSpPr/>
              <p:nvPr/>
            </p:nvSpPr>
            <p:spPr>
              <a:xfrm>
                <a:off x="1199456" y="5775768"/>
                <a:ext cx="216020" cy="216020"/>
              </a:xfrm>
              <a:prstGeom prst="ellipse">
                <a:avLst/>
              </a:prstGeom>
              <a:solidFill>
                <a:srgbClr val="EE511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3" name="文本框 52">
                <a:extLst>
                  <a:ext uri="{FF2B5EF4-FFF2-40B4-BE49-F238E27FC236}">
                    <a16:creationId xmlns="" xmlns:a16="http://schemas.microsoft.com/office/drawing/2014/main" id="{70D7488E-1562-4CFE-8CDA-ED25ACCFA43C}"/>
                  </a:ext>
                </a:extLst>
              </p:cNvPr>
              <p:cNvSpPr txBox="1"/>
              <p:nvPr/>
            </p:nvSpPr>
            <p:spPr>
              <a:xfrm>
                <a:off x="1415476" y="5729890"/>
                <a:ext cx="1626168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sz="1400" dirty="0">
                    <a:cs typeface="+mn-ea"/>
                    <a:sym typeface="+mn-lt"/>
                  </a:rPr>
                  <a:t>时间</a:t>
                </a:r>
                <a:r>
                  <a:rPr lang="zh-CN" altLang="en-US" sz="1400" dirty="0" smtClean="0">
                    <a:cs typeface="+mn-ea"/>
                    <a:sym typeface="+mn-lt"/>
                  </a:rPr>
                  <a:t>：</a:t>
                </a:r>
                <a:r>
                  <a:rPr lang="en-US" altLang="zh-CN" sz="1400" dirty="0" smtClean="0">
                    <a:cs typeface="+mn-ea"/>
                    <a:sym typeface="+mn-lt"/>
                  </a:rPr>
                  <a:t>20XX.XX</a:t>
                </a:r>
                <a:endParaRPr lang="zh-CN" altLang="en-US" sz="1400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" name="组合 4">
            <a:extLst>
              <a:ext uri="{FF2B5EF4-FFF2-40B4-BE49-F238E27FC236}">
                <a16:creationId xmlns="" xmlns:a16="http://schemas.microsoft.com/office/drawing/2014/main" id="{57F2D1EC-5C7A-4C3A-B0A4-3A01A7611C8C}"/>
              </a:ext>
            </a:extLst>
          </p:cNvPr>
          <p:cNvGrpSpPr/>
          <p:nvPr/>
        </p:nvGrpSpPr>
        <p:grpSpPr>
          <a:xfrm>
            <a:off x="851786" y="2061524"/>
            <a:ext cx="5760641" cy="2123658"/>
            <a:chOff x="851786" y="2061524"/>
            <a:chExt cx="5760641" cy="2123658"/>
          </a:xfrm>
        </p:grpSpPr>
        <p:sp>
          <p:nvSpPr>
            <p:cNvPr id="34" name="矩形 33">
              <a:extLst>
                <a:ext uri="{FF2B5EF4-FFF2-40B4-BE49-F238E27FC236}">
                  <a16:creationId xmlns="" xmlns:a16="http://schemas.microsoft.com/office/drawing/2014/main" id="{9870DBCC-AE32-4983-A0BF-FE88D9CC2F6A}"/>
                </a:ext>
              </a:extLst>
            </p:cNvPr>
            <p:cNvSpPr/>
            <p:nvPr/>
          </p:nvSpPr>
          <p:spPr>
            <a:xfrm>
              <a:off x="912570" y="2754219"/>
              <a:ext cx="3024336" cy="216024"/>
            </a:xfrm>
            <a:prstGeom prst="rect">
              <a:avLst/>
            </a:prstGeom>
            <a:solidFill>
              <a:srgbClr val="EE51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5" name="文本框 34">
              <a:extLst>
                <a:ext uri="{FF2B5EF4-FFF2-40B4-BE49-F238E27FC236}">
                  <a16:creationId xmlns="" xmlns:a16="http://schemas.microsoft.com/office/drawing/2014/main" id="{FBCA47BA-D72D-4154-8F9D-CBD51709E1C5}"/>
                </a:ext>
              </a:extLst>
            </p:cNvPr>
            <p:cNvSpPr txBox="1"/>
            <p:nvPr/>
          </p:nvSpPr>
          <p:spPr>
            <a:xfrm>
              <a:off x="851786" y="2061524"/>
              <a:ext cx="5760641" cy="212365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6000" b="1" dirty="0">
                  <a:solidFill>
                    <a:schemeClr val="bg1"/>
                  </a:solidFill>
                  <a:cs typeface="+mn-ea"/>
                  <a:sym typeface="+mn-lt"/>
                </a:rPr>
                <a:t>如何做好</a:t>
              </a:r>
              <a:endParaRPr lang="en-US" altLang="zh-CN" sz="6000" b="1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r>
                <a:rPr lang="zh-CN" altLang="en-US" sz="7200" b="1" dirty="0">
                  <a:solidFill>
                    <a:schemeClr val="bg1"/>
                  </a:solidFill>
                  <a:cs typeface="+mn-ea"/>
                  <a:sym typeface="+mn-lt"/>
                </a:rPr>
                <a:t>员工离职面谈</a:t>
              </a:r>
              <a:endParaRPr lang="zh-CN" altLang="en-US" sz="7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56" name="椭圆 55">
            <a:extLst>
              <a:ext uri="{FF2B5EF4-FFF2-40B4-BE49-F238E27FC236}">
                <a16:creationId xmlns="" xmlns:a16="http://schemas.microsoft.com/office/drawing/2014/main" id="{F01E1E8C-2240-4834-8675-6CD6BDE50DF0}"/>
              </a:ext>
            </a:extLst>
          </p:cNvPr>
          <p:cNvSpPr/>
          <p:nvPr/>
        </p:nvSpPr>
        <p:spPr>
          <a:xfrm>
            <a:off x="7042594" y="5529719"/>
            <a:ext cx="698546" cy="698546"/>
          </a:xfrm>
          <a:prstGeom prst="ellipse">
            <a:avLst/>
          </a:prstGeom>
          <a:solidFill>
            <a:srgbClr val="333C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7" name="椭圆 56">
            <a:extLst>
              <a:ext uri="{FF2B5EF4-FFF2-40B4-BE49-F238E27FC236}">
                <a16:creationId xmlns="" xmlns:a16="http://schemas.microsoft.com/office/drawing/2014/main" id="{1536BE43-1EBF-4534-873D-D163E64E537B}"/>
              </a:ext>
            </a:extLst>
          </p:cNvPr>
          <p:cNvSpPr/>
          <p:nvPr/>
        </p:nvSpPr>
        <p:spPr>
          <a:xfrm>
            <a:off x="7933649" y="5811732"/>
            <a:ext cx="351417" cy="351417"/>
          </a:xfrm>
          <a:prstGeom prst="ellipse">
            <a:avLst/>
          </a:prstGeom>
          <a:noFill/>
          <a:ln>
            <a:solidFill>
              <a:srgbClr val="EE51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8" name="椭圆 57">
            <a:extLst>
              <a:ext uri="{FF2B5EF4-FFF2-40B4-BE49-F238E27FC236}">
                <a16:creationId xmlns="" xmlns:a16="http://schemas.microsoft.com/office/drawing/2014/main" id="{D74DEBA5-0372-4DAD-B869-408C12E98C24}"/>
              </a:ext>
            </a:extLst>
          </p:cNvPr>
          <p:cNvSpPr/>
          <p:nvPr/>
        </p:nvSpPr>
        <p:spPr>
          <a:xfrm>
            <a:off x="11024280" y="5229407"/>
            <a:ext cx="440460" cy="440460"/>
          </a:xfrm>
          <a:prstGeom prst="ellipse">
            <a:avLst/>
          </a:prstGeom>
          <a:solidFill>
            <a:srgbClr val="EE51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57946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7" grpId="0"/>
      <p:bldP spid="39" grpId="0" animBg="1"/>
      <p:bldP spid="56" grpId="0" animBg="1"/>
      <p:bldP spid="57" grpId="0" animBg="1"/>
      <p:bldP spid="5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57F36202-348B-46B3-B517-1B6EB5B0E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准备阶段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="" xmlns:a16="http://schemas.microsoft.com/office/drawing/2014/main" id="{AFD6913F-19FB-493C-A2DB-3F816CC18E24}"/>
              </a:ext>
            </a:extLst>
          </p:cNvPr>
          <p:cNvGrpSpPr/>
          <p:nvPr/>
        </p:nvGrpSpPr>
        <p:grpSpPr>
          <a:xfrm>
            <a:off x="1415480" y="1707686"/>
            <a:ext cx="5400600" cy="576063"/>
            <a:chOff x="1487488" y="1772815"/>
            <a:chExt cx="5400600" cy="576063"/>
          </a:xfrm>
        </p:grpSpPr>
        <p:sp>
          <p:nvSpPr>
            <p:cNvPr id="3" name="矩形: 圆角 2">
              <a:extLst>
                <a:ext uri="{FF2B5EF4-FFF2-40B4-BE49-F238E27FC236}">
                  <a16:creationId xmlns="" xmlns:a16="http://schemas.microsoft.com/office/drawing/2014/main" id="{794FA9DA-8C5F-434A-AB0F-F147EEACEF00}"/>
                </a:ext>
              </a:extLst>
            </p:cNvPr>
            <p:cNvSpPr/>
            <p:nvPr/>
          </p:nvSpPr>
          <p:spPr>
            <a:xfrm>
              <a:off x="1487488" y="1772815"/>
              <a:ext cx="648072" cy="576063"/>
            </a:xfrm>
            <a:prstGeom prst="roundRect">
              <a:avLst/>
            </a:prstGeom>
            <a:solidFill>
              <a:srgbClr val="EE51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>
                  <a:cs typeface="+mn-ea"/>
                  <a:sym typeface="+mn-lt"/>
                </a:rPr>
                <a:t>01</a:t>
              </a:r>
              <a:endParaRPr lang="zh-CN" altLang="en-US" sz="2400" b="1" dirty="0">
                <a:cs typeface="+mn-ea"/>
                <a:sym typeface="+mn-lt"/>
              </a:endParaRPr>
            </a:p>
          </p:txBody>
        </p:sp>
        <p:sp>
          <p:nvSpPr>
            <p:cNvPr id="5" name="文本框 4">
              <a:extLst>
                <a:ext uri="{FF2B5EF4-FFF2-40B4-BE49-F238E27FC236}">
                  <a16:creationId xmlns="" xmlns:a16="http://schemas.microsoft.com/office/drawing/2014/main" id="{192743D9-92B0-4D54-859D-65178B0D023F}"/>
                </a:ext>
              </a:extLst>
            </p:cNvPr>
            <p:cNvSpPr txBox="1"/>
            <p:nvPr/>
          </p:nvSpPr>
          <p:spPr>
            <a:xfrm>
              <a:off x="2228672" y="1830014"/>
              <a:ext cx="46594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>
                  <a:cs typeface="+mn-ea"/>
                  <a:sym typeface="+mn-lt"/>
                </a:rPr>
                <a:t>时间把控</a:t>
              </a:r>
              <a:r>
                <a:rPr lang="en-US" altLang="zh-CN" sz="2400" dirty="0">
                  <a:cs typeface="+mn-ea"/>
                  <a:sym typeface="+mn-lt"/>
                </a:rPr>
                <a:t>20</a:t>
              </a:r>
              <a:r>
                <a:rPr lang="zh-CN" altLang="en-US" sz="2400" dirty="0">
                  <a:cs typeface="+mn-ea"/>
                  <a:sym typeface="+mn-lt"/>
                </a:rPr>
                <a:t>分钟以内</a:t>
              </a: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="" xmlns:a16="http://schemas.microsoft.com/office/drawing/2014/main" id="{1BBC11F0-E4E0-402C-98A8-DC28A7EDAAF1}"/>
              </a:ext>
            </a:extLst>
          </p:cNvPr>
          <p:cNvGrpSpPr/>
          <p:nvPr/>
        </p:nvGrpSpPr>
        <p:grpSpPr>
          <a:xfrm>
            <a:off x="1415480" y="2644522"/>
            <a:ext cx="5400600" cy="576063"/>
            <a:chOff x="1487488" y="1772815"/>
            <a:chExt cx="5400600" cy="576063"/>
          </a:xfrm>
        </p:grpSpPr>
        <p:sp>
          <p:nvSpPr>
            <p:cNvPr id="11" name="矩形: 圆角 10">
              <a:extLst>
                <a:ext uri="{FF2B5EF4-FFF2-40B4-BE49-F238E27FC236}">
                  <a16:creationId xmlns="" xmlns:a16="http://schemas.microsoft.com/office/drawing/2014/main" id="{6AB7A14D-29F3-4DD4-8D91-24875709C9D2}"/>
                </a:ext>
              </a:extLst>
            </p:cNvPr>
            <p:cNvSpPr/>
            <p:nvPr/>
          </p:nvSpPr>
          <p:spPr>
            <a:xfrm>
              <a:off x="1487488" y="1772815"/>
              <a:ext cx="648072" cy="576063"/>
            </a:xfrm>
            <a:prstGeom prst="roundRect">
              <a:avLst/>
            </a:prstGeom>
            <a:solidFill>
              <a:srgbClr val="333C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cs typeface="+mn-ea"/>
                  <a:sym typeface="+mn-lt"/>
                </a:rPr>
                <a:t>02</a:t>
              </a:r>
              <a:endParaRPr lang="zh-CN" altLang="en-US" sz="2400" b="1" dirty="0">
                <a:cs typeface="+mn-ea"/>
                <a:sym typeface="+mn-lt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="" xmlns:a16="http://schemas.microsoft.com/office/drawing/2014/main" id="{D21C78F8-2976-4A2E-BBDE-22DD46FA2A73}"/>
                </a:ext>
              </a:extLst>
            </p:cNvPr>
            <p:cNvSpPr txBox="1"/>
            <p:nvPr/>
          </p:nvSpPr>
          <p:spPr>
            <a:xfrm>
              <a:off x="2228672" y="1830014"/>
              <a:ext cx="46594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cs typeface="+mn-ea"/>
                  <a:sym typeface="+mn-lt"/>
                </a:rPr>
                <a:t>离职员工的基本资料</a:t>
              </a: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="" xmlns:a16="http://schemas.microsoft.com/office/drawing/2014/main" id="{E31AF296-BC2D-4687-9FFB-90A89DED8D14}"/>
              </a:ext>
            </a:extLst>
          </p:cNvPr>
          <p:cNvGrpSpPr/>
          <p:nvPr/>
        </p:nvGrpSpPr>
        <p:grpSpPr>
          <a:xfrm>
            <a:off x="1415480" y="3581358"/>
            <a:ext cx="5400600" cy="576063"/>
            <a:chOff x="1487488" y="1772815"/>
            <a:chExt cx="5400600" cy="576063"/>
          </a:xfrm>
        </p:grpSpPr>
        <p:sp>
          <p:nvSpPr>
            <p:cNvPr id="14" name="矩形: 圆角 13">
              <a:extLst>
                <a:ext uri="{FF2B5EF4-FFF2-40B4-BE49-F238E27FC236}">
                  <a16:creationId xmlns="" xmlns:a16="http://schemas.microsoft.com/office/drawing/2014/main" id="{1E77C45D-1C73-4279-82B6-92D51FE305D3}"/>
                </a:ext>
              </a:extLst>
            </p:cNvPr>
            <p:cNvSpPr/>
            <p:nvPr/>
          </p:nvSpPr>
          <p:spPr>
            <a:xfrm>
              <a:off x="1487488" y="1772815"/>
              <a:ext cx="648072" cy="576063"/>
            </a:xfrm>
            <a:prstGeom prst="roundRect">
              <a:avLst/>
            </a:prstGeom>
            <a:solidFill>
              <a:srgbClr val="EE51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cs typeface="+mn-ea"/>
                  <a:sym typeface="+mn-lt"/>
                </a:rPr>
                <a:t>03</a:t>
              </a:r>
              <a:endParaRPr lang="zh-CN" altLang="en-US" sz="2400" b="1" dirty="0">
                <a:cs typeface="+mn-ea"/>
                <a:sym typeface="+mn-lt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="" xmlns:a16="http://schemas.microsoft.com/office/drawing/2014/main" id="{89509BC1-0DA0-4680-83FF-53A63F8E4359}"/>
                </a:ext>
              </a:extLst>
            </p:cNvPr>
            <p:cNvSpPr txBox="1"/>
            <p:nvPr/>
          </p:nvSpPr>
          <p:spPr>
            <a:xfrm>
              <a:off x="2228672" y="1830014"/>
              <a:ext cx="46594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cs typeface="+mn-ea"/>
                  <a:sym typeface="+mn-lt"/>
                </a:rPr>
                <a:t>准备面谈问题</a:t>
              </a: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="" xmlns:a16="http://schemas.microsoft.com/office/drawing/2014/main" id="{962F3C1F-F910-4275-8D49-25C1546DDFCD}"/>
              </a:ext>
            </a:extLst>
          </p:cNvPr>
          <p:cNvGrpSpPr/>
          <p:nvPr/>
        </p:nvGrpSpPr>
        <p:grpSpPr>
          <a:xfrm>
            <a:off x="1415480" y="4518194"/>
            <a:ext cx="5544616" cy="576063"/>
            <a:chOff x="1487488" y="1772815"/>
            <a:chExt cx="5544616" cy="576063"/>
          </a:xfrm>
        </p:grpSpPr>
        <p:sp>
          <p:nvSpPr>
            <p:cNvPr id="20" name="矩形: 圆角 19">
              <a:extLst>
                <a:ext uri="{FF2B5EF4-FFF2-40B4-BE49-F238E27FC236}">
                  <a16:creationId xmlns="" xmlns:a16="http://schemas.microsoft.com/office/drawing/2014/main" id="{662DEBDC-631E-4086-B655-970D6964F202}"/>
                </a:ext>
              </a:extLst>
            </p:cNvPr>
            <p:cNvSpPr/>
            <p:nvPr/>
          </p:nvSpPr>
          <p:spPr>
            <a:xfrm>
              <a:off x="1487488" y="1772815"/>
              <a:ext cx="648072" cy="576063"/>
            </a:xfrm>
            <a:prstGeom prst="roundRect">
              <a:avLst/>
            </a:prstGeom>
            <a:solidFill>
              <a:srgbClr val="333C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cs typeface="+mn-ea"/>
                  <a:sym typeface="+mn-lt"/>
                </a:rPr>
                <a:t>04</a:t>
              </a:r>
              <a:endParaRPr lang="zh-CN" altLang="en-US" sz="2400" b="1" dirty="0">
                <a:cs typeface="+mn-ea"/>
                <a:sym typeface="+mn-lt"/>
              </a:endParaRPr>
            </a:p>
          </p:txBody>
        </p:sp>
        <p:sp>
          <p:nvSpPr>
            <p:cNvPr id="21" name="文本框 20">
              <a:extLst>
                <a:ext uri="{FF2B5EF4-FFF2-40B4-BE49-F238E27FC236}">
                  <a16:creationId xmlns="" xmlns:a16="http://schemas.microsoft.com/office/drawing/2014/main" id="{A6E43758-1037-49BD-8C4C-93787D349234}"/>
                </a:ext>
              </a:extLst>
            </p:cNvPr>
            <p:cNvSpPr txBox="1"/>
            <p:nvPr/>
          </p:nvSpPr>
          <p:spPr>
            <a:xfrm>
              <a:off x="2228672" y="1830014"/>
              <a:ext cx="48034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cs typeface="+mn-ea"/>
                  <a:sym typeface="+mn-lt"/>
                </a:rPr>
                <a:t>选择面谈地方（轻松、不被打扰）</a:t>
              </a: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="" xmlns:a16="http://schemas.microsoft.com/office/drawing/2014/main" id="{2F079E81-0F70-4ED2-AC32-8298DBE3FECD}"/>
              </a:ext>
            </a:extLst>
          </p:cNvPr>
          <p:cNvGrpSpPr/>
          <p:nvPr/>
        </p:nvGrpSpPr>
        <p:grpSpPr>
          <a:xfrm>
            <a:off x="1415480" y="5455031"/>
            <a:ext cx="5400600" cy="576063"/>
            <a:chOff x="1487488" y="1772815"/>
            <a:chExt cx="5400600" cy="576063"/>
          </a:xfrm>
        </p:grpSpPr>
        <p:sp>
          <p:nvSpPr>
            <p:cNvPr id="23" name="矩形: 圆角 22">
              <a:extLst>
                <a:ext uri="{FF2B5EF4-FFF2-40B4-BE49-F238E27FC236}">
                  <a16:creationId xmlns="" xmlns:a16="http://schemas.microsoft.com/office/drawing/2014/main" id="{2A6BAFFB-81F6-47A3-9DF8-D582EFA3B4F0}"/>
                </a:ext>
              </a:extLst>
            </p:cNvPr>
            <p:cNvSpPr/>
            <p:nvPr/>
          </p:nvSpPr>
          <p:spPr>
            <a:xfrm>
              <a:off x="1487488" y="1772815"/>
              <a:ext cx="648072" cy="576063"/>
            </a:xfrm>
            <a:prstGeom prst="roundRect">
              <a:avLst/>
            </a:prstGeom>
            <a:solidFill>
              <a:srgbClr val="EE51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cs typeface="+mn-ea"/>
                  <a:sym typeface="+mn-lt"/>
                </a:rPr>
                <a:t>05</a:t>
              </a:r>
              <a:endParaRPr lang="zh-CN" altLang="en-US" sz="2400" b="1" dirty="0">
                <a:cs typeface="+mn-ea"/>
                <a:sym typeface="+mn-lt"/>
              </a:endParaRPr>
            </a:p>
          </p:txBody>
        </p:sp>
        <p:sp>
          <p:nvSpPr>
            <p:cNvPr id="24" name="文本框 23">
              <a:extLst>
                <a:ext uri="{FF2B5EF4-FFF2-40B4-BE49-F238E27FC236}">
                  <a16:creationId xmlns="" xmlns:a16="http://schemas.microsoft.com/office/drawing/2014/main" id="{6475718F-40EF-48B7-AF06-92F3B56E6C1A}"/>
                </a:ext>
              </a:extLst>
            </p:cNvPr>
            <p:cNvSpPr txBox="1"/>
            <p:nvPr/>
          </p:nvSpPr>
          <p:spPr>
            <a:xfrm>
              <a:off x="2228672" y="1830014"/>
              <a:ext cx="46594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cs typeface="+mn-ea"/>
                  <a:sym typeface="+mn-lt"/>
                </a:rPr>
                <a:t>抓住面谈时机，员工填离职单前</a:t>
              </a: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="" xmlns:a16="http://schemas.microsoft.com/office/drawing/2014/main" id="{4A05A2DD-BBC6-42B9-A868-31F68B506BBF}"/>
              </a:ext>
            </a:extLst>
          </p:cNvPr>
          <p:cNvGrpSpPr/>
          <p:nvPr/>
        </p:nvGrpSpPr>
        <p:grpSpPr>
          <a:xfrm>
            <a:off x="7101326" y="1268760"/>
            <a:ext cx="3747202" cy="4924706"/>
            <a:chOff x="7101326" y="1268760"/>
            <a:chExt cx="3747202" cy="4924706"/>
          </a:xfrm>
        </p:grpSpPr>
        <p:grpSp>
          <p:nvGrpSpPr>
            <p:cNvPr id="46" name="组合 45">
              <a:extLst>
                <a:ext uri="{FF2B5EF4-FFF2-40B4-BE49-F238E27FC236}">
                  <a16:creationId xmlns="" xmlns:a16="http://schemas.microsoft.com/office/drawing/2014/main" id="{D979A87C-50E4-48D6-B5B8-58835DBAD653}"/>
                </a:ext>
              </a:extLst>
            </p:cNvPr>
            <p:cNvGrpSpPr/>
            <p:nvPr/>
          </p:nvGrpSpPr>
          <p:grpSpPr>
            <a:xfrm rot="5400000">
              <a:off x="6548578" y="1893516"/>
              <a:ext cx="4924706" cy="3675194"/>
              <a:chOff x="6095999" y="1599916"/>
              <a:chExt cx="5422696" cy="4046832"/>
            </a:xfrm>
            <a:solidFill>
              <a:srgbClr val="EE511C"/>
            </a:solidFill>
          </p:grpSpPr>
          <p:sp>
            <p:nvSpPr>
              <p:cNvPr id="47" name="矩形: 圆角 46">
                <a:extLst>
                  <a:ext uri="{FF2B5EF4-FFF2-40B4-BE49-F238E27FC236}">
                    <a16:creationId xmlns="" xmlns:a16="http://schemas.microsoft.com/office/drawing/2014/main" id="{ABD23138-A1E7-4C7E-8EE9-3FDC2D7F5E30}"/>
                  </a:ext>
                </a:extLst>
              </p:cNvPr>
              <p:cNvSpPr/>
              <p:nvPr/>
            </p:nvSpPr>
            <p:spPr>
              <a:xfrm>
                <a:off x="6095999" y="1599916"/>
                <a:ext cx="3521221" cy="682691"/>
              </a:xfrm>
              <a:prstGeom prst="roundRect">
                <a:avLst>
                  <a:gd name="adj" fmla="val 50000"/>
                </a:avLst>
              </a:prstGeom>
              <a:solidFill>
                <a:srgbClr val="333C8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8" name="矩形: 圆角 47">
                <a:extLst>
                  <a:ext uri="{FF2B5EF4-FFF2-40B4-BE49-F238E27FC236}">
                    <a16:creationId xmlns="" xmlns:a16="http://schemas.microsoft.com/office/drawing/2014/main" id="{27BA50F2-117B-4E64-B940-6EDE52229497}"/>
                  </a:ext>
                </a:extLst>
              </p:cNvPr>
              <p:cNvSpPr/>
              <p:nvPr/>
            </p:nvSpPr>
            <p:spPr>
              <a:xfrm>
                <a:off x="9862511" y="1599916"/>
                <a:ext cx="1656184" cy="68269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9" name="矩形: 圆角 48">
                <a:extLst>
                  <a:ext uri="{FF2B5EF4-FFF2-40B4-BE49-F238E27FC236}">
                    <a16:creationId xmlns="" xmlns:a16="http://schemas.microsoft.com/office/drawing/2014/main" id="{8E50D655-A579-4F98-AE9A-836B31C40737}"/>
                  </a:ext>
                </a:extLst>
              </p:cNvPr>
              <p:cNvSpPr/>
              <p:nvPr/>
            </p:nvSpPr>
            <p:spPr>
              <a:xfrm>
                <a:off x="7997474" y="2440951"/>
                <a:ext cx="3521221" cy="682691"/>
              </a:xfrm>
              <a:prstGeom prst="roundRect">
                <a:avLst>
                  <a:gd name="adj" fmla="val 50000"/>
                </a:avLst>
              </a:prstGeom>
              <a:solidFill>
                <a:srgbClr val="333C8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0" name="矩形: 圆角 49">
                <a:extLst>
                  <a:ext uri="{FF2B5EF4-FFF2-40B4-BE49-F238E27FC236}">
                    <a16:creationId xmlns="" xmlns:a16="http://schemas.microsoft.com/office/drawing/2014/main" id="{A73C6BAF-E0ED-4214-90F3-E7B77D18D96F}"/>
                  </a:ext>
                </a:extLst>
              </p:cNvPr>
              <p:cNvSpPr/>
              <p:nvPr/>
            </p:nvSpPr>
            <p:spPr>
              <a:xfrm>
                <a:off x="6095999" y="2440951"/>
                <a:ext cx="1656184" cy="68269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1" name="矩形: 圆角 50">
                <a:extLst>
                  <a:ext uri="{FF2B5EF4-FFF2-40B4-BE49-F238E27FC236}">
                    <a16:creationId xmlns="" xmlns:a16="http://schemas.microsoft.com/office/drawing/2014/main" id="{70763F3D-322F-4E1C-BF72-1A8F3283C5A5}"/>
                  </a:ext>
                </a:extLst>
              </p:cNvPr>
              <p:cNvSpPr/>
              <p:nvPr/>
            </p:nvSpPr>
            <p:spPr>
              <a:xfrm>
                <a:off x="6095999" y="3281986"/>
                <a:ext cx="3521221" cy="682691"/>
              </a:xfrm>
              <a:prstGeom prst="roundRect">
                <a:avLst>
                  <a:gd name="adj" fmla="val 50000"/>
                </a:avLst>
              </a:prstGeom>
              <a:solidFill>
                <a:srgbClr val="333C8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52" name="矩形: 圆角 51">
                <a:extLst>
                  <a:ext uri="{FF2B5EF4-FFF2-40B4-BE49-F238E27FC236}">
                    <a16:creationId xmlns="" xmlns:a16="http://schemas.microsoft.com/office/drawing/2014/main" id="{B3E08A37-7509-47CC-A5C7-4F4C11F0EA78}"/>
                  </a:ext>
                </a:extLst>
              </p:cNvPr>
              <p:cNvSpPr/>
              <p:nvPr/>
            </p:nvSpPr>
            <p:spPr>
              <a:xfrm>
                <a:off x="9840416" y="3281986"/>
                <a:ext cx="1656184" cy="68269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3" name="矩形: 圆角 52">
                <a:extLst>
                  <a:ext uri="{FF2B5EF4-FFF2-40B4-BE49-F238E27FC236}">
                    <a16:creationId xmlns="" xmlns:a16="http://schemas.microsoft.com/office/drawing/2014/main" id="{8373869F-7D1F-40B5-B5A3-2D3DAC6CAB0D}"/>
                  </a:ext>
                </a:extLst>
              </p:cNvPr>
              <p:cNvSpPr/>
              <p:nvPr/>
            </p:nvSpPr>
            <p:spPr>
              <a:xfrm>
                <a:off x="6095999" y="4964057"/>
                <a:ext cx="3521221" cy="68269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4" name="矩形: 圆角 53">
                <a:extLst>
                  <a:ext uri="{FF2B5EF4-FFF2-40B4-BE49-F238E27FC236}">
                    <a16:creationId xmlns="" xmlns:a16="http://schemas.microsoft.com/office/drawing/2014/main" id="{7ABA3C4B-B528-4D6A-BB32-BF8B44F3CC84}"/>
                  </a:ext>
                </a:extLst>
              </p:cNvPr>
              <p:cNvSpPr/>
              <p:nvPr/>
            </p:nvSpPr>
            <p:spPr>
              <a:xfrm>
                <a:off x="9840416" y="4964057"/>
                <a:ext cx="1656184" cy="682691"/>
              </a:xfrm>
              <a:prstGeom prst="roundRect">
                <a:avLst>
                  <a:gd name="adj" fmla="val 50000"/>
                </a:avLst>
              </a:prstGeom>
              <a:solidFill>
                <a:srgbClr val="333C8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5" name="矩形: 圆角 54">
                <a:extLst>
                  <a:ext uri="{FF2B5EF4-FFF2-40B4-BE49-F238E27FC236}">
                    <a16:creationId xmlns="" xmlns:a16="http://schemas.microsoft.com/office/drawing/2014/main" id="{8E5D6BD1-8443-4102-BF78-6204ABD5C511}"/>
                  </a:ext>
                </a:extLst>
              </p:cNvPr>
              <p:cNvSpPr/>
              <p:nvPr/>
            </p:nvSpPr>
            <p:spPr>
              <a:xfrm>
                <a:off x="7997474" y="4123021"/>
                <a:ext cx="3521221" cy="68269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6" name="矩形: 圆角 55">
                <a:extLst>
                  <a:ext uri="{FF2B5EF4-FFF2-40B4-BE49-F238E27FC236}">
                    <a16:creationId xmlns="" xmlns:a16="http://schemas.microsoft.com/office/drawing/2014/main" id="{D5F528B8-7F91-400E-9F31-EE8D8B21DAF3}"/>
                  </a:ext>
                </a:extLst>
              </p:cNvPr>
              <p:cNvSpPr/>
              <p:nvPr/>
            </p:nvSpPr>
            <p:spPr>
              <a:xfrm>
                <a:off x="6095999" y="4123021"/>
                <a:ext cx="1656184" cy="682691"/>
              </a:xfrm>
              <a:prstGeom prst="roundRect">
                <a:avLst>
                  <a:gd name="adj" fmla="val 50000"/>
                </a:avLst>
              </a:prstGeom>
              <a:solidFill>
                <a:srgbClr val="333C8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26" name="组合 25">
              <a:extLst>
                <a:ext uri="{FF2B5EF4-FFF2-40B4-BE49-F238E27FC236}">
                  <a16:creationId xmlns="" xmlns:a16="http://schemas.microsoft.com/office/drawing/2014/main" id="{AD9B3CE5-886A-407B-8584-77B4C7C112B1}"/>
                </a:ext>
              </a:extLst>
            </p:cNvPr>
            <p:cNvGrpSpPr/>
            <p:nvPr/>
          </p:nvGrpSpPr>
          <p:grpSpPr>
            <a:xfrm rot="5400000">
              <a:off x="6476570" y="1893516"/>
              <a:ext cx="4924706" cy="3675194"/>
              <a:chOff x="6095999" y="1599916"/>
              <a:chExt cx="5422696" cy="4046832"/>
            </a:xfrm>
            <a:blipFill dpi="0" rotWithShape="0">
              <a:blip r:embed="rId2"/>
              <a:srcRect/>
              <a:tile tx="0" ty="0" sx="100000" sy="100000" flip="none" algn="ctr"/>
            </a:blipFill>
          </p:grpSpPr>
          <p:sp>
            <p:nvSpPr>
              <p:cNvPr id="25" name="矩形: 圆角 24">
                <a:extLst>
                  <a:ext uri="{FF2B5EF4-FFF2-40B4-BE49-F238E27FC236}">
                    <a16:creationId xmlns="" xmlns:a16="http://schemas.microsoft.com/office/drawing/2014/main" id="{0BBE5E43-2D67-4159-A57B-3B0F311105E1}"/>
                  </a:ext>
                </a:extLst>
              </p:cNvPr>
              <p:cNvSpPr/>
              <p:nvPr/>
            </p:nvSpPr>
            <p:spPr>
              <a:xfrm>
                <a:off x="6095999" y="1599916"/>
                <a:ext cx="3521221" cy="68269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" name="矩形: 圆角 27">
                <a:extLst>
                  <a:ext uri="{FF2B5EF4-FFF2-40B4-BE49-F238E27FC236}">
                    <a16:creationId xmlns="" xmlns:a16="http://schemas.microsoft.com/office/drawing/2014/main" id="{819644F8-C2FA-4CBF-8B5A-398A54859D90}"/>
                  </a:ext>
                </a:extLst>
              </p:cNvPr>
              <p:cNvSpPr/>
              <p:nvPr/>
            </p:nvSpPr>
            <p:spPr>
              <a:xfrm>
                <a:off x="9862511" y="1599916"/>
                <a:ext cx="1656184" cy="68269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" name="矩形: 圆角 28">
                <a:extLst>
                  <a:ext uri="{FF2B5EF4-FFF2-40B4-BE49-F238E27FC236}">
                    <a16:creationId xmlns="" xmlns:a16="http://schemas.microsoft.com/office/drawing/2014/main" id="{F9D0274A-A021-43EB-B0D3-EC4AA135901A}"/>
                  </a:ext>
                </a:extLst>
              </p:cNvPr>
              <p:cNvSpPr/>
              <p:nvPr/>
            </p:nvSpPr>
            <p:spPr>
              <a:xfrm>
                <a:off x="7997474" y="2440951"/>
                <a:ext cx="3521221" cy="68269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" name="矩形: 圆角 29">
                <a:extLst>
                  <a:ext uri="{FF2B5EF4-FFF2-40B4-BE49-F238E27FC236}">
                    <a16:creationId xmlns="" xmlns:a16="http://schemas.microsoft.com/office/drawing/2014/main" id="{91EAED56-BBA2-4E71-8CB2-96C37A6976F9}"/>
                  </a:ext>
                </a:extLst>
              </p:cNvPr>
              <p:cNvSpPr/>
              <p:nvPr/>
            </p:nvSpPr>
            <p:spPr>
              <a:xfrm>
                <a:off x="6095999" y="2440951"/>
                <a:ext cx="1656184" cy="68269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" name="矩形: 圆角 30">
                <a:extLst>
                  <a:ext uri="{FF2B5EF4-FFF2-40B4-BE49-F238E27FC236}">
                    <a16:creationId xmlns="" xmlns:a16="http://schemas.microsoft.com/office/drawing/2014/main" id="{A17FE850-3A42-4DEF-921D-A57064242E7E}"/>
                  </a:ext>
                </a:extLst>
              </p:cNvPr>
              <p:cNvSpPr/>
              <p:nvPr/>
            </p:nvSpPr>
            <p:spPr>
              <a:xfrm>
                <a:off x="6095999" y="3281986"/>
                <a:ext cx="3521221" cy="68269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" name="矩形: 圆角 31">
                <a:extLst>
                  <a:ext uri="{FF2B5EF4-FFF2-40B4-BE49-F238E27FC236}">
                    <a16:creationId xmlns="" xmlns:a16="http://schemas.microsoft.com/office/drawing/2014/main" id="{A70EC2B4-B08E-4F4E-AB81-4DDF0D6F5EFF}"/>
                  </a:ext>
                </a:extLst>
              </p:cNvPr>
              <p:cNvSpPr/>
              <p:nvPr/>
            </p:nvSpPr>
            <p:spPr>
              <a:xfrm>
                <a:off x="9840416" y="3281986"/>
                <a:ext cx="1656184" cy="68269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" name="矩形: 圆角 34">
                <a:extLst>
                  <a:ext uri="{FF2B5EF4-FFF2-40B4-BE49-F238E27FC236}">
                    <a16:creationId xmlns="" xmlns:a16="http://schemas.microsoft.com/office/drawing/2014/main" id="{D4449CF5-33B0-464C-AC9B-6FAC58D1DF94}"/>
                  </a:ext>
                </a:extLst>
              </p:cNvPr>
              <p:cNvSpPr/>
              <p:nvPr/>
            </p:nvSpPr>
            <p:spPr>
              <a:xfrm>
                <a:off x="6095999" y="4964057"/>
                <a:ext cx="3521221" cy="68269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" name="矩形: 圆角 35">
                <a:extLst>
                  <a:ext uri="{FF2B5EF4-FFF2-40B4-BE49-F238E27FC236}">
                    <a16:creationId xmlns="" xmlns:a16="http://schemas.microsoft.com/office/drawing/2014/main" id="{524208DF-F655-4052-A92C-51E49C658C21}"/>
                  </a:ext>
                </a:extLst>
              </p:cNvPr>
              <p:cNvSpPr/>
              <p:nvPr/>
            </p:nvSpPr>
            <p:spPr>
              <a:xfrm>
                <a:off x="9840416" y="4964057"/>
                <a:ext cx="1656184" cy="68269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" name="矩形: 圆角 36">
                <a:extLst>
                  <a:ext uri="{FF2B5EF4-FFF2-40B4-BE49-F238E27FC236}">
                    <a16:creationId xmlns="" xmlns:a16="http://schemas.microsoft.com/office/drawing/2014/main" id="{8C44C211-70F1-40AD-AE6C-CDB66B2A0979}"/>
                  </a:ext>
                </a:extLst>
              </p:cNvPr>
              <p:cNvSpPr/>
              <p:nvPr/>
            </p:nvSpPr>
            <p:spPr>
              <a:xfrm>
                <a:off x="7997474" y="4123021"/>
                <a:ext cx="3521221" cy="68269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" name="矩形: 圆角 37">
                <a:extLst>
                  <a:ext uri="{FF2B5EF4-FFF2-40B4-BE49-F238E27FC236}">
                    <a16:creationId xmlns="" xmlns:a16="http://schemas.microsoft.com/office/drawing/2014/main" id="{38F50121-7475-4103-B996-8C65A7FEE5F9}"/>
                  </a:ext>
                </a:extLst>
              </p:cNvPr>
              <p:cNvSpPr/>
              <p:nvPr/>
            </p:nvSpPr>
            <p:spPr>
              <a:xfrm>
                <a:off x="6095999" y="4123021"/>
                <a:ext cx="1656184" cy="68269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p:transition spd="slow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653494FB-F8D0-4DA4-81A2-5A6625E4B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情况一</a:t>
            </a:r>
          </a:p>
        </p:txBody>
      </p:sp>
      <p:sp>
        <p:nvSpPr>
          <p:cNvPr id="3" name="矩形: 圆角 2">
            <a:extLst>
              <a:ext uri="{FF2B5EF4-FFF2-40B4-BE49-F238E27FC236}">
                <a16:creationId xmlns="" xmlns:a16="http://schemas.microsoft.com/office/drawing/2014/main" id="{3D297854-65B4-4962-9DBF-38744CAB81BD}"/>
              </a:ext>
            </a:extLst>
          </p:cNvPr>
          <p:cNvSpPr/>
          <p:nvPr/>
        </p:nvSpPr>
        <p:spPr>
          <a:xfrm>
            <a:off x="1342256" y="1481337"/>
            <a:ext cx="9506272" cy="1155575"/>
          </a:xfrm>
          <a:prstGeom prst="roundRect">
            <a:avLst/>
          </a:prstGeom>
          <a:solidFill>
            <a:srgbClr val="333C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2000">
                <a:cs typeface="+mn-ea"/>
                <a:sym typeface="+mn-lt"/>
              </a:rPr>
              <a:t>如果申请离职员工的上级已经知道员工离职情况，</a:t>
            </a:r>
            <a:r>
              <a:rPr lang="en-US" altLang="zh-CN" sz="2000">
                <a:cs typeface="+mn-ea"/>
                <a:sym typeface="+mn-lt"/>
              </a:rPr>
              <a:t>HR</a:t>
            </a:r>
            <a:r>
              <a:rPr lang="zh-CN" altLang="en-US" sz="2000">
                <a:cs typeface="+mn-ea"/>
                <a:sym typeface="+mn-lt"/>
              </a:rPr>
              <a:t>要迅速和离职员工</a:t>
            </a:r>
          </a:p>
          <a:p>
            <a:pPr algn="ctr">
              <a:lnSpc>
                <a:spcPct val="150000"/>
              </a:lnSpc>
            </a:pPr>
            <a:r>
              <a:rPr lang="zh-CN" altLang="en-US" sz="2000">
                <a:cs typeface="+mn-ea"/>
                <a:sym typeface="+mn-lt"/>
              </a:rPr>
              <a:t>上级沟通了解情况，并及时将情况向自己的上级进行汇报 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="" xmlns:a16="http://schemas.microsoft.com/office/drawing/2014/main" id="{55BF4893-6002-4D5F-8D01-E439FA577086}"/>
              </a:ext>
            </a:extLst>
          </p:cNvPr>
          <p:cNvGrpSpPr/>
          <p:nvPr/>
        </p:nvGrpSpPr>
        <p:grpSpPr>
          <a:xfrm>
            <a:off x="1342256" y="3356992"/>
            <a:ext cx="5629160" cy="1879761"/>
            <a:chOff x="1342256" y="3356992"/>
            <a:chExt cx="5629160" cy="1879761"/>
          </a:xfrm>
        </p:grpSpPr>
        <p:grpSp>
          <p:nvGrpSpPr>
            <p:cNvPr id="5" name="组合 4">
              <a:extLst>
                <a:ext uri="{FF2B5EF4-FFF2-40B4-BE49-F238E27FC236}">
                  <a16:creationId xmlns="" xmlns:a16="http://schemas.microsoft.com/office/drawing/2014/main" id="{AAFF5B0A-5F4B-4DFA-8D30-FFB78C57CFA1}"/>
                </a:ext>
              </a:extLst>
            </p:cNvPr>
            <p:cNvGrpSpPr/>
            <p:nvPr/>
          </p:nvGrpSpPr>
          <p:grpSpPr>
            <a:xfrm>
              <a:off x="2659063" y="3356992"/>
              <a:ext cx="2057400" cy="461665"/>
              <a:chOff x="1847528" y="3348038"/>
              <a:chExt cx="2057400" cy="461665"/>
            </a:xfrm>
          </p:grpSpPr>
          <p:sp>
            <p:nvSpPr>
              <p:cNvPr id="21514" name="Text Box 78">
                <a:extLst>
                  <a:ext uri="{FF2B5EF4-FFF2-40B4-BE49-F238E27FC236}">
                    <a16:creationId xmlns="" xmlns:a16="http://schemas.microsoft.com/office/drawing/2014/main" id="{33B746B1-DB99-4CB2-A015-E62CD4B8630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33263" y="3378845"/>
                <a:ext cx="1285929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r>
                  <a:rPr lang="zh-CN" altLang="en-US" sz="2000" dirty="0">
                    <a:latin typeface="+mn-lt"/>
                    <a:ea typeface="+mn-ea"/>
                    <a:cs typeface="+mn-ea"/>
                    <a:sym typeface="+mn-lt"/>
                  </a:rPr>
                  <a:t>不予离职 </a:t>
                </a:r>
              </a:p>
            </p:txBody>
          </p:sp>
          <p:sp>
            <p:nvSpPr>
              <p:cNvPr id="4" name="矩形: 圆角 3">
                <a:extLst>
                  <a:ext uri="{FF2B5EF4-FFF2-40B4-BE49-F238E27FC236}">
                    <a16:creationId xmlns="" xmlns:a16="http://schemas.microsoft.com/office/drawing/2014/main" id="{2EDA4587-B96F-45F2-BEC0-44B5E9852AEF}"/>
                  </a:ext>
                </a:extLst>
              </p:cNvPr>
              <p:cNvSpPr/>
              <p:nvPr/>
            </p:nvSpPr>
            <p:spPr>
              <a:xfrm>
                <a:off x="1847528" y="3348038"/>
                <a:ext cx="2057400" cy="461665"/>
              </a:xfrm>
              <a:prstGeom prst="roundRect">
                <a:avLst/>
              </a:prstGeom>
              <a:noFill/>
              <a:ln>
                <a:solidFill>
                  <a:srgbClr val="EE511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4" name="组合 13">
              <a:extLst>
                <a:ext uri="{FF2B5EF4-FFF2-40B4-BE49-F238E27FC236}">
                  <a16:creationId xmlns="" xmlns:a16="http://schemas.microsoft.com/office/drawing/2014/main" id="{086B6AA4-A956-42BB-996D-FCC98B32AC16}"/>
                </a:ext>
              </a:extLst>
            </p:cNvPr>
            <p:cNvGrpSpPr/>
            <p:nvPr/>
          </p:nvGrpSpPr>
          <p:grpSpPr>
            <a:xfrm>
              <a:off x="4914016" y="3379296"/>
              <a:ext cx="2057400" cy="461665"/>
              <a:chOff x="1847528" y="3348038"/>
              <a:chExt cx="2057400" cy="461665"/>
            </a:xfrm>
          </p:grpSpPr>
          <p:sp>
            <p:nvSpPr>
              <p:cNvPr id="15" name="Text Box 78">
                <a:extLst>
                  <a:ext uri="{FF2B5EF4-FFF2-40B4-BE49-F238E27FC236}">
                    <a16:creationId xmlns="" xmlns:a16="http://schemas.microsoft.com/office/drawing/2014/main" id="{1827BCC1-2627-4111-8DBE-D03A231249F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14454" y="3378845"/>
                <a:ext cx="1723549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r>
                  <a:rPr lang="zh-CN" altLang="en-US" sz="2000" dirty="0">
                    <a:latin typeface="+mn-lt"/>
                    <a:ea typeface="+mn-ea"/>
                    <a:cs typeface="+mn-ea"/>
                    <a:sym typeface="+mn-lt"/>
                  </a:rPr>
                  <a:t>一般不太可能</a:t>
                </a:r>
              </a:p>
            </p:txBody>
          </p:sp>
          <p:sp>
            <p:nvSpPr>
              <p:cNvPr id="16" name="矩形: 圆角 15">
                <a:extLst>
                  <a:ext uri="{FF2B5EF4-FFF2-40B4-BE49-F238E27FC236}">
                    <a16:creationId xmlns="" xmlns:a16="http://schemas.microsoft.com/office/drawing/2014/main" id="{F71DFC2F-2222-4385-B8E4-05D7AE8C8C5E}"/>
                  </a:ext>
                </a:extLst>
              </p:cNvPr>
              <p:cNvSpPr/>
              <p:nvPr/>
            </p:nvSpPr>
            <p:spPr>
              <a:xfrm>
                <a:off x="1847528" y="3348038"/>
                <a:ext cx="2057400" cy="461665"/>
              </a:xfrm>
              <a:prstGeom prst="roundRect">
                <a:avLst/>
              </a:prstGeom>
              <a:noFill/>
              <a:ln>
                <a:solidFill>
                  <a:srgbClr val="EE511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7" name="组合 16">
              <a:extLst>
                <a:ext uri="{FF2B5EF4-FFF2-40B4-BE49-F238E27FC236}">
                  <a16:creationId xmlns="" xmlns:a16="http://schemas.microsoft.com/office/drawing/2014/main" id="{9B3E6D30-82A2-49C6-AEE4-62D57721A99F}"/>
                </a:ext>
              </a:extLst>
            </p:cNvPr>
            <p:cNvGrpSpPr/>
            <p:nvPr/>
          </p:nvGrpSpPr>
          <p:grpSpPr>
            <a:xfrm>
              <a:off x="2659063" y="4066040"/>
              <a:ext cx="2057400" cy="461665"/>
              <a:chOff x="1847528" y="3348038"/>
              <a:chExt cx="2057400" cy="461665"/>
            </a:xfrm>
          </p:grpSpPr>
          <p:sp>
            <p:nvSpPr>
              <p:cNvPr id="18" name="Text Box 78">
                <a:extLst>
                  <a:ext uri="{FF2B5EF4-FFF2-40B4-BE49-F238E27FC236}">
                    <a16:creationId xmlns="" xmlns:a16="http://schemas.microsoft.com/office/drawing/2014/main" id="{F754DEFE-6A73-4111-8D25-5FE2BCA399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86214" y="3378845"/>
                <a:ext cx="1980030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r>
                  <a:rPr lang="zh-CN" altLang="en-US" sz="2000" dirty="0">
                    <a:latin typeface="+mn-lt"/>
                    <a:ea typeface="+mn-ea"/>
                    <a:cs typeface="+mn-ea"/>
                    <a:sym typeface="+mn-lt"/>
                  </a:rPr>
                  <a:t>能够开出的条件</a:t>
                </a:r>
              </a:p>
            </p:txBody>
          </p:sp>
          <p:sp>
            <p:nvSpPr>
              <p:cNvPr id="19" name="矩形: 圆角 18">
                <a:extLst>
                  <a:ext uri="{FF2B5EF4-FFF2-40B4-BE49-F238E27FC236}">
                    <a16:creationId xmlns="" xmlns:a16="http://schemas.microsoft.com/office/drawing/2014/main" id="{081F873A-1CC2-4FAB-AD00-50CEC87235BC}"/>
                  </a:ext>
                </a:extLst>
              </p:cNvPr>
              <p:cNvSpPr/>
              <p:nvPr/>
            </p:nvSpPr>
            <p:spPr>
              <a:xfrm>
                <a:off x="1847528" y="3348038"/>
                <a:ext cx="2057400" cy="461665"/>
              </a:xfrm>
              <a:prstGeom prst="roundRect">
                <a:avLst/>
              </a:prstGeom>
              <a:noFill/>
              <a:ln>
                <a:solidFill>
                  <a:srgbClr val="EE511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20" name="组合 19">
              <a:extLst>
                <a:ext uri="{FF2B5EF4-FFF2-40B4-BE49-F238E27FC236}">
                  <a16:creationId xmlns="" xmlns:a16="http://schemas.microsoft.com/office/drawing/2014/main" id="{6559B414-7386-4B37-9EA1-AD9EE488D656}"/>
                </a:ext>
              </a:extLst>
            </p:cNvPr>
            <p:cNvGrpSpPr/>
            <p:nvPr/>
          </p:nvGrpSpPr>
          <p:grpSpPr>
            <a:xfrm>
              <a:off x="4914016" y="4097222"/>
              <a:ext cx="2057400" cy="461665"/>
              <a:chOff x="1847528" y="3348038"/>
              <a:chExt cx="2057400" cy="461665"/>
            </a:xfrm>
          </p:grpSpPr>
          <p:sp>
            <p:nvSpPr>
              <p:cNvPr id="21" name="Text Box 78">
                <a:extLst>
                  <a:ext uri="{FF2B5EF4-FFF2-40B4-BE49-F238E27FC236}">
                    <a16:creationId xmlns="" xmlns:a16="http://schemas.microsoft.com/office/drawing/2014/main" id="{78EBFD89-45B2-422E-993C-BDBD17D0706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33264" y="3378845"/>
                <a:ext cx="1285929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r>
                  <a:rPr lang="zh-CN" altLang="en-US" sz="2000" dirty="0">
                    <a:latin typeface="+mn-lt"/>
                    <a:ea typeface="+mn-ea"/>
                    <a:cs typeface="+mn-ea"/>
                    <a:sym typeface="+mn-lt"/>
                  </a:rPr>
                  <a:t>尽力挽留 </a:t>
                </a:r>
              </a:p>
            </p:txBody>
          </p:sp>
          <p:sp>
            <p:nvSpPr>
              <p:cNvPr id="22" name="矩形: 圆角 21">
                <a:extLst>
                  <a:ext uri="{FF2B5EF4-FFF2-40B4-BE49-F238E27FC236}">
                    <a16:creationId xmlns="" xmlns:a16="http://schemas.microsoft.com/office/drawing/2014/main" id="{A519C16E-71AD-45F5-B3EF-05A2FE94AADF}"/>
                  </a:ext>
                </a:extLst>
              </p:cNvPr>
              <p:cNvSpPr/>
              <p:nvPr/>
            </p:nvSpPr>
            <p:spPr>
              <a:xfrm>
                <a:off x="1847528" y="3348038"/>
                <a:ext cx="2057400" cy="461665"/>
              </a:xfrm>
              <a:prstGeom prst="roundRect">
                <a:avLst/>
              </a:prstGeom>
              <a:noFill/>
              <a:ln>
                <a:solidFill>
                  <a:srgbClr val="EE511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23" name="组合 22">
              <a:extLst>
                <a:ext uri="{FF2B5EF4-FFF2-40B4-BE49-F238E27FC236}">
                  <a16:creationId xmlns="" xmlns:a16="http://schemas.microsoft.com/office/drawing/2014/main" id="{DD600F0B-4D67-4D8A-8CDB-1B8E4FD2B79F}"/>
                </a:ext>
              </a:extLst>
            </p:cNvPr>
            <p:cNvGrpSpPr/>
            <p:nvPr/>
          </p:nvGrpSpPr>
          <p:grpSpPr>
            <a:xfrm>
              <a:off x="2659063" y="4775088"/>
              <a:ext cx="2057400" cy="461665"/>
              <a:chOff x="1847528" y="3348038"/>
              <a:chExt cx="2057400" cy="461665"/>
            </a:xfrm>
          </p:grpSpPr>
          <p:sp>
            <p:nvSpPr>
              <p:cNvPr id="24" name="Text Box 78">
                <a:extLst>
                  <a:ext uri="{FF2B5EF4-FFF2-40B4-BE49-F238E27FC236}">
                    <a16:creationId xmlns="" xmlns:a16="http://schemas.microsoft.com/office/drawing/2014/main" id="{9BB3963D-2DB3-405E-9600-5DEC2F1E3BE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33264" y="3378845"/>
                <a:ext cx="1285929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r>
                  <a:rPr lang="zh-CN" altLang="en-US" sz="2000" dirty="0">
                    <a:latin typeface="+mn-lt"/>
                    <a:ea typeface="+mn-ea"/>
                    <a:cs typeface="+mn-ea"/>
                    <a:sym typeface="+mn-lt"/>
                  </a:rPr>
                  <a:t>准予离职 </a:t>
                </a:r>
              </a:p>
            </p:txBody>
          </p:sp>
          <p:sp>
            <p:nvSpPr>
              <p:cNvPr id="25" name="矩形: 圆角 24">
                <a:extLst>
                  <a:ext uri="{FF2B5EF4-FFF2-40B4-BE49-F238E27FC236}">
                    <a16:creationId xmlns="" xmlns:a16="http://schemas.microsoft.com/office/drawing/2014/main" id="{C66DA877-147B-465E-965D-591BB88EE94A}"/>
                  </a:ext>
                </a:extLst>
              </p:cNvPr>
              <p:cNvSpPr/>
              <p:nvPr/>
            </p:nvSpPr>
            <p:spPr>
              <a:xfrm>
                <a:off x="1847528" y="3348038"/>
                <a:ext cx="2057400" cy="461665"/>
              </a:xfrm>
              <a:prstGeom prst="roundRect">
                <a:avLst/>
              </a:prstGeom>
              <a:noFill/>
              <a:ln>
                <a:solidFill>
                  <a:srgbClr val="EE511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26" name="矩形: 圆角 25">
              <a:extLst>
                <a:ext uri="{FF2B5EF4-FFF2-40B4-BE49-F238E27FC236}">
                  <a16:creationId xmlns="" xmlns:a16="http://schemas.microsoft.com/office/drawing/2014/main" id="{5F483CC7-4D8E-45FD-A5EE-FF14E542D1B2}"/>
                </a:ext>
              </a:extLst>
            </p:cNvPr>
            <p:cNvSpPr/>
            <p:nvPr/>
          </p:nvSpPr>
          <p:spPr>
            <a:xfrm>
              <a:off x="1342256" y="3356992"/>
              <a:ext cx="1028700" cy="461665"/>
            </a:xfrm>
            <a:prstGeom prst="roundRect">
              <a:avLst/>
            </a:prstGeom>
            <a:solidFill>
              <a:srgbClr val="EE51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800" b="1">
                  <a:solidFill>
                    <a:schemeClr val="bg1"/>
                  </a:solidFill>
                  <a:cs typeface="+mn-ea"/>
                  <a:sym typeface="+mn-lt"/>
                </a:rPr>
                <a:t>结果</a:t>
              </a:r>
              <a:endParaRPr lang="zh-CN" altLang="en-US" sz="18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990B30BF-8D42-406D-8F8D-1B59207F73F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9523" y="3212976"/>
            <a:ext cx="3405416" cy="2272745"/>
          </a:xfrm>
          <a:prstGeom prst="snipRoundRect">
            <a:avLst>
              <a:gd name="adj1" fmla="val 16667"/>
              <a:gd name="adj2" fmla="val 0"/>
            </a:avLst>
          </a:prstGeom>
        </p:spPr>
      </p:pic>
      <p:sp>
        <p:nvSpPr>
          <p:cNvPr id="28" name="TextBox 27"/>
          <p:cNvSpPr txBox="1"/>
          <p:nvPr/>
        </p:nvSpPr>
        <p:spPr>
          <a:xfrm>
            <a:off x="412733" y="6561525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下载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http://www.1ppt.com/xiazai/</a:t>
            </a:r>
          </a:p>
        </p:txBody>
      </p:sp>
    </p:spTree>
  </p:cSld>
  <p:clrMapOvr>
    <a:masterClrMapping/>
  </p:clrMapOvr>
  <p:transition spd="slow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4D1452A0-F480-42D6-A617-3D503C3BF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情况二</a:t>
            </a:r>
          </a:p>
        </p:txBody>
      </p:sp>
      <p:sp>
        <p:nvSpPr>
          <p:cNvPr id="6" name="矩形: 圆角 5">
            <a:extLst>
              <a:ext uri="{FF2B5EF4-FFF2-40B4-BE49-F238E27FC236}">
                <a16:creationId xmlns="" xmlns:a16="http://schemas.microsoft.com/office/drawing/2014/main" id="{9B462945-EC2B-4DF8-9DE8-673196C1C765}"/>
              </a:ext>
            </a:extLst>
          </p:cNvPr>
          <p:cNvSpPr/>
          <p:nvPr/>
        </p:nvSpPr>
        <p:spPr>
          <a:xfrm>
            <a:off x="1342256" y="1481337"/>
            <a:ext cx="9506272" cy="1155575"/>
          </a:xfrm>
          <a:prstGeom prst="roundRect">
            <a:avLst/>
          </a:prstGeom>
          <a:solidFill>
            <a:srgbClr val="333C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2000" dirty="0">
                <a:cs typeface="+mn-ea"/>
                <a:sym typeface="+mn-lt"/>
              </a:rPr>
              <a:t>如果离职员工不愿意让其上级知道，只是有离职意向，并和</a:t>
            </a:r>
            <a:r>
              <a:rPr lang="en-US" altLang="zh-CN" sz="2000" dirty="0">
                <a:cs typeface="+mn-ea"/>
                <a:sym typeface="+mn-lt"/>
              </a:rPr>
              <a:t>HR</a:t>
            </a:r>
            <a:r>
              <a:rPr lang="zh-CN" altLang="en-US" sz="2000" dirty="0">
                <a:cs typeface="+mn-ea"/>
                <a:sym typeface="+mn-lt"/>
              </a:rPr>
              <a:t>做初步沟通，</a:t>
            </a:r>
            <a:endParaRPr lang="en-US" altLang="zh-CN" sz="2000" dirty="0"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400" b="1" dirty="0">
                <a:solidFill>
                  <a:schemeClr val="bg1"/>
                </a:solidFill>
                <a:cs typeface="+mn-ea"/>
                <a:sym typeface="+mn-lt"/>
              </a:rPr>
              <a:t>建议</a:t>
            </a:r>
            <a:r>
              <a:rPr lang="en-US" altLang="zh-CN" sz="2400" b="1" dirty="0">
                <a:solidFill>
                  <a:schemeClr val="bg1"/>
                </a:solidFill>
                <a:cs typeface="+mn-ea"/>
                <a:sym typeface="+mn-lt"/>
              </a:rPr>
              <a:t>HR</a:t>
            </a:r>
            <a:r>
              <a:rPr lang="zh-CN" altLang="en-US" sz="2400" b="1" dirty="0">
                <a:solidFill>
                  <a:schemeClr val="bg1"/>
                </a:solidFill>
                <a:cs typeface="+mn-ea"/>
                <a:sym typeface="+mn-lt"/>
              </a:rPr>
              <a:t>处理时暂时保密为好 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矩形: 圆角 6">
            <a:extLst>
              <a:ext uri="{FF2B5EF4-FFF2-40B4-BE49-F238E27FC236}">
                <a16:creationId xmlns="" xmlns:a16="http://schemas.microsoft.com/office/drawing/2014/main" id="{A7F93B84-6F94-413F-ACA8-DC8FB938203B}"/>
              </a:ext>
            </a:extLst>
          </p:cNvPr>
          <p:cNvSpPr/>
          <p:nvPr/>
        </p:nvSpPr>
        <p:spPr>
          <a:xfrm>
            <a:off x="4654624" y="2967335"/>
            <a:ext cx="2881536" cy="461665"/>
          </a:xfrm>
          <a:prstGeom prst="roundRect">
            <a:avLst/>
          </a:prstGeom>
          <a:solidFill>
            <a:srgbClr val="EE51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800" b="1" dirty="0">
                <a:solidFill>
                  <a:schemeClr val="bg1"/>
                </a:solidFill>
                <a:cs typeface="+mn-ea"/>
                <a:sym typeface="+mn-lt"/>
              </a:rPr>
              <a:t>HR</a:t>
            </a:r>
            <a:r>
              <a:rPr lang="zh-CN" altLang="en-US" sz="1800" b="1" dirty="0">
                <a:solidFill>
                  <a:schemeClr val="bg1"/>
                </a:solidFill>
                <a:cs typeface="+mn-ea"/>
                <a:sym typeface="+mn-lt"/>
              </a:rPr>
              <a:t>有挽留的可能性</a:t>
            </a:r>
          </a:p>
        </p:txBody>
      </p:sp>
      <p:grpSp>
        <p:nvGrpSpPr>
          <p:cNvPr id="8" name="组合 7">
            <a:extLst>
              <a:ext uri="{FF2B5EF4-FFF2-40B4-BE49-F238E27FC236}">
                <a16:creationId xmlns="" xmlns:a16="http://schemas.microsoft.com/office/drawing/2014/main" id="{46F39978-A475-4C91-9986-4AA103B05BD7}"/>
              </a:ext>
            </a:extLst>
          </p:cNvPr>
          <p:cNvGrpSpPr/>
          <p:nvPr/>
        </p:nvGrpSpPr>
        <p:grpSpPr>
          <a:xfrm>
            <a:off x="1522276" y="3933056"/>
            <a:ext cx="9146232" cy="2122866"/>
            <a:chOff x="1559496" y="3861047"/>
            <a:chExt cx="9146232" cy="2122866"/>
          </a:xfrm>
          <a:blipFill>
            <a:blip r:embed="rId2"/>
            <a:stretch>
              <a:fillRect/>
            </a:stretch>
          </a:blipFill>
        </p:grpSpPr>
        <p:sp>
          <p:nvSpPr>
            <p:cNvPr id="5" name="矩形 4">
              <a:extLst>
                <a:ext uri="{FF2B5EF4-FFF2-40B4-BE49-F238E27FC236}">
                  <a16:creationId xmlns="" xmlns:a16="http://schemas.microsoft.com/office/drawing/2014/main" id="{D539E1F6-D2A7-45A8-A36C-FBE6A796FE15}"/>
                </a:ext>
              </a:extLst>
            </p:cNvPr>
            <p:cNvSpPr/>
            <p:nvPr/>
          </p:nvSpPr>
          <p:spPr>
            <a:xfrm>
              <a:off x="1559496" y="3861047"/>
              <a:ext cx="4104456" cy="98672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="" xmlns:a16="http://schemas.microsoft.com/office/drawing/2014/main" id="{38FC2104-F1B7-45D9-AEDF-2D83883FE62A}"/>
                </a:ext>
              </a:extLst>
            </p:cNvPr>
            <p:cNvSpPr/>
            <p:nvPr/>
          </p:nvSpPr>
          <p:spPr>
            <a:xfrm>
              <a:off x="5811552" y="3861047"/>
              <a:ext cx="2007840" cy="98672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="" xmlns:a16="http://schemas.microsoft.com/office/drawing/2014/main" id="{3728DA98-5846-4EBF-A47C-841456C34948}"/>
                </a:ext>
              </a:extLst>
            </p:cNvPr>
            <p:cNvSpPr/>
            <p:nvPr/>
          </p:nvSpPr>
          <p:spPr>
            <a:xfrm>
              <a:off x="7966992" y="3861047"/>
              <a:ext cx="2738736" cy="98672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="" xmlns:a16="http://schemas.microsoft.com/office/drawing/2014/main" id="{C01591FA-6C64-4282-8749-AAC9C43E6DB5}"/>
                </a:ext>
              </a:extLst>
            </p:cNvPr>
            <p:cNvSpPr/>
            <p:nvPr/>
          </p:nvSpPr>
          <p:spPr>
            <a:xfrm>
              <a:off x="6601272" y="4997190"/>
              <a:ext cx="4104456" cy="98672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="" xmlns:a16="http://schemas.microsoft.com/office/drawing/2014/main" id="{F8208686-282A-43EE-B38D-C93C5DC225E4}"/>
                </a:ext>
              </a:extLst>
            </p:cNvPr>
            <p:cNvSpPr/>
            <p:nvPr/>
          </p:nvSpPr>
          <p:spPr>
            <a:xfrm>
              <a:off x="1559496" y="4997190"/>
              <a:ext cx="2007840" cy="98672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="" xmlns:a16="http://schemas.microsoft.com/office/drawing/2014/main" id="{41E1FBA6-D42B-4D2F-956A-60A64567D6B5}"/>
                </a:ext>
              </a:extLst>
            </p:cNvPr>
            <p:cNvSpPr/>
            <p:nvPr/>
          </p:nvSpPr>
          <p:spPr>
            <a:xfrm>
              <a:off x="3714936" y="4997190"/>
              <a:ext cx="2738736" cy="98672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10C3DC9-B8AC-4F8D-93EA-79F53FDC5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实施阶段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="" xmlns:a16="http://schemas.microsoft.com/office/drawing/2014/main" id="{CD68D9C3-4DD7-485F-851E-BEE94C925719}"/>
              </a:ext>
            </a:extLst>
          </p:cNvPr>
          <p:cNvGrpSpPr/>
          <p:nvPr/>
        </p:nvGrpSpPr>
        <p:grpSpPr>
          <a:xfrm>
            <a:off x="1199456" y="2132856"/>
            <a:ext cx="7560840" cy="576063"/>
            <a:chOff x="1487488" y="1772815"/>
            <a:chExt cx="7560840" cy="576063"/>
          </a:xfrm>
        </p:grpSpPr>
        <p:sp>
          <p:nvSpPr>
            <p:cNvPr id="6" name="矩形: 圆角 5">
              <a:extLst>
                <a:ext uri="{FF2B5EF4-FFF2-40B4-BE49-F238E27FC236}">
                  <a16:creationId xmlns="" xmlns:a16="http://schemas.microsoft.com/office/drawing/2014/main" id="{78DD46E2-3707-438C-8DAF-92A494ECBD17}"/>
                </a:ext>
              </a:extLst>
            </p:cNvPr>
            <p:cNvSpPr/>
            <p:nvPr/>
          </p:nvSpPr>
          <p:spPr>
            <a:xfrm>
              <a:off x="1487488" y="1772815"/>
              <a:ext cx="648072" cy="576063"/>
            </a:xfrm>
            <a:prstGeom prst="roundRect">
              <a:avLst/>
            </a:prstGeom>
            <a:solidFill>
              <a:srgbClr val="EE51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>
                  <a:cs typeface="+mn-ea"/>
                  <a:sym typeface="+mn-lt"/>
                </a:rPr>
                <a:t>01</a:t>
              </a:r>
              <a:endParaRPr lang="zh-CN" altLang="en-US" sz="2400" b="1" dirty="0">
                <a:cs typeface="+mn-ea"/>
                <a:sym typeface="+mn-lt"/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="" xmlns:a16="http://schemas.microsoft.com/office/drawing/2014/main" id="{57774A52-71CD-42DD-83D0-6FFB19BF8E78}"/>
                </a:ext>
              </a:extLst>
            </p:cNvPr>
            <p:cNvSpPr txBox="1"/>
            <p:nvPr/>
          </p:nvSpPr>
          <p:spPr>
            <a:xfrm>
              <a:off x="2228672" y="1830014"/>
              <a:ext cx="68196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cs typeface="+mn-ea"/>
                  <a:sym typeface="+mn-lt"/>
                </a:rPr>
                <a:t>以聊家常的方式（禁忌训斥、说教的口吻）</a:t>
              </a: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="" xmlns:a16="http://schemas.microsoft.com/office/drawing/2014/main" id="{C4868FEB-295A-44C6-8BD3-5538BAF79FEE}"/>
              </a:ext>
            </a:extLst>
          </p:cNvPr>
          <p:cNvGrpSpPr/>
          <p:nvPr/>
        </p:nvGrpSpPr>
        <p:grpSpPr>
          <a:xfrm>
            <a:off x="1199456" y="3069692"/>
            <a:ext cx="5400600" cy="576063"/>
            <a:chOff x="1487488" y="1772815"/>
            <a:chExt cx="5400600" cy="576063"/>
          </a:xfrm>
        </p:grpSpPr>
        <p:sp>
          <p:nvSpPr>
            <p:cNvPr id="9" name="矩形: 圆角 8">
              <a:extLst>
                <a:ext uri="{FF2B5EF4-FFF2-40B4-BE49-F238E27FC236}">
                  <a16:creationId xmlns="" xmlns:a16="http://schemas.microsoft.com/office/drawing/2014/main" id="{BEB70E8B-97AF-4EB2-B604-60B3CA407019}"/>
                </a:ext>
              </a:extLst>
            </p:cNvPr>
            <p:cNvSpPr/>
            <p:nvPr/>
          </p:nvSpPr>
          <p:spPr>
            <a:xfrm>
              <a:off x="1487488" y="1772815"/>
              <a:ext cx="648072" cy="576063"/>
            </a:xfrm>
            <a:prstGeom prst="roundRect">
              <a:avLst/>
            </a:prstGeom>
            <a:solidFill>
              <a:srgbClr val="333C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cs typeface="+mn-ea"/>
                  <a:sym typeface="+mn-lt"/>
                </a:rPr>
                <a:t>02</a:t>
              </a:r>
              <a:endParaRPr lang="zh-CN" altLang="en-US" sz="2400" b="1" dirty="0">
                <a:cs typeface="+mn-ea"/>
                <a:sym typeface="+mn-lt"/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="" xmlns:a16="http://schemas.microsoft.com/office/drawing/2014/main" id="{AB8232B7-2E6A-4E84-A64F-D60897581BD9}"/>
                </a:ext>
              </a:extLst>
            </p:cNvPr>
            <p:cNvSpPr txBox="1"/>
            <p:nvPr/>
          </p:nvSpPr>
          <p:spPr>
            <a:xfrm>
              <a:off x="2228672" y="1830014"/>
              <a:ext cx="46594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cs typeface="+mn-ea"/>
                  <a:sym typeface="+mn-lt"/>
                </a:rPr>
                <a:t>期间的重要表现和取得的成绩</a:t>
              </a: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="" xmlns:a16="http://schemas.microsoft.com/office/drawing/2014/main" id="{4178A610-BB7D-4A36-81C7-4A4B69814078}"/>
              </a:ext>
            </a:extLst>
          </p:cNvPr>
          <p:cNvGrpSpPr/>
          <p:nvPr/>
        </p:nvGrpSpPr>
        <p:grpSpPr>
          <a:xfrm>
            <a:off x="1199456" y="4006528"/>
            <a:ext cx="5400600" cy="576063"/>
            <a:chOff x="1487488" y="1772815"/>
            <a:chExt cx="5400600" cy="576063"/>
          </a:xfrm>
        </p:grpSpPr>
        <p:sp>
          <p:nvSpPr>
            <p:cNvPr id="12" name="矩形: 圆角 11">
              <a:extLst>
                <a:ext uri="{FF2B5EF4-FFF2-40B4-BE49-F238E27FC236}">
                  <a16:creationId xmlns="" xmlns:a16="http://schemas.microsoft.com/office/drawing/2014/main" id="{CBF59935-AB9F-41CF-BA57-20DC6325DF6D}"/>
                </a:ext>
              </a:extLst>
            </p:cNvPr>
            <p:cNvSpPr/>
            <p:nvPr/>
          </p:nvSpPr>
          <p:spPr>
            <a:xfrm>
              <a:off x="1487488" y="1772815"/>
              <a:ext cx="648072" cy="576063"/>
            </a:xfrm>
            <a:prstGeom prst="roundRect">
              <a:avLst/>
            </a:prstGeom>
            <a:solidFill>
              <a:srgbClr val="EE51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cs typeface="+mn-ea"/>
                  <a:sym typeface="+mn-lt"/>
                </a:rPr>
                <a:t>03</a:t>
              </a:r>
              <a:endParaRPr lang="zh-CN" altLang="en-US" sz="2400" b="1" dirty="0">
                <a:cs typeface="+mn-ea"/>
                <a:sym typeface="+mn-lt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="" xmlns:a16="http://schemas.microsoft.com/office/drawing/2014/main" id="{73649379-3332-4436-8405-52870F43E33B}"/>
                </a:ext>
              </a:extLst>
            </p:cNvPr>
            <p:cNvSpPr txBox="1"/>
            <p:nvPr/>
          </p:nvSpPr>
          <p:spPr>
            <a:xfrm>
              <a:off x="2228672" y="1830014"/>
              <a:ext cx="46594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cs typeface="+mn-ea"/>
                  <a:sym typeface="+mn-lt"/>
                </a:rPr>
                <a:t>逐渐将面谈主题切入离职原因 </a:t>
              </a: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="" xmlns:a16="http://schemas.microsoft.com/office/drawing/2014/main" id="{E4840B17-7D8C-4940-9859-F18678FE3ACC}"/>
              </a:ext>
            </a:extLst>
          </p:cNvPr>
          <p:cNvGrpSpPr/>
          <p:nvPr/>
        </p:nvGrpSpPr>
        <p:grpSpPr>
          <a:xfrm>
            <a:off x="1199456" y="4943364"/>
            <a:ext cx="6336704" cy="576063"/>
            <a:chOff x="1487488" y="1772815"/>
            <a:chExt cx="6336704" cy="576063"/>
          </a:xfrm>
        </p:grpSpPr>
        <p:sp>
          <p:nvSpPr>
            <p:cNvPr id="15" name="矩形: 圆角 14">
              <a:extLst>
                <a:ext uri="{FF2B5EF4-FFF2-40B4-BE49-F238E27FC236}">
                  <a16:creationId xmlns="" xmlns:a16="http://schemas.microsoft.com/office/drawing/2014/main" id="{E1992C9B-ECAC-45C6-B51D-F8A84C9247AD}"/>
                </a:ext>
              </a:extLst>
            </p:cNvPr>
            <p:cNvSpPr/>
            <p:nvPr/>
          </p:nvSpPr>
          <p:spPr>
            <a:xfrm>
              <a:off x="1487488" y="1772815"/>
              <a:ext cx="648072" cy="576063"/>
            </a:xfrm>
            <a:prstGeom prst="roundRect">
              <a:avLst/>
            </a:prstGeom>
            <a:solidFill>
              <a:srgbClr val="333C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cs typeface="+mn-ea"/>
                  <a:sym typeface="+mn-lt"/>
                </a:rPr>
                <a:t>04</a:t>
              </a:r>
              <a:endParaRPr lang="zh-CN" altLang="en-US" sz="2400" b="1" dirty="0">
                <a:cs typeface="+mn-ea"/>
                <a:sym typeface="+mn-lt"/>
              </a:endParaRPr>
            </a:p>
          </p:txBody>
        </p:sp>
        <p:sp>
          <p:nvSpPr>
            <p:cNvPr id="16" name="文本框 15">
              <a:extLst>
                <a:ext uri="{FF2B5EF4-FFF2-40B4-BE49-F238E27FC236}">
                  <a16:creationId xmlns="" xmlns:a16="http://schemas.microsoft.com/office/drawing/2014/main" id="{4627C051-35F9-413F-B478-56DFA0D30F10}"/>
                </a:ext>
              </a:extLst>
            </p:cNvPr>
            <p:cNvSpPr txBox="1"/>
            <p:nvPr/>
          </p:nvSpPr>
          <p:spPr>
            <a:xfrm>
              <a:off x="2228672" y="1830014"/>
              <a:ext cx="55955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cs typeface="+mn-ea"/>
                  <a:sym typeface="+mn-lt"/>
                </a:rPr>
                <a:t>情绪激动的话，请听他说，多一些耐心</a:t>
              </a:r>
            </a:p>
          </p:txBody>
        </p:sp>
      </p:grpSp>
      <p:sp>
        <p:nvSpPr>
          <p:cNvPr id="20" name="矩形 19">
            <a:extLst>
              <a:ext uri="{FF2B5EF4-FFF2-40B4-BE49-F238E27FC236}">
                <a16:creationId xmlns="" xmlns:a16="http://schemas.microsoft.com/office/drawing/2014/main" id="{9D6DEC5D-A1E9-419A-9F36-B81D691DFFAA}"/>
              </a:ext>
            </a:extLst>
          </p:cNvPr>
          <p:cNvSpPr/>
          <p:nvPr/>
        </p:nvSpPr>
        <p:spPr>
          <a:xfrm>
            <a:off x="9925848" y="2579712"/>
            <a:ext cx="1872208" cy="201216"/>
          </a:xfrm>
          <a:prstGeom prst="rect">
            <a:avLst/>
          </a:prstGeom>
          <a:solidFill>
            <a:srgbClr val="333C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D6BB6A95-989B-4CC5-A4EF-3514B98C9651}"/>
              </a:ext>
            </a:extLst>
          </p:cNvPr>
          <p:cNvGrpSpPr/>
          <p:nvPr/>
        </p:nvGrpSpPr>
        <p:grpSpPr>
          <a:xfrm>
            <a:off x="7728284" y="2708919"/>
            <a:ext cx="3780678" cy="2784611"/>
            <a:chOff x="7728284" y="2708919"/>
            <a:chExt cx="3780678" cy="2784611"/>
          </a:xfrm>
        </p:grpSpPr>
        <p:pic>
          <p:nvPicPr>
            <p:cNvPr id="4" name="图片 3">
              <a:extLst>
                <a:ext uri="{FF2B5EF4-FFF2-40B4-BE49-F238E27FC236}">
                  <a16:creationId xmlns="" xmlns:a16="http://schemas.microsoft.com/office/drawing/2014/main" id="{7839BA6A-686B-4F1E-B877-8283D938C8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24192" y="2708919"/>
              <a:ext cx="3684770" cy="2456252"/>
            </a:xfrm>
            <a:prstGeom prst="rect">
              <a:avLst/>
            </a:prstGeom>
          </p:spPr>
        </p:pic>
        <p:sp>
          <p:nvSpPr>
            <p:cNvPr id="23" name="矩形 22">
              <a:extLst>
                <a:ext uri="{FF2B5EF4-FFF2-40B4-BE49-F238E27FC236}">
                  <a16:creationId xmlns="" xmlns:a16="http://schemas.microsoft.com/office/drawing/2014/main" id="{ED61E0E0-196F-4378-A9CD-9A412D2EB0C3}"/>
                </a:ext>
              </a:extLst>
            </p:cNvPr>
            <p:cNvSpPr/>
            <p:nvPr/>
          </p:nvSpPr>
          <p:spPr>
            <a:xfrm rot="5400000">
              <a:off x="6892788" y="4456818"/>
              <a:ext cx="1872208" cy="201216"/>
            </a:xfrm>
            <a:prstGeom prst="rect">
              <a:avLst/>
            </a:prstGeom>
            <a:solidFill>
              <a:srgbClr val="EE51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="" xmlns:a16="http://schemas.microsoft.com/office/drawing/2014/main" id="{35EF9FF9-8691-41AA-885B-294514B00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实施阶段</a:t>
            </a:r>
          </a:p>
        </p:txBody>
      </p:sp>
      <p:grpSp>
        <p:nvGrpSpPr>
          <p:cNvPr id="9" name="组合 8">
            <a:extLst>
              <a:ext uri="{FF2B5EF4-FFF2-40B4-BE49-F238E27FC236}">
                <a16:creationId xmlns="" xmlns:a16="http://schemas.microsoft.com/office/drawing/2014/main" id="{42A9CD38-05DA-46BE-8C3F-768A850263BE}"/>
              </a:ext>
            </a:extLst>
          </p:cNvPr>
          <p:cNvGrpSpPr/>
          <p:nvPr/>
        </p:nvGrpSpPr>
        <p:grpSpPr>
          <a:xfrm>
            <a:off x="1199456" y="2060848"/>
            <a:ext cx="6192688" cy="3384376"/>
            <a:chOff x="1055440" y="1556792"/>
            <a:chExt cx="6192688" cy="3384376"/>
          </a:xfrm>
        </p:grpSpPr>
        <p:sp>
          <p:nvSpPr>
            <p:cNvPr id="7" name="矩形 6">
              <a:extLst>
                <a:ext uri="{FF2B5EF4-FFF2-40B4-BE49-F238E27FC236}">
                  <a16:creationId xmlns="" xmlns:a16="http://schemas.microsoft.com/office/drawing/2014/main" id="{CC87A1D4-46F7-4020-9C07-9551C6041697}"/>
                </a:ext>
              </a:extLst>
            </p:cNvPr>
            <p:cNvSpPr/>
            <p:nvPr/>
          </p:nvSpPr>
          <p:spPr>
            <a:xfrm>
              <a:off x="1055440" y="1844451"/>
              <a:ext cx="6192688" cy="3096717"/>
            </a:xfrm>
            <a:prstGeom prst="rect">
              <a:avLst/>
            </a:prstGeom>
            <a:noFill/>
            <a:ln>
              <a:solidFill>
                <a:srgbClr val="333C8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" name="Rectangle 4">
              <a:extLst>
                <a:ext uri="{FF2B5EF4-FFF2-40B4-BE49-F238E27FC236}">
                  <a16:creationId xmlns="" xmlns:a16="http://schemas.microsoft.com/office/drawing/2014/main" id="{FC3FE2EF-ECC8-4041-B0F5-128B90F76D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7950" y="2133600"/>
              <a:ext cx="4176713" cy="43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800" b="1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="" xmlns:a16="http://schemas.microsoft.com/office/drawing/2014/main" id="{E029E632-F44F-4F3B-9732-853C6413E790}"/>
                </a:ext>
              </a:extLst>
            </p:cNvPr>
            <p:cNvSpPr/>
            <p:nvPr/>
          </p:nvSpPr>
          <p:spPr>
            <a:xfrm>
              <a:off x="1509167" y="1556792"/>
              <a:ext cx="1944216" cy="576063"/>
            </a:xfrm>
            <a:prstGeom prst="rect">
              <a:avLst/>
            </a:prstGeom>
            <a:solidFill>
              <a:srgbClr val="333C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hangingPunct="1"/>
              <a:r>
                <a:rPr lang="zh-CN" altLang="en-US" sz="2400" b="1">
                  <a:cs typeface="+mn-ea"/>
                  <a:sym typeface="+mn-lt"/>
                </a:rPr>
                <a:t>面谈结束</a:t>
              </a:r>
              <a:endParaRPr lang="zh-CN" altLang="en-US" sz="2400" b="1" dirty="0">
                <a:cs typeface="+mn-ea"/>
                <a:sym typeface="+mn-lt"/>
              </a:endParaRPr>
            </a:p>
          </p:txBody>
        </p:sp>
        <p:sp>
          <p:nvSpPr>
            <p:cNvPr id="8" name="文本框 7">
              <a:extLst>
                <a:ext uri="{FF2B5EF4-FFF2-40B4-BE49-F238E27FC236}">
                  <a16:creationId xmlns="" xmlns:a16="http://schemas.microsoft.com/office/drawing/2014/main" id="{523B6CD7-177B-4930-8503-519082E1A0E6}"/>
                </a:ext>
              </a:extLst>
            </p:cNvPr>
            <p:cNvSpPr txBox="1"/>
            <p:nvPr/>
          </p:nvSpPr>
          <p:spPr>
            <a:xfrm>
              <a:off x="1510512" y="2250686"/>
              <a:ext cx="4320480" cy="258532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800" dirty="0">
                  <a:cs typeface="+mn-ea"/>
                  <a:sym typeface="+mn-lt"/>
                </a:rPr>
                <a:t>HR</a:t>
              </a:r>
              <a:r>
                <a:rPr lang="zh-CN" altLang="en-US" sz="1800" dirty="0">
                  <a:cs typeface="+mn-ea"/>
                  <a:sym typeface="+mn-lt"/>
                </a:rPr>
                <a:t>都要以一颗平常心正确对待，任何挫折感和感情用事都会影响自己和公司的形象</a:t>
              </a:r>
            </a:p>
            <a:p>
              <a:pPr marL="285750" indent="-28575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1800" dirty="0">
                  <a:cs typeface="+mn-ea"/>
                  <a:sym typeface="+mn-lt"/>
                </a:rPr>
                <a:t>另外面谈结束后要及时整理面谈记录，并向上级进行结果反馈，开始着手改进人力资源管理工作中存在的问题 </a:t>
              </a:r>
            </a:p>
          </p:txBody>
        </p:sp>
      </p:grpSp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2C71912E-BACE-4A5D-84ED-A906516F850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94080" y="1124744"/>
            <a:ext cx="4680520" cy="4941168"/>
          </a:xfrm>
          <a:prstGeom prst="rect">
            <a:avLst/>
          </a:prstGeom>
        </p:spPr>
      </p:pic>
    </p:spTree>
  </p:cSld>
  <p:clrMapOvr>
    <a:masterClrMapping/>
  </p:clrMapOvr>
  <p:transition spd="slow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5DAF4B4-55D7-4A2D-BA45-4FE685A1E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分析阶段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="" xmlns:a16="http://schemas.microsoft.com/office/drawing/2014/main" id="{15A9159E-507F-4006-A3A9-8E74CD979B64}"/>
              </a:ext>
            </a:extLst>
          </p:cNvPr>
          <p:cNvGrpSpPr/>
          <p:nvPr/>
        </p:nvGrpSpPr>
        <p:grpSpPr>
          <a:xfrm>
            <a:off x="1199456" y="2132856"/>
            <a:ext cx="7560840" cy="576063"/>
            <a:chOff x="1487488" y="1772815"/>
            <a:chExt cx="7560840" cy="576063"/>
          </a:xfrm>
        </p:grpSpPr>
        <p:sp>
          <p:nvSpPr>
            <p:cNvPr id="8" name="矩形: 圆角 7">
              <a:extLst>
                <a:ext uri="{FF2B5EF4-FFF2-40B4-BE49-F238E27FC236}">
                  <a16:creationId xmlns="" xmlns:a16="http://schemas.microsoft.com/office/drawing/2014/main" id="{2CB536B4-60BA-44E7-A0EC-27B2AD7D785B}"/>
                </a:ext>
              </a:extLst>
            </p:cNvPr>
            <p:cNvSpPr/>
            <p:nvPr/>
          </p:nvSpPr>
          <p:spPr>
            <a:xfrm>
              <a:off x="1487488" y="1772815"/>
              <a:ext cx="648072" cy="576063"/>
            </a:xfrm>
            <a:prstGeom prst="roundRect">
              <a:avLst/>
            </a:prstGeom>
            <a:solidFill>
              <a:srgbClr val="EE51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cs typeface="+mn-ea"/>
                  <a:sym typeface="+mn-lt"/>
                </a:rPr>
                <a:t>01</a:t>
              </a:r>
              <a:endParaRPr lang="zh-CN" altLang="en-US" sz="2400" b="1" dirty="0">
                <a:cs typeface="+mn-ea"/>
                <a:sym typeface="+mn-lt"/>
              </a:endParaRPr>
            </a:p>
          </p:txBody>
        </p:sp>
        <p:sp>
          <p:nvSpPr>
            <p:cNvPr id="9" name="文本框 8">
              <a:extLst>
                <a:ext uri="{FF2B5EF4-FFF2-40B4-BE49-F238E27FC236}">
                  <a16:creationId xmlns="" xmlns:a16="http://schemas.microsoft.com/office/drawing/2014/main" id="{7B8D4C09-1243-4B5B-908F-83335FDFEFAE}"/>
                </a:ext>
              </a:extLst>
            </p:cNvPr>
            <p:cNvSpPr txBox="1"/>
            <p:nvPr/>
          </p:nvSpPr>
          <p:spPr>
            <a:xfrm>
              <a:off x="2228672" y="1830014"/>
              <a:ext cx="68196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cs typeface="+mn-ea"/>
                  <a:sym typeface="+mn-lt"/>
                </a:rPr>
                <a:t>提炼面谈记录表上有用数据及信息</a:t>
              </a: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="" xmlns:a16="http://schemas.microsoft.com/office/drawing/2014/main" id="{EE8BFAA7-6A6F-453F-8D7B-39055F0415D8}"/>
              </a:ext>
            </a:extLst>
          </p:cNvPr>
          <p:cNvGrpSpPr/>
          <p:nvPr/>
        </p:nvGrpSpPr>
        <p:grpSpPr>
          <a:xfrm>
            <a:off x="1199456" y="3069692"/>
            <a:ext cx="5400600" cy="576063"/>
            <a:chOff x="1487488" y="1772815"/>
            <a:chExt cx="5400600" cy="576063"/>
          </a:xfrm>
        </p:grpSpPr>
        <p:sp>
          <p:nvSpPr>
            <p:cNvPr id="11" name="矩形: 圆角 10">
              <a:extLst>
                <a:ext uri="{FF2B5EF4-FFF2-40B4-BE49-F238E27FC236}">
                  <a16:creationId xmlns="" xmlns:a16="http://schemas.microsoft.com/office/drawing/2014/main" id="{A149A30A-23EA-4906-A7D4-AC1B339B9C13}"/>
                </a:ext>
              </a:extLst>
            </p:cNvPr>
            <p:cNvSpPr/>
            <p:nvPr/>
          </p:nvSpPr>
          <p:spPr>
            <a:xfrm>
              <a:off x="1487488" y="1772815"/>
              <a:ext cx="648072" cy="576063"/>
            </a:xfrm>
            <a:prstGeom prst="roundRect">
              <a:avLst/>
            </a:prstGeom>
            <a:solidFill>
              <a:srgbClr val="333C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cs typeface="+mn-ea"/>
                  <a:sym typeface="+mn-lt"/>
                </a:rPr>
                <a:t>02</a:t>
              </a:r>
              <a:endParaRPr lang="zh-CN" altLang="en-US" sz="2400" b="1" dirty="0">
                <a:cs typeface="+mn-ea"/>
                <a:sym typeface="+mn-lt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="" xmlns:a16="http://schemas.microsoft.com/office/drawing/2014/main" id="{0CBAB295-39A8-4202-AF88-5875D6EB75F2}"/>
                </a:ext>
              </a:extLst>
            </p:cNvPr>
            <p:cNvSpPr txBox="1"/>
            <p:nvPr/>
          </p:nvSpPr>
          <p:spPr>
            <a:xfrm>
              <a:off x="2228672" y="1830014"/>
              <a:ext cx="46594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cs typeface="+mn-ea"/>
                  <a:sym typeface="+mn-lt"/>
                </a:rPr>
                <a:t>根据出现的问题做好解决措施</a:t>
              </a: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="" xmlns:a16="http://schemas.microsoft.com/office/drawing/2014/main" id="{B52020A4-AB29-490D-BD6B-70B61197C099}"/>
              </a:ext>
            </a:extLst>
          </p:cNvPr>
          <p:cNvGrpSpPr/>
          <p:nvPr/>
        </p:nvGrpSpPr>
        <p:grpSpPr>
          <a:xfrm>
            <a:off x="1199456" y="4006528"/>
            <a:ext cx="6120680" cy="576063"/>
            <a:chOff x="1487488" y="1772815"/>
            <a:chExt cx="6120680" cy="576063"/>
          </a:xfrm>
        </p:grpSpPr>
        <p:sp>
          <p:nvSpPr>
            <p:cNvPr id="14" name="矩形: 圆角 13">
              <a:extLst>
                <a:ext uri="{FF2B5EF4-FFF2-40B4-BE49-F238E27FC236}">
                  <a16:creationId xmlns="" xmlns:a16="http://schemas.microsoft.com/office/drawing/2014/main" id="{7E57136F-844A-49FC-A7FA-744BD2FCE54F}"/>
                </a:ext>
              </a:extLst>
            </p:cNvPr>
            <p:cNvSpPr/>
            <p:nvPr/>
          </p:nvSpPr>
          <p:spPr>
            <a:xfrm>
              <a:off x="1487488" y="1772815"/>
              <a:ext cx="648072" cy="576063"/>
            </a:xfrm>
            <a:prstGeom prst="roundRect">
              <a:avLst/>
            </a:prstGeom>
            <a:solidFill>
              <a:srgbClr val="EE51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cs typeface="+mn-ea"/>
                  <a:sym typeface="+mn-lt"/>
                </a:rPr>
                <a:t>03</a:t>
              </a:r>
              <a:endParaRPr lang="zh-CN" altLang="en-US" sz="2400" b="1" dirty="0">
                <a:cs typeface="+mn-ea"/>
                <a:sym typeface="+mn-lt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="" xmlns:a16="http://schemas.microsoft.com/office/drawing/2014/main" id="{7F220942-A3B4-4949-8C2F-E86AA8C22BB9}"/>
                </a:ext>
              </a:extLst>
            </p:cNvPr>
            <p:cNvSpPr txBox="1"/>
            <p:nvPr/>
          </p:nvSpPr>
          <p:spPr>
            <a:xfrm>
              <a:off x="2228672" y="1830014"/>
              <a:ext cx="53794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cs typeface="+mn-ea"/>
                  <a:sym typeface="+mn-lt"/>
                </a:rPr>
                <a:t>敏感问题记录到书面上，结束后在记录</a:t>
              </a: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="" xmlns:a16="http://schemas.microsoft.com/office/drawing/2014/main" id="{85860E70-9F70-4673-92F9-4FAB2DD6C51F}"/>
              </a:ext>
            </a:extLst>
          </p:cNvPr>
          <p:cNvGrpSpPr/>
          <p:nvPr/>
        </p:nvGrpSpPr>
        <p:grpSpPr>
          <a:xfrm>
            <a:off x="1199456" y="4943364"/>
            <a:ext cx="6336704" cy="576063"/>
            <a:chOff x="1487488" y="1772815"/>
            <a:chExt cx="6336704" cy="576063"/>
          </a:xfrm>
        </p:grpSpPr>
        <p:sp>
          <p:nvSpPr>
            <p:cNvPr id="17" name="矩形: 圆角 16">
              <a:extLst>
                <a:ext uri="{FF2B5EF4-FFF2-40B4-BE49-F238E27FC236}">
                  <a16:creationId xmlns="" xmlns:a16="http://schemas.microsoft.com/office/drawing/2014/main" id="{502CB970-4B63-406C-AD5D-1E490191CEE1}"/>
                </a:ext>
              </a:extLst>
            </p:cNvPr>
            <p:cNvSpPr/>
            <p:nvPr/>
          </p:nvSpPr>
          <p:spPr>
            <a:xfrm>
              <a:off x="1487488" y="1772815"/>
              <a:ext cx="648072" cy="576063"/>
            </a:xfrm>
            <a:prstGeom prst="roundRect">
              <a:avLst/>
            </a:prstGeom>
            <a:solidFill>
              <a:srgbClr val="333C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cs typeface="+mn-ea"/>
                  <a:sym typeface="+mn-lt"/>
                </a:rPr>
                <a:t>04</a:t>
              </a:r>
              <a:endParaRPr lang="zh-CN" altLang="en-US" sz="2400" b="1" dirty="0">
                <a:cs typeface="+mn-ea"/>
                <a:sym typeface="+mn-lt"/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="" xmlns:a16="http://schemas.microsoft.com/office/drawing/2014/main" id="{84EA2C6B-2E9E-426B-9EEF-0BFF6AAE5BFE}"/>
                </a:ext>
              </a:extLst>
            </p:cNvPr>
            <p:cNvSpPr txBox="1"/>
            <p:nvPr/>
          </p:nvSpPr>
          <p:spPr>
            <a:xfrm>
              <a:off x="2228672" y="1830014"/>
              <a:ext cx="55955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cs typeface="+mn-ea"/>
                  <a:sym typeface="+mn-lt"/>
                </a:rPr>
                <a:t>分析离职动机，得出离职真正原因</a:t>
              </a:r>
            </a:p>
          </p:txBody>
        </p:sp>
      </p:grpSp>
      <p:pic>
        <p:nvPicPr>
          <p:cNvPr id="24" name="图片 23">
            <a:extLst>
              <a:ext uri="{FF2B5EF4-FFF2-40B4-BE49-F238E27FC236}">
                <a16:creationId xmlns="" xmlns:a16="http://schemas.microsoft.com/office/drawing/2014/main" id="{147D517C-FA0A-40C7-AABF-CB404C25064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9272" y="1738276"/>
            <a:ext cx="3600400" cy="4536504"/>
          </a:xfrm>
          <a:custGeom>
            <a:avLst/>
            <a:gdLst>
              <a:gd name="connsiteX0" fmla="*/ 0 w 3600400"/>
              <a:gd name="connsiteY0" fmla="*/ 0 h 4536504"/>
              <a:gd name="connsiteX1" fmla="*/ 3600400 w 3600400"/>
              <a:gd name="connsiteY1" fmla="*/ 0 h 4536504"/>
              <a:gd name="connsiteX2" fmla="*/ 3600400 w 3600400"/>
              <a:gd name="connsiteY2" fmla="*/ 2268252 h 4536504"/>
              <a:gd name="connsiteX3" fmla="*/ 1800200 w 3600400"/>
              <a:gd name="connsiteY3" fmla="*/ 4536504 h 4536504"/>
              <a:gd name="connsiteX4" fmla="*/ 0 w 3600400"/>
              <a:gd name="connsiteY4" fmla="*/ 2268252 h 4536504"/>
              <a:gd name="connsiteX5" fmla="*/ 0 w 3600400"/>
              <a:gd name="connsiteY5" fmla="*/ 0 h 4536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00400" h="4536504">
                <a:moveTo>
                  <a:pt x="0" y="0"/>
                </a:moveTo>
                <a:lnTo>
                  <a:pt x="3600400" y="0"/>
                </a:lnTo>
                <a:lnTo>
                  <a:pt x="3600400" y="2268252"/>
                </a:lnTo>
                <a:cubicBezTo>
                  <a:pt x="3600400" y="3520973"/>
                  <a:pt x="2794423" y="4536504"/>
                  <a:pt x="1800200" y="4536504"/>
                </a:cubicBezTo>
                <a:cubicBezTo>
                  <a:pt x="805977" y="4536504"/>
                  <a:pt x="0" y="3520973"/>
                  <a:pt x="0" y="2268252"/>
                </a:cubicBezTo>
                <a:lnTo>
                  <a:pt x="0" y="0"/>
                </a:lnTo>
                <a:close/>
              </a:path>
            </a:pathLst>
          </a:custGeom>
        </p:spPr>
      </p:pic>
    </p:spTree>
  </p:cSld>
  <p:clrMapOvr>
    <a:masterClrMapping/>
  </p:clrMapOvr>
  <p:transition spd="slow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>
            <a:extLst>
              <a:ext uri="{FF2B5EF4-FFF2-40B4-BE49-F238E27FC236}">
                <a16:creationId xmlns="" xmlns:a16="http://schemas.microsoft.com/office/drawing/2014/main" id="{37A54A13-5E63-4BA5-BE13-7B4CB6954833}"/>
              </a:ext>
            </a:extLst>
          </p:cNvPr>
          <p:cNvSpPr/>
          <p:nvPr/>
        </p:nvSpPr>
        <p:spPr>
          <a:xfrm>
            <a:off x="0" y="2307294"/>
            <a:ext cx="12192000" cy="2921906"/>
          </a:xfrm>
          <a:prstGeom prst="rect">
            <a:avLst/>
          </a:prstGeom>
          <a:solidFill>
            <a:srgbClr val="333C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0" name="组合 39">
            <a:extLst>
              <a:ext uri="{FF2B5EF4-FFF2-40B4-BE49-F238E27FC236}">
                <a16:creationId xmlns="" xmlns:a16="http://schemas.microsoft.com/office/drawing/2014/main" id="{D8D31281-5A64-4654-95DC-76BEE7EEFD38}"/>
              </a:ext>
            </a:extLst>
          </p:cNvPr>
          <p:cNvGrpSpPr/>
          <p:nvPr/>
        </p:nvGrpSpPr>
        <p:grpSpPr>
          <a:xfrm>
            <a:off x="702863" y="2877910"/>
            <a:ext cx="7481139" cy="1143252"/>
            <a:chOff x="702863" y="2877910"/>
            <a:chExt cx="7481139" cy="1143252"/>
          </a:xfrm>
        </p:grpSpPr>
        <p:sp>
          <p:nvSpPr>
            <p:cNvPr id="15" name="文本框 14">
              <a:extLst>
                <a:ext uri="{FF2B5EF4-FFF2-40B4-BE49-F238E27FC236}">
                  <a16:creationId xmlns="" xmlns:a16="http://schemas.microsoft.com/office/drawing/2014/main" id="{4D66A90C-1F32-4224-8F81-7A7548D81C90}"/>
                </a:ext>
              </a:extLst>
            </p:cNvPr>
            <p:cNvSpPr txBox="1"/>
            <p:nvPr/>
          </p:nvSpPr>
          <p:spPr>
            <a:xfrm>
              <a:off x="702863" y="2877910"/>
              <a:ext cx="7481139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4800" b="1" dirty="0">
                  <a:solidFill>
                    <a:schemeClr val="bg1"/>
                  </a:solidFill>
                  <a:cs typeface="+mn-ea"/>
                  <a:sym typeface="+mn-lt"/>
                </a:rPr>
                <a:t>离职面谈的障碍与问题</a:t>
              </a:r>
            </a:p>
          </p:txBody>
        </p:sp>
        <p:sp>
          <p:nvSpPr>
            <p:cNvPr id="16" name="文本框 15">
              <a:extLst>
                <a:ext uri="{FF2B5EF4-FFF2-40B4-BE49-F238E27FC236}">
                  <a16:creationId xmlns="" xmlns:a16="http://schemas.microsoft.com/office/drawing/2014/main" id="{06060A28-C49A-4E8E-B360-6A32B9C5FD50}"/>
                </a:ext>
              </a:extLst>
            </p:cNvPr>
            <p:cNvSpPr txBox="1"/>
            <p:nvPr/>
          </p:nvSpPr>
          <p:spPr>
            <a:xfrm>
              <a:off x="728718" y="3651830"/>
              <a:ext cx="570215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HOW TO CONDUCT EMPLOYEE EXIT INTERVIEW</a:t>
              </a:r>
            </a:p>
          </p:txBody>
        </p:sp>
      </p:grpSp>
      <p:sp>
        <p:nvSpPr>
          <p:cNvPr id="17" name="矩形: 圆角 16">
            <a:extLst>
              <a:ext uri="{FF2B5EF4-FFF2-40B4-BE49-F238E27FC236}">
                <a16:creationId xmlns="" xmlns:a16="http://schemas.microsoft.com/office/drawing/2014/main" id="{9F718742-AA41-4FB0-AD52-E331157DE38E}"/>
              </a:ext>
            </a:extLst>
          </p:cNvPr>
          <p:cNvSpPr/>
          <p:nvPr/>
        </p:nvSpPr>
        <p:spPr>
          <a:xfrm>
            <a:off x="728718" y="1099256"/>
            <a:ext cx="2486962" cy="707886"/>
          </a:xfrm>
          <a:prstGeom prst="roundRect">
            <a:avLst>
              <a:gd name="adj" fmla="val 50000"/>
            </a:avLst>
          </a:prstGeom>
          <a:solidFill>
            <a:srgbClr val="EE51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PART.04</a:t>
            </a:r>
            <a:endParaRPr lang="zh-CN" alt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="" xmlns:a16="http://schemas.microsoft.com/office/drawing/2014/main" id="{455FC8D2-866B-4F3C-8731-358DA66BB977}"/>
              </a:ext>
            </a:extLst>
          </p:cNvPr>
          <p:cNvGrpSpPr/>
          <p:nvPr/>
        </p:nvGrpSpPr>
        <p:grpSpPr>
          <a:xfrm>
            <a:off x="859587" y="5812580"/>
            <a:ext cx="727743" cy="251565"/>
            <a:chOff x="903761" y="5260956"/>
            <a:chExt cx="1090474" cy="376953"/>
          </a:xfrm>
        </p:grpSpPr>
        <p:sp>
          <p:nvSpPr>
            <p:cNvPr id="18" name="等腰三角形 17">
              <a:extLst>
                <a:ext uri="{FF2B5EF4-FFF2-40B4-BE49-F238E27FC236}">
                  <a16:creationId xmlns="" xmlns:a16="http://schemas.microsoft.com/office/drawing/2014/main" id="{BD11CE2C-95DA-4C98-B053-78292093B9C3}"/>
                </a:ext>
              </a:extLst>
            </p:cNvPr>
            <p:cNvSpPr/>
            <p:nvPr/>
          </p:nvSpPr>
          <p:spPr>
            <a:xfrm rot="5400000">
              <a:off x="828669" y="5336048"/>
              <a:ext cx="376953" cy="226770"/>
            </a:xfrm>
            <a:prstGeom prst="triangle">
              <a:avLst/>
            </a:prstGeom>
            <a:solidFill>
              <a:srgbClr val="EE51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等腰三角形 18">
              <a:extLst>
                <a:ext uri="{FF2B5EF4-FFF2-40B4-BE49-F238E27FC236}">
                  <a16:creationId xmlns="" xmlns:a16="http://schemas.microsoft.com/office/drawing/2014/main" id="{9D8DAB95-BFBC-4648-82FD-369C40113E85}"/>
                </a:ext>
              </a:extLst>
            </p:cNvPr>
            <p:cNvSpPr/>
            <p:nvPr/>
          </p:nvSpPr>
          <p:spPr>
            <a:xfrm rot="5400000">
              <a:off x="1260521" y="5336048"/>
              <a:ext cx="376953" cy="226770"/>
            </a:xfrm>
            <a:prstGeom prst="triangle">
              <a:avLst/>
            </a:prstGeom>
            <a:solidFill>
              <a:srgbClr val="EE51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等腰三角形 19">
              <a:extLst>
                <a:ext uri="{FF2B5EF4-FFF2-40B4-BE49-F238E27FC236}">
                  <a16:creationId xmlns="" xmlns:a16="http://schemas.microsoft.com/office/drawing/2014/main" id="{0DBBFF33-E829-4669-8994-608319E9F877}"/>
                </a:ext>
              </a:extLst>
            </p:cNvPr>
            <p:cNvSpPr/>
            <p:nvPr/>
          </p:nvSpPr>
          <p:spPr>
            <a:xfrm rot="5400000">
              <a:off x="1692373" y="5336048"/>
              <a:ext cx="376953" cy="226770"/>
            </a:xfrm>
            <a:prstGeom prst="triangle">
              <a:avLst/>
            </a:prstGeom>
            <a:solidFill>
              <a:srgbClr val="EE51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24" name="图片 23">
            <a:extLst>
              <a:ext uri="{FF2B5EF4-FFF2-40B4-BE49-F238E27FC236}">
                <a16:creationId xmlns="" xmlns:a16="http://schemas.microsoft.com/office/drawing/2014/main" id="{C979A5A7-B802-478F-90A3-90CC924C505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52184" y="1742379"/>
            <a:ext cx="3933056" cy="3933056"/>
          </a:xfrm>
          <a:prstGeom prst="ellipse">
            <a:avLst/>
          </a:prstGeom>
          <a:ln w="152400">
            <a:solidFill>
              <a:schemeClr val="bg1"/>
            </a:solidFill>
          </a:ln>
        </p:spPr>
      </p:pic>
      <p:sp>
        <p:nvSpPr>
          <p:cNvPr id="27" name="椭圆 26">
            <a:extLst>
              <a:ext uri="{FF2B5EF4-FFF2-40B4-BE49-F238E27FC236}">
                <a16:creationId xmlns="" xmlns:a16="http://schemas.microsoft.com/office/drawing/2014/main" id="{AD21146E-F5F2-4FA6-B53A-31057B543668}"/>
              </a:ext>
            </a:extLst>
          </p:cNvPr>
          <p:cNvSpPr/>
          <p:nvPr/>
        </p:nvSpPr>
        <p:spPr>
          <a:xfrm>
            <a:off x="10436413" y="959984"/>
            <a:ext cx="698546" cy="698546"/>
          </a:xfrm>
          <a:prstGeom prst="ellipse">
            <a:avLst/>
          </a:prstGeom>
          <a:solidFill>
            <a:srgbClr val="333C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椭圆 27">
            <a:extLst>
              <a:ext uri="{FF2B5EF4-FFF2-40B4-BE49-F238E27FC236}">
                <a16:creationId xmlns="" xmlns:a16="http://schemas.microsoft.com/office/drawing/2014/main" id="{ACD9054B-1953-4054-9EE8-C70913DC2759}"/>
              </a:ext>
            </a:extLst>
          </p:cNvPr>
          <p:cNvSpPr/>
          <p:nvPr/>
        </p:nvSpPr>
        <p:spPr>
          <a:xfrm>
            <a:off x="7933649" y="5811732"/>
            <a:ext cx="351417" cy="351417"/>
          </a:xfrm>
          <a:prstGeom prst="ellipse">
            <a:avLst/>
          </a:prstGeom>
          <a:noFill/>
          <a:ln>
            <a:solidFill>
              <a:srgbClr val="EE51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9" name="椭圆 28">
            <a:extLst>
              <a:ext uri="{FF2B5EF4-FFF2-40B4-BE49-F238E27FC236}">
                <a16:creationId xmlns="" xmlns:a16="http://schemas.microsoft.com/office/drawing/2014/main" id="{D154528C-C0E5-440C-98B2-094C35D58AEF}"/>
              </a:ext>
            </a:extLst>
          </p:cNvPr>
          <p:cNvSpPr/>
          <p:nvPr/>
        </p:nvSpPr>
        <p:spPr>
          <a:xfrm>
            <a:off x="8510054" y="5832337"/>
            <a:ext cx="440460" cy="440460"/>
          </a:xfrm>
          <a:prstGeom prst="ellipse">
            <a:avLst/>
          </a:prstGeom>
          <a:solidFill>
            <a:srgbClr val="EE51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8" name="组合 37">
            <a:extLst>
              <a:ext uri="{FF2B5EF4-FFF2-40B4-BE49-F238E27FC236}">
                <a16:creationId xmlns="" xmlns:a16="http://schemas.microsoft.com/office/drawing/2014/main" id="{D20FD130-3C98-4AA0-8683-46BE8D720649}"/>
              </a:ext>
            </a:extLst>
          </p:cNvPr>
          <p:cNvGrpSpPr/>
          <p:nvPr/>
        </p:nvGrpSpPr>
        <p:grpSpPr>
          <a:xfrm>
            <a:off x="857364" y="4482827"/>
            <a:ext cx="2101754" cy="369332"/>
            <a:chOff x="869144" y="5324158"/>
            <a:chExt cx="2101754" cy="369332"/>
          </a:xfrm>
        </p:grpSpPr>
        <p:sp>
          <p:nvSpPr>
            <p:cNvPr id="33" name="椭圆 32">
              <a:extLst>
                <a:ext uri="{FF2B5EF4-FFF2-40B4-BE49-F238E27FC236}">
                  <a16:creationId xmlns="" xmlns:a16="http://schemas.microsoft.com/office/drawing/2014/main" id="{DCC1FF62-4644-4A44-B99A-D94FC2FA6CD2}"/>
                </a:ext>
              </a:extLst>
            </p:cNvPr>
            <p:cNvSpPr/>
            <p:nvPr/>
          </p:nvSpPr>
          <p:spPr>
            <a:xfrm>
              <a:off x="869144" y="5436816"/>
              <a:ext cx="144016" cy="144016"/>
            </a:xfrm>
            <a:prstGeom prst="ellipse">
              <a:avLst/>
            </a:prstGeom>
            <a:solidFill>
              <a:srgbClr val="EE51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文本框 34">
              <a:extLst>
                <a:ext uri="{FF2B5EF4-FFF2-40B4-BE49-F238E27FC236}">
                  <a16:creationId xmlns="" xmlns:a16="http://schemas.microsoft.com/office/drawing/2014/main" id="{811BEF7C-7DFE-48BA-8675-939C14B285B4}"/>
                </a:ext>
              </a:extLst>
            </p:cNvPr>
            <p:cNvSpPr txBox="1"/>
            <p:nvPr/>
          </p:nvSpPr>
          <p:spPr>
            <a:xfrm>
              <a:off x="1013160" y="5324158"/>
              <a:ext cx="195773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>
                <a:spcAft>
                  <a:spcPts val="0"/>
                </a:spcAft>
                <a:defRPr/>
              </a:pPr>
              <a:r>
                <a:rPr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离职面谈的障碍</a:t>
              </a: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="" xmlns:a16="http://schemas.microsoft.com/office/drawing/2014/main" id="{5F4425DC-29A6-45E5-B141-0617A8C56FFB}"/>
              </a:ext>
            </a:extLst>
          </p:cNvPr>
          <p:cNvGrpSpPr/>
          <p:nvPr/>
        </p:nvGrpSpPr>
        <p:grpSpPr>
          <a:xfrm>
            <a:off x="3418867" y="4482827"/>
            <a:ext cx="2101753" cy="369332"/>
            <a:chOff x="3566649" y="5324158"/>
            <a:chExt cx="2101753" cy="369332"/>
          </a:xfrm>
        </p:grpSpPr>
        <p:sp>
          <p:nvSpPr>
            <p:cNvPr id="26" name="椭圆 25">
              <a:extLst>
                <a:ext uri="{FF2B5EF4-FFF2-40B4-BE49-F238E27FC236}">
                  <a16:creationId xmlns="" xmlns:a16="http://schemas.microsoft.com/office/drawing/2014/main" id="{C8340355-77C0-4A45-9083-8F1AA93F5522}"/>
                </a:ext>
              </a:extLst>
            </p:cNvPr>
            <p:cNvSpPr/>
            <p:nvPr/>
          </p:nvSpPr>
          <p:spPr>
            <a:xfrm>
              <a:off x="3566649" y="5436816"/>
              <a:ext cx="144016" cy="144016"/>
            </a:xfrm>
            <a:prstGeom prst="ellipse">
              <a:avLst/>
            </a:prstGeom>
            <a:solidFill>
              <a:srgbClr val="EE51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文本框 29">
              <a:extLst>
                <a:ext uri="{FF2B5EF4-FFF2-40B4-BE49-F238E27FC236}">
                  <a16:creationId xmlns="" xmlns:a16="http://schemas.microsoft.com/office/drawing/2014/main" id="{891DA2A7-8D94-435B-81C1-D658FFA8C598}"/>
                </a:ext>
              </a:extLst>
            </p:cNvPr>
            <p:cNvSpPr txBox="1"/>
            <p:nvPr/>
          </p:nvSpPr>
          <p:spPr>
            <a:xfrm>
              <a:off x="3710664" y="5324158"/>
              <a:ext cx="195773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>
                <a:spcAft>
                  <a:spcPts val="0"/>
                </a:spcAft>
                <a:defRPr/>
              </a:pPr>
              <a:r>
                <a:rPr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离职面谈问题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97916781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7" grpId="0" animBg="1"/>
      <p:bldP spid="27" grpId="0" animBg="1"/>
      <p:bldP spid="28" grpId="0" animBg="1"/>
      <p:bldP spid="2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ACF5D65A-A484-4794-B2C2-AC36533C5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离职面谈的障碍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="" xmlns:a16="http://schemas.microsoft.com/office/drawing/2014/main" id="{33D8F2BC-1B8C-4E81-9068-95F1CAF42006}"/>
              </a:ext>
            </a:extLst>
          </p:cNvPr>
          <p:cNvGrpSpPr/>
          <p:nvPr/>
        </p:nvGrpSpPr>
        <p:grpSpPr>
          <a:xfrm>
            <a:off x="911112" y="2101208"/>
            <a:ext cx="3100560" cy="1512168"/>
            <a:chOff x="920776" y="1916832"/>
            <a:chExt cx="3100560" cy="1512168"/>
          </a:xfrm>
        </p:grpSpPr>
        <p:sp>
          <p:nvSpPr>
            <p:cNvPr id="4" name="矩形: 圆角 3">
              <a:extLst>
                <a:ext uri="{FF2B5EF4-FFF2-40B4-BE49-F238E27FC236}">
                  <a16:creationId xmlns="" xmlns:a16="http://schemas.microsoft.com/office/drawing/2014/main" id="{BDCEBE58-E220-4F45-980E-F318124359CA}"/>
                </a:ext>
              </a:extLst>
            </p:cNvPr>
            <p:cNvSpPr/>
            <p:nvPr/>
          </p:nvSpPr>
          <p:spPr>
            <a:xfrm>
              <a:off x="920776" y="1916832"/>
              <a:ext cx="3100560" cy="1512168"/>
            </a:xfrm>
            <a:prstGeom prst="roundRect">
              <a:avLst/>
            </a:prstGeom>
            <a:solidFill>
              <a:srgbClr val="333C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="" xmlns:a16="http://schemas.microsoft.com/office/drawing/2014/main" id="{2B783A18-CD73-40B3-8C5E-0E0191FBD2E4}"/>
                </a:ext>
              </a:extLst>
            </p:cNvPr>
            <p:cNvSpPr txBox="1"/>
            <p:nvPr/>
          </p:nvSpPr>
          <p:spPr>
            <a:xfrm>
              <a:off x="1110412" y="2257418"/>
              <a:ext cx="272128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hangingPunct="1"/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员工有所顾忌，不愿多谈（年终奖金）</a:t>
              </a: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="" xmlns:a16="http://schemas.microsoft.com/office/drawing/2014/main" id="{C9CEB243-679F-4150-9B4E-05C124876682}"/>
              </a:ext>
            </a:extLst>
          </p:cNvPr>
          <p:cNvGrpSpPr/>
          <p:nvPr/>
        </p:nvGrpSpPr>
        <p:grpSpPr>
          <a:xfrm>
            <a:off x="4397932" y="2101208"/>
            <a:ext cx="3100560" cy="1512168"/>
            <a:chOff x="920776" y="1916832"/>
            <a:chExt cx="3100560" cy="1512168"/>
          </a:xfrm>
        </p:grpSpPr>
        <p:sp>
          <p:nvSpPr>
            <p:cNvPr id="13" name="矩形: 圆角 12">
              <a:extLst>
                <a:ext uri="{FF2B5EF4-FFF2-40B4-BE49-F238E27FC236}">
                  <a16:creationId xmlns="" xmlns:a16="http://schemas.microsoft.com/office/drawing/2014/main" id="{330E51FD-53D4-47A0-A7FE-5731675760AF}"/>
                </a:ext>
              </a:extLst>
            </p:cNvPr>
            <p:cNvSpPr/>
            <p:nvPr/>
          </p:nvSpPr>
          <p:spPr>
            <a:xfrm>
              <a:off x="920776" y="1916832"/>
              <a:ext cx="3100560" cy="1512168"/>
            </a:xfrm>
            <a:prstGeom prst="roundRect">
              <a:avLst/>
            </a:prstGeom>
            <a:solidFill>
              <a:srgbClr val="EE51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文本框 13">
              <a:extLst>
                <a:ext uri="{FF2B5EF4-FFF2-40B4-BE49-F238E27FC236}">
                  <a16:creationId xmlns="" xmlns:a16="http://schemas.microsoft.com/office/drawing/2014/main" id="{8D14450B-58FB-42F0-B9EC-134BECFE8D68}"/>
                </a:ext>
              </a:extLst>
            </p:cNvPr>
            <p:cNvSpPr txBox="1"/>
            <p:nvPr/>
          </p:nvSpPr>
          <p:spPr>
            <a:xfrm>
              <a:off x="1110412" y="2318973"/>
              <a:ext cx="2721288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hangingPunct="1"/>
              <a:r>
                <a:rPr lang="zh-CN" altLang="en-US" sz="2000" dirty="0">
                  <a:solidFill>
                    <a:schemeClr val="bg1"/>
                  </a:solidFill>
                  <a:cs typeface="+mn-ea"/>
                  <a:sym typeface="+mn-lt"/>
                </a:rPr>
                <a:t>事不关己，高高挂起（中国人典型心态）</a:t>
              </a: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="" xmlns:a16="http://schemas.microsoft.com/office/drawing/2014/main" id="{365C44E2-80A4-42D5-BC9F-A3A37C07CC21}"/>
              </a:ext>
            </a:extLst>
          </p:cNvPr>
          <p:cNvGrpSpPr/>
          <p:nvPr/>
        </p:nvGrpSpPr>
        <p:grpSpPr>
          <a:xfrm>
            <a:off x="7884752" y="2101208"/>
            <a:ext cx="3100560" cy="1512168"/>
            <a:chOff x="920776" y="1916832"/>
            <a:chExt cx="3100560" cy="1512168"/>
          </a:xfrm>
        </p:grpSpPr>
        <p:sp>
          <p:nvSpPr>
            <p:cNvPr id="16" name="矩形: 圆角 15">
              <a:extLst>
                <a:ext uri="{FF2B5EF4-FFF2-40B4-BE49-F238E27FC236}">
                  <a16:creationId xmlns="" xmlns:a16="http://schemas.microsoft.com/office/drawing/2014/main" id="{76FF960B-C7EA-4194-AE85-51640750263A}"/>
                </a:ext>
              </a:extLst>
            </p:cNvPr>
            <p:cNvSpPr/>
            <p:nvPr/>
          </p:nvSpPr>
          <p:spPr>
            <a:xfrm>
              <a:off x="920776" y="1916832"/>
              <a:ext cx="3100560" cy="1512168"/>
            </a:xfrm>
            <a:prstGeom prst="roundRect">
              <a:avLst/>
            </a:prstGeom>
            <a:solidFill>
              <a:srgbClr val="333C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文本框 16">
              <a:extLst>
                <a:ext uri="{FF2B5EF4-FFF2-40B4-BE49-F238E27FC236}">
                  <a16:creationId xmlns="" xmlns:a16="http://schemas.microsoft.com/office/drawing/2014/main" id="{CACB1297-348A-466E-8368-C4D12C785B1D}"/>
                </a:ext>
              </a:extLst>
            </p:cNvPr>
            <p:cNvSpPr txBox="1"/>
            <p:nvPr/>
          </p:nvSpPr>
          <p:spPr>
            <a:xfrm>
              <a:off x="995216" y="2318973"/>
              <a:ext cx="2951680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zh-CN" altLang="en-US" sz="2000" dirty="0">
                  <a:solidFill>
                    <a:schemeClr val="bg1"/>
                  </a:solidFill>
                  <a:cs typeface="+mn-ea"/>
                  <a:sym typeface="+mn-lt"/>
                </a:rPr>
                <a:t>离职去向已定，声东击西（竞争对手，避重就轻）</a:t>
              </a: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="" xmlns:a16="http://schemas.microsoft.com/office/drawing/2014/main" id="{6895610A-1DC7-45A6-BCB6-799EC5DB6B4A}"/>
              </a:ext>
            </a:extLst>
          </p:cNvPr>
          <p:cNvGrpSpPr/>
          <p:nvPr/>
        </p:nvGrpSpPr>
        <p:grpSpPr>
          <a:xfrm>
            <a:off x="6141342" y="4015517"/>
            <a:ext cx="3100560" cy="1512168"/>
            <a:chOff x="920776" y="1916832"/>
            <a:chExt cx="3100560" cy="1512168"/>
          </a:xfrm>
        </p:grpSpPr>
        <p:sp>
          <p:nvSpPr>
            <p:cNvPr id="19" name="矩形: 圆角 18">
              <a:extLst>
                <a:ext uri="{FF2B5EF4-FFF2-40B4-BE49-F238E27FC236}">
                  <a16:creationId xmlns="" xmlns:a16="http://schemas.microsoft.com/office/drawing/2014/main" id="{BD56667D-02AE-46E2-9F17-806A4A56D27E}"/>
                </a:ext>
              </a:extLst>
            </p:cNvPr>
            <p:cNvSpPr/>
            <p:nvPr/>
          </p:nvSpPr>
          <p:spPr>
            <a:xfrm>
              <a:off x="920776" y="1916832"/>
              <a:ext cx="3100560" cy="1512168"/>
            </a:xfrm>
            <a:prstGeom prst="roundRect">
              <a:avLst/>
            </a:prstGeom>
            <a:solidFill>
              <a:srgbClr val="333C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文本框 19">
              <a:extLst>
                <a:ext uri="{FF2B5EF4-FFF2-40B4-BE49-F238E27FC236}">
                  <a16:creationId xmlns="" xmlns:a16="http://schemas.microsoft.com/office/drawing/2014/main" id="{6F866EBF-92AE-49D1-9147-2796932400DD}"/>
                </a:ext>
              </a:extLst>
            </p:cNvPr>
            <p:cNvSpPr txBox="1"/>
            <p:nvPr/>
          </p:nvSpPr>
          <p:spPr>
            <a:xfrm>
              <a:off x="1110412" y="2257418"/>
              <a:ext cx="272128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宁为玉碎，不为瓦全 </a:t>
              </a:r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(</a:t>
              </a:r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添油加醋） </a:t>
              </a: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="" xmlns:a16="http://schemas.microsoft.com/office/drawing/2014/main" id="{7CEA2CB2-B404-4525-BC3E-4C896B75BF79}"/>
              </a:ext>
            </a:extLst>
          </p:cNvPr>
          <p:cNvGrpSpPr/>
          <p:nvPr/>
        </p:nvGrpSpPr>
        <p:grpSpPr>
          <a:xfrm>
            <a:off x="2654522" y="4015517"/>
            <a:ext cx="3100560" cy="1512168"/>
            <a:chOff x="920776" y="1916832"/>
            <a:chExt cx="3100560" cy="1512168"/>
          </a:xfrm>
        </p:grpSpPr>
        <p:sp>
          <p:nvSpPr>
            <p:cNvPr id="22" name="矩形: 圆角 21">
              <a:extLst>
                <a:ext uri="{FF2B5EF4-FFF2-40B4-BE49-F238E27FC236}">
                  <a16:creationId xmlns="" xmlns:a16="http://schemas.microsoft.com/office/drawing/2014/main" id="{522C8595-53E6-492D-BD4C-362731B32442}"/>
                </a:ext>
              </a:extLst>
            </p:cNvPr>
            <p:cNvSpPr/>
            <p:nvPr/>
          </p:nvSpPr>
          <p:spPr>
            <a:xfrm>
              <a:off x="920776" y="1916832"/>
              <a:ext cx="3100560" cy="1512168"/>
            </a:xfrm>
            <a:prstGeom prst="roundRect">
              <a:avLst/>
            </a:prstGeom>
            <a:solidFill>
              <a:srgbClr val="EE51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文本框 22">
              <a:extLst>
                <a:ext uri="{FF2B5EF4-FFF2-40B4-BE49-F238E27FC236}">
                  <a16:creationId xmlns="" xmlns:a16="http://schemas.microsoft.com/office/drawing/2014/main" id="{C17CE7D2-E1F8-45BD-BC72-CCF2B89D66C6}"/>
                </a:ext>
              </a:extLst>
            </p:cNvPr>
            <p:cNvSpPr txBox="1"/>
            <p:nvPr/>
          </p:nvSpPr>
          <p:spPr>
            <a:xfrm>
              <a:off x="1110412" y="2257418"/>
              <a:ext cx="272128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离职面谈缺乏技巧，敷衍了事（兼职）</a:t>
              </a:r>
            </a:p>
          </p:txBody>
        </p:sp>
      </p:grpSp>
    </p:spTree>
  </p:cSld>
  <p:clrMapOvr>
    <a:masterClrMapping/>
  </p:clrMapOvr>
  <p:transition spd="med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1AC29AE7-F709-4CA9-B547-CA55C54BC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离职面谈问题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="" xmlns:a16="http://schemas.microsoft.com/office/drawing/2014/main" id="{D72AECE8-E997-4015-99B6-A19536BB1087}"/>
              </a:ext>
            </a:extLst>
          </p:cNvPr>
          <p:cNvGrpSpPr/>
          <p:nvPr/>
        </p:nvGrpSpPr>
        <p:grpSpPr>
          <a:xfrm>
            <a:off x="1127448" y="1844824"/>
            <a:ext cx="5976664" cy="3897143"/>
            <a:chOff x="1055440" y="1628800"/>
            <a:chExt cx="5976664" cy="3897143"/>
          </a:xfrm>
        </p:grpSpPr>
        <p:grpSp>
          <p:nvGrpSpPr>
            <p:cNvPr id="5" name="组合 4">
              <a:extLst>
                <a:ext uri="{FF2B5EF4-FFF2-40B4-BE49-F238E27FC236}">
                  <a16:creationId xmlns="" xmlns:a16="http://schemas.microsoft.com/office/drawing/2014/main" id="{FE21F106-6ECB-44D7-9A01-762DF8158C77}"/>
                </a:ext>
              </a:extLst>
            </p:cNvPr>
            <p:cNvGrpSpPr/>
            <p:nvPr/>
          </p:nvGrpSpPr>
          <p:grpSpPr>
            <a:xfrm>
              <a:off x="1055440" y="1628800"/>
              <a:ext cx="2736304" cy="1160839"/>
              <a:chOff x="1487488" y="1332057"/>
              <a:chExt cx="2736304" cy="1160839"/>
            </a:xfrm>
          </p:grpSpPr>
          <p:sp>
            <p:nvSpPr>
              <p:cNvPr id="4" name="文本框 3">
                <a:extLst>
                  <a:ext uri="{FF2B5EF4-FFF2-40B4-BE49-F238E27FC236}">
                    <a16:creationId xmlns="" xmlns:a16="http://schemas.microsoft.com/office/drawing/2014/main" id="{458BCF11-12EF-4606-B969-4B487E0EAD08}"/>
                  </a:ext>
                </a:extLst>
              </p:cNvPr>
              <p:cNvSpPr txBox="1"/>
              <p:nvPr/>
            </p:nvSpPr>
            <p:spPr>
              <a:xfrm>
                <a:off x="1487488" y="1332057"/>
                <a:ext cx="108012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 b="1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01</a:t>
                </a:r>
                <a:endParaRPr lang="zh-CN" altLang="en-US" sz="3200" b="1" i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" name="矩形 2">
                <a:extLst>
                  <a:ext uri="{FF2B5EF4-FFF2-40B4-BE49-F238E27FC236}">
                    <a16:creationId xmlns="" xmlns:a16="http://schemas.microsoft.com/office/drawing/2014/main" id="{D127EEC4-F6CC-402E-945C-0BCFDFEA869C}"/>
                  </a:ext>
                </a:extLst>
              </p:cNvPr>
              <p:cNvSpPr/>
              <p:nvPr/>
            </p:nvSpPr>
            <p:spPr>
              <a:xfrm>
                <a:off x="1487488" y="1803400"/>
                <a:ext cx="2736304" cy="689496"/>
              </a:xfrm>
              <a:prstGeom prst="rect">
                <a:avLst/>
              </a:prstGeom>
              <a:solidFill>
                <a:srgbClr val="EE511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eaLnBrk="1" hangingPunct="1"/>
                <a:r>
                  <a:rPr lang="zh-CN" altLang="en-US" sz="2400" dirty="0">
                    <a:cs typeface="+mn-ea"/>
                    <a:sym typeface="+mn-lt"/>
                  </a:rPr>
                  <a:t>对公司的整体感觉</a:t>
                </a:r>
              </a:p>
            </p:txBody>
          </p:sp>
        </p:grpSp>
        <p:grpSp>
          <p:nvGrpSpPr>
            <p:cNvPr id="8" name="组合 7">
              <a:extLst>
                <a:ext uri="{FF2B5EF4-FFF2-40B4-BE49-F238E27FC236}">
                  <a16:creationId xmlns="" xmlns:a16="http://schemas.microsoft.com/office/drawing/2014/main" id="{A22B98DF-2B8D-48E9-8F74-EC4EF8AAC1E5}"/>
                </a:ext>
              </a:extLst>
            </p:cNvPr>
            <p:cNvGrpSpPr/>
            <p:nvPr/>
          </p:nvGrpSpPr>
          <p:grpSpPr>
            <a:xfrm>
              <a:off x="4295800" y="1628800"/>
              <a:ext cx="2736304" cy="1160839"/>
              <a:chOff x="1487488" y="1332057"/>
              <a:chExt cx="2736304" cy="1160839"/>
            </a:xfrm>
          </p:grpSpPr>
          <p:sp>
            <p:nvSpPr>
              <p:cNvPr id="9" name="文本框 8">
                <a:extLst>
                  <a:ext uri="{FF2B5EF4-FFF2-40B4-BE49-F238E27FC236}">
                    <a16:creationId xmlns="" xmlns:a16="http://schemas.microsoft.com/office/drawing/2014/main" id="{D3623A0E-FF88-46DE-BEF2-FE6A5FA1E4C7}"/>
                  </a:ext>
                </a:extLst>
              </p:cNvPr>
              <p:cNvSpPr txBox="1"/>
              <p:nvPr/>
            </p:nvSpPr>
            <p:spPr>
              <a:xfrm>
                <a:off x="1487488" y="1332057"/>
                <a:ext cx="108012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 b="1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02</a:t>
                </a:r>
                <a:endParaRPr lang="zh-CN" altLang="en-US" sz="3200" b="1" i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" name="矩形 9">
                <a:extLst>
                  <a:ext uri="{FF2B5EF4-FFF2-40B4-BE49-F238E27FC236}">
                    <a16:creationId xmlns="" xmlns:a16="http://schemas.microsoft.com/office/drawing/2014/main" id="{08C24DD7-6440-4116-AC4A-7C47F9D3D2DE}"/>
                  </a:ext>
                </a:extLst>
              </p:cNvPr>
              <p:cNvSpPr/>
              <p:nvPr/>
            </p:nvSpPr>
            <p:spPr>
              <a:xfrm>
                <a:off x="1487488" y="1803400"/>
                <a:ext cx="2736304" cy="689496"/>
              </a:xfrm>
              <a:prstGeom prst="rect">
                <a:avLst/>
              </a:prstGeom>
              <a:solidFill>
                <a:srgbClr val="333C8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eaLnBrk="1" hangingPunct="1"/>
                <a:r>
                  <a:rPr lang="zh-CN" altLang="en-US" sz="2400" dirty="0">
                    <a:cs typeface="+mn-ea"/>
                    <a:sym typeface="+mn-lt"/>
                  </a:rPr>
                  <a:t>部门工作氛围</a:t>
                </a:r>
              </a:p>
            </p:txBody>
          </p:sp>
        </p:grpSp>
        <p:grpSp>
          <p:nvGrpSpPr>
            <p:cNvPr id="11" name="组合 10">
              <a:extLst>
                <a:ext uri="{FF2B5EF4-FFF2-40B4-BE49-F238E27FC236}">
                  <a16:creationId xmlns="" xmlns:a16="http://schemas.microsoft.com/office/drawing/2014/main" id="{6E2EF88D-50B3-4AEA-9C3F-323D0C38B9C0}"/>
                </a:ext>
              </a:extLst>
            </p:cNvPr>
            <p:cNvGrpSpPr/>
            <p:nvPr/>
          </p:nvGrpSpPr>
          <p:grpSpPr>
            <a:xfrm>
              <a:off x="1055440" y="2996952"/>
              <a:ext cx="2736304" cy="1160839"/>
              <a:chOff x="1487488" y="1332057"/>
              <a:chExt cx="2736304" cy="1160839"/>
            </a:xfrm>
          </p:grpSpPr>
          <p:sp>
            <p:nvSpPr>
              <p:cNvPr id="12" name="文本框 11">
                <a:extLst>
                  <a:ext uri="{FF2B5EF4-FFF2-40B4-BE49-F238E27FC236}">
                    <a16:creationId xmlns="" xmlns:a16="http://schemas.microsoft.com/office/drawing/2014/main" id="{35ACC522-1CE0-4087-85FB-8783F53709F8}"/>
                  </a:ext>
                </a:extLst>
              </p:cNvPr>
              <p:cNvSpPr txBox="1"/>
              <p:nvPr/>
            </p:nvSpPr>
            <p:spPr>
              <a:xfrm>
                <a:off x="1487488" y="1332057"/>
                <a:ext cx="108012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 b="1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03</a:t>
                </a:r>
                <a:endParaRPr lang="zh-CN" altLang="en-US" sz="3200" b="1" i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" name="矩形 12">
                <a:extLst>
                  <a:ext uri="{FF2B5EF4-FFF2-40B4-BE49-F238E27FC236}">
                    <a16:creationId xmlns="" xmlns:a16="http://schemas.microsoft.com/office/drawing/2014/main" id="{F09C381D-8FBA-4793-8210-66AE72C1C787}"/>
                  </a:ext>
                </a:extLst>
              </p:cNvPr>
              <p:cNvSpPr/>
              <p:nvPr/>
            </p:nvSpPr>
            <p:spPr>
              <a:xfrm>
                <a:off x="1487488" y="1803400"/>
                <a:ext cx="2736304" cy="689496"/>
              </a:xfrm>
              <a:prstGeom prst="rect">
                <a:avLst/>
              </a:prstGeom>
              <a:solidFill>
                <a:srgbClr val="333C8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eaLnBrk="1" hangingPunct="1"/>
                <a:r>
                  <a:rPr lang="zh-CN" altLang="en-US" sz="2400" dirty="0">
                    <a:cs typeface="+mn-ea"/>
                    <a:sym typeface="+mn-lt"/>
                  </a:rPr>
                  <a:t>培训与技能提升 </a:t>
                </a:r>
              </a:p>
            </p:txBody>
          </p:sp>
        </p:grpSp>
        <p:grpSp>
          <p:nvGrpSpPr>
            <p:cNvPr id="14" name="组合 13">
              <a:extLst>
                <a:ext uri="{FF2B5EF4-FFF2-40B4-BE49-F238E27FC236}">
                  <a16:creationId xmlns="" xmlns:a16="http://schemas.microsoft.com/office/drawing/2014/main" id="{8A59A5E3-BBB3-47EB-B61F-F3E1B2B42F99}"/>
                </a:ext>
              </a:extLst>
            </p:cNvPr>
            <p:cNvGrpSpPr/>
            <p:nvPr/>
          </p:nvGrpSpPr>
          <p:grpSpPr>
            <a:xfrm>
              <a:off x="4295800" y="2996952"/>
              <a:ext cx="2736304" cy="1160839"/>
              <a:chOff x="1487488" y="1332057"/>
              <a:chExt cx="2736304" cy="1160839"/>
            </a:xfrm>
          </p:grpSpPr>
          <p:sp>
            <p:nvSpPr>
              <p:cNvPr id="15" name="文本框 14">
                <a:extLst>
                  <a:ext uri="{FF2B5EF4-FFF2-40B4-BE49-F238E27FC236}">
                    <a16:creationId xmlns="" xmlns:a16="http://schemas.microsoft.com/office/drawing/2014/main" id="{397E394D-0CD3-4FC5-8FE6-B30B253558FC}"/>
                  </a:ext>
                </a:extLst>
              </p:cNvPr>
              <p:cNvSpPr txBox="1"/>
              <p:nvPr/>
            </p:nvSpPr>
            <p:spPr>
              <a:xfrm>
                <a:off x="1487488" y="1332057"/>
                <a:ext cx="108012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 b="1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04</a:t>
                </a:r>
                <a:endParaRPr lang="zh-CN" altLang="en-US" sz="3200" b="1" i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" name="矩形 15">
                <a:extLst>
                  <a:ext uri="{FF2B5EF4-FFF2-40B4-BE49-F238E27FC236}">
                    <a16:creationId xmlns="" xmlns:a16="http://schemas.microsoft.com/office/drawing/2014/main" id="{27E87C26-8F77-4328-8E2D-26F3ABA0E28A}"/>
                  </a:ext>
                </a:extLst>
              </p:cNvPr>
              <p:cNvSpPr/>
              <p:nvPr/>
            </p:nvSpPr>
            <p:spPr>
              <a:xfrm>
                <a:off x="1487488" y="1803400"/>
                <a:ext cx="2736304" cy="689496"/>
              </a:xfrm>
              <a:prstGeom prst="rect">
                <a:avLst/>
              </a:prstGeom>
              <a:solidFill>
                <a:srgbClr val="EE511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eaLnBrk="1" hangingPunct="1"/>
                <a:r>
                  <a:rPr lang="zh-CN" altLang="en-US" sz="2400" dirty="0">
                    <a:cs typeface="+mn-ea"/>
                    <a:sym typeface="+mn-lt"/>
                  </a:rPr>
                  <a:t>企业文化建设</a:t>
                </a:r>
              </a:p>
            </p:txBody>
          </p:sp>
        </p:grpSp>
        <p:grpSp>
          <p:nvGrpSpPr>
            <p:cNvPr id="17" name="组合 16">
              <a:extLst>
                <a:ext uri="{FF2B5EF4-FFF2-40B4-BE49-F238E27FC236}">
                  <a16:creationId xmlns="" xmlns:a16="http://schemas.microsoft.com/office/drawing/2014/main" id="{B21889B9-C5EE-4473-B680-BC0521508176}"/>
                </a:ext>
              </a:extLst>
            </p:cNvPr>
            <p:cNvGrpSpPr/>
            <p:nvPr/>
          </p:nvGrpSpPr>
          <p:grpSpPr>
            <a:xfrm>
              <a:off x="1058208" y="4365104"/>
              <a:ext cx="2736304" cy="1160839"/>
              <a:chOff x="1487488" y="1332057"/>
              <a:chExt cx="2736304" cy="1160839"/>
            </a:xfrm>
          </p:grpSpPr>
          <p:sp>
            <p:nvSpPr>
              <p:cNvPr id="18" name="文本框 17">
                <a:extLst>
                  <a:ext uri="{FF2B5EF4-FFF2-40B4-BE49-F238E27FC236}">
                    <a16:creationId xmlns="" xmlns:a16="http://schemas.microsoft.com/office/drawing/2014/main" id="{C11DD131-0308-4851-89D7-45D915146E00}"/>
                  </a:ext>
                </a:extLst>
              </p:cNvPr>
              <p:cNvSpPr txBox="1"/>
              <p:nvPr/>
            </p:nvSpPr>
            <p:spPr>
              <a:xfrm>
                <a:off x="1487488" y="1332057"/>
                <a:ext cx="108012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 b="1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05</a:t>
                </a:r>
                <a:endParaRPr lang="zh-CN" altLang="en-US" sz="3200" b="1" i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" name="矩形 18">
                <a:extLst>
                  <a:ext uri="{FF2B5EF4-FFF2-40B4-BE49-F238E27FC236}">
                    <a16:creationId xmlns="" xmlns:a16="http://schemas.microsoft.com/office/drawing/2014/main" id="{2824DB20-2685-4B8B-A16D-C9B2AB983064}"/>
                  </a:ext>
                </a:extLst>
              </p:cNvPr>
              <p:cNvSpPr/>
              <p:nvPr/>
            </p:nvSpPr>
            <p:spPr>
              <a:xfrm>
                <a:off x="1487488" y="1803400"/>
                <a:ext cx="2736304" cy="689496"/>
              </a:xfrm>
              <a:prstGeom prst="rect">
                <a:avLst/>
              </a:prstGeom>
              <a:solidFill>
                <a:srgbClr val="EE511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eaLnBrk="1" hangingPunct="1"/>
                <a:r>
                  <a:rPr lang="zh-CN" altLang="en-US" sz="2400" dirty="0">
                    <a:cs typeface="+mn-ea"/>
                    <a:sym typeface="+mn-lt"/>
                  </a:rPr>
                  <a:t>具体离职原因</a:t>
                </a:r>
              </a:p>
            </p:txBody>
          </p:sp>
        </p:grpSp>
      </p:grpSp>
      <p:pic>
        <p:nvPicPr>
          <p:cNvPr id="28" name="图片 27">
            <a:extLst>
              <a:ext uri="{FF2B5EF4-FFF2-40B4-BE49-F238E27FC236}">
                <a16:creationId xmlns="" xmlns:a16="http://schemas.microsoft.com/office/drawing/2014/main" id="{142D05E5-6F99-4721-AB83-88042233F6C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20136" y="1552188"/>
            <a:ext cx="4128351" cy="4491126"/>
          </a:xfrm>
          <a:custGeom>
            <a:avLst/>
            <a:gdLst>
              <a:gd name="connsiteX0" fmla="*/ 964582 w 5138895"/>
              <a:gd name="connsiteY0" fmla="*/ 0 h 5590470"/>
              <a:gd name="connsiteX1" fmla="*/ 5138895 w 5138895"/>
              <a:gd name="connsiteY1" fmla="*/ 0 h 5590470"/>
              <a:gd name="connsiteX2" fmla="*/ 5138895 w 5138895"/>
              <a:gd name="connsiteY2" fmla="*/ 5590470 h 5590470"/>
              <a:gd name="connsiteX3" fmla="*/ 277780 w 5138895"/>
              <a:gd name="connsiteY3" fmla="*/ 5590470 h 5590470"/>
              <a:gd name="connsiteX4" fmla="*/ 964582 w 5138895"/>
              <a:gd name="connsiteY4" fmla="*/ 0 h 5590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8895" h="5590470">
                <a:moveTo>
                  <a:pt x="964582" y="0"/>
                </a:moveTo>
                <a:lnTo>
                  <a:pt x="5138895" y="0"/>
                </a:lnTo>
                <a:lnTo>
                  <a:pt x="5138895" y="5590470"/>
                </a:lnTo>
                <a:lnTo>
                  <a:pt x="277780" y="5590470"/>
                </a:lnTo>
                <a:cubicBezTo>
                  <a:pt x="-625907" y="2795235"/>
                  <a:pt x="964582" y="2795235"/>
                  <a:pt x="964582" y="0"/>
                </a:cubicBezTo>
                <a:close/>
              </a:path>
            </a:pathLst>
          </a:custGeom>
        </p:spPr>
      </p:pic>
    </p:spTree>
  </p:cSld>
  <p:clrMapOvr>
    <a:masterClrMapping/>
  </p:clrMapOvr>
  <p:transition spd="med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>
            <a:extLst>
              <a:ext uri="{FF2B5EF4-FFF2-40B4-BE49-F238E27FC236}">
                <a16:creationId xmlns="" xmlns:a16="http://schemas.microsoft.com/office/drawing/2014/main" id="{37A54A13-5E63-4BA5-BE13-7B4CB6954833}"/>
              </a:ext>
            </a:extLst>
          </p:cNvPr>
          <p:cNvSpPr/>
          <p:nvPr/>
        </p:nvSpPr>
        <p:spPr>
          <a:xfrm>
            <a:off x="0" y="2307294"/>
            <a:ext cx="12192000" cy="2921906"/>
          </a:xfrm>
          <a:prstGeom prst="rect">
            <a:avLst/>
          </a:prstGeom>
          <a:solidFill>
            <a:srgbClr val="333C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0" name="组合 39">
            <a:extLst>
              <a:ext uri="{FF2B5EF4-FFF2-40B4-BE49-F238E27FC236}">
                <a16:creationId xmlns="" xmlns:a16="http://schemas.microsoft.com/office/drawing/2014/main" id="{D8D31281-5A64-4654-95DC-76BEE7EEFD38}"/>
              </a:ext>
            </a:extLst>
          </p:cNvPr>
          <p:cNvGrpSpPr/>
          <p:nvPr/>
        </p:nvGrpSpPr>
        <p:grpSpPr>
          <a:xfrm>
            <a:off x="702863" y="2877910"/>
            <a:ext cx="7049321" cy="1143252"/>
            <a:chOff x="702863" y="2877910"/>
            <a:chExt cx="7049321" cy="1143252"/>
          </a:xfrm>
        </p:grpSpPr>
        <p:sp>
          <p:nvSpPr>
            <p:cNvPr id="15" name="文本框 14">
              <a:extLst>
                <a:ext uri="{FF2B5EF4-FFF2-40B4-BE49-F238E27FC236}">
                  <a16:creationId xmlns="" xmlns:a16="http://schemas.microsoft.com/office/drawing/2014/main" id="{4D66A90C-1F32-4224-8F81-7A7548D81C90}"/>
                </a:ext>
              </a:extLst>
            </p:cNvPr>
            <p:cNvSpPr txBox="1"/>
            <p:nvPr/>
          </p:nvSpPr>
          <p:spPr>
            <a:xfrm>
              <a:off x="702863" y="2877910"/>
              <a:ext cx="7049321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4400" b="1" dirty="0">
                  <a:solidFill>
                    <a:schemeClr val="bg1"/>
                  </a:solidFill>
                  <a:cs typeface="+mn-ea"/>
                  <a:sym typeface="+mn-lt"/>
                </a:rPr>
                <a:t>离职面谈的方法和注意事项</a:t>
              </a:r>
            </a:p>
          </p:txBody>
        </p:sp>
        <p:sp>
          <p:nvSpPr>
            <p:cNvPr id="16" name="文本框 15">
              <a:extLst>
                <a:ext uri="{FF2B5EF4-FFF2-40B4-BE49-F238E27FC236}">
                  <a16:creationId xmlns="" xmlns:a16="http://schemas.microsoft.com/office/drawing/2014/main" id="{06060A28-C49A-4E8E-B360-6A32B9C5FD50}"/>
                </a:ext>
              </a:extLst>
            </p:cNvPr>
            <p:cNvSpPr txBox="1"/>
            <p:nvPr/>
          </p:nvSpPr>
          <p:spPr>
            <a:xfrm>
              <a:off x="728718" y="3651830"/>
              <a:ext cx="570215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HOW TO CONDUCT EMPLOYEE EXIT INTERVIEW</a:t>
              </a:r>
            </a:p>
          </p:txBody>
        </p:sp>
      </p:grpSp>
      <p:sp>
        <p:nvSpPr>
          <p:cNvPr id="17" name="矩形: 圆角 16">
            <a:extLst>
              <a:ext uri="{FF2B5EF4-FFF2-40B4-BE49-F238E27FC236}">
                <a16:creationId xmlns="" xmlns:a16="http://schemas.microsoft.com/office/drawing/2014/main" id="{9F718742-AA41-4FB0-AD52-E331157DE38E}"/>
              </a:ext>
            </a:extLst>
          </p:cNvPr>
          <p:cNvSpPr/>
          <p:nvPr/>
        </p:nvSpPr>
        <p:spPr>
          <a:xfrm>
            <a:off x="728718" y="1099256"/>
            <a:ext cx="2486962" cy="707886"/>
          </a:xfrm>
          <a:prstGeom prst="roundRect">
            <a:avLst>
              <a:gd name="adj" fmla="val 50000"/>
            </a:avLst>
          </a:prstGeom>
          <a:solidFill>
            <a:srgbClr val="EE51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PART.05</a:t>
            </a:r>
            <a:endParaRPr lang="zh-CN" alt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="" xmlns:a16="http://schemas.microsoft.com/office/drawing/2014/main" id="{455FC8D2-866B-4F3C-8731-358DA66BB977}"/>
              </a:ext>
            </a:extLst>
          </p:cNvPr>
          <p:cNvGrpSpPr/>
          <p:nvPr/>
        </p:nvGrpSpPr>
        <p:grpSpPr>
          <a:xfrm>
            <a:off x="859587" y="5812580"/>
            <a:ext cx="727743" cy="251565"/>
            <a:chOff x="903761" y="5260956"/>
            <a:chExt cx="1090474" cy="376953"/>
          </a:xfrm>
        </p:grpSpPr>
        <p:sp>
          <p:nvSpPr>
            <p:cNvPr id="18" name="等腰三角形 17">
              <a:extLst>
                <a:ext uri="{FF2B5EF4-FFF2-40B4-BE49-F238E27FC236}">
                  <a16:creationId xmlns="" xmlns:a16="http://schemas.microsoft.com/office/drawing/2014/main" id="{BD11CE2C-95DA-4C98-B053-78292093B9C3}"/>
                </a:ext>
              </a:extLst>
            </p:cNvPr>
            <p:cNvSpPr/>
            <p:nvPr/>
          </p:nvSpPr>
          <p:spPr>
            <a:xfrm rot="5400000">
              <a:off x="828669" y="5336048"/>
              <a:ext cx="376953" cy="226770"/>
            </a:xfrm>
            <a:prstGeom prst="triangle">
              <a:avLst/>
            </a:prstGeom>
            <a:solidFill>
              <a:srgbClr val="EE51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等腰三角形 18">
              <a:extLst>
                <a:ext uri="{FF2B5EF4-FFF2-40B4-BE49-F238E27FC236}">
                  <a16:creationId xmlns="" xmlns:a16="http://schemas.microsoft.com/office/drawing/2014/main" id="{9D8DAB95-BFBC-4648-82FD-369C40113E85}"/>
                </a:ext>
              </a:extLst>
            </p:cNvPr>
            <p:cNvSpPr/>
            <p:nvPr/>
          </p:nvSpPr>
          <p:spPr>
            <a:xfrm rot="5400000">
              <a:off x="1260521" y="5336048"/>
              <a:ext cx="376953" cy="226770"/>
            </a:xfrm>
            <a:prstGeom prst="triangle">
              <a:avLst/>
            </a:prstGeom>
            <a:solidFill>
              <a:srgbClr val="EE51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等腰三角形 19">
              <a:extLst>
                <a:ext uri="{FF2B5EF4-FFF2-40B4-BE49-F238E27FC236}">
                  <a16:creationId xmlns="" xmlns:a16="http://schemas.microsoft.com/office/drawing/2014/main" id="{0DBBFF33-E829-4669-8994-608319E9F877}"/>
                </a:ext>
              </a:extLst>
            </p:cNvPr>
            <p:cNvSpPr/>
            <p:nvPr/>
          </p:nvSpPr>
          <p:spPr>
            <a:xfrm rot="5400000">
              <a:off x="1692373" y="5336048"/>
              <a:ext cx="376953" cy="226770"/>
            </a:xfrm>
            <a:prstGeom prst="triangle">
              <a:avLst/>
            </a:prstGeom>
            <a:solidFill>
              <a:srgbClr val="EE51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24" name="图片 23">
            <a:extLst>
              <a:ext uri="{FF2B5EF4-FFF2-40B4-BE49-F238E27FC236}">
                <a16:creationId xmlns="" xmlns:a16="http://schemas.microsoft.com/office/drawing/2014/main" id="{C979A5A7-B802-478F-90A3-90CC924C505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52184" y="1742379"/>
            <a:ext cx="3933056" cy="3933056"/>
          </a:xfrm>
          <a:prstGeom prst="ellipse">
            <a:avLst/>
          </a:prstGeom>
          <a:ln w="152400">
            <a:solidFill>
              <a:schemeClr val="bg1"/>
            </a:solidFill>
          </a:ln>
        </p:spPr>
      </p:pic>
      <p:sp>
        <p:nvSpPr>
          <p:cNvPr id="27" name="椭圆 26">
            <a:extLst>
              <a:ext uri="{FF2B5EF4-FFF2-40B4-BE49-F238E27FC236}">
                <a16:creationId xmlns="" xmlns:a16="http://schemas.microsoft.com/office/drawing/2014/main" id="{AD21146E-F5F2-4FA6-B53A-31057B543668}"/>
              </a:ext>
            </a:extLst>
          </p:cNvPr>
          <p:cNvSpPr/>
          <p:nvPr/>
        </p:nvSpPr>
        <p:spPr>
          <a:xfrm>
            <a:off x="10436413" y="959984"/>
            <a:ext cx="698546" cy="698546"/>
          </a:xfrm>
          <a:prstGeom prst="ellipse">
            <a:avLst/>
          </a:prstGeom>
          <a:solidFill>
            <a:srgbClr val="333C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椭圆 27">
            <a:extLst>
              <a:ext uri="{FF2B5EF4-FFF2-40B4-BE49-F238E27FC236}">
                <a16:creationId xmlns="" xmlns:a16="http://schemas.microsoft.com/office/drawing/2014/main" id="{ACD9054B-1953-4054-9EE8-C70913DC2759}"/>
              </a:ext>
            </a:extLst>
          </p:cNvPr>
          <p:cNvSpPr/>
          <p:nvPr/>
        </p:nvSpPr>
        <p:spPr>
          <a:xfrm>
            <a:off x="7933649" y="5811732"/>
            <a:ext cx="351417" cy="351417"/>
          </a:xfrm>
          <a:prstGeom prst="ellipse">
            <a:avLst/>
          </a:prstGeom>
          <a:noFill/>
          <a:ln>
            <a:solidFill>
              <a:srgbClr val="EE51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9" name="椭圆 28">
            <a:extLst>
              <a:ext uri="{FF2B5EF4-FFF2-40B4-BE49-F238E27FC236}">
                <a16:creationId xmlns="" xmlns:a16="http://schemas.microsoft.com/office/drawing/2014/main" id="{D154528C-C0E5-440C-98B2-094C35D58AEF}"/>
              </a:ext>
            </a:extLst>
          </p:cNvPr>
          <p:cNvSpPr/>
          <p:nvPr/>
        </p:nvSpPr>
        <p:spPr>
          <a:xfrm>
            <a:off x="8510054" y="5832337"/>
            <a:ext cx="440460" cy="440460"/>
          </a:xfrm>
          <a:prstGeom prst="ellipse">
            <a:avLst/>
          </a:prstGeom>
          <a:solidFill>
            <a:srgbClr val="EE51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8" name="组合 37">
            <a:extLst>
              <a:ext uri="{FF2B5EF4-FFF2-40B4-BE49-F238E27FC236}">
                <a16:creationId xmlns="" xmlns:a16="http://schemas.microsoft.com/office/drawing/2014/main" id="{D20FD130-3C98-4AA0-8683-46BE8D720649}"/>
              </a:ext>
            </a:extLst>
          </p:cNvPr>
          <p:cNvGrpSpPr/>
          <p:nvPr/>
        </p:nvGrpSpPr>
        <p:grpSpPr>
          <a:xfrm>
            <a:off x="857364" y="4482827"/>
            <a:ext cx="2101754" cy="369332"/>
            <a:chOff x="869144" y="5324158"/>
            <a:chExt cx="2101754" cy="369332"/>
          </a:xfrm>
        </p:grpSpPr>
        <p:sp>
          <p:nvSpPr>
            <p:cNvPr id="33" name="椭圆 32">
              <a:extLst>
                <a:ext uri="{FF2B5EF4-FFF2-40B4-BE49-F238E27FC236}">
                  <a16:creationId xmlns="" xmlns:a16="http://schemas.microsoft.com/office/drawing/2014/main" id="{DCC1FF62-4644-4A44-B99A-D94FC2FA6CD2}"/>
                </a:ext>
              </a:extLst>
            </p:cNvPr>
            <p:cNvSpPr/>
            <p:nvPr/>
          </p:nvSpPr>
          <p:spPr>
            <a:xfrm>
              <a:off x="869144" y="5436816"/>
              <a:ext cx="144016" cy="144016"/>
            </a:xfrm>
            <a:prstGeom prst="ellipse">
              <a:avLst/>
            </a:prstGeom>
            <a:solidFill>
              <a:srgbClr val="EE51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文本框 34">
              <a:extLst>
                <a:ext uri="{FF2B5EF4-FFF2-40B4-BE49-F238E27FC236}">
                  <a16:creationId xmlns="" xmlns:a16="http://schemas.microsoft.com/office/drawing/2014/main" id="{811BEF7C-7DFE-48BA-8675-939C14B285B4}"/>
                </a:ext>
              </a:extLst>
            </p:cNvPr>
            <p:cNvSpPr txBox="1"/>
            <p:nvPr/>
          </p:nvSpPr>
          <p:spPr>
            <a:xfrm>
              <a:off x="1013160" y="5324158"/>
              <a:ext cx="195773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>
                <a:spcAft>
                  <a:spcPts val="0"/>
                </a:spcAft>
                <a:defRPr/>
              </a:pPr>
              <a:r>
                <a:rPr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面谈的方法</a:t>
              </a: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="" xmlns:a16="http://schemas.microsoft.com/office/drawing/2014/main" id="{5F4425DC-29A6-45E5-B141-0617A8C56FFB}"/>
              </a:ext>
            </a:extLst>
          </p:cNvPr>
          <p:cNvGrpSpPr/>
          <p:nvPr/>
        </p:nvGrpSpPr>
        <p:grpSpPr>
          <a:xfrm>
            <a:off x="3418867" y="4482827"/>
            <a:ext cx="2101753" cy="369332"/>
            <a:chOff x="3566649" y="5324158"/>
            <a:chExt cx="2101753" cy="369332"/>
          </a:xfrm>
        </p:grpSpPr>
        <p:sp>
          <p:nvSpPr>
            <p:cNvPr id="26" name="椭圆 25">
              <a:extLst>
                <a:ext uri="{FF2B5EF4-FFF2-40B4-BE49-F238E27FC236}">
                  <a16:creationId xmlns="" xmlns:a16="http://schemas.microsoft.com/office/drawing/2014/main" id="{C8340355-77C0-4A45-9083-8F1AA93F5522}"/>
                </a:ext>
              </a:extLst>
            </p:cNvPr>
            <p:cNvSpPr/>
            <p:nvPr/>
          </p:nvSpPr>
          <p:spPr>
            <a:xfrm>
              <a:off x="3566649" y="5436816"/>
              <a:ext cx="144016" cy="144016"/>
            </a:xfrm>
            <a:prstGeom prst="ellipse">
              <a:avLst/>
            </a:prstGeom>
            <a:solidFill>
              <a:srgbClr val="EE51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文本框 29">
              <a:extLst>
                <a:ext uri="{FF2B5EF4-FFF2-40B4-BE49-F238E27FC236}">
                  <a16:creationId xmlns="" xmlns:a16="http://schemas.microsoft.com/office/drawing/2014/main" id="{891DA2A7-8D94-435B-81C1-D658FFA8C598}"/>
                </a:ext>
              </a:extLst>
            </p:cNvPr>
            <p:cNvSpPr txBox="1"/>
            <p:nvPr/>
          </p:nvSpPr>
          <p:spPr>
            <a:xfrm>
              <a:off x="3710664" y="5324158"/>
              <a:ext cx="195773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>
                <a:spcAft>
                  <a:spcPts val="0"/>
                </a:spcAft>
                <a:defRPr/>
              </a:pPr>
              <a:r>
                <a:rPr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面谈的注意事项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41184518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7" grpId="0" animBg="1"/>
      <p:bldP spid="27" grpId="0" animBg="1"/>
      <p:bldP spid="28" grpId="0" animBg="1"/>
      <p:bldP spid="2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C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>
            <a:extLst>
              <a:ext uri="{FF2B5EF4-FFF2-40B4-BE49-F238E27FC236}">
                <a16:creationId xmlns="" xmlns:a16="http://schemas.microsoft.com/office/drawing/2014/main" id="{024554EA-3664-4EBA-A662-4B7170A9DAE8}"/>
              </a:ext>
            </a:extLst>
          </p:cNvPr>
          <p:cNvSpPr/>
          <p:nvPr/>
        </p:nvSpPr>
        <p:spPr>
          <a:xfrm rot="10800000">
            <a:off x="695400" y="-2302898"/>
            <a:ext cx="3816424" cy="6310890"/>
          </a:xfrm>
          <a:prstGeom prst="roundRect">
            <a:avLst>
              <a:gd name="adj" fmla="val 50000"/>
            </a:avLst>
          </a:prstGeom>
          <a:blipFill dpi="0" rotWithShape="0">
            <a:blip r:embed="rId2"/>
            <a:srcRect/>
            <a:tile tx="-762000" ty="0" sx="100000" sy="100000" flip="none" algn="ctr"/>
          </a:blipFill>
          <a:ln w="152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="" xmlns:a16="http://schemas.microsoft.com/office/drawing/2014/main" id="{30C64E2A-9EB7-47C8-8765-E2C1BEF1D6AB}"/>
              </a:ext>
            </a:extLst>
          </p:cNvPr>
          <p:cNvGrpSpPr/>
          <p:nvPr/>
        </p:nvGrpSpPr>
        <p:grpSpPr>
          <a:xfrm>
            <a:off x="903016" y="4277937"/>
            <a:ext cx="3233560" cy="1686046"/>
            <a:chOff x="723002" y="4769610"/>
            <a:chExt cx="3233560" cy="1686046"/>
          </a:xfrm>
        </p:grpSpPr>
        <p:sp>
          <p:nvSpPr>
            <p:cNvPr id="6" name="文本框 5">
              <a:extLst>
                <a:ext uri="{FF2B5EF4-FFF2-40B4-BE49-F238E27FC236}">
                  <a16:creationId xmlns="" xmlns:a16="http://schemas.microsoft.com/office/drawing/2014/main" id="{7C1F0E58-AD40-47D8-91D0-3833FE5A9D53}"/>
                </a:ext>
              </a:extLst>
            </p:cNvPr>
            <p:cNvSpPr txBox="1"/>
            <p:nvPr/>
          </p:nvSpPr>
          <p:spPr>
            <a:xfrm>
              <a:off x="723002" y="5747770"/>
              <a:ext cx="323356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4000" b="1" dirty="0">
                  <a:solidFill>
                    <a:schemeClr val="bg1"/>
                  </a:solidFill>
                  <a:cs typeface="+mn-ea"/>
                  <a:sym typeface="+mn-lt"/>
                </a:rPr>
                <a:t>CONTENTS</a:t>
              </a:r>
              <a:endParaRPr lang="zh-CN" altLang="en-US" sz="4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9" name="文本框 8">
              <a:extLst>
                <a:ext uri="{FF2B5EF4-FFF2-40B4-BE49-F238E27FC236}">
                  <a16:creationId xmlns="" xmlns:a16="http://schemas.microsoft.com/office/drawing/2014/main" id="{B510C610-BD41-4E12-B91F-C22F6F16B1B2}"/>
                </a:ext>
              </a:extLst>
            </p:cNvPr>
            <p:cNvSpPr txBox="1"/>
            <p:nvPr/>
          </p:nvSpPr>
          <p:spPr>
            <a:xfrm>
              <a:off x="1487493" y="4769610"/>
              <a:ext cx="187220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6000" b="1" dirty="0">
                  <a:solidFill>
                    <a:schemeClr val="bg1"/>
                  </a:solidFill>
                  <a:cs typeface="+mn-ea"/>
                  <a:sym typeface="+mn-lt"/>
                </a:rPr>
                <a:t>目录</a:t>
              </a:r>
            </a:p>
          </p:txBody>
        </p:sp>
      </p:grpSp>
      <p:grpSp>
        <p:nvGrpSpPr>
          <p:cNvPr id="53" name="组合 52">
            <a:extLst>
              <a:ext uri="{FF2B5EF4-FFF2-40B4-BE49-F238E27FC236}">
                <a16:creationId xmlns="" xmlns:a16="http://schemas.microsoft.com/office/drawing/2014/main" id="{605E6270-5424-4C23-A4D3-0F804DB95C3D}"/>
              </a:ext>
            </a:extLst>
          </p:cNvPr>
          <p:cNvGrpSpPr/>
          <p:nvPr/>
        </p:nvGrpSpPr>
        <p:grpSpPr>
          <a:xfrm>
            <a:off x="5159896" y="725221"/>
            <a:ext cx="5705056" cy="687556"/>
            <a:chOff x="5083983" y="725221"/>
            <a:chExt cx="5705056" cy="687556"/>
          </a:xfrm>
        </p:grpSpPr>
        <p:sp>
          <p:nvSpPr>
            <p:cNvPr id="15" name="文本框 14">
              <a:extLst>
                <a:ext uri="{FF2B5EF4-FFF2-40B4-BE49-F238E27FC236}">
                  <a16:creationId xmlns="" xmlns:a16="http://schemas.microsoft.com/office/drawing/2014/main" id="{A64E48D9-E320-4748-9DE8-3A0340C17C17}"/>
                </a:ext>
              </a:extLst>
            </p:cNvPr>
            <p:cNvSpPr txBox="1"/>
            <p:nvPr/>
          </p:nvSpPr>
          <p:spPr>
            <a:xfrm>
              <a:off x="5997105" y="776612"/>
              <a:ext cx="4791934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3200" b="1" dirty="0">
                  <a:solidFill>
                    <a:schemeClr val="bg1"/>
                  </a:solidFill>
                  <a:cs typeface="+mn-ea"/>
                  <a:sym typeface="+mn-lt"/>
                </a:rPr>
                <a:t>离职面谈的概念和意义</a:t>
              </a:r>
            </a:p>
          </p:txBody>
        </p:sp>
        <p:grpSp>
          <p:nvGrpSpPr>
            <p:cNvPr id="17" name="组合 16">
              <a:extLst>
                <a:ext uri="{FF2B5EF4-FFF2-40B4-BE49-F238E27FC236}">
                  <a16:creationId xmlns="" xmlns:a16="http://schemas.microsoft.com/office/drawing/2014/main" id="{098ACE4D-ECE9-41CE-ABE3-8E3301842005}"/>
                </a:ext>
              </a:extLst>
            </p:cNvPr>
            <p:cNvGrpSpPr/>
            <p:nvPr/>
          </p:nvGrpSpPr>
          <p:grpSpPr>
            <a:xfrm>
              <a:off x="5083983" y="725221"/>
              <a:ext cx="797178" cy="687556"/>
              <a:chOff x="5447928" y="1248435"/>
              <a:chExt cx="963490" cy="830997"/>
            </a:xfrm>
          </p:grpSpPr>
          <p:sp>
            <p:nvSpPr>
              <p:cNvPr id="16" name="椭圆 15">
                <a:extLst>
                  <a:ext uri="{FF2B5EF4-FFF2-40B4-BE49-F238E27FC236}">
                    <a16:creationId xmlns="" xmlns:a16="http://schemas.microsoft.com/office/drawing/2014/main" id="{9A434472-794A-4842-80BB-199A3857E624}"/>
                  </a:ext>
                </a:extLst>
              </p:cNvPr>
              <p:cNvSpPr/>
              <p:nvPr/>
            </p:nvSpPr>
            <p:spPr>
              <a:xfrm>
                <a:off x="5514175" y="1248435"/>
                <a:ext cx="830997" cy="830997"/>
              </a:xfrm>
              <a:prstGeom prst="ellipse">
                <a:avLst/>
              </a:prstGeom>
              <a:solidFill>
                <a:srgbClr val="EE511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cs typeface="+mn-ea"/>
                  <a:sym typeface="+mn-lt"/>
                </a:endParaRPr>
              </a:p>
            </p:txBody>
          </p:sp>
          <p:sp>
            <p:nvSpPr>
              <p:cNvPr id="13" name="文本框 12">
                <a:extLst>
                  <a:ext uri="{FF2B5EF4-FFF2-40B4-BE49-F238E27FC236}">
                    <a16:creationId xmlns="" xmlns:a16="http://schemas.microsoft.com/office/drawing/2014/main" id="{2E6D5F56-0593-43CB-A9D0-F08B7CFDE64F}"/>
                  </a:ext>
                </a:extLst>
              </p:cNvPr>
              <p:cNvSpPr txBox="1"/>
              <p:nvPr/>
            </p:nvSpPr>
            <p:spPr>
              <a:xfrm>
                <a:off x="5447928" y="1402324"/>
                <a:ext cx="963490" cy="632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chemeClr val="bg1"/>
                    </a:solidFill>
                    <a:cs typeface="+mn-ea"/>
                    <a:sym typeface="+mn-lt"/>
                  </a:rPr>
                  <a:t>01</a:t>
                </a:r>
                <a:endParaRPr lang="zh-CN" altLang="en-US" sz="28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4" name="组合 53">
            <a:extLst>
              <a:ext uri="{FF2B5EF4-FFF2-40B4-BE49-F238E27FC236}">
                <a16:creationId xmlns="" xmlns:a16="http://schemas.microsoft.com/office/drawing/2014/main" id="{CD80452F-5E0E-422B-A83B-D5456872262A}"/>
              </a:ext>
            </a:extLst>
          </p:cNvPr>
          <p:cNvGrpSpPr/>
          <p:nvPr/>
        </p:nvGrpSpPr>
        <p:grpSpPr>
          <a:xfrm>
            <a:off x="5159896" y="1830932"/>
            <a:ext cx="5705056" cy="687556"/>
            <a:chOff x="5083983" y="1830932"/>
            <a:chExt cx="5705056" cy="687556"/>
          </a:xfrm>
        </p:grpSpPr>
        <p:sp>
          <p:nvSpPr>
            <p:cNvPr id="20" name="文本框 19">
              <a:extLst>
                <a:ext uri="{FF2B5EF4-FFF2-40B4-BE49-F238E27FC236}">
                  <a16:creationId xmlns="" xmlns:a16="http://schemas.microsoft.com/office/drawing/2014/main" id="{A5D89388-E804-496E-BEFF-2F1DAC9D6A61}"/>
                </a:ext>
              </a:extLst>
            </p:cNvPr>
            <p:cNvSpPr txBox="1"/>
            <p:nvPr/>
          </p:nvSpPr>
          <p:spPr>
            <a:xfrm>
              <a:off x="5997105" y="1882323"/>
              <a:ext cx="4791934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3200" b="1" dirty="0">
                  <a:solidFill>
                    <a:schemeClr val="bg1"/>
                  </a:solidFill>
                  <a:cs typeface="+mn-ea"/>
                  <a:sym typeface="+mn-lt"/>
                </a:rPr>
                <a:t>离职面谈的分类及内容</a:t>
              </a:r>
            </a:p>
          </p:txBody>
        </p:sp>
        <p:grpSp>
          <p:nvGrpSpPr>
            <p:cNvPr id="39" name="组合 38">
              <a:extLst>
                <a:ext uri="{FF2B5EF4-FFF2-40B4-BE49-F238E27FC236}">
                  <a16:creationId xmlns="" xmlns:a16="http://schemas.microsoft.com/office/drawing/2014/main" id="{DCF22E1F-1F96-4151-8323-42B152E5D57F}"/>
                </a:ext>
              </a:extLst>
            </p:cNvPr>
            <p:cNvGrpSpPr/>
            <p:nvPr/>
          </p:nvGrpSpPr>
          <p:grpSpPr>
            <a:xfrm>
              <a:off x="5083983" y="1830932"/>
              <a:ext cx="797178" cy="687556"/>
              <a:chOff x="5447928" y="1248435"/>
              <a:chExt cx="963490" cy="830997"/>
            </a:xfrm>
          </p:grpSpPr>
          <p:sp>
            <p:nvSpPr>
              <p:cNvPr id="40" name="椭圆 39">
                <a:extLst>
                  <a:ext uri="{FF2B5EF4-FFF2-40B4-BE49-F238E27FC236}">
                    <a16:creationId xmlns="" xmlns:a16="http://schemas.microsoft.com/office/drawing/2014/main" id="{0FFC0AD9-D603-4FF2-A8F6-92B8D6738354}"/>
                  </a:ext>
                </a:extLst>
              </p:cNvPr>
              <p:cNvSpPr/>
              <p:nvPr/>
            </p:nvSpPr>
            <p:spPr>
              <a:xfrm>
                <a:off x="5514175" y="1248435"/>
                <a:ext cx="830997" cy="83099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cs typeface="+mn-ea"/>
                  <a:sym typeface="+mn-lt"/>
                </a:endParaRPr>
              </a:p>
            </p:txBody>
          </p:sp>
          <p:sp>
            <p:nvSpPr>
              <p:cNvPr id="41" name="文本框 40">
                <a:extLst>
                  <a:ext uri="{FF2B5EF4-FFF2-40B4-BE49-F238E27FC236}">
                    <a16:creationId xmlns="" xmlns:a16="http://schemas.microsoft.com/office/drawing/2014/main" id="{89EE2FBD-CD30-4334-88AF-5CB4A4817F2F}"/>
                  </a:ext>
                </a:extLst>
              </p:cNvPr>
              <p:cNvSpPr txBox="1"/>
              <p:nvPr/>
            </p:nvSpPr>
            <p:spPr>
              <a:xfrm>
                <a:off x="5447928" y="1402324"/>
                <a:ext cx="963490" cy="632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02</a:t>
                </a:r>
                <a:endPara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5" name="组合 54">
            <a:extLst>
              <a:ext uri="{FF2B5EF4-FFF2-40B4-BE49-F238E27FC236}">
                <a16:creationId xmlns="" xmlns:a16="http://schemas.microsoft.com/office/drawing/2014/main" id="{87DEABCD-5D5B-4F2D-B6BE-79A2FECB8B3D}"/>
              </a:ext>
            </a:extLst>
          </p:cNvPr>
          <p:cNvGrpSpPr/>
          <p:nvPr/>
        </p:nvGrpSpPr>
        <p:grpSpPr>
          <a:xfrm>
            <a:off x="5159896" y="2936643"/>
            <a:ext cx="5705056" cy="687556"/>
            <a:chOff x="5083983" y="2936643"/>
            <a:chExt cx="5705056" cy="687556"/>
          </a:xfrm>
        </p:grpSpPr>
        <p:sp>
          <p:nvSpPr>
            <p:cNvPr id="25" name="文本框 24">
              <a:extLst>
                <a:ext uri="{FF2B5EF4-FFF2-40B4-BE49-F238E27FC236}">
                  <a16:creationId xmlns="" xmlns:a16="http://schemas.microsoft.com/office/drawing/2014/main" id="{ADF89713-4417-4363-95BA-39CAAF3504F6}"/>
                </a:ext>
              </a:extLst>
            </p:cNvPr>
            <p:cNvSpPr txBox="1"/>
            <p:nvPr/>
          </p:nvSpPr>
          <p:spPr>
            <a:xfrm>
              <a:off x="5997105" y="2988034"/>
              <a:ext cx="4791934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3200" b="1" dirty="0">
                  <a:solidFill>
                    <a:schemeClr val="bg1"/>
                  </a:solidFill>
                  <a:cs typeface="+mn-ea"/>
                  <a:sym typeface="+mn-lt"/>
                </a:rPr>
                <a:t>离职三部曲</a:t>
              </a:r>
            </a:p>
          </p:txBody>
        </p:sp>
        <p:grpSp>
          <p:nvGrpSpPr>
            <p:cNvPr id="42" name="组合 41">
              <a:extLst>
                <a:ext uri="{FF2B5EF4-FFF2-40B4-BE49-F238E27FC236}">
                  <a16:creationId xmlns="" xmlns:a16="http://schemas.microsoft.com/office/drawing/2014/main" id="{EFCB1E0B-8A55-4598-80C6-40486D23ABAD}"/>
                </a:ext>
              </a:extLst>
            </p:cNvPr>
            <p:cNvGrpSpPr/>
            <p:nvPr/>
          </p:nvGrpSpPr>
          <p:grpSpPr>
            <a:xfrm>
              <a:off x="5083983" y="2936643"/>
              <a:ext cx="797178" cy="687556"/>
              <a:chOff x="5447928" y="1248435"/>
              <a:chExt cx="963490" cy="830997"/>
            </a:xfrm>
          </p:grpSpPr>
          <p:sp>
            <p:nvSpPr>
              <p:cNvPr id="43" name="椭圆 42">
                <a:extLst>
                  <a:ext uri="{FF2B5EF4-FFF2-40B4-BE49-F238E27FC236}">
                    <a16:creationId xmlns="" xmlns:a16="http://schemas.microsoft.com/office/drawing/2014/main" id="{2DDE2F3F-B214-4F3C-9360-FF7555E93628}"/>
                  </a:ext>
                </a:extLst>
              </p:cNvPr>
              <p:cNvSpPr/>
              <p:nvPr/>
            </p:nvSpPr>
            <p:spPr>
              <a:xfrm>
                <a:off x="5514175" y="1248435"/>
                <a:ext cx="830997" cy="830997"/>
              </a:xfrm>
              <a:prstGeom prst="ellipse">
                <a:avLst/>
              </a:prstGeom>
              <a:solidFill>
                <a:srgbClr val="EE511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cs typeface="+mn-ea"/>
                  <a:sym typeface="+mn-lt"/>
                </a:endParaRPr>
              </a:p>
            </p:txBody>
          </p:sp>
          <p:sp>
            <p:nvSpPr>
              <p:cNvPr id="44" name="文本框 43">
                <a:extLst>
                  <a:ext uri="{FF2B5EF4-FFF2-40B4-BE49-F238E27FC236}">
                    <a16:creationId xmlns="" xmlns:a16="http://schemas.microsoft.com/office/drawing/2014/main" id="{737C668F-140E-4205-8FA1-20E7B1E3528D}"/>
                  </a:ext>
                </a:extLst>
              </p:cNvPr>
              <p:cNvSpPr txBox="1"/>
              <p:nvPr/>
            </p:nvSpPr>
            <p:spPr>
              <a:xfrm>
                <a:off x="5447928" y="1402324"/>
                <a:ext cx="963490" cy="632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chemeClr val="bg1"/>
                    </a:solidFill>
                    <a:cs typeface="+mn-ea"/>
                    <a:sym typeface="+mn-lt"/>
                  </a:rPr>
                  <a:t>03</a:t>
                </a:r>
                <a:endParaRPr lang="zh-CN" altLang="en-US" sz="28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2" name="组合 51">
            <a:extLst>
              <a:ext uri="{FF2B5EF4-FFF2-40B4-BE49-F238E27FC236}">
                <a16:creationId xmlns="" xmlns:a16="http://schemas.microsoft.com/office/drawing/2014/main" id="{F41C9DFE-23E1-4086-B8AC-D63832238350}"/>
              </a:ext>
            </a:extLst>
          </p:cNvPr>
          <p:cNvGrpSpPr/>
          <p:nvPr/>
        </p:nvGrpSpPr>
        <p:grpSpPr>
          <a:xfrm>
            <a:off x="5159896" y="4042354"/>
            <a:ext cx="5705056" cy="687556"/>
            <a:chOff x="5083983" y="4042354"/>
            <a:chExt cx="5705056" cy="687556"/>
          </a:xfrm>
        </p:grpSpPr>
        <p:sp>
          <p:nvSpPr>
            <p:cNvPr id="30" name="文本框 29">
              <a:extLst>
                <a:ext uri="{FF2B5EF4-FFF2-40B4-BE49-F238E27FC236}">
                  <a16:creationId xmlns="" xmlns:a16="http://schemas.microsoft.com/office/drawing/2014/main" id="{8B9787BC-A24D-4C2B-B434-12DFD34318AA}"/>
                </a:ext>
              </a:extLst>
            </p:cNvPr>
            <p:cNvSpPr txBox="1"/>
            <p:nvPr/>
          </p:nvSpPr>
          <p:spPr>
            <a:xfrm>
              <a:off x="5997105" y="4093745"/>
              <a:ext cx="4791934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3200" b="1" dirty="0">
                  <a:solidFill>
                    <a:schemeClr val="bg1"/>
                  </a:solidFill>
                  <a:cs typeface="+mn-ea"/>
                  <a:sym typeface="+mn-lt"/>
                </a:rPr>
                <a:t>离职面谈的障碍与问题</a:t>
              </a:r>
            </a:p>
          </p:txBody>
        </p:sp>
        <p:grpSp>
          <p:nvGrpSpPr>
            <p:cNvPr id="45" name="组合 44">
              <a:extLst>
                <a:ext uri="{FF2B5EF4-FFF2-40B4-BE49-F238E27FC236}">
                  <a16:creationId xmlns="" xmlns:a16="http://schemas.microsoft.com/office/drawing/2014/main" id="{D230A9F4-84AF-45E9-B53B-197426AA4817}"/>
                </a:ext>
              </a:extLst>
            </p:cNvPr>
            <p:cNvGrpSpPr/>
            <p:nvPr/>
          </p:nvGrpSpPr>
          <p:grpSpPr>
            <a:xfrm>
              <a:off x="5083983" y="4042354"/>
              <a:ext cx="797178" cy="687556"/>
              <a:chOff x="5447928" y="1248435"/>
              <a:chExt cx="963490" cy="830997"/>
            </a:xfrm>
          </p:grpSpPr>
          <p:sp>
            <p:nvSpPr>
              <p:cNvPr id="46" name="椭圆 45">
                <a:extLst>
                  <a:ext uri="{FF2B5EF4-FFF2-40B4-BE49-F238E27FC236}">
                    <a16:creationId xmlns="" xmlns:a16="http://schemas.microsoft.com/office/drawing/2014/main" id="{B3334391-6FAC-4004-960C-2A30435C16C9}"/>
                  </a:ext>
                </a:extLst>
              </p:cNvPr>
              <p:cNvSpPr/>
              <p:nvPr/>
            </p:nvSpPr>
            <p:spPr>
              <a:xfrm>
                <a:off x="5514175" y="1248435"/>
                <a:ext cx="830997" cy="83099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cs typeface="+mn-ea"/>
                  <a:sym typeface="+mn-lt"/>
                </a:endParaRPr>
              </a:p>
            </p:txBody>
          </p:sp>
          <p:sp>
            <p:nvSpPr>
              <p:cNvPr id="47" name="文本框 46">
                <a:extLst>
                  <a:ext uri="{FF2B5EF4-FFF2-40B4-BE49-F238E27FC236}">
                    <a16:creationId xmlns="" xmlns:a16="http://schemas.microsoft.com/office/drawing/2014/main" id="{DC461AB8-EBE7-4F6F-BBFC-0157CC735354}"/>
                  </a:ext>
                </a:extLst>
              </p:cNvPr>
              <p:cNvSpPr txBox="1"/>
              <p:nvPr/>
            </p:nvSpPr>
            <p:spPr>
              <a:xfrm>
                <a:off x="5447928" y="1402324"/>
                <a:ext cx="963490" cy="632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04</a:t>
                </a:r>
                <a:endPara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1" name="组合 50">
            <a:extLst>
              <a:ext uri="{FF2B5EF4-FFF2-40B4-BE49-F238E27FC236}">
                <a16:creationId xmlns="" xmlns:a16="http://schemas.microsoft.com/office/drawing/2014/main" id="{7C57EAD2-9A3F-4CB1-A061-331C298A58A8}"/>
              </a:ext>
            </a:extLst>
          </p:cNvPr>
          <p:cNvGrpSpPr/>
          <p:nvPr/>
        </p:nvGrpSpPr>
        <p:grpSpPr>
          <a:xfrm>
            <a:off x="5159896" y="5148065"/>
            <a:ext cx="6660916" cy="687556"/>
            <a:chOff x="5083983" y="5148065"/>
            <a:chExt cx="6660916" cy="687556"/>
          </a:xfrm>
        </p:grpSpPr>
        <p:sp>
          <p:nvSpPr>
            <p:cNvPr id="35" name="文本框 34">
              <a:extLst>
                <a:ext uri="{FF2B5EF4-FFF2-40B4-BE49-F238E27FC236}">
                  <a16:creationId xmlns="" xmlns:a16="http://schemas.microsoft.com/office/drawing/2014/main" id="{C1B642A2-2DFB-4310-A744-F03CFD126912}"/>
                </a:ext>
              </a:extLst>
            </p:cNvPr>
            <p:cNvSpPr txBox="1"/>
            <p:nvPr/>
          </p:nvSpPr>
          <p:spPr>
            <a:xfrm>
              <a:off x="5997105" y="5199456"/>
              <a:ext cx="5747794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3200" b="1" dirty="0">
                  <a:solidFill>
                    <a:schemeClr val="bg1"/>
                  </a:solidFill>
                  <a:cs typeface="+mn-ea"/>
                  <a:sym typeface="+mn-lt"/>
                </a:rPr>
                <a:t>离职面谈的方法和注意事项</a:t>
              </a:r>
            </a:p>
          </p:txBody>
        </p:sp>
        <p:grpSp>
          <p:nvGrpSpPr>
            <p:cNvPr id="48" name="组合 47">
              <a:extLst>
                <a:ext uri="{FF2B5EF4-FFF2-40B4-BE49-F238E27FC236}">
                  <a16:creationId xmlns="" xmlns:a16="http://schemas.microsoft.com/office/drawing/2014/main" id="{33913DD7-9724-41AF-9EF1-95B63C53E2FC}"/>
                </a:ext>
              </a:extLst>
            </p:cNvPr>
            <p:cNvGrpSpPr/>
            <p:nvPr/>
          </p:nvGrpSpPr>
          <p:grpSpPr>
            <a:xfrm>
              <a:off x="5083983" y="5148065"/>
              <a:ext cx="797178" cy="687556"/>
              <a:chOff x="5447928" y="1248435"/>
              <a:chExt cx="963490" cy="830997"/>
            </a:xfrm>
          </p:grpSpPr>
          <p:sp>
            <p:nvSpPr>
              <p:cNvPr id="49" name="椭圆 48">
                <a:extLst>
                  <a:ext uri="{FF2B5EF4-FFF2-40B4-BE49-F238E27FC236}">
                    <a16:creationId xmlns="" xmlns:a16="http://schemas.microsoft.com/office/drawing/2014/main" id="{C0184DA5-FED5-44E1-81CE-06F9C9310F80}"/>
                  </a:ext>
                </a:extLst>
              </p:cNvPr>
              <p:cNvSpPr/>
              <p:nvPr/>
            </p:nvSpPr>
            <p:spPr>
              <a:xfrm>
                <a:off x="5514175" y="1248435"/>
                <a:ext cx="830997" cy="830997"/>
              </a:xfrm>
              <a:prstGeom prst="ellipse">
                <a:avLst/>
              </a:prstGeom>
              <a:solidFill>
                <a:srgbClr val="EE511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cs typeface="+mn-ea"/>
                  <a:sym typeface="+mn-lt"/>
                </a:endParaRPr>
              </a:p>
            </p:txBody>
          </p:sp>
          <p:sp>
            <p:nvSpPr>
              <p:cNvPr id="50" name="文本框 49">
                <a:extLst>
                  <a:ext uri="{FF2B5EF4-FFF2-40B4-BE49-F238E27FC236}">
                    <a16:creationId xmlns="" xmlns:a16="http://schemas.microsoft.com/office/drawing/2014/main" id="{2B2AEC49-29F6-4AA6-BDB3-54A4A9185250}"/>
                  </a:ext>
                </a:extLst>
              </p:cNvPr>
              <p:cNvSpPr txBox="1"/>
              <p:nvPr/>
            </p:nvSpPr>
            <p:spPr>
              <a:xfrm>
                <a:off x="5447928" y="1402324"/>
                <a:ext cx="963490" cy="632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chemeClr val="bg1"/>
                    </a:solidFill>
                    <a:cs typeface="+mn-ea"/>
                    <a:sym typeface="+mn-lt"/>
                  </a:rPr>
                  <a:t>05</a:t>
                </a:r>
                <a:endParaRPr lang="zh-CN" altLang="en-US" sz="28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844430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7E58F51D-4CB4-4D30-862B-D3CE824C5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离职面谈的方法和注意事项</a:t>
            </a:r>
          </a:p>
        </p:txBody>
      </p:sp>
      <p:grpSp>
        <p:nvGrpSpPr>
          <p:cNvPr id="11" name="组合 10">
            <a:extLst>
              <a:ext uri="{FF2B5EF4-FFF2-40B4-BE49-F238E27FC236}">
                <a16:creationId xmlns="" xmlns:a16="http://schemas.microsoft.com/office/drawing/2014/main" id="{3654BA4A-2EC2-445E-B6C7-9E1421692A79}"/>
              </a:ext>
            </a:extLst>
          </p:cNvPr>
          <p:cNvGrpSpPr/>
          <p:nvPr/>
        </p:nvGrpSpPr>
        <p:grpSpPr>
          <a:xfrm>
            <a:off x="4079776" y="2145878"/>
            <a:ext cx="7894510" cy="3096344"/>
            <a:chOff x="3863752" y="2132856"/>
            <a:chExt cx="7894510" cy="3096344"/>
          </a:xfrm>
        </p:grpSpPr>
        <p:sp>
          <p:nvSpPr>
            <p:cNvPr id="5" name="文本框 4">
              <a:extLst>
                <a:ext uri="{FF2B5EF4-FFF2-40B4-BE49-F238E27FC236}">
                  <a16:creationId xmlns="" xmlns:a16="http://schemas.microsoft.com/office/drawing/2014/main" id="{22307F1A-4FEB-47FA-BA5E-B9D979B024C0}"/>
                </a:ext>
              </a:extLst>
            </p:cNvPr>
            <p:cNvSpPr txBox="1"/>
            <p:nvPr/>
          </p:nvSpPr>
          <p:spPr>
            <a:xfrm>
              <a:off x="3863752" y="2276872"/>
              <a:ext cx="7894510" cy="286232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457200" indent="-457200" eaLnBrk="1" hangingPunct="1">
                <a:lnSpc>
                  <a:spcPct val="150000"/>
                </a:lnSpc>
                <a:buFont typeface="+mj-lt"/>
                <a:buAutoNum type="arabicPeriod"/>
                <a:defRPr/>
              </a:pPr>
              <a:r>
                <a:rPr lang="zh-CN" altLang="en-US" sz="2400" noProof="1">
                  <a:cs typeface="+mn-ea"/>
                  <a:sym typeface="+mn-lt"/>
                </a:rPr>
                <a:t>明确谈话的目的（骨干</a:t>
              </a:r>
              <a:r>
                <a:rPr lang="en-US" altLang="zh-CN" sz="2400" noProof="1">
                  <a:cs typeface="+mn-ea"/>
                  <a:sym typeface="+mn-lt"/>
                </a:rPr>
                <a:t>/</a:t>
              </a:r>
              <a:r>
                <a:rPr lang="zh-CN" altLang="en-US" sz="2400" noProof="1">
                  <a:cs typeface="+mn-ea"/>
                  <a:sym typeface="+mn-lt"/>
                </a:rPr>
                <a:t>辞退</a:t>
              </a:r>
              <a:r>
                <a:rPr lang="en-US" altLang="zh-CN" sz="2400" noProof="1">
                  <a:cs typeface="+mn-ea"/>
                  <a:sym typeface="+mn-lt"/>
                </a:rPr>
                <a:t>/</a:t>
              </a:r>
              <a:r>
                <a:rPr lang="zh-CN" altLang="en-US" sz="2400" noProof="1">
                  <a:cs typeface="+mn-ea"/>
                  <a:sym typeface="+mn-lt"/>
                </a:rPr>
                <a:t>裁员）</a:t>
              </a:r>
            </a:p>
            <a:p>
              <a:pPr marL="457200" indent="-457200" eaLnBrk="1" hangingPunct="1">
                <a:lnSpc>
                  <a:spcPct val="150000"/>
                </a:lnSpc>
                <a:buFont typeface="+mj-lt"/>
                <a:buAutoNum type="arabicPeriod"/>
                <a:defRPr/>
              </a:pPr>
              <a:r>
                <a:rPr lang="zh-CN" altLang="en-US" sz="2400" noProof="1">
                  <a:cs typeface="+mn-ea"/>
                  <a:sym typeface="+mn-lt"/>
                </a:rPr>
                <a:t>知己知彼（基本信息）</a:t>
              </a:r>
            </a:p>
            <a:p>
              <a:pPr marL="457200" indent="-457200" eaLnBrk="1" hangingPunct="1">
                <a:lnSpc>
                  <a:spcPct val="150000"/>
                </a:lnSpc>
                <a:buFont typeface="+mj-lt"/>
                <a:buAutoNum type="arabicPeriod"/>
                <a:defRPr/>
              </a:pPr>
              <a:r>
                <a:rPr lang="zh-CN" altLang="en-US" sz="2400" noProof="1">
                  <a:cs typeface="+mn-ea"/>
                  <a:sym typeface="+mn-lt"/>
                </a:rPr>
                <a:t>倾听解职员工所抱怨的人或事，尽可能进行心理补偿 </a:t>
              </a:r>
            </a:p>
            <a:p>
              <a:pPr marL="457200" indent="-457200">
                <a:lnSpc>
                  <a:spcPct val="150000"/>
                </a:lnSpc>
                <a:buFont typeface="+mj-lt"/>
                <a:buAutoNum type="arabicPeriod"/>
                <a:defRPr/>
              </a:pPr>
              <a:r>
                <a:rPr lang="zh-CN" altLang="en-US" sz="2400" noProof="1">
                  <a:cs typeface="+mn-ea"/>
                  <a:sym typeface="+mn-lt"/>
                </a:rPr>
                <a:t>熟悉有关法律法规及公司规章制度（辞退）</a:t>
              </a:r>
            </a:p>
            <a:p>
              <a:pPr marL="457200" indent="-457200">
                <a:lnSpc>
                  <a:spcPct val="150000"/>
                </a:lnSpc>
                <a:buFont typeface="+mj-lt"/>
                <a:buAutoNum type="arabicPeriod"/>
                <a:defRPr/>
              </a:pPr>
              <a:r>
                <a:rPr lang="zh-CN" altLang="en-US" sz="2400" noProof="1">
                  <a:cs typeface="+mn-ea"/>
                  <a:sym typeface="+mn-lt"/>
                </a:rPr>
                <a:t>欢迎跳槽的优秀员工重返公司效力</a:t>
              </a:r>
            </a:p>
          </p:txBody>
        </p:sp>
        <p:cxnSp>
          <p:nvCxnSpPr>
            <p:cNvPr id="6" name="直接连接符 5">
              <a:extLst>
                <a:ext uri="{FF2B5EF4-FFF2-40B4-BE49-F238E27FC236}">
                  <a16:creationId xmlns="" xmlns:a16="http://schemas.microsoft.com/office/drawing/2014/main" id="{701FEC4D-D50D-48A7-8B20-9BB01DC60E2B}"/>
                </a:ext>
              </a:extLst>
            </p:cNvPr>
            <p:cNvCxnSpPr>
              <a:cxnSpLocks/>
            </p:cNvCxnSpPr>
            <p:nvPr/>
          </p:nvCxnSpPr>
          <p:spPr>
            <a:xfrm>
              <a:off x="3863752" y="2132856"/>
              <a:ext cx="7560840" cy="0"/>
            </a:xfrm>
            <a:prstGeom prst="line">
              <a:avLst/>
            </a:prstGeom>
            <a:ln>
              <a:solidFill>
                <a:srgbClr val="333C8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>
              <a:extLst>
                <a:ext uri="{FF2B5EF4-FFF2-40B4-BE49-F238E27FC236}">
                  <a16:creationId xmlns="" xmlns:a16="http://schemas.microsoft.com/office/drawing/2014/main" id="{7990C7A6-FBBD-4B2B-98CC-CE16496298E3}"/>
                </a:ext>
              </a:extLst>
            </p:cNvPr>
            <p:cNvCxnSpPr>
              <a:cxnSpLocks/>
            </p:cNvCxnSpPr>
            <p:nvPr/>
          </p:nvCxnSpPr>
          <p:spPr>
            <a:xfrm>
              <a:off x="3863752" y="5229200"/>
              <a:ext cx="7560840" cy="0"/>
            </a:xfrm>
            <a:prstGeom prst="line">
              <a:avLst/>
            </a:prstGeom>
            <a:ln>
              <a:solidFill>
                <a:srgbClr val="333C8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C39DB96C-F6E1-41AD-9B02-9A5F190E847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9940" y="1620397"/>
            <a:ext cx="3279836" cy="4149506"/>
          </a:xfrm>
          <a:prstGeom prst="rect">
            <a:avLst/>
          </a:prstGeom>
        </p:spPr>
      </p:pic>
    </p:spTree>
  </p:cSld>
  <p:clrMapOvr>
    <a:masterClrMapping/>
  </p:clrMapOvr>
  <p:transition spd="slow" advTm="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AED0963F-CE4F-452D-9DE2-56C7B80F6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离职面谈的方法和注意事项</a:t>
            </a:r>
          </a:p>
        </p:txBody>
      </p:sp>
      <p:grpSp>
        <p:nvGrpSpPr>
          <p:cNvPr id="10" name="组合 9">
            <a:extLst>
              <a:ext uri="{FF2B5EF4-FFF2-40B4-BE49-F238E27FC236}">
                <a16:creationId xmlns="" xmlns:a16="http://schemas.microsoft.com/office/drawing/2014/main" id="{4F7968AE-8D34-4A36-93B5-A8C0FD23A61C}"/>
              </a:ext>
            </a:extLst>
          </p:cNvPr>
          <p:cNvGrpSpPr/>
          <p:nvPr/>
        </p:nvGrpSpPr>
        <p:grpSpPr>
          <a:xfrm>
            <a:off x="1127448" y="2108423"/>
            <a:ext cx="7594560" cy="3096344"/>
            <a:chOff x="1127448" y="2132856"/>
            <a:chExt cx="7594560" cy="3096344"/>
          </a:xfrm>
        </p:grpSpPr>
        <p:sp>
          <p:nvSpPr>
            <p:cNvPr id="5" name="文本框 4">
              <a:extLst>
                <a:ext uri="{FF2B5EF4-FFF2-40B4-BE49-F238E27FC236}">
                  <a16:creationId xmlns="" xmlns:a16="http://schemas.microsoft.com/office/drawing/2014/main" id="{3E588502-B4AC-46BF-96AA-EFEE7757354A}"/>
                </a:ext>
              </a:extLst>
            </p:cNvPr>
            <p:cNvSpPr txBox="1"/>
            <p:nvPr/>
          </p:nvSpPr>
          <p:spPr>
            <a:xfrm>
              <a:off x="1185377" y="2275772"/>
              <a:ext cx="7536631" cy="286232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457200" indent="-457200" eaLnBrk="1" hangingPunct="1">
                <a:lnSpc>
                  <a:spcPct val="150000"/>
                </a:lnSpc>
                <a:buFont typeface="+mj-lt"/>
                <a:buAutoNum type="arabicPeriod"/>
                <a:defRPr sz="2400"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</a:defRPr>
              </a:lvl1pPr>
            </a:lstStyle>
            <a:p>
              <a:pPr>
                <a:buFont typeface="+mj-lt"/>
                <a:buAutoNum type="arabicPeriod" startAt="6"/>
              </a:pPr>
              <a:r>
                <a:rPr lang="zh-CN" altLang="en-US" noProof="1">
                  <a:latin typeface="+mn-lt"/>
                  <a:ea typeface="+mn-ea"/>
                  <a:cs typeface="+mn-ea"/>
                  <a:sym typeface="+mn-lt"/>
                </a:rPr>
                <a:t>不承诺做不到的事，不谈及他人 </a:t>
              </a:r>
            </a:p>
            <a:p>
              <a:pPr>
                <a:buFont typeface="+mj-lt"/>
                <a:buAutoNum type="arabicPeriod" startAt="6"/>
              </a:pPr>
              <a:r>
                <a:rPr lang="zh-CN" altLang="en-US" noProof="1">
                  <a:latin typeface="+mn-lt"/>
                  <a:ea typeface="+mn-ea"/>
                  <a:cs typeface="+mn-ea"/>
                  <a:sym typeface="+mn-lt"/>
                </a:rPr>
                <a:t>拟定谈话提纲 </a:t>
              </a:r>
            </a:p>
            <a:p>
              <a:pPr>
                <a:buFont typeface="+mj-lt"/>
                <a:buAutoNum type="arabicPeriod" startAt="6"/>
              </a:pPr>
              <a:r>
                <a:rPr lang="zh-CN" altLang="en-US" noProof="1">
                  <a:latin typeface="+mn-lt"/>
                  <a:ea typeface="+mn-ea"/>
                  <a:cs typeface="+mn-ea"/>
                  <a:sym typeface="+mn-lt"/>
                </a:rPr>
                <a:t>谈话现场的控制（技巧房间</a:t>
              </a:r>
              <a:r>
                <a:rPr lang="en-US" altLang="zh-CN" noProof="1">
                  <a:latin typeface="+mn-lt"/>
                  <a:ea typeface="+mn-ea"/>
                  <a:cs typeface="+mn-ea"/>
                  <a:sym typeface="+mn-lt"/>
                </a:rPr>
                <a:t>/</a:t>
              </a:r>
              <a:r>
                <a:rPr lang="zh-CN" altLang="en-US" noProof="1">
                  <a:latin typeface="+mn-lt"/>
                  <a:ea typeface="+mn-ea"/>
                  <a:cs typeface="+mn-ea"/>
                  <a:sym typeface="+mn-lt"/>
                </a:rPr>
                <a:t>倾听</a:t>
              </a:r>
              <a:r>
                <a:rPr lang="en-US" altLang="zh-CN" noProof="1">
                  <a:latin typeface="+mn-lt"/>
                  <a:ea typeface="+mn-ea"/>
                  <a:cs typeface="+mn-ea"/>
                  <a:sym typeface="+mn-lt"/>
                </a:rPr>
                <a:t>/</a:t>
              </a:r>
              <a:r>
                <a:rPr lang="zh-CN" altLang="en-US" noProof="1">
                  <a:latin typeface="+mn-lt"/>
                  <a:ea typeface="+mn-ea"/>
                  <a:cs typeface="+mn-ea"/>
                  <a:sym typeface="+mn-lt"/>
                </a:rPr>
                <a:t>真诚） </a:t>
              </a:r>
            </a:p>
            <a:p>
              <a:pPr>
                <a:buFont typeface="+mj-lt"/>
                <a:buAutoNum type="arabicPeriod" startAt="6"/>
              </a:pPr>
              <a:r>
                <a:rPr lang="zh-CN" altLang="en-US" noProof="1">
                  <a:latin typeface="+mn-lt"/>
                  <a:ea typeface="+mn-ea"/>
                  <a:cs typeface="+mn-ea"/>
                  <a:sym typeface="+mn-lt"/>
                </a:rPr>
                <a:t>可利用微信或</a:t>
              </a:r>
              <a:r>
                <a:rPr lang="en-US" altLang="zh-CN" noProof="1">
                  <a:latin typeface="+mn-lt"/>
                  <a:ea typeface="+mn-ea"/>
                  <a:cs typeface="+mn-ea"/>
                  <a:sym typeface="+mn-lt"/>
                </a:rPr>
                <a:t>QQ</a:t>
              </a:r>
              <a:r>
                <a:rPr lang="zh-CN" altLang="en-US" noProof="1">
                  <a:latin typeface="+mn-lt"/>
                  <a:ea typeface="+mn-ea"/>
                  <a:cs typeface="+mn-ea"/>
                  <a:sym typeface="+mn-lt"/>
                </a:rPr>
                <a:t>以及邮件等方式进行沟通  </a:t>
              </a:r>
            </a:p>
            <a:p>
              <a:pPr>
                <a:buFont typeface="+mj-lt"/>
                <a:buAutoNum type="arabicPeriod" startAt="6"/>
              </a:pPr>
              <a:r>
                <a:rPr lang="zh-CN" altLang="en-US" noProof="1">
                  <a:latin typeface="+mn-lt"/>
                  <a:ea typeface="+mn-ea"/>
                  <a:cs typeface="+mn-ea"/>
                  <a:sym typeface="+mn-lt"/>
                </a:rPr>
                <a:t>多用开放式问题，少用关闭式问题，做好记录 </a:t>
              </a:r>
            </a:p>
          </p:txBody>
        </p:sp>
        <p:cxnSp>
          <p:nvCxnSpPr>
            <p:cNvPr id="6" name="直接连接符 5">
              <a:extLst>
                <a:ext uri="{FF2B5EF4-FFF2-40B4-BE49-F238E27FC236}">
                  <a16:creationId xmlns="" xmlns:a16="http://schemas.microsoft.com/office/drawing/2014/main" id="{747C6825-731E-4692-A518-CC6D2D447B43}"/>
                </a:ext>
              </a:extLst>
            </p:cNvPr>
            <p:cNvCxnSpPr>
              <a:cxnSpLocks/>
            </p:cNvCxnSpPr>
            <p:nvPr/>
          </p:nvCxnSpPr>
          <p:spPr>
            <a:xfrm>
              <a:off x="1127448" y="2132856"/>
              <a:ext cx="7560840" cy="0"/>
            </a:xfrm>
            <a:prstGeom prst="line">
              <a:avLst/>
            </a:prstGeom>
            <a:ln>
              <a:solidFill>
                <a:srgbClr val="333C8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>
              <a:extLst>
                <a:ext uri="{FF2B5EF4-FFF2-40B4-BE49-F238E27FC236}">
                  <a16:creationId xmlns="" xmlns:a16="http://schemas.microsoft.com/office/drawing/2014/main" id="{B8B5D406-F54F-4F53-ADAE-FF54024BEF85}"/>
                </a:ext>
              </a:extLst>
            </p:cNvPr>
            <p:cNvCxnSpPr>
              <a:cxnSpLocks/>
            </p:cNvCxnSpPr>
            <p:nvPr/>
          </p:nvCxnSpPr>
          <p:spPr>
            <a:xfrm>
              <a:off x="1127448" y="5229200"/>
              <a:ext cx="7560840" cy="0"/>
            </a:xfrm>
            <a:prstGeom prst="line">
              <a:avLst/>
            </a:prstGeom>
            <a:ln>
              <a:solidFill>
                <a:srgbClr val="333C8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C4CEB50E-5E2A-4B62-8F46-8E35AA04934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40216" y="1611213"/>
            <a:ext cx="3454644" cy="4090764"/>
          </a:xfrm>
          <a:prstGeom prst="rect">
            <a:avLst/>
          </a:prstGeom>
        </p:spPr>
      </p:pic>
    </p:spTree>
  </p:cSld>
  <p:clrMapOvr>
    <a:masterClrMapping/>
  </p:clrMapOvr>
  <p:transition spd="slow" advTm="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5137D0A1-B287-45C2-8D1D-D7B800F79C8E}"/>
              </a:ext>
            </a:extLst>
          </p:cNvPr>
          <p:cNvSpPr/>
          <p:nvPr/>
        </p:nvSpPr>
        <p:spPr>
          <a:xfrm>
            <a:off x="0" y="0"/>
            <a:ext cx="12192000" cy="4626848"/>
          </a:xfrm>
          <a:prstGeom prst="rect">
            <a:avLst/>
          </a:prstGeom>
          <a:solidFill>
            <a:srgbClr val="333C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9A29071B-5C59-488A-90CA-DBED585B22E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11316" y="1138104"/>
            <a:ext cx="4608512" cy="4608512"/>
          </a:xfrm>
          <a:prstGeom prst="ellipse">
            <a:avLst/>
          </a:prstGeom>
          <a:ln w="152400">
            <a:solidFill>
              <a:schemeClr val="bg1"/>
            </a:solidFill>
          </a:ln>
        </p:spPr>
      </p:pic>
      <p:sp>
        <p:nvSpPr>
          <p:cNvPr id="37" name="文本框 36">
            <a:extLst>
              <a:ext uri="{FF2B5EF4-FFF2-40B4-BE49-F238E27FC236}">
                <a16:creationId xmlns="" xmlns:a16="http://schemas.microsoft.com/office/drawing/2014/main" id="{6427DCD7-219C-4672-AAA9-97784C806FC8}"/>
              </a:ext>
            </a:extLst>
          </p:cNvPr>
          <p:cNvSpPr txBox="1"/>
          <p:nvPr/>
        </p:nvSpPr>
        <p:spPr>
          <a:xfrm>
            <a:off x="910270" y="4151400"/>
            <a:ext cx="61323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HOW TO CONDUCT EMPLOYEE EXIT INTERVIEW</a:t>
            </a:r>
          </a:p>
        </p:txBody>
      </p:sp>
      <p:sp>
        <p:nvSpPr>
          <p:cNvPr id="39" name="矩形 38">
            <a:extLst>
              <a:ext uri="{FF2B5EF4-FFF2-40B4-BE49-F238E27FC236}">
                <a16:creationId xmlns="" xmlns:a16="http://schemas.microsoft.com/office/drawing/2014/main" id="{D822E1AD-7E16-42DD-B34E-99102A3AB08B}"/>
              </a:ext>
            </a:extLst>
          </p:cNvPr>
          <p:cNvSpPr/>
          <p:nvPr/>
        </p:nvSpPr>
        <p:spPr>
          <a:xfrm>
            <a:off x="910271" y="881684"/>
            <a:ext cx="1226428" cy="576060"/>
          </a:xfrm>
          <a:prstGeom prst="rect">
            <a:avLst/>
          </a:prstGeom>
          <a:solidFill>
            <a:srgbClr val="EE51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LOGO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49" name="组合 48">
            <a:extLst>
              <a:ext uri="{FF2B5EF4-FFF2-40B4-BE49-F238E27FC236}">
                <a16:creationId xmlns="" xmlns:a16="http://schemas.microsoft.com/office/drawing/2014/main" id="{A69863B6-FC23-4617-B2C5-FBC463F81134}"/>
              </a:ext>
            </a:extLst>
          </p:cNvPr>
          <p:cNvGrpSpPr/>
          <p:nvPr/>
        </p:nvGrpSpPr>
        <p:grpSpPr>
          <a:xfrm>
            <a:off x="1128594" y="5449637"/>
            <a:ext cx="3845313" cy="307777"/>
            <a:chOff x="1199456" y="5729890"/>
            <a:chExt cx="3845313" cy="307777"/>
          </a:xfrm>
        </p:grpSpPr>
        <p:grpSp>
          <p:nvGrpSpPr>
            <p:cNvPr id="50" name="组合 49">
              <a:extLst>
                <a:ext uri="{FF2B5EF4-FFF2-40B4-BE49-F238E27FC236}">
                  <a16:creationId xmlns="" xmlns:a16="http://schemas.microsoft.com/office/drawing/2014/main" id="{9BB1F99C-6CDE-4E60-A9BE-1AF5EF80CE90}"/>
                </a:ext>
              </a:extLst>
            </p:cNvPr>
            <p:cNvGrpSpPr/>
            <p:nvPr/>
          </p:nvGrpSpPr>
          <p:grpSpPr>
            <a:xfrm>
              <a:off x="1199456" y="5729890"/>
              <a:ext cx="1842188" cy="307777"/>
              <a:chOff x="1199456" y="5729890"/>
              <a:chExt cx="1842188" cy="307777"/>
            </a:xfrm>
          </p:grpSpPr>
          <p:sp>
            <p:nvSpPr>
              <p:cNvPr id="54" name="椭圆 53">
                <a:extLst>
                  <a:ext uri="{FF2B5EF4-FFF2-40B4-BE49-F238E27FC236}">
                    <a16:creationId xmlns="" xmlns:a16="http://schemas.microsoft.com/office/drawing/2014/main" id="{950BFED4-95C6-4707-A511-B4636A36A872}"/>
                  </a:ext>
                </a:extLst>
              </p:cNvPr>
              <p:cNvSpPr/>
              <p:nvPr/>
            </p:nvSpPr>
            <p:spPr>
              <a:xfrm>
                <a:off x="1199456" y="5775768"/>
                <a:ext cx="216020" cy="216020"/>
              </a:xfrm>
              <a:prstGeom prst="ellipse">
                <a:avLst/>
              </a:prstGeom>
              <a:solidFill>
                <a:srgbClr val="EE511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5" name="文本框 54">
                <a:extLst>
                  <a:ext uri="{FF2B5EF4-FFF2-40B4-BE49-F238E27FC236}">
                    <a16:creationId xmlns="" xmlns:a16="http://schemas.microsoft.com/office/drawing/2014/main" id="{14D16AF0-BE0F-473E-A7C5-9E7616FD6657}"/>
                  </a:ext>
                </a:extLst>
              </p:cNvPr>
              <p:cNvSpPr txBox="1"/>
              <p:nvPr/>
            </p:nvSpPr>
            <p:spPr>
              <a:xfrm>
                <a:off x="1415476" y="5729890"/>
                <a:ext cx="1626168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sz="1400" dirty="0">
                    <a:cs typeface="+mn-ea"/>
                    <a:sym typeface="+mn-lt"/>
                  </a:rPr>
                  <a:t>主讲人</a:t>
                </a:r>
                <a:r>
                  <a:rPr lang="zh-CN" altLang="en-US" sz="1400" dirty="0" smtClean="0">
                    <a:cs typeface="+mn-ea"/>
                    <a:sym typeface="+mn-lt"/>
                  </a:rPr>
                  <a:t>：</a:t>
                </a:r>
                <a:r>
                  <a:rPr lang="zh-CN" altLang="en-US" sz="1400" dirty="0">
                    <a:cs typeface="+mn-ea"/>
                    <a:sym typeface="+mn-lt"/>
                  </a:rPr>
                  <a:t>优品</a:t>
                </a:r>
                <a:r>
                  <a:rPr lang="en-US" altLang="zh-CN" sz="1400" dirty="0" smtClean="0">
                    <a:cs typeface="+mn-ea"/>
                    <a:sym typeface="+mn-lt"/>
                  </a:rPr>
                  <a:t>PPT</a:t>
                </a:r>
                <a:endParaRPr lang="zh-CN" altLang="en-US" sz="1400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51" name="组合 50">
              <a:extLst>
                <a:ext uri="{FF2B5EF4-FFF2-40B4-BE49-F238E27FC236}">
                  <a16:creationId xmlns="" xmlns:a16="http://schemas.microsoft.com/office/drawing/2014/main" id="{1BD5B2BB-8F44-412B-A2C7-903ED1836964}"/>
                </a:ext>
              </a:extLst>
            </p:cNvPr>
            <p:cNvGrpSpPr/>
            <p:nvPr/>
          </p:nvGrpSpPr>
          <p:grpSpPr>
            <a:xfrm>
              <a:off x="3202581" y="5729890"/>
              <a:ext cx="1842188" cy="307777"/>
              <a:chOff x="1199456" y="5729890"/>
              <a:chExt cx="1842188" cy="307777"/>
            </a:xfrm>
          </p:grpSpPr>
          <p:sp>
            <p:nvSpPr>
              <p:cNvPr id="52" name="椭圆 51">
                <a:extLst>
                  <a:ext uri="{FF2B5EF4-FFF2-40B4-BE49-F238E27FC236}">
                    <a16:creationId xmlns="" xmlns:a16="http://schemas.microsoft.com/office/drawing/2014/main" id="{256932E9-1870-4B9C-8905-5EF3CB3CBC0E}"/>
                  </a:ext>
                </a:extLst>
              </p:cNvPr>
              <p:cNvSpPr/>
              <p:nvPr/>
            </p:nvSpPr>
            <p:spPr>
              <a:xfrm>
                <a:off x="1199456" y="5775768"/>
                <a:ext cx="216020" cy="216020"/>
              </a:xfrm>
              <a:prstGeom prst="ellipse">
                <a:avLst/>
              </a:prstGeom>
              <a:solidFill>
                <a:srgbClr val="EE511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3" name="文本框 52">
                <a:extLst>
                  <a:ext uri="{FF2B5EF4-FFF2-40B4-BE49-F238E27FC236}">
                    <a16:creationId xmlns="" xmlns:a16="http://schemas.microsoft.com/office/drawing/2014/main" id="{70D7488E-1562-4CFE-8CDA-ED25ACCFA43C}"/>
                  </a:ext>
                </a:extLst>
              </p:cNvPr>
              <p:cNvSpPr txBox="1"/>
              <p:nvPr/>
            </p:nvSpPr>
            <p:spPr>
              <a:xfrm>
                <a:off x="1415476" y="5729890"/>
                <a:ext cx="1626168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sz="1400" dirty="0">
                    <a:cs typeface="+mn-ea"/>
                    <a:sym typeface="+mn-lt"/>
                  </a:rPr>
                  <a:t>时间</a:t>
                </a:r>
                <a:r>
                  <a:rPr lang="zh-CN" altLang="en-US" sz="1400" dirty="0" smtClean="0">
                    <a:cs typeface="+mn-ea"/>
                    <a:sym typeface="+mn-lt"/>
                  </a:rPr>
                  <a:t>：</a:t>
                </a:r>
                <a:r>
                  <a:rPr lang="en-US" altLang="zh-CN" sz="1400" dirty="0" smtClean="0">
                    <a:cs typeface="+mn-ea"/>
                    <a:sym typeface="+mn-lt"/>
                  </a:rPr>
                  <a:t>20XX.XX</a:t>
                </a:r>
                <a:endParaRPr lang="zh-CN" altLang="en-US" sz="1400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" name="组合 4">
            <a:extLst>
              <a:ext uri="{FF2B5EF4-FFF2-40B4-BE49-F238E27FC236}">
                <a16:creationId xmlns="" xmlns:a16="http://schemas.microsoft.com/office/drawing/2014/main" id="{57F2D1EC-5C7A-4C3A-B0A4-3A01A7611C8C}"/>
              </a:ext>
            </a:extLst>
          </p:cNvPr>
          <p:cNvGrpSpPr/>
          <p:nvPr/>
        </p:nvGrpSpPr>
        <p:grpSpPr>
          <a:xfrm>
            <a:off x="851786" y="2061524"/>
            <a:ext cx="5760641" cy="2123658"/>
            <a:chOff x="851786" y="2061524"/>
            <a:chExt cx="5760641" cy="2123658"/>
          </a:xfrm>
        </p:grpSpPr>
        <p:sp>
          <p:nvSpPr>
            <p:cNvPr id="34" name="矩形 33">
              <a:extLst>
                <a:ext uri="{FF2B5EF4-FFF2-40B4-BE49-F238E27FC236}">
                  <a16:creationId xmlns="" xmlns:a16="http://schemas.microsoft.com/office/drawing/2014/main" id="{9870DBCC-AE32-4983-A0BF-FE88D9CC2F6A}"/>
                </a:ext>
              </a:extLst>
            </p:cNvPr>
            <p:cNvSpPr/>
            <p:nvPr/>
          </p:nvSpPr>
          <p:spPr>
            <a:xfrm>
              <a:off x="912570" y="2754219"/>
              <a:ext cx="3024336" cy="216024"/>
            </a:xfrm>
            <a:prstGeom prst="rect">
              <a:avLst/>
            </a:prstGeom>
            <a:solidFill>
              <a:srgbClr val="EE51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5" name="文本框 34">
              <a:extLst>
                <a:ext uri="{FF2B5EF4-FFF2-40B4-BE49-F238E27FC236}">
                  <a16:creationId xmlns="" xmlns:a16="http://schemas.microsoft.com/office/drawing/2014/main" id="{FBCA47BA-D72D-4154-8F9D-CBD51709E1C5}"/>
                </a:ext>
              </a:extLst>
            </p:cNvPr>
            <p:cNvSpPr txBox="1"/>
            <p:nvPr/>
          </p:nvSpPr>
          <p:spPr>
            <a:xfrm>
              <a:off x="851786" y="2061524"/>
              <a:ext cx="5760641" cy="212365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6000" b="1" dirty="0">
                  <a:solidFill>
                    <a:schemeClr val="bg1"/>
                  </a:solidFill>
                  <a:cs typeface="+mn-ea"/>
                  <a:sym typeface="+mn-lt"/>
                </a:rPr>
                <a:t>感谢观看</a:t>
              </a:r>
              <a:endParaRPr lang="en-US" altLang="zh-CN" sz="6000" b="1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r>
                <a:rPr lang="zh-CN" altLang="en-US" sz="7200" b="1" dirty="0">
                  <a:solidFill>
                    <a:schemeClr val="bg1"/>
                  </a:solidFill>
                  <a:cs typeface="+mn-ea"/>
                  <a:sym typeface="+mn-lt"/>
                </a:rPr>
                <a:t>祝你生活愉快</a:t>
              </a:r>
              <a:endParaRPr lang="zh-CN" altLang="en-US" sz="7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56" name="椭圆 55">
            <a:extLst>
              <a:ext uri="{FF2B5EF4-FFF2-40B4-BE49-F238E27FC236}">
                <a16:creationId xmlns="" xmlns:a16="http://schemas.microsoft.com/office/drawing/2014/main" id="{F01E1E8C-2240-4834-8675-6CD6BDE50DF0}"/>
              </a:ext>
            </a:extLst>
          </p:cNvPr>
          <p:cNvSpPr/>
          <p:nvPr/>
        </p:nvSpPr>
        <p:spPr>
          <a:xfrm>
            <a:off x="7042594" y="5529719"/>
            <a:ext cx="698546" cy="698546"/>
          </a:xfrm>
          <a:prstGeom prst="ellipse">
            <a:avLst/>
          </a:prstGeom>
          <a:solidFill>
            <a:srgbClr val="333C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7" name="椭圆 56">
            <a:extLst>
              <a:ext uri="{FF2B5EF4-FFF2-40B4-BE49-F238E27FC236}">
                <a16:creationId xmlns="" xmlns:a16="http://schemas.microsoft.com/office/drawing/2014/main" id="{1536BE43-1EBF-4534-873D-D163E64E537B}"/>
              </a:ext>
            </a:extLst>
          </p:cNvPr>
          <p:cNvSpPr/>
          <p:nvPr/>
        </p:nvSpPr>
        <p:spPr>
          <a:xfrm>
            <a:off x="7933649" y="5811732"/>
            <a:ext cx="351417" cy="351417"/>
          </a:xfrm>
          <a:prstGeom prst="ellipse">
            <a:avLst/>
          </a:prstGeom>
          <a:noFill/>
          <a:ln>
            <a:solidFill>
              <a:srgbClr val="EE51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8" name="椭圆 57">
            <a:extLst>
              <a:ext uri="{FF2B5EF4-FFF2-40B4-BE49-F238E27FC236}">
                <a16:creationId xmlns="" xmlns:a16="http://schemas.microsoft.com/office/drawing/2014/main" id="{D74DEBA5-0372-4DAD-B869-408C12E98C24}"/>
              </a:ext>
            </a:extLst>
          </p:cNvPr>
          <p:cNvSpPr/>
          <p:nvPr/>
        </p:nvSpPr>
        <p:spPr>
          <a:xfrm>
            <a:off x="11024280" y="5229407"/>
            <a:ext cx="440460" cy="440460"/>
          </a:xfrm>
          <a:prstGeom prst="ellipse">
            <a:avLst/>
          </a:prstGeom>
          <a:solidFill>
            <a:srgbClr val="EE51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32063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7" grpId="0"/>
      <p:bldP spid="39" grpId="0" animBg="1"/>
      <p:bldP spid="56" grpId="0" animBg="1"/>
      <p:bldP spid="57" grpId="0" animBg="1"/>
      <p:bldP spid="5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5369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>
            <a:extLst>
              <a:ext uri="{FF2B5EF4-FFF2-40B4-BE49-F238E27FC236}">
                <a16:creationId xmlns="" xmlns:a16="http://schemas.microsoft.com/office/drawing/2014/main" id="{37A54A13-5E63-4BA5-BE13-7B4CB6954833}"/>
              </a:ext>
            </a:extLst>
          </p:cNvPr>
          <p:cNvSpPr/>
          <p:nvPr/>
        </p:nvSpPr>
        <p:spPr>
          <a:xfrm>
            <a:off x="0" y="2307294"/>
            <a:ext cx="12192000" cy="2921906"/>
          </a:xfrm>
          <a:prstGeom prst="rect">
            <a:avLst/>
          </a:prstGeom>
          <a:solidFill>
            <a:srgbClr val="333C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0" name="组合 39">
            <a:extLst>
              <a:ext uri="{FF2B5EF4-FFF2-40B4-BE49-F238E27FC236}">
                <a16:creationId xmlns="" xmlns:a16="http://schemas.microsoft.com/office/drawing/2014/main" id="{D8D31281-5A64-4654-95DC-76BEE7EEFD38}"/>
              </a:ext>
            </a:extLst>
          </p:cNvPr>
          <p:cNvGrpSpPr/>
          <p:nvPr/>
        </p:nvGrpSpPr>
        <p:grpSpPr>
          <a:xfrm>
            <a:off x="702863" y="2877910"/>
            <a:ext cx="7481139" cy="1143252"/>
            <a:chOff x="702863" y="2877910"/>
            <a:chExt cx="7481139" cy="1143252"/>
          </a:xfrm>
        </p:grpSpPr>
        <p:sp>
          <p:nvSpPr>
            <p:cNvPr id="15" name="文本框 14">
              <a:extLst>
                <a:ext uri="{FF2B5EF4-FFF2-40B4-BE49-F238E27FC236}">
                  <a16:creationId xmlns="" xmlns:a16="http://schemas.microsoft.com/office/drawing/2014/main" id="{4D66A90C-1F32-4224-8F81-7A7548D81C90}"/>
                </a:ext>
              </a:extLst>
            </p:cNvPr>
            <p:cNvSpPr txBox="1"/>
            <p:nvPr/>
          </p:nvSpPr>
          <p:spPr>
            <a:xfrm>
              <a:off x="702863" y="2877910"/>
              <a:ext cx="7481139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4800" b="1" dirty="0">
                  <a:solidFill>
                    <a:schemeClr val="bg1"/>
                  </a:solidFill>
                  <a:cs typeface="+mn-ea"/>
                  <a:sym typeface="+mn-lt"/>
                </a:rPr>
                <a:t>离职面谈的概念和意义</a:t>
              </a:r>
            </a:p>
          </p:txBody>
        </p:sp>
        <p:sp>
          <p:nvSpPr>
            <p:cNvPr id="16" name="文本框 15">
              <a:extLst>
                <a:ext uri="{FF2B5EF4-FFF2-40B4-BE49-F238E27FC236}">
                  <a16:creationId xmlns="" xmlns:a16="http://schemas.microsoft.com/office/drawing/2014/main" id="{06060A28-C49A-4E8E-B360-6A32B9C5FD50}"/>
                </a:ext>
              </a:extLst>
            </p:cNvPr>
            <p:cNvSpPr txBox="1"/>
            <p:nvPr/>
          </p:nvSpPr>
          <p:spPr>
            <a:xfrm>
              <a:off x="728718" y="3651830"/>
              <a:ext cx="570215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HOW TO CONDUCT EMPLOYEE EXIT INTERVIEW</a:t>
              </a:r>
            </a:p>
          </p:txBody>
        </p:sp>
      </p:grpSp>
      <p:sp>
        <p:nvSpPr>
          <p:cNvPr id="17" name="矩形: 圆角 16">
            <a:extLst>
              <a:ext uri="{FF2B5EF4-FFF2-40B4-BE49-F238E27FC236}">
                <a16:creationId xmlns="" xmlns:a16="http://schemas.microsoft.com/office/drawing/2014/main" id="{9F718742-AA41-4FB0-AD52-E331157DE38E}"/>
              </a:ext>
            </a:extLst>
          </p:cNvPr>
          <p:cNvSpPr/>
          <p:nvPr/>
        </p:nvSpPr>
        <p:spPr>
          <a:xfrm>
            <a:off x="728718" y="1099256"/>
            <a:ext cx="2486962" cy="707886"/>
          </a:xfrm>
          <a:prstGeom prst="roundRect">
            <a:avLst>
              <a:gd name="adj" fmla="val 50000"/>
            </a:avLst>
          </a:prstGeom>
          <a:solidFill>
            <a:srgbClr val="EE51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PART.01</a:t>
            </a:r>
            <a:endParaRPr lang="zh-CN" alt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="" xmlns:a16="http://schemas.microsoft.com/office/drawing/2014/main" id="{455FC8D2-866B-4F3C-8731-358DA66BB977}"/>
              </a:ext>
            </a:extLst>
          </p:cNvPr>
          <p:cNvGrpSpPr/>
          <p:nvPr/>
        </p:nvGrpSpPr>
        <p:grpSpPr>
          <a:xfrm>
            <a:off x="859587" y="5812580"/>
            <a:ext cx="727743" cy="251565"/>
            <a:chOff x="903761" y="5260956"/>
            <a:chExt cx="1090474" cy="376953"/>
          </a:xfrm>
        </p:grpSpPr>
        <p:sp>
          <p:nvSpPr>
            <p:cNvPr id="18" name="等腰三角形 17">
              <a:extLst>
                <a:ext uri="{FF2B5EF4-FFF2-40B4-BE49-F238E27FC236}">
                  <a16:creationId xmlns="" xmlns:a16="http://schemas.microsoft.com/office/drawing/2014/main" id="{BD11CE2C-95DA-4C98-B053-78292093B9C3}"/>
                </a:ext>
              </a:extLst>
            </p:cNvPr>
            <p:cNvSpPr/>
            <p:nvPr/>
          </p:nvSpPr>
          <p:spPr>
            <a:xfrm rot="5400000">
              <a:off x="828669" y="5336048"/>
              <a:ext cx="376953" cy="226770"/>
            </a:xfrm>
            <a:prstGeom prst="triangle">
              <a:avLst/>
            </a:prstGeom>
            <a:solidFill>
              <a:srgbClr val="EE51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等腰三角形 18">
              <a:extLst>
                <a:ext uri="{FF2B5EF4-FFF2-40B4-BE49-F238E27FC236}">
                  <a16:creationId xmlns="" xmlns:a16="http://schemas.microsoft.com/office/drawing/2014/main" id="{9D8DAB95-BFBC-4648-82FD-369C40113E85}"/>
                </a:ext>
              </a:extLst>
            </p:cNvPr>
            <p:cNvSpPr/>
            <p:nvPr/>
          </p:nvSpPr>
          <p:spPr>
            <a:xfrm rot="5400000">
              <a:off x="1260521" y="5336048"/>
              <a:ext cx="376953" cy="226770"/>
            </a:xfrm>
            <a:prstGeom prst="triangle">
              <a:avLst/>
            </a:prstGeom>
            <a:solidFill>
              <a:srgbClr val="EE51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等腰三角形 19">
              <a:extLst>
                <a:ext uri="{FF2B5EF4-FFF2-40B4-BE49-F238E27FC236}">
                  <a16:creationId xmlns="" xmlns:a16="http://schemas.microsoft.com/office/drawing/2014/main" id="{0DBBFF33-E829-4669-8994-608319E9F877}"/>
                </a:ext>
              </a:extLst>
            </p:cNvPr>
            <p:cNvSpPr/>
            <p:nvPr/>
          </p:nvSpPr>
          <p:spPr>
            <a:xfrm rot="5400000">
              <a:off x="1692373" y="5336048"/>
              <a:ext cx="376953" cy="226770"/>
            </a:xfrm>
            <a:prstGeom prst="triangle">
              <a:avLst/>
            </a:prstGeom>
            <a:solidFill>
              <a:srgbClr val="EE51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24" name="图片 23">
            <a:extLst>
              <a:ext uri="{FF2B5EF4-FFF2-40B4-BE49-F238E27FC236}">
                <a16:creationId xmlns="" xmlns:a16="http://schemas.microsoft.com/office/drawing/2014/main" id="{C979A5A7-B802-478F-90A3-90CC924C505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52184" y="1742379"/>
            <a:ext cx="3933056" cy="3933056"/>
          </a:xfrm>
          <a:prstGeom prst="ellipse">
            <a:avLst/>
          </a:prstGeom>
          <a:ln w="152400">
            <a:solidFill>
              <a:schemeClr val="bg1"/>
            </a:solidFill>
          </a:ln>
        </p:spPr>
      </p:pic>
      <p:sp>
        <p:nvSpPr>
          <p:cNvPr id="27" name="椭圆 26">
            <a:extLst>
              <a:ext uri="{FF2B5EF4-FFF2-40B4-BE49-F238E27FC236}">
                <a16:creationId xmlns="" xmlns:a16="http://schemas.microsoft.com/office/drawing/2014/main" id="{AD21146E-F5F2-4FA6-B53A-31057B543668}"/>
              </a:ext>
            </a:extLst>
          </p:cNvPr>
          <p:cNvSpPr/>
          <p:nvPr/>
        </p:nvSpPr>
        <p:spPr>
          <a:xfrm>
            <a:off x="10436413" y="959984"/>
            <a:ext cx="698546" cy="698546"/>
          </a:xfrm>
          <a:prstGeom prst="ellipse">
            <a:avLst/>
          </a:prstGeom>
          <a:solidFill>
            <a:srgbClr val="333C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椭圆 27">
            <a:extLst>
              <a:ext uri="{FF2B5EF4-FFF2-40B4-BE49-F238E27FC236}">
                <a16:creationId xmlns="" xmlns:a16="http://schemas.microsoft.com/office/drawing/2014/main" id="{ACD9054B-1953-4054-9EE8-C70913DC2759}"/>
              </a:ext>
            </a:extLst>
          </p:cNvPr>
          <p:cNvSpPr/>
          <p:nvPr/>
        </p:nvSpPr>
        <p:spPr>
          <a:xfrm>
            <a:off x="7933649" y="5811732"/>
            <a:ext cx="351417" cy="351417"/>
          </a:xfrm>
          <a:prstGeom prst="ellipse">
            <a:avLst/>
          </a:prstGeom>
          <a:noFill/>
          <a:ln>
            <a:solidFill>
              <a:srgbClr val="EE51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9" name="椭圆 28">
            <a:extLst>
              <a:ext uri="{FF2B5EF4-FFF2-40B4-BE49-F238E27FC236}">
                <a16:creationId xmlns="" xmlns:a16="http://schemas.microsoft.com/office/drawing/2014/main" id="{D154528C-C0E5-440C-98B2-094C35D58AEF}"/>
              </a:ext>
            </a:extLst>
          </p:cNvPr>
          <p:cNvSpPr/>
          <p:nvPr/>
        </p:nvSpPr>
        <p:spPr>
          <a:xfrm>
            <a:off x="8510054" y="5832337"/>
            <a:ext cx="440460" cy="440460"/>
          </a:xfrm>
          <a:prstGeom prst="ellipse">
            <a:avLst/>
          </a:prstGeom>
          <a:solidFill>
            <a:srgbClr val="EE51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8" name="组合 37">
            <a:extLst>
              <a:ext uri="{FF2B5EF4-FFF2-40B4-BE49-F238E27FC236}">
                <a16:creationId xmlns="" xmlns:a16="http://schemas.microsoft.com/office/drawing/2014/main" id="{D20FD130-3C98-4AA0-8683-46BE8D720649}"/>
              </a:ext>
            </a:extLst>
          </p:cNvPr>
          <p:cNvGrpSpPr/>
          <p:nvPr/>
        </p:nvGrpSpPr>
        <p:grpSpPr>
          <a:xfrm>
            <a:off x="857364" y="4482827"/>
            <a:ext cx="1842309" cy="369332"/>
            <a:chOff x="869144" y="5324158"/>
            <a:chExt cx="1842309" cy="369332"/>
          </a:xfrm>
        </p:grpSpPr>
        <p:sp>
          <p:nvSpPr>
            <p:cNvPr id="33" name="椭圆 32">
              <a:extLst>
                <a:ext uri="{FF2B5EF4-FFF2-40B4-BE49-F238E27FC236}">
                  <a16:creationId xmlns="" xmlns:a16="http://schemas.microsoft.com/office/drawing/2014/main" id="{DCC1FF62-4644-4A44-B99A-D94FC2FA6CD2}"/>
                </a:ext>
              </a:extLst>
            </p:cNvPr>
            <p:cNvSpPr/>
            <p:nvPr/>
          </p:nvSpPr>
          <p:spPr>
            <a:xfrm>
              <a:off x="869144" y="5436816"/>
              <a:ext cx="144016" cy="144016"/>
            </a:xfrm>
            <a:prstGeom prst="ellipse">
              <a:avLst/>
            </a:prstGeom>
            <a:solidFill>
              <a:srgbClr val="EE51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文本框 34">
              <a:extLst>
                <a:ext uri="{FF2B5EF4-FFF2-40B4-BE49-F238E27FC236}">
                  <a16:creationId xmlns="" xmlns:a16="http://schemas.microsoft.com/office/drawing/2014/main" id="{811BEF7C-7DFE-48BA-8675-939C14B285B4}"/>
                </a:ext>
              </a:extLst>
            </p:cNvPr>
            <p:cNvSpPr txBox="1"/>
            <p:nvPr/>
          </p:nvSpPr>
          <p:spPr>
            <a:xfrm>
              <a:off x="1013160" y="5324158"/>
              <a:ext cx="169829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>
                <a:spcAft>
                  <a:spcPts val="0"/>
                </a:spcAft>
                <a:defRPr/>
              </a:pPr>
              <a:r>
                <a:rPr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离职面谈概念</a:t>
              </a:r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="" xmlns:a16="http://schemas.microsoft.com/office/drawing/2014/main" id="{1864FCE9-31B6-4686-8022-65B96D787698}"/>
              </a:ext>
            </a:extLst>
          </p:cNvPr>
          <p:cNvGrpSpPr/>
          <p:nvPr/>
        </p:nvGrpSpPr>
        <p:grpSpPr>
          <a:xfrm>
            <a:off x="2935715" y="4482827"/>
            <a:ext cx="2101753" cy="369332"/>
            <a:chOff x="3566649" y="5324158"/>
            <a:chExt cx="2101753" cy="369332"/>
          </a:xfrm>
        </p:grpSpPr>
        <p:sp>
          <p:nvSpPr>
            <p:cNvPr id="36" name="椭圆 35">
              <a:extLst>
                <a:ext uri="{FF2B5EF4-FFF2-40B4-BE49-F238E27FC236}">
                  <a16:creationId xmlns="" xmlns:a16="http://schemas.microsoft.com/office/drawing/2014/main" id="{707DAE75-25B4-4993-89EE-8AC05E72E2DA}"/>
                </a:ext>
              </a:extLst>
            </p:cNvPr>
            <p:cNvSpPr/>
            <p:nvPr/>
          </p:nvSpPr>
          <p:spPr>
            <a:xfrm>
              <a:off x="3566649" y="5436816"/>
              <a:ext cx="144016" cy="144016"/>
            </a:xfrm>
            <a:prstGeom prst="ellipse">
              <a:avLst/>
            </a:prstGeom>
            <a:solidFill>
              <a:srgbClr val="EE51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文本框 36">
              <a:extLst>
                <a:ext uri="{FF2B5EF4-FFF2-40B4-BE49-F238E27FC236}">
                  <a16:creationId xmlns="" xmlns:a16="http://schemas.microsoft.com/office/drawing/2014/main" id="{A924C979-1AB5-4A88-B6EE-2AC207FDE211}"/>
                </a:ext>
              </a:extLst>
            </p:cNvPr>
            <p:cNvSpPr txBox="1"/>
            <p:nvPr/>
          </p:nvSpPr>
          <p:spPr>
            <a:xfrm>
              <a:off x="3710664" y="5324158"/>
              <a:ext cx="195773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>
                <a:spcAft>
                  <a:spcPts val="0"/>
                </a:spcAft>
                <a:defRPr/>
              </a:pPr>
              <a:r>
                <a:rPr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离职面谈的意义</a:t>
              </a: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5037468" y="479834"/>
            <a:ext cx="1924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>
                <a:solidFill>
                  <a:srgbClr val="FFFFFF"/>
                </a:solidFill>
              </a:rPr>
              <a:t>https://www.ypppt.com/</a:t>
            </a:r>
            <a:endParaRPr lang="zh-CN" altLang="en-US" sz="11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765414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7" grpId="0" animBg="1"/>
      <p:bldP spid="27" grpId="0" animBg="1"/>
      <p:bldP spid="28" grpId="0" animBg="1"/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4D919A6D-78C1-4B64-9038-B70AEF9895A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5868" y="2060848"/>
            <a:ext cx="5325707" cy="3600400"/>
          </a:xfrm>
          <a:prstGeom prst="round2DiagRect">
            <a:avLst/>
          </a:prstGeom>
        </p:spPr>
      </p:pic>
      <p:grpSp>
        <p:nvGrpSpPr>
          <p:cNvPr id="11" name="组合 10">
            <a:extLst>
              <a:ext uri="{FF2B5EF4-FFF2-40B4-BE49-F238E27FC236}">
                <a16:creationId xmlns="" xmlns:a16="http://schemas.microsoft.com/office/drawing/2014/main" id="{0060AD6C-0299-4130-AE9C-FE05C03DDFC9}"/>
              </a:ext>
            </a:extLst>
          </p:cNvPr>
          <p:cNvGrpSpPr/>
          <p:nvPr/>
        </p:nvGrpSpPr>
        <p:grpSpPr>
          <a:xfrm>
            <a:off x="6691576" y="0"/>
            <a:ext cx="4608512" cy="6858000"/>
            <a:chOff x="6691576" y="0"/>
            <a:chExt cx="4608512" cy="6858000"/>
          </a:xfrm>
        </p:grpSpPr>
        <p:sp>
          <p:nvSpPr>
            <p:cNvPr id="4" name="矩形 3">
              <a:extLst>
                <a:ext uri="{FF2B5EF4-FFF2-40B4-BE49-F238E27FC236}">
                  <a16:creationId xmlns="" xmlns:a16="http://schemas.microsoft.com/office/drawing/2014/main" id="{A3C3F809-2216-4140-B029-271D941AB7FE}"/>
                </a:ext>
              </a:extLst>
            </p:cNvPr>
            <p:cNvSpPr/>
            <p:nvPr/>
          </p:nvSpPr>
          <p:spPr>
            <a:xfrm>
              <a:off x="6691576" y="0"/>
              <a:ext cx="4608512" cy="6858000"/>
            </a:xfrm>
            <a:prstGeom prst="rect">
              <a:avLst/>
            </a:prstGeom>
            <a:solidFill>
              <a:srgbClr val="333C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" name="Rectangle 7">
              <a:extLst>
                <a:ext uri="{FF2B5EF4-FFF2-40B4-BE49-F238E27FC236}">
                  <a16:creationId xmlns="" xmlns:a16="http://schemas.microsoft.com/office/drawing/2014/main" id="{2EC512A9-47F7-493F-9D49-D05FC461D2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15612" y="1443842"/>
              <a:ext cx="3960440" cy="3970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lang="zh-CN" altLang="en-US" sz="28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离职面谈指的是在员工离开公司前与他进行的面谈，是离职管理的一个重要组成部分。（消除误会</a:t>
              </a:r>
              <a:r>
                <a:rPr lang="en-US" altLang="zh-CN" sz="28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/</a:t>
              </a:r>
              <a:r>
                <a:rPr lang="zh-CN" altLang="en-US" sz="28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留住人才</a:t>
              </a:r>
              <a:r>
                <a:rPr lang="en-US" altLang="zh-CN" sz="28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/</a:t>
              </a:r>
              <a:r>
                <a:rPr lang="zh-CN" altLang="en-US" sz="28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暴露问题等）</a:t>
              </a:r>
            </a:p>
          </p:txBody>
        </p:sp>
      </p:grpSp>
      <p:sp>
        <p:nvSpPr>
          <p:cNvPr id="3" name="标题 2">
            <a:extLst>
              <a:ext uri="{FF2B5EF4-FFF2-40B4-BE49-F238E27FC236}">
                <a16:creationId xmlns="" xmlns:a16="http://schemas.microsoft.com/office/drawing/2014/main" id="{D415BB2C-F63F-4F3A-9419-3EE766288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离职面谈概念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9" name="Rectangle 36">
            <a:extLst>
              <a:ext uri="{FF2B5EF4-FFF2-40B4-BE49-F238E27FC236}">
                <a16:creationId xmlns="" xmlns:a16="http://schemas.microsoft.com/office/drawing/2014/main" id="{35942840-7B0A-406B-8552-0F8285B535D7}"/>
              </a:ext>
            </a:extLst>
          </p:cNvPr>
          <p:cNvSpPr/>
          <p:nvPr/>
        </p:nvSpPr>
        <p:spPr>
          <a:xfrm>
            <a:off x="911424" y="1643672"/>
            <a:ext cx="7056784" cy="4247317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AutoNum type="arabicPeriod"/>
              <a:defRPr/>
            </a:pPr>
            <a:r>
              <a:rPr lang="zh-CN" altLang="en-US" sz="2000" noProof="1">
                <a:cs typeface="+mn-ea"/>
                <a:sym typeface="+mn-lt"/>
              </a:rPr>
              <a:t>了解员工离职的真正原因</a:t>
            </a:r>
            <a:r>
              <a:rPr lang="en-US" altLang="zh-CN" sz="2000" noProof="1">
                <a:cs typeface="+mn-ea"/>
                <a:sym typeface="+mn-lt"/>
              </a:rPr>
              <a:t>-</a:t>
            </a:r>
            <a:r>
              <a:rPr lang="zh-CN" altLang="en-US" sz="2000" noProof="1">
                <a:cs typeface="+mn-ea"/>
                <a:sym typeface="+mn-lt"/>
              </a:rPr>
              <a:t>谈话留人</a:t>
            </a:r>
          </a:p>
          <a:p>
            <a:pPr marL="457200" indent="-457200">
              <a:lnSpc>
                <a:spcPct val="150000"/>
              </a:lnSpc>
              <a:buFontTx/>
              <a:buAutoNum type="arabicPeriod"/>
              <a:defRPr/>
            </a:pPr>
            <a:r>
              <a:rPr lang="zh-CN" altLang="en-US" sz="2000" noProof="1">
                <a:cs typeface="+mn-ea"/>
                <a:sym typeface="+mn-lt"/>
              </a:rPr>
              <a:t>发现制度问题</a:t>
            </a:r>
            <a:r>
              <a:rPr lang="en-US" altLang="zh-CN" sz="2000" noProof="1">
                <a:cs typeface="+mn-ea"/>
                <a:sym typeface="+mn-lt"/>
              </a:rPr>
              <a:t>-</a:t>
            </a:r>
            <a:r>
              <a:rPr lang="zh-CN" altLang="en-US" sz="2000" noProof="1">
                <a:cs typeface="+mn-ea"/>
                <a:sym typeface="+mn-lt"/>
              </a:rPr>
              <a:t>（薪酬）</a:t>
            </a:r>
          </a:p>
          <a:p>
            <a:pPr marL="457200" indent="-457200">
              <a:lnSpc>
                <a:spcPct val="150000"/>
              </a:lnSpc>
              <a:buFontTx/>
              <a:buAutoNum type="arabicPeriod"/>
              <a:defRPr/>
            </a:pPr>
            <a:r>
              <a:rPr lang="zh-CN" altLang="en-US" sz="2000" noProof="1">
                <a:cs typeface="+mn-ea"/>
                <a:sym typeface="+mn-lt"/>
              </a:rPr>
              <a:t>改善企业（部门）管理</a:t>
            </a:r>
            <a:r>
              <a:rPr lang="en-US" altLang="zh-CN" sz="2000" noProof="1">
                <a:cs typeface="+mn-ea"/>
                <a:sym typeface="+mn-lt"/>
              </a:rPr>
              <a:t>-</a:t>
            </a:r>
            <a:r>
              <a:rPr lang="zh-CN" altLang="en-US" sz="2000" noProof="1">
                <a:cs typeface="+mn-ea"/>
                <a:sym typeface="+mn-lt"/>
              </a:rPr>
              <a:t>（沉闷、缺乏技巧等）</a:t>
            </a:r>
          </a:p>
          <a:p>
            <a:pPr marL="457200" indent="-457200">
              <a:lnSpc>
                <a:spcPct val="150000"/>
              </a:lnSpc>
              <a:buFontTx/>
              <a:buAutoNum type="arabicPeriod"/>
              <a:defRPr/>
            </a:pPr>
            <a:r>
              <a:rPr lang="zh-CN" altLang="en-US" sz="2000" noProof="1">
                <a:cs typeface="+mn-ea"/>
                <a:sym typeface="+mn-lt"/>
              </a:rPr>
              <a:t>减轻离职对员工带来的负面心理及企业形象影响</a:t>
            </a:r>
          </a:p>
          <a:p>
            <a:pPr marL="457200" indent="-457200" eaLnBrk="1" hangingPunct="1">
              <a:lnSpc>
                <a:spcPct val="150000"/>
              </a:lnSpc>
              <a:buFontTx/>
              <a:buAutoNum type="arabicPeriod"/>
              <a:defRPr/>
            </a:pPr>
            <a:r>
              <a:rPr lang="zh-CN" altLang="en-US" sz="2000" noProof="1">
                <a:cs typeface="+mn-ea"/>
                <a:sym typeface="+mn-lt"/>
              </a:rPr>
              <a:t>确保离职流程的顺利执行、工作顺利交接确保在职人员安心顺利工作 </a:t>
            </a:r>
          </a:p>
          <a:p>
            <a:pPr marL="457200" indent="-457200" eaLnBrk="1" hangingPunct="1">
              <a:lnSpc>
                <a:spcPct val="150000"/>
              </a:lnSpc>
              <a:buFontTx/>
              <a:buAutoNum type="arabicPeriod"/>
              <a:defRPr/>
            </a:pPr>
            <a:r>
              <a:rPr lang="zh-CN" altLang="en-US" sz="2000" noProof="1">
                <a:cs typeface="+mn-ea"/>
                <a:sym typeface="+mn-lt"/>
              </a:rPr>
              <a:t>为企业带来长远利益</a:t>
            </a:r>
          </a:p>
          <a:p>
            <a:pPr marL="457200" indent="-457200" eaLnBrk="1" hangingPunct="1">
              <a:lnSpc>
                <a:spcPct val="150000"/>
              </a:lnSpc>
              <a:buFontTx/>
              <a:buAutoNum type="arabicPeriod"/>
              <a:defRPr/>
            </a:pPr>
            <a:r>
              <a:rPr lang="zh-CN" altLang="en-US" sz="2000" noProof="1">
                <a:cs typeface="+mn-ea"/>
                <a:sym typeface="+mn-lt"/>
              </a:rPr>
              <a:t>调整招聘行为</a:t>
            </a:r>
            <a:r>
              <a:rPr lang="en-US" altLang="zh-CN" sz="2000" noProof="1">
                <a:cs typeface="+mn-ea"/>
                <a:sym typeface="+mn-lt"/>
              </a:rPr>
              <a:t>-</a:t>
            </a:r>
            <a:r>
              <a:rPr lang="zh-CN" altLang="en-US" sz="2000" noProof="1">
                <a:cs typeface="+mn-ea"/>
                <a:sym typeface="+mn-lt"/>
              </a:rPr>
              <a:t>（辞退员工分类）</a:t>
            </a:r>
          </a:p>
          <a:p>
            <a:pPr marL="457200" indent="-457200">
              <a:lnSpc>
                <a:spcPct val="150000"/>
              </a:lnSpc>
              <a:buFontTx/>
              <a:buAutoNum type="arabicPeriod"/>
              <a:defRPr/>
            </a:pPr>
            <a:r>
              <a:rPr lang="zh-CN" altLang="en-US" sz="2000" noProof="1">
                <a:cs typeface="+mn-ea"/>
                <a:sym typeface="+mn-lt"/>
              </a:rPr>
              <a:t>员工的流动方向</a:t>
            </a:r>
            <a:r>
              <a:rPr lang="en-US" altLang="zh-CN" sz="2000" noProof="1">
                <a:cs typeface="+mn-ea"/>
                <a:sym typeface="+mn-lt"/>
              </a:rPr>
              <a:t>-</a:t>
            </a:r>
            <a:r>
              <a:rPr lang="zh-CN" altLang="en-US" sz="2000" noProof="1">
                <a:cs typeface="+mn-ea"/>
                <a:sym typeface="+mn-lt"/>
              </a:rPr>
              <a:t>（行业等信息）</a:t>
            </a:r>
          </a:p>
        </p:txBody>
      </p:sp>
      <p:sp>
        <p:nvSpPr>
          <p:cNvPr id="2" name="标题 1">
            <a:extLst>
              <a:ext uri="{FF2B5EF4-FFF2-40B4-BE49-F238E27FC236}">
                <a16:creationId xmlns="" xmlns:a16="http://schemas.microsoft.com/office/drawing/2014/main" id="{08CF576F-85EC-47BF-97CE-EA016A27A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离职面谈的意义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3A34AB8B-43D0-49BA-85C5-278A91020A9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86664" y="1584505"/>
            <a:ext cx="3093912" cy="43656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>
            <a:extLst>
              <a:ext uri="{FF2B5EF4-FFF2-40B4-BE49-F238E27FC236}">
                <a16:creationId xmlns="" xmlns:a16="http://schemas.microsoft.com/office/drawing/2014/main" id="{37A54A13-5E63-4BA5-BE13-7B4CB6954833}"/>
              </a:ext>
            </a:extLst>
          </p:cNvPr>
          <p:cNvSpPr/>
          <p:nvPr/>
        </p:nvSpPr>
        <p:spPr>
          <a:xfrm>
            <a:off x="0" y="2307294"/>
            <a:ext cx="12192000" cy="2921906"/>
          </a:xfrm>
          <a:prstGeom prst="rect">
            <a:avLst/>
          </a:prstGeom>
          <a:solidFill>
            <a:srgbClr val="333C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0" name="组合 39">
            <a:extLst>
              <a:ext uri="{FF2B5EF4-FFF2-40B4-BE49-F238E27FC236}">
                <a16:creationId xmlns="" xmlns:a16="http://schemas.microsoft.com/office/drawing/2014/main" id="{D8D31281-5A64-4654-95DC-76BEE7EEFD38}"/>
              </a:ext>
            </a:extLst>
          </p:cNvPr>
          <p:cNvGrpSpPr/>
          <p:nvPr/>
        </p:nvGrpSpPr>
        <p:grpSpPr>
          <a:xfrm>
            <a:off x="702863" y="2877910"/>
            <a:ext cx="7481139" cy="1143252"/>
            <a:chOff x="702863" y="2877910"/>
            <a:chExt cx="7481139" cy="1143252"/>
          </a:xfrm>
        </p:grpSpPr>
        <p:sp>
          <p:nvSpPr>
            <p:cNvPr id="15" name="文本框 14">
              <a:extLst>
                <a:ext uri="{FF2B5EF4-FFF2-40B4-BE49-F238E27FC236}">
                  <a16:creationId xmlns="" xmlns:a16="http://schemas.microsoft.com/office/drawing/2014/main" id="{4D66A90C-1F32-4224-8F81-7A7548D81C90}"/>
                </a:ext>
              </a:extLst>
            </p:cNvPr>
            <p:cNvSpPr txBox="1"/>
            <p:nvPr/>
          </p:nvSpPr>
          <p:spPr>
            <a:xfrm>
              <a:off x="702863" y="2877910"/>
              <a:ext cx="7481139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4800" b="1" dirty="0">
                  <a:solidFill>
                    <a:schemeClr val="bg1"/>
                  </a:solidFill>
                  <a:cs typeface="+mn-ea"/>
                  <a:sym typeface="+mn-lt"/>
                </a:rPr>
                <a:t>离职面谈的分类及内容</a:t>
              </a:r>
            </a:p>
          </p:txBody>
        </p:sp>
        <p:sp>
          <p:nvSpPr>
            <p:cNvPr id="16" name="文本框 15">
              <a:extLst>
                <a:ext uri="{FF2B5EF4-FFF2-40B4-BE49-F238E27FC236}">
                  <a16:creationId xmlns="" xmlns:a16="http://schemas.microsoft.com/office/drawing/2014/main" id="{06060A28-C49A-4E8E-B360-6A32B9C5FD50}"/>
                </a:ext>
              </a:extLst>
            </p:cNvPr>
            <p:cNvSpPr txBox="1"/>
            <p:nvPr/>
          </p:nvSpPr>
          <p:spPr>
            <a:xfrm>
              <a:off x="728718" y="3651830"/>
              <a:ext cx="570215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HOW TO CONDUCT EMPLOYEE EXIT INTERVIEW</a:t>
              </a:r>
            </a:p>
          </p:txBody>
        </p:sp>
      </p:grpSp>
      <p:sp>
        <p:nvSpPr>
          <p:cNvPr id="17" name="矩形: 圆角 16">
            <a:extLst>
              <a:ext uri="{FF2B5EF4-FFF2-40B4-BE49-F238E27FC236}">
                <a16:creationId xmlns="" xmlns:a16="http://schemas.microsoft.com/office/drawing/2014/main" id="{9F718742-AA41-4FB0-AD52-E331157DE38E}"/>
              </a:ext>
            </a:extLst>
          </p:cNvPr>
          <p:cNvSpPr/>
          <p:nvPr/>
        </p:nvSpPr>
        <p:spPr>
          <a:xfrm>
            <a:off x="728718" y="1099256"/>
            <a:ext cx="2486962" cy="707886"/>
          </a:xfrm>
          <a:prstGeom prst="roundRect">
            <a:avLst>
              <a:gd name="adj" fmla="val 50000"/>
            </a:avLst>
          </a:prstGeom>
          <a:solidFill>
            <a:srgbClr val="EE51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PART.02</a:t>
            </a:r>
            <a:endParaRPr lang="zh-CN" alt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="" xmlns:a16="http://schemas.microsoft.com/office/drawing/2014/main" id="{455FC8D2-866B-4F3C-8731-358DA66BB977}"/>
              </a:ext>
            </a:extLst>
          </p:cNvPr>
          <p:cNvGrpSpPr/>
          <p:nvPr/>
        </p:nvGrpSpPr>
        <p:grpSpPr>
          <a:xfrm>
            <a:off x="859587" y="5812580"/>
            <a:ext cx="727743" cy="251565"/>
            <a:chOff x="903761" y="5260956"/>
            <a:chExt cx="1090474" cy="376953"/>
          </a:xfrm>
        </p:grpSpPr>
        <p:sp>
          <p:nvSpPr>
            <p:cNvPr id="18" name="等腰三角形 17">
              <a:extLst>
                <a:ext uri="{FF2B5EF4-FFF2-40B4-BE49-F238E27FC236}">
                  <a16:creationId xmlns="" xmlns:a16="http://schemas.microsoft.com/office/drawing/2014/main" id="{BD11CE2C-95DA-4C98-B053-78292093B9C3}"/>
                </a:ext>
              </a:extLst>
            </p:cNvPr>
            <p:cNvSpPr/>
            <p:nvPr/>
          </p:nvSpPr>
          <p:spPr>
            <a:xfrm rot="5400000">
              <a:off x="828669" y="5336048"/>
              <a:ext cx="376953" cy="226770"/>
            </a:xfrm>
            <a:prstGeom prst="triangle">
              <a:avLst/>
            </a:prstGeom>
            <a:solidFill>
              <a:srgbClr val="EE51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等腰三角形 18">
              <a:extLst>
                <a:ext uri="{FF2B5EF4-FFF2-40B4-BE49-F238E27FC236}">
                  <a16:creationId xmlns="" xmlns:a16="http://schemas.microsoft.com/office/drawing/2014/main" id="{9D8DAB95-BFBC-4648-82FD-369C40113E85}"/>
                </a:ext>
              </a:extLst>
            </p:cNvPr>
            <p:cNvSpPr/>
            <p:nvPr/>
          </p:nvSpPr>
          <p:spPr>
            <a:xfrm rot="5400000">
              <a:off x="1260521" y="5336048"/>
              <a:ext cx="376953" cy="226770"/>
            </a:xfrm>
            <a:prstGeom prst="triangle">
              <a:avLst/>
            </a:prstGeom>
            <a:solidFill>
              <a:srgbClr val="EE51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等腰三角形 19">
              <a:extLst>
                <a:ext uri="{FF2B5EF4-FFF2-40B4-BE49-F238E27FC236}">
                  <a16:creationId xmlns="" xmlns:a16="http://schemas.microsoft.com/office/drawing/2014/main" id="{0DBBFF33-E829-4669-8994-608319E9F877}"/>
                </a:ext>
              </a:extLst>
            </p:cNvPr>
            <p:cNvSpPr/>
            <p:nvPr/>
          </p:nvSpPr>
          <p:spPr>
            <a:xfrm rot="5400000">
              <a:off x="1692373" y="5336048"/>
              <a:ext cx="376953" cy="226770"/>
            </a:xfrm>
            <a:prstGeom prst="triangle">
              <a:avLst/>
            </a:prstGeom>
            <a:solidFill>
              <a:srgbClr val="EE51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24" name="图片 23">
            <a:extLst>
              <a:ext uri="{FF2B5EF4-FFF2-40B4-BE49-F238E27FC236}">
                <a16:creationId xmlns="" xmlns:a16="http://schemas.microsoft.com/office/drawing/2014/main" id="{C979A5A7-B802-478F-90A3-90CC924C505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52184" y="1742379"/>
            <a:ext cx="3933056" cy="3933056"/>
          </a:xfrm>
          <a:prstGeom prst="ellipse">
            <a:avLst/>
          </a:prstGeom>
          <a:ln w="152400">
            <a:solidFill>
              <a:schemeClr val="bg1"/>
            </a:solidFill>
          </a:ln>
        </p:spPr>
      </p:pic>
      <p:sp>
        <p:nvSpPr>
          <p:cNvPr id="27" name="椭圆 26">
            <a:extLst>
              <a:ext uri="{FF2B5EF4-FFF2-40B4-BE49-F238E27FC236}">
                <a16:creationId xmlns="" xmlns:a16="http://schemas.microsoft.com/office/drawing/2014/main" id="{AD21146E-F5F2-4FA6-B53A-31057B543668}"/>
              </a:ext>
            </a:extLst>
          </p:cNvPr>
          <p:cNvSpPr/>
          <p:nvPr/>
        </p:nvSpPr>
        <p:spPr>
          <a:xfrm>
            <a:off x="10436413" y="959984"/>
            <a:ext cx="698546" cy="698546"/>
          </a:xfrm>
          <a:prstGeom prst="ellipse">
            <a:avLst/>
          </a:prstGeom>
          <a:solidFill>
            <a:srgbClr val="333C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椭圆 27">
            <a:extLst>
              <a:ext uri="{FF2B5EF4-FFF2-40B4-BE49-F238E27FC236}">
                <a16:creationId xmlns="" xmlns:a16="http://schemas.microsoft.com/office/drawing/2014/main" id="{ACD9054B-1953-4054-9EE8-C70913DC2759}"/>
              </a:ext>
            </a:extLst>
          </p:cNvPr>
          <p:cNvSpPr/>
          <p:nvPr/>
        </p:nvSpPr>
        <p:spPr>
          <a:xfrm>
            <a:off x="7933649" y="5811732"/>
            <a:ext cx="351417" cy="351417"/>
          </a:xfrm>
          <a:prstGeom prst="ellipse">
            <a:avLst/>
          </a:prstGeom>
          <a:noFill/>
          <a:ln>
            <a:solidFill>
              <a:srgbClr val="EE51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9" name="椭圆 28">
            <a:extLst>
              <a:ext uri="{FF2B5EF4-FFF2-40B4-BE49-F238E27FC236}">
                <a16:creationId xmlns="" xmlns:a16="http://schemas.microsoft.com/office/drawing/2014/main" id="{D154528C-C0E5-440C-98B2-094C35D58AEF}"/>
              </a:ext>
            </a:extLst>
          </p:cNvPr>
          <p:cNvSpPr/>
          <p:nvPr/>
        </p:nvSpPr>
        <p:spPr>
          <a:xfrm>
            <a:off x="8510054" y="5832337"/>
            <a:ext cx="440460" cy="440460"/>
          </a:xfrm>
          <a:prstGeom prst="ellipse">
            <a:avLst/>
          </a:prstGeom>
          <a:solidFill>
            <a:srgbClr val="EE51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8" name="组合 37">
            <a:extLst>
              <a:ext uri="{FF2B5EF4-FFF2-40B4-BE49-F238E27FC236}">
                <a16:creationId xmlns="" xmlns:a16="http://schemas.microsoft.com/office/drawing/2014/main" id="{D20FD130-3C98-4AA0-8683-46BE8D720649}"/>
              </a:ext>
            </a:extLst>
          </p:cNvPr>
          <p:cNvGrpSpPr/>
          <p:nvPr/>
        </p:nvGrpSpPr>
        <p:grpSpPr>
          <a:xfrm>
            <a:off x="857364" y="4482827"/>
            <a:ext cx="1842309" cy="369332"/>
            <a:chOff x="869144" y="5324158"/>
            <a:chExt cx="1842309" cy="369332"/>
          </a:xfrm>
        </p:grpSpPr>
        <p:sp>
          <p:nvSpPr>
            <p:cNvPr id="33" name="椭圆 32">
              <a:extLst>
                <a:ext uri="{FF2B5EF4-FFF2-40B4-BE49-F238E27FC236}">
                  <a16:creationId xmlns="" xmlns:a16="http://schemas.microsoft.com/office/drawing/2014/main" id="{DCC1FF62-4644-4A44-B99A-D94FC2FA6CD2}"/>
                </a:ext>
              </a:extLst>
            </p:cNvPr>
            <p:cNvSpPr/>
            <p:nvPr/>
          </p:nvSpPr>
          <p:spPr>
            <a:xfrm>
              <a:off x="869144" y="5436816"/>
              <a:ext cx="144016" cy="144016"/>
            </a:xfrm>
            <a:prstGeom prst="ellipse">
              <a:avLst/>
            </a:prstGeom>
            <a:solidFill>
              <a:srgbClr val="EE51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文本框 34">
              <a:extLst>
                <a:ext uri="{FF2B5EF4-FFF2-40B4-BE49-F238E27FC236}">
                  <a16:creationId xmlns="" xmlns:a16="http://schemas.microsoft.com/office/drawing/2014/main" id="{811BEF7C-7DFE-48BA-8675-939C14B285B4}"/>
                </a:ext>
              </a:extLst>
            </p:cNvPr>
            <p:cNvSpPr txBox="1"/>
            <p:nvPr/>
          </p:nvSpPr>
          <p:spPr>
            <a:xfrm>
              <a:off x="1013160" y="5324158"/>
              <a:ext cx="169829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>
                <a:spcAft>
                  <a:spcPts val="0"/>
                </a:spcAft>
                <a:defRPr/>
              </a:pPr>
              <a:r>
                <a:rPr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员工主动离职</a:t>
              </a:r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="" xmlns:a16="http://schemas.microsoft.com/office/drawing/2014/main" id="{1864FCE9-31B6-4686-8022-65B96D787698}"/>
              </a:ext>
            </a:extLst>
          </p:cNvPr>
          <p:cNvGrpSpPr/>
          <p:nvPr/>
        </p:nvGrpSpPr>
        <p:grpSpPr>
          <a:xfrm>
            <a:off x="2935715" y="4482827"/>
            <a:ext cx="2101753" cy="369332"/>
            <a:chOff x="3566649" y="5324158"/>
            <a:chExt cx="2101753" cy="369332"/>
          </a:xfrm>
        </p:grpSpPr>
        <p:sp>
          <p:nvSpPr>
            <p:cNvPr id="36" name="椭圆 35">
              <a:extLst>
                <a:ext uri="{FF2B5EF4-FFF2-40B4-BE49-F238E27FC236}">
                  <a16:creationId xmlns="" xmlns:a16="http://schemas.microsoft.com/office/drawing/2014/main" id="{707DAE75-25B4-4993-89EE-8AC05E72E2DA}"/>
                </a:ext>
              </a:extLst>
            </p:cNvPr>
            <p:cNvSpPr/>
            <p:nvPr/>
          </p:nvSpPr>
          <p:spPr>
            <a:xfrm>
              <a:off x="3566649" y="5436816"/>
              <a:ext cx="144016" cy="144016"/>
            </a:xfrm>
            <a:prstGeom prst="ellipse">
              <a:avLst/>
            </a:prstGeom>
            <a:solidFill>
              <a:srgbClr val="EE51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文本框 36">
              <a:extLst>
                <a:ext uri="{FF2B5EF4-FFF2-40B4-BE49-F238E27FC236}">
                  <a16:creationId xmlns="" xmlns:a16="http://schemas.microsoft.com/office/drawing/2014/main" id="{A924C979-1AB5-4A88-B6EE-2AC207FDE211}"/>
                </a:ext>
              </a:extLst>
            </p:cNvPr>
            <p:cNvSpPr txBox="1"/>
            <p:nvPr/>
          </p:nvSpPr>
          <p:spPr>
            <a:xfrm>
              <a:off x="3710664" y="5324158"/>
              <a:ext cx="195773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>
                <a:spcAft>
                  <a:spcPts val="0"/>
                </a:spcAft>
                <a:defRPr/>
              </a:pPr>
              <a:r>
                <a:rPr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员工被动离职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6646271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7" grpId="0" animBg="1"/>
      <p:bldP spid="27" grpId="0" animBg="1"/>
      <p:bldP spid="28" grpId="0" animBg="1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81" name="Rectangle 33">
            <a:extLst>
              <a:ext uri="{FF2B5EF4-FFF2-40B4-BE49-F238E27FC236}">
                <a16:creationId xmlns="" xmlns:a16="http://schemas.microsoft.com/office/drawing/2014/main" id="{7982556A-F037-4F99-824D-C3862A9FA9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88" y="1082675"/>
            <a:ext cx="684053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4200" b="1" dirty="0">
              <a:solidFill>
                <a:srgbClr val="00B0F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243" name="文本框 3">
            <a:extLst>
              <a:ext uri="{FF2B5EF4-FFF2-40B4-BE49-F238E27FC236}">
                <a16:creationId xmlns="" xmlns:a16="http://schemas.microsoft.com/office/drawing/2014/main" id="{7BFA2357-A29C-4066-92C1-A767024428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323" y="1947302"/>
            <a:ext cx="7160592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buFontTx/>
              <a:buAutoNum type="arabicPeriod"/>
            </a:pPr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请员工谈个人做出离职决定的原因和想法</a:t>
            </a:r>
          </a:p>
          <a:p>
            <a:pPr>
              <a:lnSpc>
                <a:spcPct val="150000"/>
              </a:lnSpc>
              <a:buFontTx/>
              <a:buAutoNum type="arabicPeriod"/>
            </a:pPr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对个人发展的考虑和设想</a:t>
            </a:r>
          </a:p>
          <a:p>
            <a:pPr>
              <a:lnSpc>
                <a:spcPct val="150000"/>
              </a:lnSpc>
              <a:buFontTx/>
              <a:buAutoNum type="arabicPeriod"/>
            </a:pPr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了解员工对公司、主管和同事的评价</a:t>
            </a:r>
          </a:p>
          <a:p>
            <a:pPr>
              <a:lnSpc>
                <a:spcPct val="150000"/>
              </a:lnSpc>
              <a:buFontTx/>
              <a:buAutoNum type="arabicPeriod"/>
            </a:pPr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代表公司谈对了解的情况和对事实的看法</a:t>
            </a:r>
          </a:p>
          <a:p>
            <a:pPr>
              <a:lnSpc>
                <a:spcPct val="150000"/>
              </a:lnSpc>
              <a:buFontTx/>
              <a:buAutoNum type="arabicPeriod"/>
            </a:pPr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代表公司对解职事件的关注点</a:t>
            </a:r>
          </a:p>
          <a:p>
            <a:pPr>
              <a:lnSpc>
                <a:spcPct val="150000"/>
              </a:lnSpc>
              <a:buFontTx/>
              <a:buAutoNum type="arabicPeriod"/>
            </a:pPr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善意提醒应注意到的违约责任、附属协议和禁止条款 </a:t>
            </a:r>
          </a:p>
          <a:p>
            <a:pPr>
              <a:lnSpc>
                <a:spcPct val="150000"/>
              </a:lnSpc>
              <a:buFontTx/>
              <a:buAutoNum type="arabicPeriod"/>
            </a:pPr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希望做进一步劝留努力 </a:t>
            </a:r>
          </a:p>
          <a:p>
            <a:pPr>
              <a:lnSpc>
                <a:spcPct val="150000"/>
              </a:lnSpc>
              <a:buFontTx/>
              <a:buAutoNum type="arabicPeriod"/>
            </a:pPr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就员工本人关注的问题进行解答和提供咨询 </a:t>
            </a:r>
          </a:p>
        </p:txBody>
      </p:sp>
      <p:sp>
        <p:nvSpPr>
          <p:cNvPr id="2" name="标题 1">
            <a:extLst>
              <a:ext uri="{FF2B5EF4-FFF2-40B4-BE49-F238E27FC236}">
                <a16:creationId xmlns="" xmlns:a16="http://schemas.microsoft.com/office/drawing/2014/main" id="{93CAE338-969E-43C6-AB2A-4826AC9B2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员工主动离职面谈的内容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="" xmlns:a16="http://schemas.microsoft.com/office/drawing/2014/main" id="{4A2F9FF9-DF92-4D58-900B-182B49892C09}"/>
              </a:ext>
            </a:extLst>
          </p:cNvPr>
          <p:cNvGrpSpPr/>
          <p:nvPr/>
        </p:nvGrpSpPr>
        <p:grpSpPr>
          <a:xfrm>
            <a:off x="485880" y="2018000"/>
            <a:ext cx="4064287" cy="3601102"/>
            <a:chOff x="497429" y="2245033"/>
            <a:chExt cx="4064287" cy="3601102"/>
          </a:xfrm>
        </p:grpSpPr>
        <p:pic>
          <p:nvPicPr>
            <p:cNvPr id="4" name="图片 3">
              <a:extLst>
                <a:ext uri="{FF2B5EF4-FFF2-40B4-BE49-F238E27FC236}">
                  <a16:creationId xmlns="" xmlns:a16="http://schemas.microsoft.com/office/drawing/2014/main" id="{BAD352BD-4708-410E-8787-CA480466F4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55440" y="2245033"/>
              <a:ext cx="3506276" cy="3506276"/>
            </a:xfrm>
            <a:prstGeom prst="ellipse">
              <a:avLst/>
            </a:prstGeom>
          </p:spPr>
        </p:pic>
        <p:sp>
          <p:nvSpPr>
            <p:cNvPr id="5" name="椭圆 4">
              <a:extLst>
                <a:ext uri="{FF2B5EF4-FFF2-40B4-BE49-F238E27FC236}">
                  <a16:creationId xmlns="" xmlns:a16="http://schemas.microsoft.com/office/drawing/2014/main" id="{E61B48DA-B9CB-4C50-86BC-3A085B5F7918}"/>
                </a:ext>
              </a:extLst>
            </p:cNvPr>
            <p:cNvSpPr/>
            <p:nvPr/>
          </p:nvSpPr>
          <p:spPr>
            <a:xfrm>
              <a:off x="497429" y="3038587"/>
              <a:ext cx="558011" cy="558011"/>
            </a:xfrm>
            <a:prstGeom prst="ellipse">
              <a:avLst/>
            </a:prstGeom>
            <a:solidFill>
              <a:srgbClr val="333C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椭圆 7">
              <a:extLst>
                <a:ext uri="{FF2B5EF4-FFF2-40B4-BE49-F238E27FC236}">
                  <a16:creationId xmlns="" xmlns:a16="http://schemas.microsoft.com/office/drawing/2014/main" id="{F711B5EA-9F6A-4B6D-AFBA-19CF3E028060}"/>
                </a:ext>
              </a:extLst>
            </p:cNvPr>
            <p:cNvSpPr/>
            <p:nvPr/>
          </p:nvSpPr>
          <p:spPr>
            <a:xfrm>
              <a:off x="3143672" y="5288124"/>
              <a:ext cx="558011" cy="558011"/>
            </a:xfrm>
            <a:prstGeom prst="ellipse">
              <a:avLst/>
            </a:prstGeom>
            <a:solidFill>
              <a:srgbClr val="EE51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椭圆 8">
              <a:extLst>
                <a:ext uri="{FF2B5EF4-FFF2-40B4-BE49-F238E27FC236}">
                  <a16:creationId xmlns="" xmlns:a16="http://schemas.microsoft.com/office/drawing/2014/main" id="{84EBA510-9968-40D7-9D5B-73FEF06B3DF4}"/>
                </a:ext>
              </a:extLst>
            </p:cNvPr>
            <p:cNvSpPr/>
            <p:nvPr/>
          </p:nvSpPr>
          <p:spPr>
            <a:xfrm>
              <a:off x="860485" y="2626143"/>
              <a:ext cx="370810" cy="370810"/>
            </a:xfrm>
            <a:prstGeom prst="ellipse">
              <a:avLst/>
            </a:prstGeom>
            <a:noFill/>
            <a:ln w="19050">
              <a:solidFill>
                <a:srgbClr val="EE51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3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81" grpId="0" bldLvl="0" animBg="1"/>
      <p:bldP spid="102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文本框 3">
            <a:extLst>
              <a:ext uri="{FF2B5EF4-FFF2-40B4-BE49-F238E27FC236}">
                <a16:creationId xmlns="" xmlns:a16="http://schemas.microsoft.com/office/drawing/2014/main" id="{D3CAD2A0-3AE8-4AAB-8540-E88150C074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5500" y="2032826"/>
            <a:ext cx="6840537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342900" indent="-342900">
              <a:lnSpc>
                <a:spcPct val="150000"/>
              </a:lnSpc>
              <a:buFontTx/>
              <a:buAutoNum type="arabicPeriod"/>
              <a:defRPr sz="200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告之公司的辞退决定和辞退理由</a:t>
            </a:r>
          </a:p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告之员工具体的辞退方案 </a:t>
            </a:r>
          </a:p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涉及合同认定情况、工资支付、福利享用、等条款 </a:t>
            </a:r>
          </a:p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听取员工的辩解，适时地加以引导</a:t>
            </a:r>
          </a:p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对员工关心的实质性问题进行政策解答和咨询 </a:t>
            </a:r>
          </a:p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向员工提供相应的政策帮助，可请专家从第三方提供支持 </a:t>
            </a:r>
          </a:p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希望做进一步劝留努力 </a:t>
            </a:r>
          </a:p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就员工本人关注的问题进行解答和提供咨询 </a:t>
            </a:r>
          </a:p>
        </p:txBody>
      </p:sp>
      <p:sp>
        <p:nvSpPr>
          <p:cNvPr id="2" name="标题 1">
            <a:extLst>
              <a:ext uri="{FF2B5EF4-FFF2-40B4-BE49-F238E27FC236}">
                <a16:creationId xmlns="" xmlns:a16="http://schemas.microsoft.com/office/drawing/2014/main" id="{BF655F80-365A-4424-986D-3AB711EF6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员工被动离职面谈的内容</a:t>
            </a:r>
          </a:p>
        </p:txBody>
      </p:sp>
      <p:grpSp>
        <p:nvGrpSpPr>
          <p:cNvPr id="12" name="组合 11">
            <a:extLst>
              <a:ext uri="{FF2B5EF4-FFF2-40B4-BE49-F238E27FC236}">
                <a16:creationId xmlns="" xmlns:a16="http://schemas.microsoft.com/office/drawing/2014/main" id="{0C341D70-4451-4ADB-8107-CA209470E2F7}"/>
              </a:ext>
            </a:extLst>
          </p:cNvPr>
          <p:cNvGrpSpPr/>
          <p:nvPr/>
        </p:nvGrpSpPr>
        <p:grpSpPr>
          <a:xfrm>
            <a:off x="7608168" y="2124910"/>
            <a:ext cx="4127660" cy="3558330"/>
            <a:chOff x="7680176" y="1844824"/>
            <a:chExt cx="4559381" cy="3930501"/>
          </a:xfrm>
        </p:grpSpPr>
        <p:sp>
          <p:nvSpPr>
            <p:cNvPr id="8" name="六边形 7">
              <a:extLst>
                <a:ext uri="{FF2B5EF4-FFF2-40B4-BE49-F238E27FC236}">
                  <a16:creationId xmlns="" xmlns:a16="http://schemas.microsoft.com/office/drawing/2014/main" id="{A8ECD98D-F2CF-4404-B5FF-BD020905BA2B}"/>
                </a:ext>
              </a:extLst>
            </p:cNvPr>
            <p:cNvSpPr/>
            <p:nvPr/>
          </p:nvSpPr>
          <p:spPr>
            <a:xfrm>
              <a:off x="7680176" y="1844824"/>
              <a:ext cx="4559381" cy="3930501"/>
            </a:xfrm>
            <a:prstGeom prst="hexagon">
              <a:avLst/>
            </a:prstGeom>
            <a:solidFill>
              <a:srgbClr val="333C84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1" name="图片 10">
              <a:extLst>
                <a:ext uri="{FF2B5EF4-FFF2-40B4-BE49-F238E27FC236}">
                  <a16:creationId xmlns="" xmlns:a16="http://schemas.microsoft.com/office/drawing/2014/main" id="{A892D0C8-6836-44BB-8BD8-3F4B1ED6CD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038693" y="2153891"/>
              <a:ext cx="3842347" cy="3312366"/>
            </a:xfrm>
            <a:custGeom>
              <a:avLst/>
              <a:gdLst>
                <a:gd name="connsiteX0" fmla="*/ 828092 w 3842347"/>
                <a:gd name="connsiteY0" fmla="*/ 0 h 3312366"/>
                <a:gd name="connsiteX1" fmla="*/ 3014255 w 3842347"/>
                <a:gd name="connsiteY1" fmla="*/ 0 h 3312366"/>
                <a:gd name="connsiteX2" fmla="*/ 3842347 w 3842347"/>
                <a:gd name="connsiteY2" fmla="*/ 1656183 h 3312366"/>
                <a:gd name="connsiteX3" fmla="*/ 3014255 w 3842347"/>
                <a:gd name="connsiteY3" fmla="*/ 3312366 h 3312366"/>
                <a:gd name="connsiteX4" fmla="*/ 828092 w 3842347"/>
                <a:gd name="connsiteY4" fmla="*/ 3312366 h 3312366"/>
                <a:gd name="connsiteX5" fmla="*/ 0 w 3842347"/>
                <a:gd name="connsiteY5" fmla="*/ 1656183 h 3312366"/>
                <a:gd name="connsiteX6" fmla="*/ 828092 w 3842347"/>
                <a:gd name="connsiteY6" fmla="*/ 0 h 3312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42347" h="3312366">
                  <a:moveTo>
                    <a:pt x="828092" y="0"/>
                  </a:moveTo>
                  <a:lnTo>
                    <a:pt x="3014255" y="0"/>
                  </a:lnTo>
                  <a:lnTo>
                    <a:pt x="3842347" y="1656183"/>
                  </a:lnTo>
                  <a:lnTo>
                    <a:pt x="3014255" y="3312366"/>
                  </a:lnTo>
                  <a:lnTo>
                    <a:pt x="828092" y="3312366"/>
                  </a:lnTo>
                  <a:lnTo>
                    <a:pt x="0" y="1656183"/>
                  </a:lnTo>
                  <a:lnTo>
                    <a:pt x="828092" y="0"/>
                  </a:lnTo>
                  <a:close/>
                </a:path>
              </a:pathLst>
            </a:custGeom>
            <a:ln w="152400">
              <a:solidFill>
                <a:schemeClr val="bg1"/>
              </a:solidFill>
            </a:ln>
          </p:spPr>
        </p:pic>
      </p:grpSp>
    </p:spTree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>
            <a:extLst>
              <a:ext uri="{FF2B5EF4-FFF2-40B4-BE49-F238E27FC236}">
                <a16:creationId xmlns="" xmlns:a16="http://schemas.microsoft.com/office/drawing/2014/main" id="{37A54A13-5E63-4BA5-BE13-7B4CB6954833}"/>
              </a:ext>
            </a:extLst>
          </p:cNvPr>
          <p:cNvSpPr/>
          <p:nvPr/>
        </p:nvSpPr>
        <p:spPr>
          <a:xfrm>
            <a:off x="0" y="2307294"/>
            <a:ext cx="12192000" cy="2921906"/>
          </a:xfrm>
          <a:prstGeom prst="rect">
            <a:avLst/>
          </a:prstGeom>
          <a:solidFill>
            <a:srgbClr val="333C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0" name="组合 39">
            <a:extLst>
              <a:ext uri="{FF2B5EF4-FFF2-40B4-BE49-F238E27FC236}">
                <a16:creationId xmlns="" xmlns:a16="http://schemas.microsoft.com/office/drawing/2014/main" id="{D8D31281-5A64-4654-95DC-76BEE7EEFD38}"/>
              </a:ext>
            </a:extLst>
          </p:cNvPr>
          <p:cNvGrpSpPr/>
          <p:nvPr/>
        </p:nvGrpSpPr>
        <p:grpSpPr>
          <a:xfrm>
            <a:off x="702863" y="2877910"/>
            <a:ext cx="7481139" cy="1143252"/>
            <a:chOff x="702863" y="2877910"/>
            <a:chExt cx="7481139" cy="1143252"/>
          </a:xfrm>
        </p:grpSpPr>
        <p:sp>
          <p:nvSpPr>
            <p:cNvPr id="15" name="文本框 14">
              <a:extLst>
                <a:ext uri="{FF2B5EF4-FFF2-40B4-BE49-F238E27FC236}">
                  <a16:creationId xmlns="" xmlns:a16="http://schemas.microsoft.com/office/drawing/2014/main" id="{4D66A90C-1F32-4224-8F81-7A7548D81C90}"/>
                </a:ext>
              </a:extLst>
            </p:cNvPr>
            <p:cNvSpPr txBox="1"/>
            <p:nvPr/>
          </p:nvSpPr>
          <p:spPr>
            <a:xfrm>
              <a:off x="702863" y="2877910"/>
              <a:ext cx="7481139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4800" b="1" dirty="0">
                  <a:solidFill>
                    <a:schemeClr val="bg1"/>
                  </a:solidFill>
                  <a:cs typeface="+mn-ea"/>
                  <a:sym typeface="+mn-lt"/>
                </a:rPr>
                <a:t>离职面谈的三部曲</a:t>
              </a:r>
            </a:p>
          </p:txBody>
        </p:sp>
        <p:sp>
          <p:nvSpPr>
            <p:cNvPr id="16" name="文本框 15">
              <a:extLst>
                <a:ext uri="{FF2B5EF4-FFF2-40B4-BE49-F238E27FC236}">
                  <a16:creationId xmlns="" xmlns:a16="http://schemas.microsoft.com/office/drawing/2014/main" id="{06060A28-C49A-4E8E-B360-6A32B9C5FD50}"/>
                </a:ext>
              </a:extLst>
            </p:cNvPr>
            <p:cNvSpPr txBox="1"/>
            <p:nvPr/>
          </p:nvSpPr>
          <p:spPr>
            <a:xfrm>
              <a:off x="728718" y="3651830"/>
              <a:ext cx="570215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HOW TO CONDUCT EMPLOYEE EXIT INTERVIEW</a:t>
              </a:r>
            </a:p>
          </p:txBody>
        </p:sp>
      </p:grpSp>
      <p:sp>
        <p:nvSpPr>
          <p:cNvPr id="17" name="矩形: 圆角 16">
            <a:extLst>
              <a:ext uri="{FF2B5EF4-FFF2-40B4-BE49-F238E27FC236}">
                <a16:creationId xmlns="" xmlns:a16="http://schemas.microsoft.com/office/drawing/2014/main" id="{9F718742-AA41-4FB0-AD52-E331157DE38E}"/>
              </a:ext>
            </a:extLst>
          </p:cNvPr>
          <p:cNvSpPr/>
          <p:nvPr/>
        </p:nvSpPr>
        <p:spPr>
          <a:xfrm>
            <a:off x="728718" y="1099256"/>
            <a:ext cx="2486962" cy="707886"/>
          </a:xfrm>
          <a:prstGeom prst="roundRect">
            <a:avLst>
              <a:gd name="adj" fmla="val 50000"/>
            </a:avLst>
          </a:prstGeom>
          <a:solidFill>
            <a:srgbClr val="EE51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PART.03</a:t>
            </a:r>
            <a:endParaRPr lang="zh-CN" alt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="" xmlns:a16="http://schemas.microsoft.com/office/drawing/2014/main" id="{455FC8D2-866B-4F3C-8731-358DA66BB977}"/>
              </a:ext>
            </a:extLst>
          </p:cNvPr>
          <p:cNvGrpSpPr/>
          <p:nvPr/>
        </p:nvGrpSpPr>
        <p:grpSpPr>
          <a:xfrm>
            <a:off x="859587" y="5812580"/>
            <a:ext cx="727743" cy="251565"/>
            <a:chOff x="903761" y="5260956"/>
            <a:chExt cx="1090474" cy="376953"/>
          </a:xfrm>
        </p:grpSpPr>
        <p:sp>
          <p:nvSpPr>
            <p:cNvPr id="18" name="等腰三角形 17">
              <a:extLst>
                <a:ext uri="{FF2B5EF4-FFF2-40B4-BE49-F238E27FC236}">
                  <a16:creationId xmlns="" xmlns:a16="http://schemas.microsoft.com/office/drawing/2014/main" id="{BD11CE2C-95DA-4C98-B053-78292093B9C3}"/>
                </a:ext>
              </a:extLst>
            </p:cNvPr>
            <p:cNvSpPr/>
            <p:nvPr/>
          </p:nvSpPr>
          <p:spPr>
            <a:xfrm rot="5400000">
              <a:off x="828669" y="5336048"/>
              <a:ext cx="376953" cy="226770"/>
            </a:xfrm>
            <a:prstGeom prst="triangle">
              <a:avLst/>
            </a:prstGeom>
            <a:solidFill>
              <a:srgbClr val="EE51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等腰三角形 18">
              <a:extLst>
                <a:ext uri="{FF2B5EF4-FFF2-40B4-BE49-F238E27FC236}">
                  <a16:creationId xmlns="" xmlns:a16="http://schemas.microsoft.com/office/drawing/2014/main" id="{9D8DAB95-BFBC-4648-82FD-369C40113E85}"/>
                </a:ext>
              </a:extLst>
            </p:cNvPr>
            <p:cNvSpPr/>
            <p:nvPr/>
          </p:nvSpPr>
          <p:spPr>
            <a:xfrm rot="5400000">
              <a:off x="1260521" y="5336048"/>
              <a:ext cx="376953" cy="226770"/>
            </a:xfrm>
            <a:prstGeom prst="triangle">
              <a:avLst/>
            </a:prstGeom>
            <a:solidFill>
              <a:srgbClr val="EE51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等腰三角形 19">
              <a:extLst>
                <a:ext uri="{FF2B5EF4-FFF2-40B4-BE49-F238E27FC236}">
                  <a16:creationId xmlns="" xmlns:a16="http://schemas.microsoft.com/office/drawing/2014/main" id="{0DBBFF33-E829-4669-8994-608319E9F877}"/>
                </a:ext>
              </a:extLst>
            </p:cNvPr>
            <p:cNvSpPr/>
            <p:nvPr/>
          </p:nvSpPr>
          <p:spPr>
            <a:xfrm rot="5400000">
              <a:off x="1692373" y="5336048"/>
              <a:ext cx="376953" cy="226770"/>
            </a:xfrm>
            <a:prstGeom prst="triangle">
              <a:avLst/>
            </a:prstGeom>
            <a:solidFill>
              <a:srgbClr val="EE51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24" name="图片 23">
            <a:extLst>
              <a:ext uri="{FF2B5EF4-FFF2-40B4-BE49-F238E27FC236}">
                <a16:creationId xmlns="" xmlns:a16="http://schemas.microsoft.com/office/drawing/2014/main" id="{C979A5A7-B802-478F-90A3-90CC924C505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52184" y="1742379"/>
            <a:ext cx="3933056" cy="3933056"/>
          </a:xfrm>
          <a:prstGeom prst="ellipse">
            <a:avLst/>
          </a:prstGeom>
          <a:ln w="152400">
            <a:solidFill>
              <a:schemeClr val="bg1"/>
            </a:solidFill>
          </a:ln>
        </p:spPr>
      </p:pic>
      <p:sp>
        <p:nvSpPr>
          <p:cNvPr id="27" name="椭圆 26">
            <a:extLst>
              <a:ext uri="{FF2B5EF4-FFF2-40B4-BE49-F238E27FC236}">
                <a16:creationId xmlns="" xmlns:a16="http://schemas.microsoft.com/office/drawing/2014/main" id="{AD21146E-F5F2-4FA6-B53A-31057B543668}"/>
              </a:ext>
            </a:extLst>
          </p:cNvPr>
          <p:cNvSpPr/>
          <p:nvPr/>
        </p:nvSpPr>
        <p:spPr>
          <a:xfrm>
            <a:off x="10436413" y="959984"/>
            <a:ext cx="698546" cy="698546"/>
          </a:xfrm>
          <a:prstGeom prst="ellipse">
            <a:avLst/>
          </a:prstGeom>
          <a:solidFill>
            <a:srgbClr val="333C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椭圆 27">
            <a:extLst>
              <a:ext uri="{FF2B5EF4-FFF2-40B4-BE49-F238E27FC236}">
                <a16:creationId xmlns="" xmlns:a16="http://schemas.microsoft.com/office/drawing/2014/main" id="{ACD9054B-1953-4054-9EE8-C70913DC2759}"/>
              </a:ext>
            </a:extLst>
          </p:cNvPr>
          <p:cNvSpPr/>
          <p:nvPr/>
        </p:nvSpPr>
        <p:spPr>
          <a:xfrm>
            <a:off x="7933649" y="5811732"/>
            <a:ext cx="351417" cy="351417"/>
          </a:xfrm>
          <a:prstGeom prst="ellipse">
            <a:avLst/>
          </a:prstGeom>
          <a:noFill/>
          <a:ln>
            <a:solidFill>
              <a:srgbClr val="EE51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9" name="椭圆 28">
            <a:extLst>
              <a:ext uri="{FF2B5EF4-FFF2-40B4-BE49-F238E27FC236}">
                <a16:creationId xmlns="" xmlns:a16="http://schemas.microsoft.com/office/drawing/2014/main" id="{D154528C-C0E5-440C-98B2-094C35D58AEF}"/>
              </a:ext>
            </a:extLst>
          </p:cNvPr>
          <p:cNvSpPr/>
          <p:nvPr/>
        </p:nvSpPr>
        <p:spPr>
          <a:xfrm>
            <a:off x="8510054" y="5832337"/>
            <a:ext cx="440460" cy="440460"/>
          </a:xfrm>
          <a:prstGeom prst="ellipse">
            <a:avLst/>
          </a:prstGeom>
          <a:solidFill>
            <a:srgbClr val="EE51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8" name="组合 37">
            <a:extLst>
              <a:ext uri="{FF2B5EF4-FFF2-40B4-BE49-F238E27FC236}">
                <a16:creationId xmlns="" xmlns:a16="http://schemas.microsoft.com/office/drawing/2014/main" id="{D20FD130-3C98-4AA0-8683-46BE8D720649}"/>
              </a:ext>
            </a:extLst>
          </p:cNvPr>
          <p:cNvGrpSpPr/>
          <p:nvPr/>
        </p:nvGrpSpPr>
        <p:grpSpPr>
          <a:xfrm>
            <a:off x="857364" y="4482827"/>
            <a:ext cx="1842309" cy="369332"/>
            <a:chOff x="869144" y="5324158"/>
            <a:chExt cx="1842309" cy="369332"/>
          </a:xfrm>
        </p:grpSpPr>
        <p:sp>
          <p:nvSpPr>
            <p:cNvPr id="33" name="椭圆 32">
              <a:extLst>
                <a:ext uri="{FF2B5EF4-FFF2-40B4-BE49-F238E27FC236}">
                  <a16:creationId xmlns="" xmlns:a16="http://schemas.microsoft.com/office/drawing/2014/main" id="{DCC1FF62-4644-4A44-B99A-D94FC2FA6CD2}"/>
                </a:ext>
              </a:extLst>
            </p:cNvPr>
            <p:cNvSpPr/>
            <p:nvPr/>
          </p:nvSpPr>
          <p:spPr>
            <a:xfrm>
              <a:off x="869144" y="5436816"/>
              <a:ext cx="144016" cy="144016"/>
            </a:xfrm>
            <a:prstGeom prst="ellipse">
              <a:avLst/>
            </a:prstGeom>
            <a:solidFill>
              <a:srgbClr val="EE51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文本框 34">
              <a:extLst>
                <a:ext uri="{FF2B5EF4-FFF2-40B4-BE49-F238E27FC236}">
                  <a16:creationId xmlns="" xmlns:a16="http://schemas.microsoft.com/office/drawing/2014/main" id="{811BEF7C-7DFE-48BA-8675-939C14B285B4}"/>
                </a:ext>
              </a:extLst>
            </p:cNvPr>
            <p:cNvSpPr txBox="1"/>
            <p:nvPr/>
          </p:nvSpPr>
          <p:spPr>
            <a:xfrm>
              <a:off x="1013160" y="5324158"/>
              <a:ext cx="169829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>
                <a:spcAft>
                  <a:spcPts val="0"/>
                </a:spcAft>
                <a:defRPr/>
              </a:pPr>
              <a:r>
                <a:rPr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准备阶段</a:t>
              </a:r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="" xmlns:a16="http://schemas.microsoft.com/office/drawing/2014/main" id="{1864FCE9-31B6-4686-8022-65B96D787698}"/>
              </a:ext>
            </a:extLst>
          </p:cNvPr>
          <p:cNvGrpSpPr/>
          <p:nvPr/>
        </p:nvGrpSpPr>
        <p:grpSpPr>
          <a:xfrm>
            <a:off x="2370614" y="4482827"/>
            <a:ext cx="2101753" cy="369332"/>
            <a:chOff x="3566649" y="5324158"/>
            <a:chExt cx="2101753" cy="369332"/>
          </a:xfrm>
        </p:grpSpPr>
        <p:sp>
          <p:nvSpPr>
            <p:cNvPr id="36" name="椭圆 35">
              <a:extLst>
                <a:ext uri="{FF2B5EF4-FFF2-40B4-BE49-F238E27FC236}">
                  <a16:creationId xmlns="" xmlns:a16="http://schemas.microsoft.com/office/drawing/2014/main" id="{707DAE75-25B4-4993-89EE-8AC05E72E2DA}"/>
                </a:ext>
              </a:extLst>
            </p:cNvPr>
            <p:cNvSpPr/>
            <p:nvPr/>
          </p:nvSpPr>
          <p:spPr>
            <a:xfrm>
              <a:off x="3566649" y="5436816"/>
              <a:ext cx="144016" cy="144016"/>
            </a:xfrm>
            <a:prstGeom prst="ellipse">
              <a:avLst/>
            </a:prstGeom>
            <a:solidFill>
              <a:srgbClr val="EE51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文本框 36">
              <a:extLst>
                <a:ext uri="{FF2B5EF4-FFF2-40B4-BE49-F238E27FC236}">
                  <a16:creationId xmlns="" xmlns:a16="http://schemas.microsoft.com/office/drawing/2014/main" id="{A924C979-1AB5-4A88-B6EE-2AC207FDE211}"/>
                </a:ext>
              </a:extLst>
            </p:cNvPr>
            <p:cNvSpPr txBox="1"/>
            <p:nvPr/>
          </p:nvSpPr>
          <p:spPr>
            <a:xfrm>
              <a:off x="3710664" y="5324158"/>
              <a:ext cx="195773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>
                <a:spcAft>
                  <a:spcPts val="0"/>
                </a:spcAft>
                <a:defRPr/>
              </a:pPr>
              <a:r>
                <a:rPr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实施阶段</a:t>
              </a: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="" xmlns:a16="http://schemas.microsoft.com/office/drawing/2014/main" id="{5F4425DC-29A6-45E5-B141-0617A8C56FFB}"/>
              </a:ext>
            </a:extLst>
          </p:cNvPr>
          <p:cNvGrpSpPr/>
          <p:nvPr/>
        </p:nvGrpSpPr>
        <p:grpSpPr>
          <a:xfrm>
            <a:off x="4143309" y="4482827"/>
            <a:ext cx="2101753" cy="369332"/>
            <a:chOff x="3566649" y="5324158"/>
            <a:chExt cx="2101753" cy="369332"/>
          </a:xfrm>
        </p:grpSpPr>
        <p:sp>
          <p:nvSpPr>
            <p:cNvPr id="26" name="椭圆 25">
              <a:extLst>
                <a:ext uri="{FF2B5EF4-FFF2-40B4-BE49-F238E27FC236}">
                  <a16:creationId xmlns="" xmlns:a16="http://schemas.microsoft.com/office/drawing/2014/main" id="{C8340355-77C0-4A45-9083-8F1AA93F5522}"/>
                </a:ext>
              </a:extLst>
            </p:cNvPr>
            <p:cNvSpPr/>
            <p:nvPr/>
          </p:nvSpPr>
          <p:spPr>
            <a:xfrm>
              <a:off x="3566649" y="5436816"/>
              <a:ext cx="144016" cy="144016"/>
            </a:xfrm>
            <a:prstGeom prst="ellipse">
              <a:avLst/>
            </a:prstGeom>
            <a:solidFill>
              <a:srgbClr val="EE51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文本框 29">
              <a:extLst>
                <a:ext uri="{FF2B5EF4-FFF2-40B4-BE49-F238E27FC236}">
                  <a16:creationId xmlns="" xmlns:a16="http://schemas.microsoft.com/office/drawing/2014/main" id="{891DA2A7-8D94-435B-81C1-D658FFA8C598}"/>
                </a:ext>
              </a:extLst>
            </p:cNvPr>
            <p:cNvSpPr txBox="1"/>
            <p:nvPr/>
          </p:nvSpPr>
          <p:spPr>
            <a:xfrm>
              <a:off x="3710664" y="5324158"/>
              <a:ext cx="195773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>
                <a:spcAft>
                  <a:spcPts val="0"/>
                </a:spcAft>
                <a:defRPr/>
              </a:pPr>
              <a:r>
                <a:rPr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分析阶段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07954335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7" grpId="0" animBg="1"/>
      <p:bldP spid="27" grpId="0" animBg="1"/>
      <p:bldP spid="28" grpId="0" animBg="1"/>
      <p:bldP spid="29" grpId="0" animBg="1"/>
    </p:bld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dv2d5ae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1016</Words>
  <Application>Microsoft Office PowerPoint</Application>
  <PresentationFormat>宽屏</PresentationFormat>
  <Paragraphs>167</Paragraphs>
  <Slides>23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23</vt:i4>
      </vt:variant>
    </vt:vector>
  </HeadingPairs>
  <TitlesOfParts>
    <vt:vector size="33" baseType="lpstr">
      <vt:lpstr>Meiryo</vt:lpstr>
      <vt:lpstr>思源宋体 CN Heavy</vt:lpstr>
      <vt:lpstr>宋体</vt:lpstr>
      <vt:lpstr>微软雅黑</vt:lpstr>
      <vt:lpstr>Arial</vt:lpstr>
      <vt:lpstr>Calibri</vt:lpstr>
      <vt:lpstr>Calibri Light</vt:lpstr>
      <vt:lpstr>第一PPT，www.1ppt.com</vt:lpstr>
      <vt:lpstr>自定义设计方案</vt:lpstr>
      <vt:lpstr>Office Theme</vt:lpstr>
      <vt:lpstr>PowerPoint 演示文稿</vt:lpstr>
      <vt:lpstr>PowerPoint 演示文稿</vt:lpstr>
      <vt:lpstr>PowerPoint 演示文稿</vt:lpstr>
      <vt:lpstr>离职面谈概念</vt:lpstr>
      <vt:lpstr>离职面谈的意义</vt:lpstr>
      <vt:lpstr>PowerPoint 演示文稿</vt:lpstr>
      <vt:lpstr>员工主动离职面谈的内容</vt:lpstr>
      <vt:lpstr>员工被动离职面谈的内容</vt:lpstr>
      <vt:lpstr>PowerPoint 演示文稿</vt:lpstr>
      <vt:lpstr>准备阶段</vt:lpstr>
      <vt:lpstr>情况一</vt:lpstr>
      <vt:lpstr>情况二</vt:lpstr>
      <vt:lpstr>实施阶段</vt:lpstr>
      <vt:lpstr>实施阶段</vt:lpstr>
      <vt:lpstr>分析阶段</vt:lpstr>
      <vt:lpstr>PowerPoint 演示文稿</vt:lpstr>
      <vt:lpstr>离职面谈的障碍</vt:lpstr>
      <vt:lpstr>离职面谈问题</vt:lpstr>
      <vt:lpstr>PowerPoint 演示文稿</vt:lpstr>
      <vt:lpstr>离职面谈的方法和注意事项</vt:lpstr>
      <vt:lpstr>离职面谈的方法和注意事项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keywords/>
  <dc:description/>
  <cp:lastModifiedBy>kan</cp:lastModifiedBy>
  <cp:revision>10</cp:revision>
  <dcterms:created xsi:type="dcterms:W3CDTF">2022-07-21T08:15:09Z</dcterms:created>
  <dcterms:modified xsi:type="dcterms:W3CDTF">2023-01-08T04:19:55Z</dcterms:modified>
</cp:coreProperties>
</file>