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1" r:id="rId2"/>
    <p:sldMasterId id="2147483665" r:id="rId3"/>
  </p:sldMasterIdLst>
  <p:notesMasterIdLst>
    <p:notesMasterId r:id="rId33"/>
  </p:notesMasterIdLst>
  <p:sldIdLst>
    <p:sldId id="256" r:id="rId4"/>
    <p:sldId id="258" r:id="rId5"/>
    <p:sldId id="259" r:id="rId6"/>
    <p:sldId id="261" r:id="rId7"/>
    <p:sldId id="288" r:id="rId8"/>
    <p:sldId id="289" r:id="rId9"/>
    <p:sldId id="285" r:id="rId10"/>
    <p:sldId id="290" r:id="rId11"/>
    <p:sldId id="291" r:id="rId12"/>
    <p:sldId id="292" r:id="rId13"/>
    <p:sldId id="286" r:id="rId14"/>
    <p:sldId id="293" r:id="rId15"/>
    <p:sldId id="287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13" r:id="rId28"/>
    <p:sldId id="306" r:id="rId29"/>
    <p:sldId id="307" r:id="rId30"/>
    <p:sldId id="279" r:id="rId31"/>
    <p:sldId id="314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BD744"/>
    <a:srgbClr val="059CAE"/>
    <a:srgbClr val="00304B"/>
    <a:srgbClr val="049AAB"/>
    <a:srgbClr val="595959"/>
    <a:srgbClr val="013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888" y="150"/>
      </p:cViewPr>
      <p:guideLst>
        <p:guide orient="horz" pos="3838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9F880-EF78-4CE5-8929-A76C5A4A6CB0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C0F3B-3555-49D8-9B6D-84C44B282B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8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257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194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800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484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244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505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222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978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585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576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68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183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167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617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717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998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9998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8715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018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3727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0134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402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349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056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649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97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639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338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9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6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08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906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5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57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88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2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25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16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62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02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30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15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9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67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528348367"/>
      </p:ext>
    </p:extLst>
  </p:cSld>
  <p:clrMapOvr>
    <a:masterClrMapping/>
  </p:clrMapOvr>
  <p:transition spd="slow" advTm="0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9237" y="0"/>
            <a:ext cx="9896002" cy="6858000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8" r="9145" b="27542"/>
          <a:stretch>
            <a:fillRect/>
          </a:stretch>
        </p:blipFill>
        <p:spPr>
          <a:xfrm>
            <a:off x="10965148" y="4212719"/>
            <a:ext cx="5624997" cy="303674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425065" y="325953"/>
            <a:ext cx="508902" cy="396897"/>
            <a:chOff x="6468477" y="1576639"/>
            <a:chExt cx="555374" cy="433141"/>
          </a:xfrm>
        </p:grpSpPr>
        <p:sp>
          <p:nvSpPr>
            <p:cNvPr id="12" name="矩形 11"/>
            <p:cNvSpPr/>
            <p:nvPr/>
          </p:nvSpPr>
          <p:spPr>
            <a:xfrm rot="2700000">
              <a:off x="6468477" y="1576639"/>
              <a:ext cx="433141" cy="4331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 12"/>
            <p:cNvSpPr/>
            <p:nvPr/>
          </p:nvSpPr>
          <p:spPr>
            <a:xfrm rot="2700000">
              <a:off x="6590710" y="1576639"/>
              <a:ext cx="433141" cy="433141"/>
            </a:xfrm>
            <a:prstGeom prst="rect">
              <a:avLst/>
            </a:prstGeom>
            <a:gradFill>
              <a:gsLst>
                <a:gs pos="0">
                  <a:srgbClr val="049AAB"/>
                </a:gs>
                <a:gs pos="100000">
                  <a:srgbClr val="01304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FEFE9-5CC8-4A14-B701-39B2293DE163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52E9B-727B-4729-83FF-03B5A5A868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 advTm="0">
    <p:cover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3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6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61397" y="89960"/>
            <a:ext cx="7115632" cy="6778042"/>
            <a:chOff x="5061397" y="89960"/>
            <a:chExt cx="7115632" cy="6778042"/>
          </a:xfrm>
        </p:grpSpPr>
        <p:sp>
          <p:nvSpPr>
            <p:cNvPr id="4" name="矩形 3"/>
            <p:cNvSpPr/>
            <p:nvPr/>
          </p:nvSpPr>
          <p:spPr>
            <a:xfrm>
              <a:off x="5061397" y="3934459"/>
              <a:ext cx="918248" cy="918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0794" y="89960"/>
              <a:ext cx="6626235" cy="677804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7508622" y="1137587"/>
              <a:ext cx="2820234" cy="1502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937352" y="2316360"/>
              <a:ext cx="1799075" cy="1502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5653825" y="3150356"/>
            <a:ext cx="6523204" cy="145118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7604027" y="1253210"/>
            <a:ext cx="248376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en-US" altLang="zh-CN" sz="7200" cap="all" dirty="0" smtClean="0">
                <a:solidFill>
                  <a:srgbClr val="049AAB"/>
                </a:solidFill>
                <a:latin typeface="+mn-lt"/>
                <a:ea typeface="+mn-ea"/>
                <a:cs typeface="+mn-ea"/>
                <a:sym typeface="+mn-lt"/>
              </a:rPr>
              <a:t>XX</a:t>
            </a:r>
            <a:endParaRPr lang="zh-CN" altLang="en-US" sz="7200" cap="all" dirty="0">
              <a:solidFill>
                <a:srgbClr val="049AA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5988536" y="3386136"/>
            <a:ext cx="619738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zh-CN" sz="6000" b="1" dirty="0">
                <a:solidFill>
                  <a:srgbClr val="059CAE"/>
                </a:solidFill>
                <a:latin typeface="+mn-lt"/>
                <a:ea typeface="+mn-ea"/>
                <a:cs typeface="+mn-ea"/>
                <a:sym typeface="+mn-lt"/>
              </a:rPr>
              <a:t>病</a:t>
            </a:r>
            <a:r>
              <a:rPr lang="zh-CN" altLang="zh-CN" sz="6000" b="1" dirty="0" smtClean="0">
                <a:solidFill>
                  <a:srgbClr val="059CAE"/>
                </a:solidFill>
                <a:latin typeface="+mn-lt"/>
                <a:ea typeface="+mn-ea"/>
                <a:cs typeface="+mn-ea"/>
                <a:sym typeface="+mn-lt"/>
              </a:rPr>
              <a:t>例</a:t>
            </a:r>
            <a:r>
              <a:rPr lang="zh-CN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分析</a:t>
            </a:r>
            <a:r>
              <a:rPr lang="en-US" altLang="zh-CN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6000" b="1" dirty="0" smtClean="0">
                <a:solidFill>
                  <a:srgbClr val="9BD744"/>
                </a:solidFill>
                <a:latin typeface="+mn-lt"/>
                <a:ea typeface="+mn-ea"/>
                <a:cs typeface="+mn-ea"/>
                <a:sym typeface="+mn-lt"/>
              </a:rPr>
              <a:t>模板</a:t>
            </a:r>
            <a:endParaRPr lang="en-US" altLang="zh-CN" sz="6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08383" y="2353242"/>
            <a:ext cx="2510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ARB+HCTZ</a:t>
            </a:r>
            <a:endParaRPr lang="zh-CN" altLang="en-US" sz="32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5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3" grpId="0" bldLvl="0" animBg="1"/>
      <p:bldP spid="13" grpId="1" bldLvl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28173" y="143392"/>
            <a:ext cx="5084861" cy="646331"/>
            <a:chOff x="6080760" y="1044564"/>
            <a:chExt cx="5084861" cy="646331"/>
          </a:xfrm>
        </p:grpSpPr>
        <p:sp>
          <p:nvSpPr>
            <p:cNvPr id="13" name="文本框 12"/>
            <p:cNvSpPr txBox="1"/>
            <p:nvPr/>
          </p:nvSpPr>
          <p:spPr>
            <a:xfrm>
              <a:off x="6080760" y="1044564"/>
              <a:ext cx="223361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049AAB"/>
                  </a:solidFill>
                  <a:cs typeface="+mn-ea"/>
                  <a:sym typeface="+mn-lt"/>
                </a:rPr>
                <a:t>TWO</a:t>
              </a:r>
              <a:endParaRPr lang="zh-CN" altLang="en-US" sz="36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328407" y="1116875"/>
              <a:ext cx="3837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诊断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22551" y="4903027"/>
            <a:ext cx="4958579" cy="652824"/>
            <a:chOff x="1022551" y="4903027"/>
            <a:chExt cx="4958579" cy="652824"/>
          </a:xfrm>
        </p:grpSpPr>
        <p:sp>
          <p:nvSpPr>
            <p:cNvPr id="58" name="任意多边形 18"/>
            <p:cNvSpPr/>
            <p:nvPr/>
          </p:nvSpPr>
          <p:spPr bwMode="auto">
            <a:xfrm>
              <a:off x="1022551" y="4903027"/>
              <a:ext cx="4958579" cy="652824"/>
            </a:xfrm>
            <a:custGeom>
              <a:avLst/>
              <a:gdLst>
                <a:gd name="T0" fmla="*/ 216100 w 3279285"/>
                <a:gd name="T1" fmla="*/ 0 h 431880"/>
                <a:gd name="T2" fmla="*/ 2354790 w 3279285"/>
                <a:gd name="T3" fmla="*/ 0 h 431880"/>
                <a:gd name="T4" fmla="*/ 2424017 w 3279285"/>
                <a:gd name="T5" fmla="*/ 76044 h 431880"/>
                <a:gd name="T6" fmla="*/ 3159270 w 3279285"/>
                <a:gd name="T7" fmla="*/ 425214 h 431880"/>
                <a:gd name="T8" fmla="*/ 3281735 w 3279285"/>
                <a:gd name="T9" fmla="*/ 431389 h 431880"/>
                <a:gd name="T10" fmla="*/ 3280825 w 3279285"/>
                <a:gd name="T11" fmla="*/ 431480 h 431880"/>
                <a:gd name="T12" fmla="*/ 216100 w 3279285"/>
                <a:gd name="T13" fmla="*/ 431480 h 431880"/>
                <a:gd name="T14" fmla="*/ 0 w 3279285"/>
                <a:gd name="T15" fmla="*/ 215740 h 431880"/>
                <a:gd name="T16" fmla="*/ 216100 w 3279285"/>
                <a:gd name="T17" fmla="*/ 0 h 4318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79285"/>
                <a:gd name="T28" fmla="*/ 0 h 431880"/>
                <a:gd name="T29" fmla="*/ 3279285 w 3279285"/>
                <a:gd name="T30" fmla="*/ 431880 h 4318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79285" h="431880">
                  <a:moveTo>
                    <a:pt x="215940" y="0"/>
                  </a:moveTo>
                  <a:lnTo>
                    <a:pt x="2353030" y="0"/>
                  </a:lnTo>
                  <a:lnTo>
                    <a:pt x="2422207" y="76114"/>
                  </a:lnTo>
                  <a:cubicBezTo>
                    <a:pt x="2614541" y="268448"/>
                    <a:pt x="2871077" y="396581"/>
                    <a:pt x="3156910" y="425609"/>
                  </a:cubicBezTo>
                  <a:lnTo>
                    <a:pt x="3279285" y="431789"/>
                  </a:lnTo>
                  <a:lnTo>
                    <a:pt x="3278375" y="431880"/>
                  </a:lnTo>
                  <a:lnTo>
                    <a:pt x="215940" y="431880"/>
                  </a:lnTo>
                  <a:cubicBezTo>
                    <a:pt x="96680" y="431880"/>
                    <a:pt x="0" y="335200"/>
                    <a:pt x="0" y="215940"/>
                  </a:cubicBezTo>
                  <a:cubicBezTo>
                    <a:pt x="0" y="96680"/>
                    <a:pt x="96680" y="0"/>
                    <a:pt x="215940" y="0"/>
                  </a:cubicBezTo>
                  <a:close/>
                </a:path>
              </a:pathLst>
            </a:custGeom>
            <a:solidFill>
              <a:srgbClr val="049AAB">
                <a:alpha val="10000"/>
              </a:srgbClr>
            </a:solidFill>
            <a:ln w="28575">
              <a:solidFill>
                <a:srgbClr val="049AAB"/>
              </a:solidFill>
              <a:rou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04" tIns="45702" rIns="91404" bIns="45702" numCol="1" anchor="t" anchorCtr="0" compatLnSpc="1"/>
            <a:lstStyle/>
            <a:p>
              <a:endParaRPr lang="en-US" altLang="zh-CN" sz="18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345328" y="5049441"/>
              <a:ext cx="32624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59CAE"/>
                  </a:solidFill>
                  <a:cs typeface="+mn-ea"/>
                  <a:sym typeface="+mn-lt"/>
                </a:rPr>
                <a:t>冠状动脉粥样硬化性心脏病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065131" y="1883720"/>
            <a:ext cx="4951381" cy="652824"/>
            <a:chOff x="6065131" y="1883720"/>
            <a:chExt cx="4951381" cy="652824"/>
          </a:xfrm>
        </p:grpSpPr>
        <p:sp>
          <p:nvSpPr>
            <p:cNvPr id="67" name="任意多边形 17"/>
            <p:cNvSpPr/>
            <p:nvPr/>
          </p:nvSpPr>
          <p:spPr bwMode="auto">
            <a:xfrm>
              <a:off x="6065131" y="1883720"/>
              <a:ext cx="4951381" cy="652824"/>
            </a:xfrm>
            <a:custGeom>
              <a:avLst/>
              <a:gdLst>
                <a:gd name="T0" fmla="*/ 27359 w 3275513"/>
                <a:gd name="T1" fmla="*/ 0 h 431880"/>
                <a:gd name="T2" fmla="*/ 3057238 w 3275513"/>
                <a:gd name="T3" fmla="*/ 0 h 431880"/>
                <a:gd name="T4" fmla="*/ 3273013 w 3275513"/>
                <a:gd name="T5" fmla="*/ 215740 h 431880"/>
                <a:gd name="T6" fmla="*/ 3057238 w 3275513"/>
                <a:gd name="T7" fmla="*/ 431480 h 431880"/>
                <a:gd name="T8" fmla="*/ 872766 w 3275513"/>
                <a:gd name="T9" fmla="*/ 431480 h 431880"/>
                <a:gd name="T10" fmla="*/ 803640 w 3275513"/>
                <a:gd name="T11" fmla="*/ 355438 h 431880"/>
                <a:gd name="T12" fmla="*/ 69496 w 3275513"/>
                <a:gd name="T13" fmla="*/ 6267 h 431880"/>
                <a:gd name="T14" fmla="*/ 0 w 3275513"/>
                <a:gd name="T15" fmla="*/ 2755 h 4318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75513"/>
                <a:gd name="T25" fmla="*/ 0 h 431880"/>
                <a:gd name="T26" fmla="*/ 3275513 w 3275513"/>
                <a:gd name="T27" fmla="*/ 431880 h 4318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75513" h="431880">
                  <a:moveTo>
                    <a:pt x="27379" y="0"/>
                  </a:moveTo>
                  <a:lnTo>
                    <a:pt x="3059573" y="0"/>
                  </a:lnTo>
                  <a:cubicBezTo>
                    <a:pt x="3178833" y="0"/>
                    <a:pt x="3275513" y="96680"/>
                    <a:pt x="3275513" y="215940"/>
                  </a:cubicBezTo>
                  <a:cubicBezTo>
                    <a:pt x="3275513" y="335200"/>
                    <a:pt x="3178833" y="431880"/>
                    <a:pt x="3059573" y="431880"/>
                  </a:cubicBezTo>
                  <a:lnTo>
                    <a:pt x="873431" y="431880"/>
                  </a:lnTo>
                  <a:lnTo>
                    <a:pt x="804255" y="355768"/>
                  </a:lnTo>
                  <a:cubicBezTo>
                    <a:pt x="611921" y="163433"/>
                    <a:pt x="355385" y="35300"/>
                    <a:pt x="69551" y="6272"/>
                  </a:cubicBezTo>
                  <a:lnTo>
                    <a:pt x="0" y="2760"/>
                  </a:lnTo>
                  <a:lnTo>
                    <a:pt x="27379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49AAB"/>
              </a:solidFill>
              <a:rou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8064570" y="2005240"/>
              <a:ext cx="19800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zh-CN" altLang="en-US" sz="2000" b="1" dirty="0">
                  <a:solidFill>
                    <a:srgbClr val="059CAE"/>
                  </a:solidFill>
                  <a:cs typeface="+mn-ea"/>
                  <a:sym typeface="+mn-lt"/>
                </a:rPr>
                <a:t>慢性缺血性肾病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363470" y="2070929"/>
            <a:ext cx="3292919" cy="3295321"/>
            <a:chOff x="4365174" y="2070399"/>
            <a:chExt cx="3294205" cy="3296608"/>
          </a:xfrm>
          <a:noFill/>
        </p:grpSpPr>
        <p:grpSp>
          <p:nvGrpSpPr>
            <p:cNvPr id="80" name="组合 79"/>
            <p:cNvGrpSpPr/>
            <p:nvPr/>
          </p:nvGrpSpPr>
          <p:grpSpPr>
            <a:xfrm>
              <a:off x="4550909" y="2249849"/>
              <a:ext cx="2935798" cy="2935802"/>
              <a:chOff x="4598426" y="1496202"/>
              <a:chExt cx="3167150" cy="3167154"/>
            </a:xfrm>
            <a:grpFill/>
          </p:grpSpPr>
          <p:sp>
            <p:nvSpPr>
              <p:cNvPr id="82" name="椭圆 81"/>
              <p:cNvSpPr/>
              <p:nvPr/>
            </p:nvSpPr>
            <p:spPr>
              <a:xfrm flipH="1">
                <a:off x="4598426" y="1496202"/>
                <a:ext cx="3167150" cy="3167154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9595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 flipH="1">
                <a:off x="4672200" y="1569976"/>
                <a:ext cx="3019603" cy="30196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9595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1" name="同心圆 76"/>
            <p:cNvSpPr/>
            <p:nvPr/>
          </p:nvSpPr>
          <p:spPr>
            <a:xfrm>
              <a:off x="4365174" y="2070399"/>
              <a:ext cx="3294205" cy="3296608"/>
            </a:xfrm>
            <a:prstGeom prst="donut">
              <a:avLst>
                <a:gd name="adj" fmla="val 6327"/>
              </a:avLst>
            </a:prstGeom>
            <a:grpFill/>
            <a:ln w="38100">
              <a:solidFill>
                <a:srgbClr val="9BD744"/>
              </a:solidFill>
              <a:rou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 dirty="0">
                <a:cs typeface="+mn-ea"/>
                <a:sym typeface="+mn-lt"/>
              </a:endParaRPr>
            </a:p>
          </p:txBody>
        </p:sp>
      </p:grpSp>
      <p:sp>
        <p:nvSpPr>
          <p:cNvPr id="84" name="TextBox 10"/>
          <p:cNvSpPr txBox="1"/>
          <p:nvPr/>
        </p:nvSpPr>
        <p:spPr>
          <a:xfrm>
            <a:off x="994710" y="3427694"/>
            <a:ext cx="3135380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冠脉支架植入术后</a:t>
            </a:r>
          </a:p>
          <a:p>
            <a:pPr algn="r">
              <a:lnSpc>
                <a:spcPct val="150000"/>
              </a:lnSpc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心功能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III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级</a:t>
            </a:r>
          </a:p>
        </p:txBody>
      </p:sp>
      <p:sp>
        <p:nvSpPr>
          <p:cNvPr id="85" name="TextBox 10"/>
          <p:cNvSpPr txBox="1"/>
          <p:nvPr/>
        </p:nvSpPr>
        <p:spPr>
          <a:xfrm>
            <a:off x="7881132" y="3037907"/>
            <a:ext cx="3135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肾动脉支架植入术后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慢性肾功能不全（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CKD-3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期）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肾性高血压     </a:t>
            </a:r>
          </a:p>
        </p:txBody>
      </p:sp>
      <p:sp>
        <p:nvSpPr>
          <p:cNvPr id="88" name="Freeform 1014"/>
          <p:cNvSpPr>
            <a:spLocks noEditPoints="1"/>
          </p:cNvSpPr>
          <p:nvPr/>
        </p:nvSpPr>
        <p:spPr bwMode="auto">
          <a:xfrm>
            <a:off x="5469528" y="2958874"/>
            <a:ext cx="1080802" cy="1371340"/>
          </a:xfrm>
          <a:custGeom>
            <a:avLst/>
            <a:gdLst>
              <a:gd name="T0" fmla="*/ 158 w 186"/>
              <a:gd name="T1" fmla="*/ 116 h 236"/>
              <a:gd name="T2" fmla="*/ 150 w 186"/>
              <a:gd name="T3" fmla="*/ 94 h 236"/>
              <a:gd name="T4" fmla="*/ 102 w 186"/>
              <a:gd name="T5" fmla="*/ 86 h 236"/>
              <a:gd name="T6" fmla="*/ 112 w 186"/>
              <a:gd name="T7" fmla="*/ 72 h 236"/>
              <a:gd name="T8" fmla="*/ 148 w 186"/>
              <a:gd name="T9" fmla="*/ 58 h 236"/>
              <a:gd name="T10" fmla="*/ 154 w 186"/>
              <a:gd name="T11" fmla="*/ 54 h 236"/>
              <a:gd name="T12" fmla="*/ 148 w 186"/>
              <a:gd name="T13" fmla="*/ 44 h 236"/>
              <a:gd name="T14" fmla="*/ 142 w 186"/>
              <a:gd name="T15" fmla="*/ 46 h 236"/>
              <a:gd name="T16" fmla="*/ 116 w 186"/>
              <a:gd name="T17" fmla="*/ 40 h 236"/>
              <a:gd name="T18" fmla="*/ 96 w 186"/>
              <a:gd name="T19" fmla="*/ 24 h 236"/>
              <a:gd name="T20" fmla="*/ 96 w 186"/>
              <a:gd name="T21" fmla="*/ 8 h 236"/>
              <a:gd name="T22" fmla="*/ 88 w 186"/>
              <a:gd name="T23" fmla="*/ 6 h 236"/>
              <a:gd name="T24" fmla="*/ 82 w 186"/>
              <a:gd name="T25" fmla="*/ 26 h 236"/>
              <a:gd name="T26" fmla="*/ 78 w 186"/>
              <a:gd name="T27" fmla="*/ 2 h 236"/>
              <a:gd name="T28" fmla="*/ 70 w 186"/>
              <a:gd name="T29" fmla="*/ 4 h 236"/>
              <a:gd name="T30" fmla="*/ 70 w 186"/>
              <a:gd name="T31" fmla="*/ 24 h 236"/>
              <a:gd name="T32" fmla="*/ 62 w 186"/>
              <a:gd name="T33" fmla="*/ 26 h 236"/>
              <a:gd name="T34" fmla="*/ 52 w 186"/>
              <a:gd name="T35" fmla="*/ 10 h 236"/>
              <a:gd name="T36" fmla="*/ 46 w 186"/>
              <a:gd name="T37" fmla="*/ 16 h 236"/>
              <a:gd name="T38" fmla="*/ 54 w 186"/>
              <a:gd name="T39" fmla="*/ 28 h 236"/>
              <a:gd name="T40" fmla="*/ 52 w 186"/>
              <a:gd name="T41" fmla="*/ 44 h 236"/>
              <a:gd name="T42" fmla="*/ 46 w 186"/>
              <a:gd name="T43" fmla="*/ 90 h 236"/>
              <a:gd name="T44" fmla="*/ 56 w 186"/>
              <a:gd name="T45" fmla="*/ 108 h 236"/>
              <a:gd name="T46" fmla="*/ 76 w 186"/>
              <a:gd name="T47" fmla="*/ 106 h 236"/>
              <a:gd name="T48" fmla="*/ 80 w 186"/>
              <a:gd name="T49" fmla="*/ 94 h 236"/>
              <a:gd name="T50" fmla="*/ 72 w 186"/>
              <a:gd name="T51" fmla="*/ 76 h 236"/>
              <a:gd name="T52" fmla="*/ 82 w 186"/>
              <a:gd name="T53" fmla="*/ 52 h 236"/>
              <a:gd name="T54" fmla="*/ 98 w 186"/>
              <a:gd name="T55" fmla="*/ 56 h 236"/>
              <a:gd name="T56" fmla="*/ 92 w 186"/>
              <a:gd name="T57" fmla="*/ 66 h 236"/>
              <a:gd name="T58" fmla="*/ 78 w 186"/>
              <a:gd name="T59" fmla="*/ 62 h 236"/>
              <a:gd name="T60" fmla="*/ 74 w 186"/>
              <a:gd name="T61" fmla="*/ 72 h 236"/>
              <a:gd name="T62" fmla="*/ 80 w 186"/>
              <a:gd name="T63" fmla="*/ 86 h 236"/>
              <a:gd name="T64" fmla="*/ 82 w 186"/>
              <a:gd name="T65" fmla="*/ 106 h 236"/>
              <a:gd name="T66" fmla="*/ 50 w 186"/>
              <a:gd name="T67" fmla="*/ 110 h 236"/>
              <a:gd name="T68" fmla="*/ 32 w 186"/>
              <a:gd name="T69" fmla="*/ 52 h 236"/>
              <a:gd name="T70" fmla="*/ 46 w 186"/>
              <a:gd name="T71" fmla="*/ 52 h 236"/>
              <a:gd name="T72" fmla="*/ 32 w 186"/>
              <a:gd name="T73" fmla="*/ 52 h 236"/>
              <a:gd name="T74" fmla="*/ 26 w 186"/>
              <a:gd name="T75" fmla="*/ 34 h 236"/>
              <a:gd name="T76" fmla="*/ 12 w 186"/>
              <a:gd name="T77" fmla="*/ 38 h 236"/>
              <a:gd name="T78" fmla="*/ 28 w 186"/>
              <a:gd name="T79" fmla="*/ 112 h 236"/>
              <a:gd name="T80" fmla="*/ 30 w 186"/>
              <a:gd name="T81" fmla="*/ 142 h 236"/>
              <a:gd name="T82" fmla="*/ 46 w 186"/>
              <a:gd name="T83" fmla="*/ 174 h 236"/>
              <a:gd name="T84" fmla="*/ 76 w 186"/>
              <a:gd name="T85" fmla="*/ 210 h 236"/>
              <a:gd name="T86" fmla="*/ 134 w 186"/>
              <a:gd name="T87" fmla="*/ 236 h 236"/>
              <a:gd name="T88" fmla="*/ 174 w 186"/>
              <a:gd name="T89" fmla="*/ 230 h 236"/>
              <a:gd name="T90" fmla="*/ 184 w 186"/>
              <a:gd name="T91" fmla="*/ 216 h 236"/>
              <a:gd name="T92" fmla="*/ 182 w 186"/>
              <a:gd name="T93" fmla="*/ 158 h 236"/>
              <a:gd name="T94" fmla="*/ 160 w 186"/>
              <a:gd name="T95" fmla="*/ 124 h 236"/>
              <a:gd name="T96" fmla="*/ 142 w 186"/>
              <a:gd name="T97" fmla="*/ 54 h 236"/>
              <a:gd name="T98" fmla="*/ 144 w 186"/>
              <a:gd name="T99" fmla="*/ 56 h 236"/>
              <a:gd name="T100" fmla="*/ 4 w 186"/>
              <a:gd name="T101" fmla="*/ 64 h 236"/>
              <a:gd name="T102" fmla="*/ 12 w 186"/>
              <a:gd name="T103" fmla="*/ 52 h 236"/>
              <a:gd name="T104" fmla="*/ 0 w 186"/>
              <a:gd name="T105" fmla="*/ 5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6" h="236">
                <a:moveTo>
                  <a:pt x="160" y="124"/>
                </a:moveTo>
                <a:lnTo>
                  <a:pt x="160" y="124"/>
                </a:lnTo>
                <a:lnTo>
                  <a:pt x="158" y="122"/>
                </a:lnTo>
                <a:lnTo>
                  <a:pt x="158" y="116"/>
                </a:lnTo>
                <a:lnTo>
                  <a:pt x="158" y="116"/>
                </a:lnTo>
                <a:lnTo>
                  <a:pt x="150" y="94"/>
                </a:lnTo>
                <a:lnTo>
                  <a:pt x="150" y="94"/>
                </a:lnTo>
                <a:lnTo>
                  <a:pt x="150" y="94"/>
                </a:lnTo>
                <a:lnTo>
                  <a:pt x="140" y="86"/>
                </a:lnTo>
                <a:lnTo>
                  <a:pt x="128" y="82"/>
                </a:lnTo>
                <a:lnTo>
                  <a:pt x="116" y="82"/>
                </a:lnTo>
                <a:lnTo>
                  <a:pt x="102" y="86"/>
                </a:lnTo>
                <a:lnTo>
                  <a:pt x="102" y="86"/>
                </a:lnTo>
                <a:lnTo>
                  <a:pt x="104" y="82"/>
                </a:lnTo>
                <a:lnTo>
                  <a:pt x="106" y="78"/>
                </a:lnTo>
                <a:lnTo>
                  <a:pt x="112" y="72"/>
                </a:lnTo>
                <a:lnTo>
                  <a:pt x="112" y="72"/>
                </a:lnTo>
                <a:lnTo>
                  <a:pt x="126" y="64"/>
                </a:lnTo>
                <a:lnTo>
                  <a:pt x="126" y="64"/>
                </a:lnTo>
                <a:lnTo>
                  <a:pt x="148" y="58"/>
                </a:lnTo>
                <a:lnTo>
                  <a:pt x="148" y="58"/>
                </a:lnTo>
                <a:lnTo>
                  <a:pt x="152" y="56"/>
                </a:lnTo>
                <a:lnTo>
                  <a:pt x="154" y="54"/>
                </a:lnTo>
                <a:lnTo>
                  <a:pt x="154" y="54"/>
                </a:lnTo>
                <a:lnTo>
                  <a:pt x="154" y="50"/>
                </a:lnTo>
                <a:lnTo>
                  <a:pt x="154" y="50"/>
                </a:lnTo>
                <a:lnTo>
                  <a:pt x="152" y="46"/>
                </a:lnTo>
                <a:lnTo>
                  <a:pt x="148" y="44"/>
                </a:lnTo>
                <a:lnTo>
                  <a:pt x="148" y="44"/>
                </a:lnTo>
                <a:lnTo>
                  <a:pt x="144" y="46"/>
                </a:lnTo>
                <a:lnTo>
                  <a:pt x="144" y="46"/>
                </a:lnTo>
                <a:lnTo>
                  <a:pt x="142" y="46"/>
                </a:lnTo>
                <a:lnTo>
                  <a:pt x="142" y="46"/>
                </a:lnTo>
                <a:lnTo>
                  <a:pt x="126" y="52"/>
                </a:lnTo>
                <a:lnTo>
                  <a:pt x="126" y="52"/>
                </a:lnTo>
                <a:lnTo>
                  <a:pt x="116" y="40"/>
                </a:lnTo>
                <a:lnTo>
                  <a:pt x="104" y="30"/>
                </a:lnTo>
                <a:lnTo>
                  <a:pt x="104" y="30"/>
                </a:lnTo>
                <a:lnTo>
                  <a:pt x="100" y="28"/>
                </a:lnTo>
                <a:lnTo>
                  <a:pt x="96" y="24"/>
                </a:lnTo>
                <a:lnTo>
                  <a:pt x="96" y="18"/>
                </a:lnTo>
                <a:lnTo>
                  <a:pt x="96" y="14"/>
                </a:lnTo>
                <a:lnTo>
                  <a:pt x="96" y="14"/>
                </a:lnTo>
                <a:lnTo>
                  <a:pt x="96" y="8"/>
                </a:lnTo>
                <a:lnTo>
                  <a:pt x="96" y="8"/>
                </a:lnTo>
                <a:lnTo>
                  <a:pt x="92" y="0"/>
                </a:lnTo>
                <a:lnTo>
                  <a:pt x="92" y="0"/>
                </a:lnTo>
                <a:lnTo>
                  <a:pt x="88" y="6"/>
                </a:lnTo>
                <a:lnTo>
                  <a:pt x="88" y="6"/>
                </a:lnTo>
                <a:lnTo>
                  <a:pt x="84" y="26"/>
                </a:lnTo>
                <a:lnTo>
                  <a:pt x="84" y="26"/>
                </a:lnTo>
                <a:lnTo>
                  <a:pt x="82" y="26"/>
                </a:lnTo>
                <a:lnTo>
                  <a:pt x="82" y="26"/>
                </a:lnTo>
                <a:lnTo>
                  <a:pt x="78" y="6"/>
                </a:lnTo>
                <a:lnTo>
                  <a:pt x="78" y="6"/>
                </a:lnTo>
                <a:lnTo>
                  <a:pt x="78" y="2"/>
                </a:lnTo>
                <a:lnTo>
                  <a:pt x="76" y="0"/>
                </a:lnTo>
                <a:lnTo>
                  <a:pt x="74" y="0"/>
                </a:lnTo>
                <a:lnTo>
                  <a:pt x="74" y="0"/>
                </a:lnTo>
                <a:lnTo>
                  <a:pt x="70" y="4"/>
                </a:lnTo>
                <a:lnTo>
                  <a:pt x="70" y="8"/>
                </a:lnTo>
                <a:lnTo>
                  <a:pt x="70" y="8"/>
                </a:lnTo>
                <a:lnTo>
                  <a:pt x="70" y="24"/>
                </a:lnTo>
                <a:lnTo>
                  <a:pt x="70" y="24"/>
                </a:lnTo>
                <a:lnTo>
                  <a:pt x="68" y="28"/>
                </a:lnTo>
                <a:lnTo>
                  <a:pt x="66" y="30"/>
                </a:lnTo>
                <a:lnTo>
                  <a:pt x="66" y="30"/>
                </a:lnTo>
                <a:lnTo>
                  <a:pt x="62" y="26"/>
                </a:lnTo>
                <a:lnTo>
                  <a:pt x="62" y="26"/>
                </a:lnTo>
                <a:lnTo>
                  <a:pt x="56" y="12"/>
                </a:lnTo>
                <a:lnTo>
                  <a:pt x="56" y="12"/>
                </a:lnTo>
                <a:lnTo>
                  <a:pt x="52" y="10"/>
                </a:lnTo>
                <a:lnTo>
                  <a:pt x="50" y="10"/>
                </a:lnTo>
                <a:lnTo>
                  <a:pt x="50" y="10"/>
                </a:lnTo>
                <a:lnTo>
                  <a:pt x="48" y="12"/>
                </a:lnTo>
                <a:lnTo>
                  <a:pt x="46" y="16"/>
                </a:lnTo>
                <a:lnTo>
                  <a:pt x="46" y="16"/>
                </a:lnTo>
                <a:lnTo>
                  <a:pt x="52" y="24"/>
                </a:lnTo>
                <a:lnTo>
                  <a:pt x="52" y="24"/>
                </a:lnTo>
                <a:lnTo>
                  <a:pt x="54" y="28"/>
                </a:lnTo>
                <a:lnTo>
                  <a:pt x="54" y="34"/>
                </a:lnTo>
                <a:lnTo>
                  <a:pt x="54" y="38"/>
                </a:lnTo>
                <a:lnTo>
                  <a:pt x="52" y="44"/>
                </a:lnTo>
                <a:lnTo>
                  <a:pt x="52" y="44"/>
                </a:lnTo>
                <a:lnTo>
                  <a:pt x="46" y="54"/>
                </a:lnTo>
                <a:lnTo>
                  <a:pt x="42" y="66"/>
                </a:lnTo>
                <a:lnTo>
                  <a:pt x="42" y="78"/>
                </a:lnTo>
                <a:lnTo>
                  <a:pt x="46" y="90"/>
                </a:lnTo>
                <a:lnTo>
                  <a:pt x="46" y="90"/>
                </a:lnTo>
                <a:lnTo>
                  <a:pt x="50" y="102"/>
                </a:lnTo>
                <a:lnTo>
                  <a:pt x="52" y="106"/>
                </a:lnTo>
                <a:lnTo>
                  <a:pt x="56" y="108"/>
                </a:lnTo>
                <a:lnTo>
                  <a:pt x="60" y="110"/>
                </a:lnTo>
                <a:lnTo>
                  <a:pt x="64" y="108"/>
                </a:lnTo>
                <a:lnTo>
                  <a:pt x="76" y="106"/>
                </a:lnTo>
                <a:lnTo>
                  <a:pt x="76" y="106"/>
                </a:lnTo>
                <a:lnTo>
                  <a:pt x="80" y="104"/>
                </a:lnTo>
                <a:lnTo>
                  <a:pt x="82" y="102"/>
                </a:lnTo>
                <a:lnTo>
                  <a:pt x="82" y="98"/>
                </a:lnTo>
                <a:lnTo>
                  <a:pt x="80" y="94"/>
                </a:lnTo>
                <a:lnTo>
                  <a:pt x="80" y="94"/>
                </a:lnTo>
                <a:lnTo>
                  <a:pt x="74" y="86"/>
                </a:lnTo>
                <a:lnTo>
                  <a:pt x="72" y="76"/>
                </a:lnTo>
                <a:lnTo>
                  <a:pt x="72" y="76"/>
                </a:lnTo>
                <a:lnTo>
                  <a:pt x="72" y="68"/>
                </a:lnTo>
                <a:lnTo>
                  <a:pt x="74" y="62"/>
                </a:lnTo>
                <a:lnTo>
                  <a:pt x="78" y="56"/>
                </a:lnTo>
                <a:lnTo>
                  <a:pt x="82" y="52"/>
                </a:lnTo>
                <a:lnTo>
                  <a:pt x="82" y="52"/>
                </a:lnTo>
                <a:lnTo>
                  <a:pt x="88" y="50"/>
                </a:lnTo>
                <a:lnTo>
                  <a:pt x="94" y="52"/>
                </a:lnTo>
                <a:lnTo>
                  <a:pt x="98" y="56"/>
                </a:lnTo>
                <a:lnTo>
                  <a:pt x="104" y="60"/>
                </a:lnTo>
                <a:lnTo>
                  <a:pt x="104" y="60"/>
                </a:lnTo>
                <a:lnTo>
                  <a:pt x="98" y="64"/>
                </a:lnTo>
                <a:lnTo>
                  <a:pt x="92" y="66"/>
                </a:lnTo>
                <a:lnTo>
                  <a:pt x="88" y="64"/>
                </a:lnTo>
                <a:lnTo>
                  <a:pt x="82" y="62"/>
                </a:lnTo>
                <a:lnTo>
                  <a:pt x="82" y="62"/>
                </a:lnTo>
                <a:lnTo>
                  <a:pt x="78" y="62"/>
                </a:lnTo>
                <a:lnTo>
                  <a:pt x="76" y="64"/>
                </a:lnTo>
                <a:lnTo>
                  <a:pt x="76" y="64"/>
                </a:lnTo>
                <a:lnTo>
                  <a:pt x="74" y="68"/>
                </a:lnTo>
                <a:lnTo>
                  <a:pt x="74" y="72"/>
                </a:lnTo>
                <a:lnTo>
                  <a:pt x="76" y="78"/>
                </a:lnTo>
                <a:lnTo>
                  <a:pt x="78" y="82"/>
                </a:lnTo>
                <a:lnTo>
                  <a:pt x="78" y="82"/>
                </a:lnTo>
                <a:lnTo>
                  <a:pt x="80" y="86"/>
                </a:lnTo>
                <a:lnTo>
                  <a:pt x="82" y="92"/>
                </a:lnTo>
                <a:lnTo>
                  <a:pt x="82" y="92"/>
                </a:lnTo>
                <a:lnTo>
                  <a:pt x="82" y="106"/>
                </a:lnTo>
                <a:lnTo>
                  <a:pt x="82" y="106"/>
                </a:lnTo>
                <a:lnTo>
                  <a:pt x="64" y="112"/>
                </a:lnTo>
                <a:lnTo>
                  <a:pt x="64" y="112"/>
                </a:lnTo>
                <a:lnTo>
                  <a:pt x="56" y="112"/>
                </a:lnTo>
                <a:lnTo>
                  <a:pt x="50" y="110"/>
                </a:lnTo>
                <a:lnTo>
                  <a:pt x="46" y="106"/>
                </a:lnTo>
                <a:lnTo>
                  <a:pt x="42" y="100"/>
                </a:lnTo>
                <a:lnTo>
                  <a:pt x="42" y="100"/>
                </a:lnTo>
                <a:lnTo>
                  <a:pt x="32" y="52"/>
                </a:lnTo>
                <a:lnTo>
                  <a:pt x="38" y="62"/>
                </a:lnTo>
                <a:lnTo>
                  <a:pt x="38" y="62"/>
                </a:lnTo>
                <a:lnTo>
                  <a:pt x="46" y="52"/>
                </a:lnTo>
                <a:lnTo>
                  <a:pt x="46" y="52"/>
                </a:lnTo>
                <a:lnTo>
                  <a:pt x="34" y="50"/>
                </a:lnTo>
                <a:lnTo>
                  <a:pt x="34" y="50"/>
                </a:lnTo>
                <a:lnTo>
                  <a:pt x="32" y="52"/>
                </a:lnTo>
                <a:lnTo>
                  <a:pt x="32" y="52"/>
                </a:lnTo>
                <a:lnTo>
                  <a:pt x="30" y="40"/>
                </a:lnTo>
                <a:lnTo>
                  <a:pt x="30" y="40"/>
                </a:lnTo>
                <a:lnTo>
                  <a:pt x="28" y="36"/>
                </a:lnTo>
                <a:lnTo>
                  <a:pt x="26" y="34"/>
                </a:lnTo>
                <a:lnTo>
                  <a:pt x="20" y="34"/>
                </a:lnTo>
                <a:lnTo>
                  <a:pt x="20" y="34"/>
                </a:lnTo>
                <a:lnTo>
                  <a:pt x="14" y="36"/>
                </a:lnTo>
                <a:lnTo>
                  <a:pt x="12" y="38"/>
                </a:lnTo>
                <a:lnTo>
                  <a:pt x="12" y="42"/>
                </a:lnTo>
                <a:lnTo>
                  <a:pt x="12" y="42"/>
                </a:lnTo>
                <a:lnTo>
                  <a:pt x="28" y="112"/>
                </a:lnTo>
                <a:lnTo>
                  <a:pt x="28" y="112"/>
                </a:lnTo>
                <a:lnTo>
                  <a:pt x="28" y="122"/>
                </a:lnTo>
                <a:lnTo>
                  <a:pt x="30" y="130"/>
                </a:lnTo>
                <a:lnTo>
                  <a:pt x="30" y="130"/>
                </a:lnTo>
                <a:lnTo>
                  <a:pt x="30" y="142"/>
                </a:lnTo>
                <a:lnTo>
                  <a:pt x="32" y="154"/>
                </a:lnTo>
                <a:lnTo>
                  <a:pt x="38" y="166"/>
                </a:lnTo>
                <a:lnTo>
                  <a:pt x="46" y="174"/>
                </a:lnTo>
                <a:lnTo>
                  <a:pt x="46" y="174"/>
                </a:lnTo>
                <a:lnTo>
                  <a:pt x="54" y="186"/>
                </a:lnTo>
                <a:lnTo>
                  <a:pt x="54" y="186"/>
                </a:lnTo>
                <a:lnTo>
                  <a:pt x="64" y="200"/>
                </a:lnTo>
                <a:lnTo>
                  <a:pt x="76" y="210"/>
                </a:lnTo>
                <a:lnTo>
                  <a:pt x="90" y="220"/>
                </a:lnTo>
                <a:lnTo>
                  <a:pt x="104" y="228"/>
                </a:lnTo>
                <a:lnTo>
                  <a:pt x="118" y="232"/>
                </a:lnTo>
                <a:lnTo>
                  <a:pt x="134" y="236"/>
                </a:lnTo>
                <a:lnTo>
                  <a:pt x="150" y="234"/>
                </a:lnTo>
                <a:lnTo>
                  <a:pt x="168" y="232"/>
                </a:lnTo>
                <a:lnTo>
                  <a:pt x="168" y="232"/>
                </a:lnTo>
                <a:lnTo>
                  <a:pt x="174" y="230"/>
                </a:lnTo>
                <a:lnTo>
                  <a:pt x="180" y="226"/>
                </a:lnTo>
                <a:lnTo>
                  <a:pt x="182" y="222"/>
                </a:lnTo>
                <a:lnTo>
                  <a:pt x="184" y="216"/>
                </a:lnTo>
                <a:lnTo>
                  <a:pt x="184" y="216"/>
                </a:lnTo>
                <a:lnTo>
                  <a:pt x="186" y="196"/>
                </a:lnTo>
                <a:lnTo>
                  <a:pt x="186" y="196"/>
                </a:lnTo>
                <a:lnTo>
                  <a:pt x="186" y="176"/>
                </a:lnTo>
                <a:lnTo>
                  <a:pt x="182" y="158"/>
                </a:lnTo>
                <a:lnTo>
                  <a:pt x="174" y="140"/>
                </a:lnTo>
                <a:lnTo>
                  <a:pt x="168" y="132"/>
                </a:lnTo>
                <a:lnTo>
                  <a:pt x="160" y="124"/>
                </a:lnTo>
                <a:lnTo>
                  <a:pt x="160" y="124"/>
                </a:lnTo>
                <a:close/>
                <a:moveTo>
                  <a:pt x="144" y="56"/>
                </a:moveTo>
                <a:lnTo>
                  <a:pt x="144" y="56"/>
                </a:lnTo>
                <a:lnTo>
                  <a:pt x="142" y="54"/>
                </a:lnTo>
                <a:lnTo>
                  <a:pt x="142" y="54"/>
                </a:lnTo>
                <a:lnTo>
                  <a:pt x="142" y="54"/>
                </a:lnTo>
                <a:lnTo>
                  <a:pt x="142" y="54"/>
                </a:lnTo>
                <a:lnTo>
                  <a:pt x="144" y="56"/>
                </a:lnTo>
                <a:lnTo>
                  <a:pt x="144" y="56"/>
                </a:lnTo>
                <a:close/>
                <a:moveTo>
                  <a:pt x="0" y="58"/>
                </a:moveTo>
                <a:lnTo>
                  <a:pt x="0" y="58"/>
                </a:lnTo>
                <a:lnTo>
                  <a:pt x="2" y="64"/>
                </a:lnTo>
                <a:lnTo>
                  <a:pt x="4" y="64"/>
                </a:lnTo>
                <a:lnTo>
                  <a:pt x="14" y="64"/>
                </a:lnTo>
                <a:lnTo>
                  <a:pt x="14" y="64"/>
                </a:lnTo>
                <a:lnTo>
                  <a:pt x="12" y="52"/>
                </a:lnTo>
                <a:lnTo>
                  <a:pt x="12" y="52"/>
                </a:lnTo>
                <a:lnTo>
                  <a:pt x="4" y="52"/>
                </a:lnTo>
                <a:lnTo>
                  <a:pt x="0" y="54"/>
                </a:lnTo>
                <a:lnTo>
                  <a:pt x="0" y="58"/>
                </a:lnTo>
                <a:lnTo>
                  <a:pt x="0" y="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3490" r="28532"/>
          <a:stretch>
            <a:fillRect/>
          </a:stretch>
        </p:blipFill>
        <p:spPr>
          <a:xfrm>
            <a:off x="4754245" y="2434590"/>
            <a:ext cx="2552700" cy="2567305"/>
          </a:xfrm>
          <a:prstGeom prst="ellipse">
            <a:avLst/>
          </a:prstGeom>
        </p:spPr>
      </p:pic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38" y="-121920"/>
            <a:ext cx="653320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096000" y="2074783"/>
            <a:ext cx="3837214" cy="1354217"/>
            <a:chOff x="6081486" y="649688"/>
            <a:chExt cx="3837214" cy="1354217"/>
          </a:xfrm>
        </p:grpSpPr>
        <p:sp>
          <p:nvSpPr>
            <p:cNvPr id="11" name="文本框 10"/>
            <p:cNvSpPr txBox="1"/>
            <p:nvPr/>
          </p:nvSpPr>
          <p:spPr>
            <a:xfrm>
              <a:off x="6081486" y="649688"/>
              <a:ext cx="3403762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049AAB"/>
                  </a:solidFill>
                  <a:cs typeface="+mn-ea"/>
                  <a:sym typeface="+mn-lt"/>
                </a:rPr>
                <a:t>PART </a:t>
              </a:r>
              <a:r>
                <a:rPr lang="en-US" altLang="zh-CN" sz="3600" b="1" dirty="0" smtClean="0">
                  <a:solidFill>
                    <a:srgbClr val="049AAB"/>
                  </a:solidFill>
                  <a:cs typeface="+mn-ea"/>
                  <a:sym typeface="+mn-lt"/>
                </a:rPr>
                <a:t>THREE</a:t>
              </a:r>
              <a:endParaRPr lang="zh-CN" altLang="en-US" sz="36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081486" y="1296019"/>
              <a:ext cx="3837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关于治疗</a:t>
              </a:r>
              <a:endPara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/>
          <a:stretch>
            <a:fillRect/>
          </a:stretch>
        </p:blipFill>
        <p:spPr>
          <a:xfrm>
            <a:off x="9083040" y="-121920"/>
            <a:ext cx="310896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r="9145"/>
          <a:stretch>
            <a:fillRect/>
          </a:stretch>
        </p:blipFill>
        <p:spPr>
          <a:xfrm>
            <a:off x="-29796" y="1211580"/>
            <a:ext cx="5718387" cy="4191000"/>
          </a:xfrm>
          <a:prstGeom prst="rect">
            <a:avLst/>
          </a:prstGeom>
        </p:spPr>
      </p:pic>
      <p:sp>
        <p:nvSpPr>
          <p:cNvPr id="13" name="TextBox 58"/>
          <p:cNvSpPr txBox="1"/>
          <p:nvPr/>
        </p:nvSpPr>
        <p:spPr>
          <a:xfrm>
            <a:off x="4976216" y="1933679"/>
            <a:ext cx="109356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b="1" dirty="0" smtClean="0">
                <a:gradFill>
                  <a:gsLst>
                    <a:gs pos="0">
                      <a:srgbClr val="049AAB"/>
                    </a:gs>
                    <a:gs pos="100000">
                      <a:srgbClr val="01304C"/>
                    </a:gs>
                  </a:gsLst>
                  <a:lin ang="5400000" scaled="1"/>
                </a:gradFill>
                <a:cs typeface="+mn-ea"/>
                <a:sym typeface="+mn-lt"/>
              </a:rPr>
              <a:t>3</a:t>
            </a:r>
            <a:endParaRPr lang="zh-CN" altLang="en-US" sz="11500" b="1" dirty="0">
              <a:gradFill>
                <a:gsLst>
                  <a:gs pos="0">
                    <a:srgbClr val="049AAB"/>
                  </a:gs>
                  <a:gs pos="100000">
                    <a:srgbClr val="01304C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ver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28173" y="143392"/>
            <a:ext cx="5503967" cy="646331"/>
            <a:chOff x="6080760" y="1044564"/>
            <a:chExt cx="5503967" cy="646331"/>
          </a:xfrm>
        </p:grpSpPr>
        <p:sp>
          <p:nvSpPr>
            <p:cNvPr id="13" name="文本框 12"/>
            <p:cNvSpPr txBox="1"/>
            <p:nvPr/>
          </p:nvSpPr>
          <p:spPr>
            <a:xfrm>
              <a:off x="6080760" y="1044564"/>
              <a:ext cx="223361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049AAB"/>
                  </a:solidFill>
                  <a:cs typeface="+mn-ea"/>
                  <a:sym typeface="+mn-lt"/>
                </a:rPr>
                <a:t>THREE</a:t>
              </a:r>
              <a:endParaRPr lang="zh-CN" altLang="en-US" sz="36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747513" y="1091475"/>
              <a:ext cx="3837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病情特点</a:t>
              </a:r>
            </a:p>
          </p:txBody>
        </p:sp>
      </p:grpSp>
      <p:sp>
        <p:nvSpPr>
          <p:cNvPr id="19" name="TextBox 58"/>
          <p:cNvSpPr txBox="1"/>
          <p:nvPr/>
        </p:nvSpPr>
        <p:spPr>
          <a:xfrm>
            <a:off x="7248886" y="3518746"/>
            <a:ext cx="4493393" cy="1595670"/>
          </a:xfrm>
          <a:prstGeom prst="rect">
            <a:avLst/>
          </a:prstGeom>
          <a:noFill/>
        </p:spPr>
        <p:txBody>
          <a:bodyPr wrap="square" lIns="117199" tIns="58599" rIns="117199" bIns="5859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抗血小板聚集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：阿司匹林肠溶片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0.1g </a:t>
            </a: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qd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，氯吡格雷片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75mg </a:t>
            </a: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qd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；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调脂稳定斑块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：阿托伐他汀片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20mg </a:t>
            </a: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qn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；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扩张冠脉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：单硝酸异山梨酯缓释片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60mg </a:t>
            </a: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qd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；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强心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：地高辛片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0.125mg </a:t>
            </a: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qd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79"/>
          <p:cNvSpPr txBox="1"/>
          <p:nvPr/>
        </p:nvSpPr>
        <p:spPr>
          <a:xfrm>
            <a:off x="4051760" y="4588403"/>
            <a:ext cx="3197126" cy="733896"/>
          </a:xfrm>
          <a:prstGeom prst="rect">
            <a:avLst/>
          </a:prstGeom>
          <a:noFill/>
        </p:spPr>
        <p:txBody>
          <a:bodyPr wrap="square" lIns="117199" tIns="58599" rIns="117199" bIns="58599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排毒：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大黄碳酸氢钠片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3# </a:t>
            </a:r>
            <a:r>
              <a:rPr lang="en-US" altLang="zh-CN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tid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80"/>
          <p:cNvSpPr txBox="1"/>
          <p:nvPr/>
        </p:nvSpPr>
        <p:spPr>
          <a:xfrm>
            <a:off x="9158055" y="2508744"/>
            <a:ext cx="1467793" cy="364564"/>
          </a:xfrm>
          <a:prstGeom prst="rect">
            <a:avLst/>
          </a:prstGeom>
          <a:noFill/>
        </p:spPr>
        <p:txBody>
          <a:bodyPr wrap="none" lIns="117199" tIns="58599" rIns="117199" bIns="58599">
            <a:spAutoFit/>
          </a:bodyPr>
          <a:lstStyle/>
          <a:p>
            <a:pPr eaLnBrk="0" hangingPunct="0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加用降压药物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043768" y="2049991"/>
            <a:ext cx="2591979" cy="3217537"/>
            <a:chOff x="681032" y="1902140"/>
            <a:chExt cx="1944688" cy="2681281"/>
          </a:xfrm>
        </p:grpSpPr>
        <p:sp>
          <p:nvSpPr>
            <p:cNvPr id="23" name="椭圆​​ 2"/>
            <p:cNvSpPr/>
            <p:nvPr/>
          </p:nvSpPr>
          <p:spPr>
            <a:xfrm>
              <a:off x="681032" y="1902140"/>
              <a:ext cx="1944688" cy="2447925"/>
            </a:xfrm>
            <a:custGeom>
              <a:avLst/>
              <a:gdLst/>
              <a:ahLst/>
              <a:cxnLst/>
              <a:rect l="l" t="t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rgbClr val="059CAE"/>
            </a:soli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​​ 6"/>
            <p:cNvSpPr/>
            <p:nvPr/>
          </p:nvSpPr>
          <p:spPr>
            <a:xfrm>
              <a:off x="897230" y="4432300"/>
              <a:ext cx="1512168" cy="151121"/>
            </a:xfrm>
            <a:prstGeom prst="ellipse">
              <a:avLst/>
            </a:prstGeom>
            <a:gradFill flip="none" rotWithShape="1">
              <a:gsLst>
                <a:gs pos="80000">
                  <a:sysClr val="window" lastClr="FFFFFF">
                    <a:alpha val="0"/>
                  </a:sysClr>
                </a:gs>
                <a:gs pos="0">
                  <a:srgbClr val="FFFFFF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​​ 16"/>
            <p:cNvSpPr>
              <a:spLocks noChangeArrowheads="1"/>
            </p:cNvSpPr>
            <p:nvPr/>
          </p:nvSpPr>
          <p:spPr bwMode="auto">
            <a:xfrm>
              <a:off x="1020330" y="2387159"/>
              <a:ext cx="1299143" cy="974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血肌酐</a:t>
              </a:r>
              <a:r>
                <a:rPr lang="zh-CN" altLang="en-US" sz="2800" b="1" dirty="0" smtClean="0">
                  <a:solidFill>
                    <a:schemeClr val="bg1"/>
                  </a:solidFill>
                  <a:cs typeface="+mn-ea"/>
                  <a:sym typeface="+mn-lt"/>
                </a:rPr>
                <a:t>、</a:t>
              </a:r>
              <a:endPara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zh-CN" sz="2800" b="1" dirty="0" smtClean="0">
                  <a:solidFill>
                    <a:schemeClr val="bg1"/>
                  </a:solidFill>
                  <a:cs typeface="+mn-ea"/>
                  <a:sym typeface="+mn-lt"/>
                </a:rPr>
                <a:t>BUN</a:t>
              </a:r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升高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329764" y="1602317"/>
            <a:ext cx="1919122" cy="2335512"/>
            <a:chOff x="3146420" y="1529078"/>
            <a:chExt cx="1439862" cy="1946260"/>
          </a:xfrm>
        </p:grpSpPr>
        <p:sp>
          <p:nvSpPr>
            <p:cNvPr id="27" name="椭圆​​ 2"/>
            <p:cNvSpPr/>
            <p:nvPr/>
          </p:nvSpPr>
          <p:spPr>
            <a:xfrm>
              <a:off x="3146420" y="1529078"/>
              <a:ext cx="1439862" cy="1812925"/>
            </a:xfrm>
            <a:custGeom>
              <a:avLst/>
              <a:gdLst/>
              <a:ahLst/>
              <a:cxnLst/>
              <a:rect l="l" t="t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rgbClr val="9BD744"/>
            </a:soli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​​ 9"/>
            <p:cNvSpPr/>
            <p:nvPr/>
          </p:nvSpPr>
          <p:spPr>
            <a:xfrm>
              <a:off x="3273494" y="3380494"/>
              <a:ext cx="1116000" cy="94844"/>
            </a:xfrm>
            <a:prstGeom prst="ellipse">
              <a:avLst/>
            </a:prstGeom>
            <a:gradFill flip="none" rotWithShape="1">
              <a:gsLst>
                <a:gs pos="80000">
                  <a:sysClr val="window" lastClr="FFFFFF">
                    <a:alpha val="0"/>
                  </a:sysClr>
                </a:gs>
                <a:gs pos="0">
                  <a:srgbClr val="FFFFFF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​​ 17"/>
            <p:cNvSpPr>
              <a:spLocks noChangeArrowheads="1"/>
            </p:cNvSpPr>
            <p:nvPr/>
          </p:nvSpPr>
          <p:spPr bwMode="auto">
            <a:xfrm>
              <a:off x="3386926" y="1870092"/>
              <a:ext cx="1100699" cy="718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冠心病</a:t>
              </a:r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，</a:t>
              </a:r>
              <a:endPara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心功能不全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898468" y="1270847"/>
            <a:ext cx="1349946" cy="1629211"/>
            <a:chOff x="5073645" y="1252853"/>
            <a:chExt cx="1012825" cy="1357676"/>
          </a:xfrm>
        </p:grpSpPr>
        <p:sp>
          <p:nvSpPr>
            <p:cNvPr id="31" name="椭圆​​ 2"/>
            <p:cNvSpPr/>
            <p:nvPr/>
          </p:nvSpPr>
          <p:spPr>
            <a:xfrm>
              <a:off x="5073645" y="1252853"/>
              <a:ext cx="1012825" cy="1274762"/>
            </a:xfrm>
            <a:custGeom>
              <a:avLst/>
              <a:gdLst/>
              <a:ahLst/>
              <a:cxnLst/>
              <a:rect l="l" t="t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rgbClr val="059CAE"/>
            </a:soli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椭圆​​ 10"/>
            <p:cNvSpPr/>
            <p:nvPr/>
          </p:nvSpPr>
          <p:spPr>
            <a:xfrm>
              <a:off x="5217790" y="2515685"/>
              <a:ext cx="720000" cy="94844"/>
            </a:xfrm>
            <a:prstGeom prst="ellipse">
              <a:avLst/>
            </a:prstGeom>
            <a:gradFill flip="none" rotWithShape="1">
              <a:gsLst>
                <a:gs pos="80000">
                  <a:sysClr val="window" lastClr="FFFFFF">
                    <a:alpha val="0"/>
                  </a:sysClr>
                </a:gs>
                <a:gs pos="0">
                  <a:srgbClr val="FFFFFF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​​ 18"/>
            <p:cNvSpPr>
              <a:spLocks noChangeArrowheads="1"/>
            </p:cNvSpPr>
            <p:nvPr/>
          </p:nvSpPr>
          <p:spPr bwMode="auto">
            <a:xfrm>
              <a:off x="5250285" y="1568261"/>
              <a:ext cx="6581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血压高</a:t>
              </a:r>
            </a:p>
          </p:txBody>
        </p:sp>
      </p:grp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89" tmFilter="0, 0; 0.125,0.2665; 0.25,0.4; 0.375,0.465; 0.5,0.5;  0.625,0.535; 0.75,0.6; 0.875,0.7335; 1,1">
                                          <p:stCondLst>
                                            <p:cond delay="11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45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45" decel="50000">
                                          <p:stCondLst>
                                            <p:cond delay="59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45" decel="50000">
                                          <p:stCondLst>
                                            <p:cond delay="145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89" tmFilter="0, 0; 0.125,0.2665; 0.25,0.4; 0.375,0.465; 0.5,0.5;  0.625,0.535; 0.75,0.6; 0.875,0.7335; 1,1">
                                          <p:stCondLst>
                                            <p:cond delay="11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45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45" decel="50000">
                                          <p:stCondLst>
                                            <p:cond delay="59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45" decel="50000">
                                          <p:stCondLst>
                                            <p:cond delay="145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89" tmFilter="0, 0; 0.125,0.2665; 0.25,0.4; 0.375,0.465; 0.5,0.5;  0.625,0.535; 0.75,0.6; 0.875,0.7335; 1,1">
                                          <p:stCondLst>
                                            <p:cond delay="116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45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45" decel="50000">
                                          <p:stCondLst>
                                            <p:cond delay="59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45" decel="50000">
                                          <p:stCondLst>
                                            <p:cond delay="145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38" y="-121920"/>
            <a:ext cx="653320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096000" y="2074783"/>
            <a:ext cx="3837214" cy="1354217"/>
            <a:chOff x="6081486" y="649688"/>
            <a:chExt cx="3837214" cy="1354217"/>
          </a:xfrm>
        </p:grpSpPr>
        <p:sp>
          <p:nvSpPr>
            <p:cNvPr id="11" name="文本框 10"/>
            <p:cNvSpPr txBox="1"/>
            <p:nvPr/>
          </p:nvSpPr>
          <p:spPr>
            <a:xfrm>
              <a:off x="6081486" y="649688"/>
              <a:ext cx="3403762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049AAB"/>
                  </a:solidFill>
                  <a:cs typeface="+mn-ea"/>
                  <a:sym typeface="+mn-lt"/>
                </a:rPr>
                <a:t>PART </a:t>
              </a:r>
              <a:r>
                <a:rPr lang="en-US" altLang="zh-CN" sz="3600" b="1" dirty="0" smtClean="0">
                  <a:solidFill>
                    <a:srgbClr val="049AAB"/>
                  </a:solidFill>
                  <a:cs typeface="+mn-ea"/>
                  <a:sym typeface="+mn-lt"/>
                </a:rPr>
                <a:t>FOUR</a:t>
              </a:r>
              <a:endParaRPr lang="zh-CN" altLang="en-US" sz="36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081486" y="1296019"/>
              <a:ext cx="3837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药物的选择</a:t>
              </a:r>
              <a:endPara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/>
          <a:stretch>
            <a:fillRect/>
          </a:stretch>
        </p:blipFill>
        <p:spPr>
          <a:xfrm>
            <a:off x="9083040" y="-121920"/>
            <a:ext cx="310896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r="9145"/>
          <a:stretch>
            <a:fillRect/>
          </a:stretch>
        </p:blipFill>
        <p:spPr>
          <a:xfrm>
            <a:off x="-29796" y="1211580"/>
            <a:ext cx="5718387" cy="4191000"/>
          </a:xfrm>
          <a:prstGeom prst="rect">
            <a:avLst/>
          </a:prstGeom>
        </p:spPr>
      </p:pic>
      <p:sp>
        <p:nvSpPr>
          <p:cNvPr id="13" name="TextBox 58"/>
          <p:cNvSpPr txBox="1"/>
          <p:nvPr/>
        </p:nvSpPr>
        <p:spPr>
          <a:xfrm>
            <a:off x="4976216" y="1933679"/>
            <a:ext cx="109356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b="1" dirty="0" smtClean="0">
                <a:gradFill>
                  <a:gsLst>
                    <a:gs pos="0">
                      <a:srgbClr val="049AAB"/>
                    </a:gs>
                    <a:gs pos="100000">
                      <a:srgbClr val="01304C"/>
                    </a:gs>
                  </a:gsLst>
                  <a:lin ang="5400000" scaled="1"/>
                </a:gradFill>
                <a:cs typeface="+mn-ea"/>
                <a:sym typeface="+mn-lt"/>
              </a:rPr>
              <a:t>4</a:t>
            </a:r>
            <a:endParaRPr lang="zh-CN" altLang="en-US" sz="11500" b="1" dirty="0">
              <a:gradFill>
                <a:gsLst>
                  <a:gs pos="0">
                    <a:srgbClr val="049AAB"/>
                  </a:gs>
                  <a:gs pos="100000">
                    <a:srgbClr val="01304C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704" y="645446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</p:cSld>
  <p:clrMapOvr>
    <a:masterClrMapping/>
  </p:clrMapOvr>
  <p:transition spd="slow" advTm="0">
    <p:cover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28173" y="143392"/>
            <a:ext cx="5259487" cy="646331"/>
            <a:chOff x="6080760" y="1044564"/>
            <a:chExt cx="5259487" cy="646331"/>
          </a:xfrm>
        </p:grpSpPr>
        <p:sp>
          <p:nvSpPr>
            <p:cNvPr id="13" name="文本框 12"/>
            <p:cNvSpPr txBox="1"/>
            <p:nvPr/>
          </p:nvSpPr>
          <p:spPr>
            <a:xfrm>
              <a:off x="6080760" y="1044564"/>
              <a:ext cx="223361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049AAB"/>
                  </a:solidFill>
                  <a:cs typeface="+mn-ea"/>
                  <a:sym typeface="+mn-lt"/>
                </a:rPr>
                <a:t>FOUR</a:t>
              </a:r>
              <a:endParaRPr lang="zh-CN" altLang="en-US" sz="36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03033" y="1104175"/>
              <a:ext cx="3837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药物的选择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7736697" y="2781759"/>
            <a:ext cx="3664727" cy="131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200"/>
              </a:lnSpc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K/DOQI</a:t>
            </a: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慢性肾病高血压</a:t>
            </a:r>
            <a:endParaRPr lang="en-US" altLang="zh-CN" sz="2400" b="1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和降压药物指南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1700000" y="2781759"/>
            <a:ext cx="274548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200"/>
              </a:lnSpc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2007ESC/ESH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高血压指南</a:t>
            </a:r>
          </a:p>
        </p:txBody>
      </p:sp>
      <p:sp>
        <p:nvSpPr>
          <p:cNvPr id="3" name="矩形 2"/>
          <p:cNvSpPr/>
          <p:nvPr/>
        </p:nvSpPr>
        <p:spPr>
          <a:xfrm>
            <a:off x="5556429" y="1229000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JNC7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566677" y="1929780"/>
            <a:ext cx="2888848" cy="2811709"/>
            <a:chOff x="4566677" y="1929780"/>
            <a:chExt cx="2888848" cy="2811709"/>
          </a:xfrm>
        </p:grpSpPr>
        <p:sp>
          <p:nvSpPr>
            <p:cNvPr id="34" name="任意多边形 33"/>
            <p:cNvSpPr/>
            <p:nvPr/>
          </p:nvSpPr>
          <p:spPr>
            <a:xfrm>
              <a:off x="6049671" y="1929780"/>
              <a:ext cx="1405854" cy="2811709"/>
            </a:xfrm>
            <a:custGeom>
              <a:avLst/>
              <a:gdLst>
                <a:gd name="connsiteX0" fmla="*/ 0 w 972108"/>
                <a:gd name="connsiteY0" fmla="*/ 0 h 1944216"/>
                <a:gd name="connsiteX1" fmla="*/ 972108 w 972108"/>
                <a:gd name="connsiteY1" fmla="*/ 972108 h 1944216"/>
                <a:gd name="connsiteX2" fmla="*/ 0 w 972108"/>
                <a:gd name="connsiteY2" fmla="*/ 1944216 h 1944216"/>
                <a:gd name="connsiteX3" fmla="*/ 0 w 972108"/>
                <a:gd name="connsiteY3" fmla="*/ 1761334 h 1944216"/>
                <a:gd name="connsiteX4" fmla="*/ 789226 w 972108"/>
                <a:gd name="connsiteY4" fmla="*/ 972108 h 1944216"/>
                <a:gd name="connsiteX5" fmla="*/ 0 w 972108"/>
                <a:gd name="connsiteY5" fmla="*/ 182882 h 1944216"/>
                <a:gd name="connsiteX6" fmla="*/ 0 w 972108"/>
                <a:gd name="connsiteY6" fmla="*/ 0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2108" h="1944216">
                  <a:moveTo>
                    <a:pt x="0" y="0"/>
                  </a:moveTo>
                  <a:cubicBezTo>
                    <a:pt x="536880" y="0"/>
                    <a:pt x="972108" y="435228"/>
                    <a:pt x="972108" y="972108"/>
                  </a:cubicBezTo>
                  <a:cubicBezTo>
                    <a:pt x="972108" y="1508988"/>
                    <a:pt x="536880" y="1944216"/>
                    <a:pt x="0" y="1944216"/>
                  </a:cubicBezTo>
                  <a:lnTo>
                    <a:pt x="0" y="1761334"/>
                  </a:lnTo>
                  <a:cubicBezTo>
                    <a:pt x="435877" y="1761334"/>
                    <a:pt x="789226" y="1407985"/>
                    <a:pt x="789226" y="972108"/>
                  </a:cubicBezTo>
                  <a:cubicBezTo>
                    <a:pt x="789226" y="536231"/>
                    <a:pt x="435877" y="182882"/>
                    <a:pt x="0" y="1828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59CAE"/>
            </a:solidFill>
            <a:ln w="12700">
              <a:noFill/>
            </a:ln>
            <a:effectLst>
              <a:innerShdw blurRad="25400" dist="12700" dir="189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4566677" y="1929780"/>
              <a:ext cx="1405854" cy="2811709"/>
            </a:xfrm>
            <a:custGeom>
              <a:avLst/>
              <a:gdLst>
                <a:gd name="connsiteX0" fmla="*/ 972108 w 972108"/>
                <a:gd name="connsiteY0" fmla="*/ 0 h 1944216"/>
                <a:gd name="connsiteX1" fmla="*/ 972108 w 972108"/>
                <a:gd name="connsiteY1" fmla="*/ 182882 h 1944216"/>
                <a:gd name="connsiteX2" fmla="*/ 182882 w 972108"/>
                <a:gd name="connsiteY2" fmla="*/ 972108 h 1944216"/>
                <a:gd name="connsiteX3" fmla="*/ 972108 w 972108"/>
                <a:gd name="connsiteY3" fmla="*/ 1761334 h 1944216"/>
                <a:gd name="connsiteX4" fmla="*/ 972108 w 972108"/>
                <a:gd name="connsiteY4" fmla="*/ 1944216 h 1944216"/>
                <a:gd name="connsiteX5" fmla="*/ 0 w 972108"/>
                <a:gd name="connsiteY5" fmla="*/ 972108 h 1944216"/>
                <a:gd name="connsiteX6" fmla="*/ 972108 w 972108"/>
                <a:gd name="connsiteY6" fmla="*/ 0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2108" h="1944216">
                  <a:moveTo>
                    <a:pt x="972108" y="0"/>
                  </a:moveTo>
                  <a:lnTo>
                    <a:pt x="972108" y="182882"/>
                  </a:lnTo>
                  <a:cubicBezTo>
                    <a:pt x="536231" y="182882"/>
                    <a:pt x="182882" y="536231"/>
                    <a:pt x="182882" y="972108"/>
                  </a:cubicBezTo>
                  <a:cubicBezTo>
                    <a:pt x="182882" y="1407985"/>
                    <a:pt x="536231" y="1761334"/>
                    <a:pt x="972108" y="1761334"/>
                  </a:cubicBezTo>
                  <a:lnTo>
                    <a:pt x="972108" y="1944216"/>
                  </a:lnTo>
                  <a:cubicBezTo>
                    <a:pt x="435228" y="1944216"/>
                    <a:pt x="0" y="1508988"/>
                    <a:pt x="0" y="972108"/>
                  </a:cubicBezTo>
                  <a:cubicBezTo>
                    <a:pt x="0" y="435228"/>
                    <a:pt x="435228" y="0"/>
                    <a:pt x="972108" y="0"/>
                  </a:cubicBezTo>
                  <a:close/>
                </a:path>
              </a:pathLst>
            </a:custGeom>
            <a:solidFill>
              <a:srgbClr val="92D050"/>
            </a:solidFill>
            <a:ln w="12700">
              <a:noFill/>
            </a:ln>
            <a:effectLst>
              <a:innerShdw blurRad="25400" dist="12700" dir="189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3" name="矩形 72"/>
          <p:cNvSpPr/>
          <p:nvPr/>
        </p:nvSpPr>
        <p:spPr>
          <a:xfrm>
            <a:off x="5444217" y="4911333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059CAE"/>
                </a:solidFill>
                <a:cs typeface="+mn-ea"/>
                <a:sym typeface="+mn-lt"/>
              </a:rPr>
              <a:t>对策</a:t>
            </a:r>
          </a:p>
        </p:txBody>
      </p:sp>
      <p:sp>
        <p:nvSpPr>
          <p:cNvPr id="74" name="TextBox 43"/>
          <p:cNvSpPr txBox="1"/>
          <p:nvPr/>
        </p:nvSpPr>
        <p:spPr>
          <a:xfrm>
            <a:off x="1980076" y="5334458"/>
            <a:ext cx="3992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FF00"/>
              </a:buClr>
              <a:buFont typeface="Webdings" panose="05030102010509060703" pitchFamily="18" charset="2"/>
              <a:buChar char="4"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严格控制血压</a:t>
            </a:r>
          </a:p>
          <a:p>
            <a:pPr lvl="1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目标血压：≤130/80 mmHg</a:t>
            </a:r>
          </a:p>
          <a:p>
            <a:pPr lvl="1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如果蛋白尿≥1g/天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目标血压则更</a:t>
            </a: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低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13605" y="5653673"/>
            <a:ext cx="6096000" cy="7875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00FF00"/>
              </a:buClr>
              <a:buFont typeface="Webdings" panose="05030102010509060703" pitchFamily="18" charset="2"/>
              <a:buChar char="4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保护肾脏，延缓肾病进展</a:t>
            </a:r>
          </a:p>
          <a:p>
            <a:pPr>
              <a:lnSpc>
                <a:spcPct val="150000"/>
              </a:lnSpc>
              <a:buClr>
                <a:srgbClr val="00FF00"/>
              </a:buClr>
              <a:buFont typeface="Webdings" panose="05030102010509060703" pitchFamily="18" charset="2"/>
              <a:buChar char="4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降低心血管疾病危险</a:t>
            </a:r>
          </a:p>
        </p:txBody>
      </p:sp>
      <p:sp>
        <p:nvSpPr>
          <p:cNvPr id="75" name="Text Box 50"/>
          <p:cNvSpPr txBox="1">
            <a:spLocks noChangeArrowheads="1"/>
          </p:cNvSpPr>
          <p:nvPr/>
        </p:nvSpPr>
        <p:spPr bwMode="auto">
          <a:xfrm>
            <a:off x="2764241" y="6613853"/>
            <a:ext cx="9180513" cy="27463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JNC 7.   Am J Kidney Dis 2004;43(5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Suppl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1):S1-290.    Journal of Hypertension 2007, 25:1105–1187.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17504" r="16921"/>
          <a:stretch>
            <a:fillRect/>
          </a:stretch>
        </p:blipFill>
        <p:spPr>
          <a:xfrm>
            <a:off x="4963160" y="2282190"/>
            <a:ext cx="2116455" cy="2107565"/>
          </a:xfrm>
          <a:prstGeom prst="ellipse">
            <a:avLst/>
          </a:prstGeom>
        </p:spPr>
      </p:pic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7" grpId="0"/>
      <p:bldP spid="3" grpId="0"/>
      <p:bldP spid="73" grpId="0"/>
      <p:bldP spid="74" grpId="0"/>
      <p:bldP spid="5" grpId="0"/>
      <p:bldP spid="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28173" y="143392"/>
            <a:ext cx="6637313" cy="646331"/>
            <a:chOff x="6080760" y="1044564"/>
            <a:chExt cx="6637313" cy="646331"/>
          </a:xfrm>
        </p:grpSpPr>
        <p:sp>
          <p:nvSpPr>
            <p:cNvPr id="13" name="文本框 12"/>
            <p:cNvSpPr txBox="1"/>
            <p:nvPr/>
          </p:nvSpPr>
          <p:spPr>
            <a:xfrm>
              <a:off x="6080760" y="1044564"/>
              <a:ext cx="223361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049AAB"/>
                  </a:solidFill>
                  <a:cs typeface="+mn-ea"/>
                  <a:sym typeface="+mn-lt"/>
                </a:rPr>
                <a:t>FOUR</a:t>
              </a:r>
              <a:endParaRPr lang="zh-CN" altLang="en-US" sz="36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452232" y="1091475"/>
              <a:ext cx="5265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CKD</a:t>
              </a: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患者高血压治疗策略</a:t>
              </a:r>
            </a:p>
          </p:txBody>
        </p:sp>
      </p:grpSp>
      <p:sp>
        <p:nvSpPr>
          <p:cNvPr id="21" name="五边形 5"/>
          <p:cNvSpPr/>
          <p:nvPr/>
        </p:nvSpPr>
        <p:spPr>
          <a:xfrm>
            <a:off x="570583" y="4686660"/>
            <a:ext cx="5143248" cy="843877"/>
          </a:xfrm>
          <a:custGeom>
            <a:avLst/>
            <a:gdLst/>
            <a:ahLst/>
            <a:cxnLst/>
            <a:rect l="l" t="t" r="r" b="b"/>
            <a:pathLst>
              <a:path w="3326780" h="545840">
                <a:moveTo>
                  <a:pt x="272920" y="0"/>
                </a:moveTo>
                <a:lnTo>
                  <a:pt x="1028317" y="0"/>
                </a:lnTo>
                <a:lnTo>
                  <a:pt x="2298463" y="0"/>
                </a:lnTo>
                <a:lnTo>
                  <a:pt x="3053860" y="0"/>
                </a:lnTo>
                <a:lnTo>
                  <a:pt x="3326780" y="272920"/>
                </a:lnTo>
                <a:lnTo>
                  <a:pt x="3053860" y="545840"/>
                </a:lnTo>
                <a:lnTo>
                  <a:pt x="2298463" y="545840"/>
                </a:lnTo>
                <a:lnTo>
                  <a:pt x="1028317" y="545840"/>
                </a:lnTo>
                <a:lnTo>
                  <a:pt x="272920" y="545840"/>
                </a:lnTo>
                <a:lnTo>
                  <a:pt x="0" y="272920"/>
                </a:lnTo>
                <a:close/>
              </a:path>
            </a:pathLst>
          </a:custGeom>
          <a:solidFill>
            <a:srgbClr val="059CA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22" name="五边形 7"/>
          <p:cNvSpPr/>
          <p:nvPr/>
        </p:nvSpPr>
        <p:spPr>
          <a:xfrm>
            <a:off x="1041131" y="3645437"/>
            <a:ext cx="4202150" cy="843877"/>
          </a:xfrm>
          <a:custGeom>
            <a:avLst/>
            <a:gdLst/>
            <a:ahLst/>
            <a:cxnLst/>
            <a:rect l="l" t="t" r="r" b="b"/>
            <a:pathLst>
              <a:path w="2718054" h="545840">
                <a:moveTo>
                  <a:pt x="272920" y="0"/>
                </a:moveTo>
                <a:lnTo>
                  <a:pt x="419591" y="0"/>
                </a:lnTo>
                <a:lnTo>
                  <a:pt x="2298463" y="0"/>
                </a:lnTo>
                <a:lnTo>
                  <a:pt x="2445134" y="0"/>
                </a:lnTo>
                <a:lnTo>
                  <a:pt x="2718054" y="272920"/>
                </a:lnTo>
                <a:lnTo>
                  <a:pt x="2445134" y="545840"/>
                </a:lnTo>
                <a:lnTo>
                  <a:pt x="2298463" y="545840"/>
                </a:lnTo>
                <a:lnTo>
                  <a:pt x="419591" y="545840"/>
                </a:lnTo>
                <a:lnTo>
                  <a:pt x="272920" y="545840"/>
                </a:lnTo>
                <a:lnTo>
                  <a:pt x="0" y="272920"/>
                </a:lnTo>
                <a:close/>
              </a:path>
            </a:pathLst>
          </a:custGeom>
          <a:solidFill>
            <a:srgbClr val="9BD74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23" name="五边形 9"/>
          <p:cNvSpPr/>
          <p:nvPr/>
        </p:nvSpPr>
        <p:spPr>
          <a:xfrm>
            <a:off x="1659910" y="2604213"/>
            <a:ext cx="2964593" cy="843877"/>
          </a:xfrm>
          <a:custGeom>
            <a:avLst/>
            <a:gdLst/>
            <a:ahLst/>
            <a:cxnLst/>
            <a:rect l="l" t="t" r="r" b="b"/>
            <a:pathLst>
              <a:path w="1917572" h="545840">
                <a:moveTo>
                  <a:pt x="272920" y="0"/>
                </a:moveTo>
                <a:lnTo>
                  <a:pt x="1135241" y="0"/>
                </a:lnTo>
                <a:lnTo>
                  <a:pt x="1222047" y="0"/>
                </a:lnTo>
                <a:lnTo>
                  <a:pt x="1644652" y="0"/>
                </a:lnTo>
                <a:lnTo>
                  <a:pt x="1917572" y="272920"/>
                </a:lnTo>
                <a:lnTo>
                  <a:pt x="1644652" y="545840"/>
                </a:lnTo>
                <a:lnTo>
                  <a:pt x="1222047" y="545840"/>
                </a:lnTo>
                <a:lnTo>
                  <a:pt x="1135241" y="545840"/>
                </a:lnTo>
                <a:lnTo>
                  <a:pt x="272920" y="545840"/>
                </a:lnTo>
                <a:lnTo>
                  <a:pt x="0" y="272920"/>
                </a:lnTo>
                <a:close/>
              </a:path>
            </a:pathLst>
          </a:custGeom>
          <a:solidFill>
            <a:srgbClr val="059CA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24" name="等腰三角形 23"/>
          <p:cNvSpPr/>
          <p:nvPr/>
        </p:nvSpPr>
        <p:spPr>
          <a:xfrm>
            <a:off x="2266012" y="1524723"/>
            <a:ext cx="1752390" cy="87633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796597" y="2720026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01</a:t>
            </a:r>
            <a:endParaRPr lang="en-US" altLang="zh-CN" sz="3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796598" y="3737093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796600" y="4819080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H="1">
            <a:off x="4624503" y="3032478"/>
            <a:ext cx="3064784" cy="0"/>
          </a:xfrm>
          <a:prstGeom prst="line">
            <a:avLst/>
          </a:prstGeom>
          <a:noFill/>
          <a:ln w="12700" cap="flat">
            <a:solidFill>
              <a:srgbClr val="059CAE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H="1">
            <a:off x="5243281" y="4042128"/>
            <a:ext cx="3064784" cy="0"/>
          </a:xfrm>
          <a:prstGeom prst="line">
            <a:avLst/>
          </a:prstGeom>
          <a:noFill/>
          <a:ln w="12700" cap="flat">
            <a:solidFill>
              <a:srgbClr val="9BD744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 flipH="1">
            <a:off x="5713831" y="5099403"/>
            <a:ext cx="3064784" cy="0"/>
          </a:xfrm>
          <a:prstGeom prst="line">
            <a:avLst/>
          </a:prstGeom>
          <a:noFill/>
          <a:ln w="12700" cap="flat">
            <a:solidFill>
              <a:srgbClr val="059CAE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43849" y="2523190"/>
            <a:ext cx="3028951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CKD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患者药物治疗并发症较普通人群高，应加强监测</a:t>
            </a:r>
          </a:p>
        </p:txBody>
      </p:sp>
      <p:sp>
        <p:nvSpPr>
          <p:cNvPr id="32" name="矩形 31"/>
          <p:cNvSpPr/>
          <p:nvPr/>
        </p:nvSpPr>
        <p:spPr>
          <a:xfrm>
            <a:off x="8521440" y="3565990"/>
            <a:ext cx="2786062" cy="8744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除血压外，还应监测尿蛋白来评估降压药的疗效</a:t>
            </a:r>
          </a:p>
        </p:txBody>
      </p:sp>
      <p:sp>
        <p:nvSpPr>
          <p:cNvPr id="33" name="矩形 32"/>
          <p:cNvSpPr/>
          <p:nvPr/>
        </p:nvSpPr>
        <p:spPr>
          <a:xfrm>
            <a:off x="8990452" y="4686660"/>
            <a:ext cx="2758604" cy="8744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GFR↓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患者应加强监测并进行评估</a:t>
            </a: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 animBg="1"/>
      <p:bldP spid="29" grpId="0" animBg="1"/>
      <p:bldP spid="30" grpId="0" animBg="1"/>
      <p:bldP spid="2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28173" y="143392"/>
            <a:ext cx="6561113" cy="646331"/>
            <a:chOff x="6080760" y="1044564"/>
            <a:chExt cx="6561113" cy="646331"/>
          </a:xfrm>
        </p:grpSpPr>
        <p:sp>
          <p:nvSpPr>
            <p:cNvPr id="13" name="文本框 12"/>
            <p:cNvSpPr txBox="1"/>
            <p:nvPr/>
          </p:nvSpPr>
          <p:spPr>
            <a:xfrm>
              <a:off x="6080760" y="1044564"/>
              <a:ext cx="223361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049AAB"/>
                  </a:solidFill>
                  <a:cs typeface="+mn-ea"/>
                  <a:sym typeface="+mn-lt"/>
                </a:rPr>
                <a:t>FOUR</a:t>
              </a:r>
              <a:endParaRPr lang="zh-CN" altLang="en-US" sz="36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376032" y="1104175"/>
              <a:ext cx="5265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CKD</a:t>
              </a: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患者降压药物的选择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62246" y="2732539"/>
            <a:ext cx="1769555" cy="1880154"/>
            <a:chOff x="395537" y="2426415"/>
            <a:chExt cx="1327474" cy="1410442"/>
          </a:xfrm>
          <a:solidFill>
            <a:srgbClr val="C00000"/>
          </a:solidFill>
        </p:grpSpPr>
        <p:sp>
          <p:nvSpPr>
            <p:cNvPr id="19" name="六边形 18"/>
            <p:cNvSpPr/>
            <p:nvPr/>
          </p:nvSpPr>
          <p:spPr>
            <a:xfrm rot="16200000">
              <a:off x="354053" y="2467899"/>
              <a:ext cx="1410442" cy="1327474"/>
            </a:xfrm>
            <a:prstGeom prst="hexagon">
              <a:avLst/>
            </a:prstGeom>
            <a:solidFill>
              <a:srgbClr val="059CAE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32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28"/>
            <p:cNvSpPr txBox="1"/>
            <p:nvPr/>
          </p:nvSpPr>
          <p:spPr>
            <a:xfrm>
              <a:off x="716044" y="2931581"/>
              <a:ext cx="650810" cy="37701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2665" b="1" kern="0" dirty="0" smtClean="0">
                  <a:solidFill>
                    <a:prstClr val="white"/>
                  </a:solidFill>
                  <a:cs typeface="+mn-ea"/>
                  <a:sym typeface="+mn-lt"/>
                </a:rPr>
                <a:t>选择</a:t>
              </a:r>
              <a:endParaRPr lang="zh-CN" altLang="en-US" sz="2665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等腰三角形 30"/>
          <p:cNvSpPr/>
          <p:nvPr/>
        </p:nvSpPr>
        <p:spPr>
          <a:xfrm rot="5400000">
            <a:off x="2638870" y="3576630"/>
            <a:ext cx="299819" cy="258464"/>
          </a:xfrm>
          <a:prstGeom prst="triangle">
            <a:avLst/>
          </a:prstGeom>
          <a:solidFill>
            <a:srgbClr val="9BD74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3200" kern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4" name="等腰三角形 33"/>
          <p:cNvSpPr/>
          <p:nvPr/>
        </p:nvSpPr>
        <p:spPr>
          <a:xfrm rot="5400000">
            <a:off x="2956336" y="3572275"/>
            <a:ext cx="299819" cy="258464"/>
          </a:xfrm>
          <a:prstGeom prst="triangle">
            <a:avLst/>
          </a:prstGeom>
          <a:solidFill>
            <a:srgbClr val="9BD74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3200" kern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5" name="六边形 34"/>
          <p:cNvSpPr/>
          <p:nvPr/>
        </p:nvSpPr>
        <p:spPr>
          <a:xfrm rot="16200000">
            <a:off x="3236946" y="1800844"/>
            <a:ext cx="3977524" cy="3743550"/>
          </a:xfrm>
          <a:prstGeom prst="hexagon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5875" cap="rnd" cmpd="sng" algn="ctr">
            <a:solidFill>
              <a:srgbClr val="DDDDDD"/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3200" kern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6" name="六边形 35"/>
          <p:cNvSpPr/>
          <p:nvPr/>
        </p:nvSpPr>
        <p:spPr>
          <a:xfrm rot="16200000">
            <a:off x="5818369" y="1610655"/>
            <a:ext cx="1062909" cy="1000384"/>
          </a:xfrm>
          <a:prstGeom prst="hexagon">
            <a:avLst/>
          </a:prstGeom>
          <a:solidFill>
            <a:srgbClr val="9BD744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3200" kern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7" name="TextBox 33"/>
          <p:cNvSpPr txBox="1"/>
          <p:nvPr/>
        </p:nvSpPr>
        <p:spPr>
          <a:xfrm>
            <a:off x="5924597" y="1759761"/>
            <a:ext cx="825867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265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sz="426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六边形 37"/>
          <p:cNvSpPr/>
          <p:nvPr/>
        </p:nvSpPr>
        <p:spPr>
          <a:xfrm rot="16200000">
            <a:off x="6566028" y="3172422"/>
            <a:ext cx="1062909" cy="1000384"/>
          </a:xfrm>
          <a:prstGeom prst="hexagon">
            <a:avLst/>
          </a:prstGeom>
          <a:solidFill>
            <a:srgbClr val="059CAE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3200" kern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9" name="TextBox 35"/>
          <p:cNvSpPr txBox="1"/>
          <p:nvPr/>
        </p:nvSpPr>
        <p:spPr>
          <a:xfrm>
            <a:off x="6672256" y="3321527"/>
            <a:ext cx="825867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265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sz="426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0" name="六边形 39"/>
          <p:cNvSpPr/>
          <p:nvPr/>
        </p:nvSpPr>
        <p:spPr>
          <a:xfrm rot="16200000">
            <a:off x="5894899" y="4855739"/>
            <a:ext cx="1062909" cy="1000384"/>
          </a:xfrm>
          <a:prstGeom prst="hexagon">
            <a:avLst/>
          </a:prstGeom>
          <a:solidFill>
            <a:srgbClr val="9BD744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3200" kern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1" name="TextBox 37"/>
          <p:cNvSpPr txBox="1"/>
          <p:nvPr/>
        </p:nvSpPr>
        <p:spPr>
          <a:xfrm>
            <a:off x="6001127" y="5004846"/>
            <a:ext cx="825867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265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sz="426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TextBox 38"/>
          <p:cNvSpPr txBox="1"/>
          <p:nvPr/>
        </p:nvSpPr>
        <p:spPr bwMode="auto">
          <a:xfrm>
            <a:off x="7215930" y="1387419"/>
            <a:ext cx="3777864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推荐使用可抑制肾素-血管紧张素的药物，如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ACEI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ARB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类</a:t>
            </a:r>
          </a:p>
        </p:txBody>
      </p:sp>
      <p:sp>
        <p:nvSpPr>
          <p:cNvPr id="43" name="TextBox 39"/>
          <p:cNvSpPr txBox="1"/>
          <p:nvPr/>
        </p:nvSpPr>
        <p:spPr bwMode="auto">
          <a:xfrm>
            <a:off x="7887850" y="3008328"/>
            <a:ext cx="37778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FFFF99"/>
              </a:buClr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因为它们可以逆转左室肥厚、减少交感神经兴奋、降低脉波传导速率、提高内皮功能，并减轻氧化应激</a:t>
            </a:r>
          </a:p>
        </p:txBody>
      </p:sp>
      <p:sp>
        <p:nvSpPr>
          <p:cNvPr id="44" name="TextBox 40"/>
          <p:cNvSpPr txBox="1"/>
          <p:nvPr/>
        </p:nvSpPr>
        <p:spPr bwMode="auto">
          <a:xfrm>
            <a:off x="7215930" y="4892339"/>
            <a:ext cx="3777864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FFFF99"/>
              </a:buClr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有独立于降压之外的减少蛋白尿、延缓肾脏病进展的作用</a:t>
            </a: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5" grpId="0" animBg="1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2" descr="Comp_8018849071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964" y="2230018"/>
            <a:ext cx="1813340" cy="24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1128173" y="143392"/>
            <a:ext cx="6573813" cy="646331"/>
            <a:chOff x="6080760" y="1044564"/>
            <a:chExt cx="6573813" cy="646331"/>
          </a:xfrm>
        </p:grpSpPr>
        <p:sp>
          <p:nvSpPr>
            <p:cNvPr id="13" name="文本框 12"/>
            <p:cNvSpPr txBox="1"/>
            <p:nvPr/>
          </p:nvSpPr>
          <p:spPr>
            <a:xfrm>
              <a:off x="6080760" y="1044564"/>
              <a:ext cx="223361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049AAB"/>
                  </a:solidFill>
                  <a:cs typeface="+mn-ea"/>
                  <a:sym typeface="+mn-lt"/>
                </a:rPr>
                <a:t>FOUR</a:t>
              </a:r>
              <a:endParaRPr lang="zh-CN" altLang="en-US" sz="36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388732" y="1091475"/>
              <a:ext cx="5265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AII </a:t>
              </a: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在器官损害中的作用</a:t>
              </a:r>
            </a:p>
          </p:txBody>
        </p:sp>
      </p:grpSp>
      <p:sp>
        <p:nvSpPr>
          <p:cNvPr id="21" name="Freeform 26"/>
          <p:cNvSpPr/>
          <p:nvPr/>
        </p:nvSpPr>
        <p:spPr bwMode="auto">
          <a:xfrm>
            <a:off x="4424143" y="1773199"/>
            <a:ext cx="1634112" cy="1639131"/>
          </a:xfrm>
          <a:custGeom>
            <a:avLst/>
            <a:gdLst>
              <a:gd name="T0" fmla="*/ 0 w 3147"/>
              <a:gd name="T1" fmla="*/ 1787 h 3147"/>
              <a:gd name="T2" fmla="*/ 1787 w 3147"/>
              <a:gd name="T3" fmla="*/ 0 h 3147"/>
              <a:gd name="T4" fmla="*/ 3147 w 3147"/>
              <a:gd name="T5" fmla="*/ 0 h 3147"/>
              <a:gd name="T6" fmla="*/ 0 w 3147"/>
              <a:gd name="T7" fmla="*/ 3147 h 3147"/>
              <a:gd name="T8" fmla="*/ 0 w 3147"/>
              <a:gd name="T9" fmla="*/ 1787 h 3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7" h="3147">
                <a:moveTo>
                  <a:pt x="0" y="1787"/>
                </a:moveTo>
                <a:lnTo>
                  <a:pt x="1787" y="0"/>
                </a:lnTo>
                <a:lnTo>
                  <a:pt x="3147" y="0"/>
                </a:lnTo>
                <a:lnTo>
                  <a:pt x="0" y="3147"/>
                </a:lnTo>
                <a:lnTo>
                  <a:pt x="0" y="1787"/>
                </a:lnTo>
                <a:close/>
              </a:path>
            </a:pathLst>
          </a:custGeom>
          <a:solidFill>
            <a:srgbClr val="059CAE"/>
          </a:solidFill>
          <a:ln w="9525">
            <a:noFill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27"/>
          <p:cNvSpPr/>
          <p:nvPr/>
        </p:nvSpPr>
        <p:spPr bwMode="auto">
          <a:xfrm>
            <a:off x="6111394" y="1773199"/>
            <a:ext cx="1634112" cy="1639131"/>
          </a:xfrm>
          <a:custGeom>
            <a:avLst/>
            <a:gdLst>
              <a:gd name="T0" fmla="*/ 3147 w 3147"/>
              <a:gd name="T1" fmla="*/ 1787 h 3147"/>
              <a:gd name="T2" fmla="*/ 1360 w 3147"/>
              <a:gd name="T3" fmla="*/ 0 h 3147"/>
              <a:gd name="T4" fmla="*/ 0 w 3147"/>
              <a:gd name="T5" fmla="*/ 0 h 3147"/>
              <a:gd name="T6" fmla="*/ 3147 w 3147"/>
              <a:gd name="T7" fmla="*/ 3147 h 3147"/>
              <a:gd name="T8" fmla="*/ 3147 w 3147"/>
              <a:gd name="T9" fmla="*/ 1787 h 3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7" h="3147">
                <a:moveTo>
                  <a:pt x="3147" y="1787"/>
                </a:moveTo>
                <a:lnTo>
                  <a:pt x="1360" y="0"/>
                </a:lnTo>
                <a:lnTo>
                  <a:pt x="0" y="0"/>
                </a:lnTo>
                <a:lnTo>
                  <a:pt x="3147" y="3147"/>
                </a:lnTo>
                <a:lnTo>
                  <a:pt x="3147" y="1787"/>
                </a:lnTo>
                <a:close/>
              </a:path>
            </a:pathLst>
          </a:custGeom>
          <a:solidFill>
            <a:srgbClr val="9BD744"/>
          </a:solidFill>
          <a:ln w="9525">
            <a:noFill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28"/>
          <p:cNvSpPr/>
          <p:nvPr/>
        </p:nvSpPr>
        <p:spPr bwMode="auto">
          <a:xfrm>
            <a:off x="4424143" y="3465492"/>
            <a:ext cx="1634112" cy="1634703"/>
          </a:xfrm>
          <a:custGeom>
            <a:avLst/>
            <a:gdLst>
              <a:gd name="T0" fmla="*/ 0 w 3147"/>
              <a:gd name="T1" fmla="*/ 1360 h 3147"/>
              <a:gd name="T2" fmla="*/ 1787 w 3147"/>
              <a:gd name="T3" fmla="*/ 3147 h 3147"/>
              <a:gd name="T4" fmla="*/ 3147 w 3147"/>
              <a:gd name="T5" fmla="*/ 3147 h 3147"/>
              <a:gd name="T6" fmla="*/ 0 w 3147"/>
              <a:gd name="T7" fmla="*/ 0 h 3147"/>
              <a:gd name="T8" fmla="*/ 0 w 3147"/>
              <a:gd name="T9" fmla="*/ 1360 h 3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7" h="3147">
                <a:moveTo>
                  <a:pt x="0" y="1360"/>
                </a:moveTo>
                <a:lnTo>
                  <a:pt x="1787" y="3147"/>
                </a:lnTo>
                <a:lnTo>
                  <a:pt x="3147" y="3147"/>
                </a:lnTo>
                <a:lnTo>
                  <a:pt x="0" y="0"/>
                </a:lnTo>
                <a:lnTo>
                  <a:pt x="0" y="1360"/>
                </a:lnTo>
                <a:close/>
              </a:path>
            </a:pathLst>
          </a:custGeom>
          <a:solidFill>
            <a:srgbClr val="9BD744"/>
          </a:solidFill>
          <a:ln w="9525">
            <a:noFill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29"/>
          <p:cNvSpPr/>
          <p:nvPr/>
        </p:nvSpPr>
        <p:spPr bwMode="auto">
          <a:xfrm>
            <a:off x="6111394" y="3465492"/>
            <a:ext cx="1634112" cy="1634703"/>
          </a:xfrm>
          <a:custGeom>
            <a:avLst/>
            <a:gdLst>
              <a:gd name="T0" fmla="*/ 3147 w 3147"/>
              <a:gd name="T1" fmla="*/ 1360 h 3147"/>
              <a:gd name="T2" fmla="*/ 1360 w 3147"/>
              <a:gd name="T3" fmla="*/ 3147 h 3147"/>
              <a:gd name="T4" fmla="*/ 0 w 3147"/>
              <a:gd name="T5" fmla="*/ 3147 h 3147"/>
              <a:gd name="T6" fmla="*/ 3147 w 3147"/>
              <a:gd name="T7" fmla="*/ 0 h 3147"/>
              <a:gd name="T8" fmla="*/ 3147 w 3147"/>
              <a:gd name="T9" fmla="*/ 1360 h 3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7" h="3147">
                <a:moveTo>
                  <a:pt x="3147" y="1360"/>
                </a:moveTo>
                <a:lnTo>
                  <a:pt x="1360" y="3147"/>
                </a:lnTo>
                <a:lnTo>
                  <a:pt x="0" y="3147"/>
                </a:lnTo>
                <a:lnTo>
                  <a:pt x="3147" y="0"/>
                </a:lnTo>
                <a:lnTo>
                  <a:pt x="3147" y="1360"/>
                </a:lnTo>
                <a:close/>
              </a:path>
            </a:pathLst>
          </a:custGeom>
          <a:solidFill>
            <a:srgbClr val="059CAE"/>
          </a:solidFill>
          <a:ln w="9525">
            <a:noFill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7996917" y="2024173"/>
            <a:ext cx="3598669" cy="86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9" tIns="60944" rIns="121889" bIns="60944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血管肥大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内皮功能紊乱</a:t>
            </a:r>
          </a:p>
        </p:txBody>
      </p:sp>
      <p:sp>
        <p:nvSpPr>
          <p:cNvPr id="26" name="TextBox 55"/>
          <p:cNvSpPr txBox="1"/>
          <p:nvPr/>
        </p:nvSpPr>
        <p:spPr>
          <a:xfrm>
            <a:off x="8046088" y="1611609"/>
            <a:ext cx="1169488" cy="492410"/>
          </a:xfrm>
          <a:prstGeom prst="rect">
            <a:avLst/>
          </a:prstGeom>
          <a:noFill/>
        </p:spPr>
        <p:txBody>
          <a:bodyPr wrap="none" lIns="121889" tIns="60944" rIns="121889" bIns="60944" rtlCol="0">
            <a:spAutoFit/>
          </a:bodyPr>
          <a:lstStyle/>
          <a:p>
            <a:r>
              <a:rPr lang="zh-CN" altLang="en-US" sz="2400" b="1" dirty="0">
                <a:solidFill>
                  <a:srgbClr val="9BD744"/>
                </a:solidFill>
                <a:cs typeface="+mn-ea"/>
                <a:sym typeface="+mn-lt"/>
              </a:rPr>
              <a:t>高血压</a:t>
            </a:r>
          </a:p>
        </p:txBody>
      </p:sp>
      <p:sp>
        <p:nvSpPr>
          <p:cNvPr id="28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7687480" y="4999508"/>
            <a:ext cx="3598669" cy="174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9" tIns="60944" rIns="121889" bIns="60944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肾小球滤过率（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GFR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蛋白尿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醛固酮释放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肾小球硬化</a:t>
            </a:r>
          </a:p>
        </p:txBody>
      </p:sp>
      <p:sp>
        <p:nvSpPr>
          <p:cNvPr id="29" name="TextBox 58"/>
          <p:cNvSpPr txBox="1"/>
          <p:nvPr/>
        </p:nvSpPr>
        <p:spPr>
          <a:xfrm>
            <a:off x="7687326" y="4495953"/>
            <a:ext cx="861712" cy="492410"/>
          </a:xfrm>
          <a:prstGeom prst="rect">
            <a:avLst/>
          </a:prstGeom>
          <a:noFill/>
        </p:spPr>
        <p:txBody>
          <a:bodyPr wrap="none" lIns="121889" tIns="60944" rIns="121889" bIns="60944" rtlCol="0">
            <a:spAutoFit/>
          </a:bodyPr>
          <a:lstStyle/>
          <a:p>
            <a:r>
              <a:rPr lang="zh-CN" altLang="en-US" sz="2400" b="1" dirty="0">
                <a:solidFill>
                  <a:srgbClr val="059CAE"/>
                </a:solidFill>
                <a:cs typeface="+mn-ea"/>
                <a:sym typeface="+mn-lt"/>
              </a:rPr>
              <a:t>肾衰</a:t>
            </a:r>
          </a:p>
        </p:txBody>
      </p:sp>
      <p:sp>
        <p:nvSpPr>
          <p:cNvPr id="30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648187" y="2024173"/>
            <a:ext cx="3598669" cy="86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9" tIns="60944" rIns="121889" bIns="60944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动脉粥样硬化*</a:t>
            </a:r>
          </a:p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血管收缩</a:t>
            </a:r>
          </a:p>
        </p:txBody>
      </p:sp>
      <p:sp>
        <p:nvSpPr>
          <p:cNvPr id="32" name="TextBox 60"/>
          <p:cNvSpPr txBox="1"/>
          <p:nvPr/>
        </p:nvSpPr>
        <p:spPr>
          <a:xfrm>
            <a:off x="3385143" y="1600903"/>
            <a:ext cx="861713" cy="492410"/>
          </a:xfrm>
          <a:prstGeom prst="rect">
            <a:avLst/>
          </a:prstGeom>
          <a:noFill/>
        </p:spPr>
        <p:txBody>
          <a:bodyPr wrap="none" lIns="121889" tIns="60944" rIns="121889" bIns="60944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rgbClr val="00A09D"/>
                </a:solidFill>
                <a:cs typeface="+mn-ea"/>
                <a:sym typeface="+mn-lt"/>
              </a:rPr>
              <a:t>卒中</a:t>
            </a:r>
          </a:p>
        </p:txBody>
      </p:sp>
      <p:sp>
        <p:nvSpPr>
          <p:cNvPr id="33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771571" y="4872477"/>
            <a:ext cx="3598669" cy="174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9" tIns="60944" rIns="121889" bIns="60944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左心室肥大（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LVH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纤维化</a:t>
            </a:r>
          </a:p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重塑</a:t>
            </a:r>
          </a:p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凋亡</a:t>
            </a:r>
          </a:p>
        </p:txBody>
      </p:sp>
      <p:sp>
        <p:nvSpPr>
          <p:cNvPr id="45" name="TextBox 62"/>
          <p:cNvSpPr txBox="1"/>
          <p:nvPr/>
        </p:nvSpPr>
        <p:spPr>
          <a:xfrm>
            <a:off x="1638855" y="4322158"/>
            <a:ext cx="2818979" cy="492410"/>
          </a:xfrm>
          <a:prstGeom prst="rect">
            <a:avLst/>
          </a:prstGeom>
          <a:noFill/>
        </p:spPr>
        <p:txBody>
          <a:bodyPr wrap="none" lIns="121889" tIns="60944" rIns="121889" bIns="60944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rgbClr val="9BD744"/>
                </a:solidFill>
                <a:cs typeface="+mn-ea"/>
                <a:sym typeface="+mn-lt"/>
              </a:rPr>
              <a:t>心衰、心梗（</a:t>
            </a:r>
            <a:r>
              <a:rPr lang="en-US" altLang="zh-CN" sz="2400" b="1" dirty="0">
                <a:solidFill>
                  <a:srgbClr val="9BD744"/>
                </a:solidFill>
                <a:cs typeface="+mn-ea"/>
                <a:sym typeface="+mn-lt"/>
              </a:rPr>
              <a:t>MI</a:t>
            </a:r>
            <a:r>
              <a:rPr lang="zh-CN" altLang="en-US" sz="2400" b="1" dirty="0">
                <a:solidFill>
                  <a:srgbClr val="9BD744"/>
                </a:solidFill>
                <a:cs typeface="+mn-ea"/>
                <a:sym typeface="+mn-lt"/>
              </a:rPr>
              <a:t>）</a:t>
            </a:r>
          </a:p>
        </p:txBody>
      </p:sp>
      <p:sp>
        <p:nvSpPr>
          <p:cNvPr id="46" name="矩形 45"/>
          <p:cNvSpPr/>
          <p:nvPr/>
        </p:nvSpPr>
        <p:spPr>
          <a:xfrm>
            <a:off x="4808941" y="2104019"/>
            <a:ext cx="727060" cy="615521"/>
          </a:xfrm>
          <a:prstGeom prst="rect">
            <a:avLst/>
          </a:prstGeom>
        </p:spPr>
        <p:txBody>
          <a:bodyPr wrap="none" lIns="121889" tIns="60944" rIns="121889" bIns="60944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823542" y="2104019"/>
            <a:ext cx="727060" cy="615521"/>
          </a:xfrm>
          <a:prstGeom prst="rect">
            <a:avLst/>
          </a:prstGeom>
        </p:spPr>
        <p:txBody>
          <a:bodyPr wrap="none" lIns="121889" tIns="60944" rIns="121889" bIns="60944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808941" y="4188177"/>
            <a:ext cx="727060" cy="615521"/>
          </a:xfrm>
          <a:prstGeom prst="rect">
            <a:avLst/>
          </a:prstGeom>
        </p:spPr>
        <p:txBody>
          <a:bodyPr wrap="none" lIns="121889" tIns="60944" rIns="121889" bIns="60944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823542" y="4188177"/>
            <a:ext cx="727060" cy="615521"/>
          </a:xfrm>
          <a:prstGeom prst="rect">
            <a:avLst/>
          </a:prstGeom>
        </p:spPr>
        <p:txBody>
          <a:bodyPr wrap="none" lIns="121889" tIns="60944" rIns="121889" bIns="60944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文本框 253957"/>
          <p:cNvSpPr txBox="1">
            <a:spLocks noChangeArrowheads="1"/>
          </p:cNvSpPr>
          <p:nvPr/>
        </p:nvSpPr>
        <p:spPr bwMode="auto">
          <a:xfrm>
            <a:off x="4444061" y="1194202"/>
            <a:ext cx="3334665" cy="40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969" tIns="48984" rIns="97969" bIns="48984">
            <a:spAutoFit/>
          </a:bodyPr>
          <a:lstStyle>
            <a:lvl1pPr defTabSz="9791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791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791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791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791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7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7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7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7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zh-CN" sz="2000" b="1" dirty="0">
                <a:latin typeface="+mn-lt"/>
                <a:cs typeface="+mn-ea"/>
                <a:sym typeface="+mn-lt"/>
              </a:rPr>
              <a:t>AII    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              AT1</a:t>
            </a:r>
            <a:endParaRPr lang="en-US" altLang="zh-CN" sz="2000" b="1" dirty="0">
              <a:latin typeface="+mn-lt"/>
              <a:cs typeface="+mn-ea"/>
              <a:sym typeface="+mn-lt"/>
            </a:endParaRPr>
          </a:p>
        </p:txBody>
      </p:sp>
      <p:sp>
        <p:nvSpPr>
          <p:cNvPr id="53" name="右箭头 52"/>
          <p:cNvSpPr/>
          <p:nvPr/>
        </p:nvSpPr>
        <p:spPr>
          <a:xfrm>
            <a:off x="5645334" y="1317195"/>
            <a:ext cx="821822" cy="128671"/>
          </a:xfrm>
          <a:prstGeom prst="rightArrow">
            <a:avLst/>
          </a:prstGeom>
          <a:solidFill>
            <a:srgbClr val="07A4BA"/>
          </a:solidFill>
          <a:ln>
            <a:solidFill>
              <a:srgbClr val="07A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522289" y="2734202"/>
            <a:ext cx="1178208" cy="117820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633419" y="306140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死亡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6" grpId="0"/>
      <p:bldP spid="28" grpId="0"/>
      <p:bldP spid="29" grpId="0"/>
      <p:bldP spid="30" grpId="0"/>
      <p:bldP spid="32" grpId="0"/>
      <p:bldP spid="33" grpId="0"/>
      <p:bldP spid="45" grpId="0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2" grpId="0"/>
      <p:bldP spid="53" grpId="0" animBg="1"/>
      <p:bldP spid="2" grpId="0" animBg="1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28173" y="143392"/>
            <a:ext cx="6726213" cy="646331"/>
            <a:chOff x="6080760" y="1044564"/>
            <a:chExt cx="6726213" cy="646331"/>
          </a:xfrm>
        </p:grpSpPr>
        <p:sp>
          <p:nvSpPr>
            <p:cNvPr id="13" name="文本框 12"/>
            <p:cNvSpPr txBox="1"/>
            <p:nvPr/>
          </p:nvSpPr>
          <p:spPr>
            <a:xfrm>
              <a:off x="6080760" y="1044564"/>
              <a:ext cx="223361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049AAB"/>
                  </a:solidFill>
                  <a:cs typeface="+mn-ea"/>
                  <a:sym typeface="+mn-lt"/>
                </a:rPr>
                <a:t>FOUR</a:t>
              </a:r>
              <a:endParaRPr lang="zh-CN" altLang="en-US" sz="36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41132" y="1091475"/>
              <a:ext cx="5265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ACEI/ARB</a:t>
              </a: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有效延缓肾脏病进展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508927" y="1904004"/>
            <a:ext cx="4216168" cy="3640765"/>
            <a:chOff x="1591445" y="1943112"/>
            <a:chExt cx="4446740" cy="3839659"/>
          </a:xfrm>
        </p:grpSpPr>
        <p:sp>
          <p:nvSpPr>
            <p:cNvPr id="31" name="MH_Other_1"/>
            <p:cNvSpPr/>
            <p:nvPr/>
          </p:nvSpPr>
          <p:spPr bwMode="auto">
            <a:xfrm>
              <a:off x="1591445" y="3918013"/>
              <a:ext cx="3964564" cy="326147"/>
            </a:xfrm>
            <a:custGeom>
              <a:avLst/>
              <a:gdLst>
                <a:gd name="T0" fmla="*/ 0 w 3759200"/>
                <a:gd name="T1" fmla="*/ 76116 h 179488"/>
                <a:gd name="T2" fmla="*/ 2070100 w 3759200"/>
                <a:gd name="T3" fmla="*/ 177602 h 179488"/>
                <a:gd name="T4" fmla="*/ 3759200 w 3759200"/>
                <a:gd name="T5" fmla="*/ 0 h 179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9200" h="179488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rgbClr val="049AAB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" name="MH_Other_2"/>
            <p:cNvSpPr/>
            <p:nvPr/>
          </p:nvSpPr>
          <p:spPr bwMode="auto">
            <a:xfrm>
              <a:off x="1591446" y="1943112"/>
              <a:ext cx="3398986" cy="2219010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rgbClr val="049AAB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" name="MH_Other_3"/>
            <p:cNvSpPr/>
            <p:nvPr/>
          </p:nvSpPr>
          <p:spPr bwMode="auto">
            <a:xfrm>
              <a:off x="1591445" y="2971471"/>
              <a:ext cx="4140974" cy="1204045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rgbClr val="049AAB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" name="MH_Other_4"/>
            <p:cNvSpPr/>
            <p:nvPr/>
          </p:nvSpPr>
          <p:spPr bwMode="auto">
            <a:xfrm>
              <a:off x="1658414" y="4162122"/>
              <a:ext cx="4379771" cy="723265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rgbClr val="049AAB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" name="MH_Other_5"/>
            <p:cNvSpPr/>
            <p:nvPr/>
          </p:nvSpPr>
          <p:spPr bwMode="auto">
            <a:xfrm>
              <a:off x="1604839" y="4162122"/>
              <a:ext cx="3428812" cy="1620649"/>
            </a:xfrm>
            <a:custGeom>
              <a:avLst/>
              <a:gdLst>
                <a:gd name="T0" fmla="*/ 0 w 3251200"/>
                <a:gd name="T1" fmla="*/ 0 h 1536700"/>
                <a:gd name="T2" fmla="*/ 2235200 w 3251200"/>
                <a:gd name="T3" fmla="*/ 787400 h 1536700"/>
                <a:gd name="T4" fmla="*/ 3251200 w 3251200"/>
                <a:gd name="T5" fmla="*/ 1536700 h 153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1200" h="15367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rgbClr val="049AAB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38" name="MH_Other_6"/>
          <p:cNvSpPr>
            <a:spLocks noChangeArrowheads="1"/>
          </p:cNvSpPr>
          <p:nvPr/>
        </p:nvSpPr>
        <p:spPr bwMode="auto">
          <a:xfrm>
            <a:off x="4624335" y="1368055"/>
            <a:ext cx="668301" cy="668337"/>
          </a:xfrm>
          <a:prstGeom prst="ellipse">
            <a:avLst/>
          </a:prstGeom>
          <a:solidFill>
            <a:srgbClr val="9BD744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MH_Other_7"/>
          <p:cNvSpPr>
            <a:spLocks noChangeArrowheads="1"/>
          </p:cNvSpPr>
          <p:nvPr/>
        </p:nvSpPr>
        <p:spPr bwMode="auto">
          <a:xfrm>
            <a:off x="5378246" y="2386573"/>
            <a:ext cx="668300" cy="668337"/>
          </a:xfrm>
          <a:prstGeom prst="ellipse">
            <a:avLst/>
          </a:prstGeom>
          <a:solidFill>
            <a:srgbClr val="01304C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MH_Other_8"/>
          <p:cNvSpPr>
            <a:spLocks noChangeArrowheads="1"/>
          </p:cNvSpPr>
          <p:nvPr/>
        </p:nvSpPr>
        <p:spPr bwMode="auto">
          <a:xfrm>
            <a:off x="4931388" y="3405091"/>
            <a:ext cx="668301" cy="669925"/>
          </a:xfrm>
          <a:prstGeom prst="ellipse">
            <a:avLst/>
          </a:prstGeom>
          <a:solidFill>
            <a:srgbClr val="049AA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MH_Other_9"/>
          <p:cNvSpPr>
            <a:spLocks noChangeArrowheads="1"/>
          </p:cNvSpPr>
          <p:nvPr/>
        </p:nvSpPr>
        <p:spPr bwMode="auto">
          <a:xfrm>
            <a:off x="5402851" y="4425198"/>
            <a:ext cx="668300" cy="669925"/>
          </a:xfrm>
          <a:prstGeom prst="ellipse">
            <a:avLst/>
          </a:prstGeom>
          <a:solidFill>
            <a:srgbClr val="01304C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MH_Other_10"/>
          <p:cNvSpPr>
            <a:spLocks noChangeArrowheads="1"/>
          </p:cNvSpPr>
          <p:nvPr/>
        </p:nvSpPr>
        <p:spPr bwMode="auto">
          <a:xfrm>
            <a:off x="4451019" y="5445305"/>
            <a:ext cx="668301" cy="668337"/>
          </a:xfrm>
          <a:prstGeom prst="ellipse">
            <a:avLst/>
          </a:prstGeom>
          <a:solidFill>
            <a:srgbClr val="9BD744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24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MH_Title_1"/>
          <p:cNvSpPr>
            <a:spLocks noChangeArrowheads="1"/>
          </p:cNvSpPr>
          <p:nvPr/>
        </p:nvSpPr>
        <p:spPr bwMode="auto">
          <a:xfrm>
            <a:off x="-23410" y="2843511"/>
            <a:ext cx="1570435" cy="2269723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rgbClr val="049AAB"/>
          </a:solidFill>
          <a:ln w="28575">
            <a:noFill/>
          </a:ln>
        </p:spPr>
        <p:txBody>
          <a:bodyPr lIns="0" tIns="0" rIns="107925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2265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进展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5440456" y="1428045"/>
            <a:ext cx="4694144" cy="413387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sym typeface="+mn-lt"/>
              </a:rPr>
              <a:t>可通过降压和减少蛋白尿作用延缓肾病进展</a:t>
            </a:r>
          </a:p>
        </p:txBody>
      </p:sp>
      <p:sp>
        <p:nvSpPr>
          <p:cNvPr id="55" name="TextBox 23"/>
          <p:cNvSpPr txBox="1"/>
          <p:nvPr/>
        </p:nvSpPr>
        <p:spPr>
          <a:xfrm>
            <a:off x="6184546" y="2364184"/>
            <a:ext cx="4619290" cy="69577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sym typeface="+mn-lt"/>
              </a:rPr>
              <a:t>能阻断肾脏局部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sym typeface="+mn-lt"/>
              </a:rPr>
              <a:t>RAS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sym typeface="+mn-lt"/>
              </a:rPr>
              <a:t>活化引起的炎症和纤维化过程，减少细胞外基质的沉积，改善预后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57" name="TextBox 23"/>
          <p:cNvSpPr txBox="1"/>
          <p:nvPr/>
        </p:nvSpPr>
        <p:spPr>
          <a:xfrm>
            <a:off x="5799407" y="3504305"/>
            <a:ext cx="4839087" cy="372607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CKD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的不同阶段都能发挥其肾保护作用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TextBox 23"/>
          <p:cNvSpPr txBox="1"/>
          <p:nvPr/>
        </p:nvSpPr>
        <p:spPr>
          <a:xfrm>
            <a:off x="6184546" y="4616222"/>
            <a:ext cx="4699160" cy="372607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sym typeface="+mn-lt"/>
              </a:rPr>
              <a:t>适宜剂量应遵循个体化评估、逐渐加量</a:t>
            </a:r>
          </a:p>
        </p:txBody>
      </p:sp>
      <p:sp>
        <p:nvSpPr>
          <p:cNvPr id="61" name="TextBox 23"/>
          <p:cNvSpPr txBox="1"/>
          <p:nvPr/>
        </p:nvSpPr>
        <p:spPr>
          <a:xfrm>
            <a:off x="5435184" y="5713001"/>
            <a:ext cx="4652310" cy="372607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sym typeface="+mn-lt"/>
              </a:rPr>
              <a:t>严密监测血压、肾功能和血钾的原则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sym typeface="+mn-lt"/>
            </a:endParaRP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55" grpId="0"/>
      <p:bldP spid="57" grpId="0"/>
      <p:bldP spid="59" grpId="0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28173" y="143392"/>
            <a:ext cx="8615902" cy="646331"/>
            <a:chOff x="6080760" y="1044564"/>
            <a:chExt cx="8615902" cy="646331"/>
          </a:xfrm>
        </p:grpSpPr>
        <p:sp>
          <p:nvSpPr>
            <p:cNvPr id="13" name="文本框 12"/>
            <p:cNvSpPr txBox="1"/>
            <p:nvPr/>
          </p:nvSpPr>
          <p:spPr>
            <a:xfrm>
              <a:off x="6080760" y="1044564"/>
              <a:ext cx="223361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049AAB"/>
                  </a:solidFill>
                  <a:cs typeface="+mn-ea"/>
                  <a:sym typeface="+mn-lt"/>
                </a:rPr>
                <a:t>FOUR</a:t>
              </a:r>
              <a:endParaRPr lang="zh-CN" altLang="en-US" sz="36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376032" y="1167675"/>
              <a:ext cx="7320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包含</a:t>
              </a:r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RAAS</a:t>
              </a: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抑制剂的治疗方案带来更好的结果</a:t>
              </a:r>
            </a:p>
          </p:txBody>
        </p:sp>
      </p:grpSp>
      <p:graphicFrame>
        <p:nvGraphicFramePr>
          <p:cNvPr id="22" name="表格 21"/>
          <p:cNvGraphicFramePr/>
          <p:nvPr/>
        </p:nvGraphicFramePr>
        <p:xfrm>
          <a:off x="699536" y="1036813"/>
          <a:ext cx="10534060" cy="486442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247963"/>
                <a:gridCol w="2937634"/>
                <a:gridCol w="1968475"/>
                <a:gridCol w="1727192"/>
                <a:gridCol w="1652796"/>
              </a:tblGrid>
              <a:tr h="933314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>
                    <a:solidFill>
                      <a:srgbClr val="9BD74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HOPE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N=9, 297</a:t>
                      </a:r>
                      <a:endParaRPr lang="en-US" altLang="zh-CN" sz="2000" b="1" dirty="0">
                        <a:solidFill>
                          <a:srgbClr val="4276AA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>
                    <a:solidFill>
                      <a:srgbClr val="9BD74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ALLHAT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N=33, 357</a:t>
                      </a:r>
                      <a:endParaRPr lang="en-US" altLang="zh-CN" sz="2000" b="1" dirty="0">
                        <a:solidFill>
                          <a:srgbClr val="4276AA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>
                    <a:solidFill>
                      <a:srgbClr val="9BD74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VALUE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N=15, 245</a:t>
                      </a:r>
                      <a:endParaRPr lang="en-US" altLang="zh-CN" sz="2000" b="1" dirty="0">
                        <a:solidFill>
                          <a:srgbClr val="4276AA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>
                    <a:solidFill>
                      <a:srgbClr val="9BD74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ASCOT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N= 19,342</a:t>
                      </a:r>
                      <a:endParaRPr lang="en-US" altLang="zh-CN" sz="2000" b="1" dirty="0">
                        <a:solidFill>
                          <a:srgbClr val="4276AA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>
                    <a:solidFill>
                      <a:srgbClr val="9BD744"/>
                    </a:solidFill>
                  </a:tcPr>
                </a:tc>
              </a:tr>
              <a:tr h="584616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dirty="0">
                          <a:solidFill>
                            <a:srgbClr val="059CAE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年龄 </a:t>
                      </a:r>
                      <a:r>
                        <a:rPr lang="en-US" altLang="zh-CN" sz="2400" dirty="0">
                          <a:solidFill>
                            <a:srgbClr val="059CAE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(years)</a:t>
                      </a:r>
                      <a:endParaRPr lang="en-US" altLang="zh-CN" sz="2400" b="1" dirty="0">
                        <a:solidFill>
                          <a:srgbClr val="059CAE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66</a:t>
                      </a:r>
                      <a:endParaRPr lang="en-US" altLang="zh-CN" sz="20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67</a:t>
                      </a:r>
                      <a:endParaRPr lang="en-US" altLang="zh-CN" sz="20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67</a:t>
                      </a:r>
                      <a:endParaRPr lang="en-US" altLang="zh-CN" sz="20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63</a:t>
                      </a:r>
                      <a:endParaRPr lang="en-US" altLang="zh-CN" sz="20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/>
                </a:tc>
              </a:tr>
              <a:tr h="45725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dirty="0">
                          <a:solidFill>
                            <a:srgbClr val="059CAE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冠心病 </a:t>
                      </a:r>
                      <a:r>
                        <a:rPr lang="en-US" altLang="zh-CN" sz="2400" dirty="0">
                          <a:solidFill>
                            <a:srgbClr val="059CAE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(%)</a:t>
                      </a:r>
                      <a:endParaRPr lang="en-US" altLang="zh-CN" sz="2400" b="1" dirty="0">
                        <a:solidFill>
                          <a:srgbClr val="059CAE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80</a:t>
                      </a:r>
                      <a:endParaRPr lang="en-US" altLang="zh-CN" sz="20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25</a:t>
                      </a:r>
                      <a:endParaRPr lang="en-US" altLang="zh-CN" sz="20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45</a:t>
                      </a:r>
                      <a:endParaRPr lang="en-US" altLang="zh-CN" sz="20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17</a:t>
                      </a:r>
                      <a:endParaRPr lang="en-US" altLang="zh-CN" sz="20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/>
                </a:tc>
              </a:tr>
              <a:tr h="322234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dirty="0">
                          <a:solidFill>
                            <a:srgbClr val="059CAE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糖尿病 </a:t>
                      </a:r>
                      <a:r>
                        <a:rPr lang="en-US" altLang="zh-CN" sz="2400" dirty="0">
                          <a:solidFill>
                            <a:srgbClr val="059CAE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(%)</a:t>
                      </a:r>
                      <a:endParaRPr lang="en-US" altLang="zh-CN" sz="2400" b="1" dirty="0">
                        <a:solidFill>
                          <a:srgbClr val="059CAE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39</a:t>
                      </a:r>
                      <a:endParaRPr lang="en-US" altLang="zh-CN" sz="20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36</a:t>
                      </a:r>
                      <a:endParaRPr lang="en-US" altLang="zh-CN" sz="20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33</a:t>
                      </a:r>
                      <a:endParaRPr lang="en-US" altLang="zh-CN" sz="20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22</a:t>
                      </a:r>
                      <a:endParaRPr lang="en-US" altLang="zh-CN" sz="20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/>
                </a:tc>
              </a:tr>
              <a:tr h="1090744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dirty="0">
                          <a:solidFill>
                            <a:srgbClr val="059CAE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收缩压的差异</a:t>
                      </a:r>
                      <a:endParaRPr lang="zh-CN" altLang="en-US" sz="2400" b="1" dirty="0">
                        <a:solidFill>
                          <a:srgbClr val="059CAE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动态血压</a:t>
                      </a:r>
                      <a:r>
                        <a:rPr lang="en-US" altLang="zh-CN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10 mmHg </a:t>
                      </a:r>
                      <a:endParaRPr lang="zh-CN" altLang="en-US" sz="2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办公室血压</a:t>
                      </a:r>
                      <a:r>
                        <a:rPr lang="en-US" altLang="zh-CN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3 mmHg</a:t>
                      </a:r>
                      <a:endParaRPr lang="en-US" altLang="zh-CN" sz="20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 –5 mmHg</a:t>
                      </a:r>
                      <a:endParaRPr lang="en-US" altLang="zh-CN" sz="20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2-4 mmHg</a:t>
                      </a:r>
                      <a:endParaRPr lang="en-US" altLang="zh-CN" sz="20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2.9 mmHg</a:t>
                      </a:r>
                      <a:endParaRPr lang="en-US" altLang="zh-CN" sz="20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/>
                </a:tc>
              </a:tr>
              <a:tr h="701124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dirty="0">
                          <a:solidFill>
                            <a:srgbClr val="059CAE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BP </a:t>
                      </a:r>
                      <a:r>
                        <a:rPr lang="zh-CN" altLang="en-US" sz="2400" dirty="0">
                          <a:solidFill>
                            <a:srgbClr val="059CAE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优势</a:t>
                      </a:r>
                      <a:endParaRPr lang="zh-CN" altLang="en-US" sz="2400" b="1" dirty="0">
                        <a:solidFill>
                          <a:srgbClr val="059CAE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RAS</a:t>
                      </a:r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抑制剂组</a:t>
                      </a:r>
                      <a:endParaRPr lang="zh-CN" altLang="en-US" sz="2000" b="1" dirty="0">
                        <a:solidFill>
                          <a:srgbClr val="E113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非</a:t>
                      </a:r>
                      <a:r>
                        <a:rPr lang="en-US" altLang="zh-CN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RAS</a:t>
                      </a:r>
                      <a:r>
                        <a:rPr lang="zh-CN" altLang="en-US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抑制剂组</a:t>
                      </a:r>
                      <a:endParaRPr lang="zh-CN" altLang="en-US" sz="20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非</a:t>
                      </a:r>
                      <a:r>
                        <a:rPr lang="en-US" altLang="zh-CN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RAS</a:t>
                      </a:r>
                      <a:r>
                        <a:rPr lang="zh-CN" altLang="en-US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抑制剂组</a:t>
                      </a:r>
                      <a:endParaRPr lang="zh-CN" altLang="en-US" sz="20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RAS</a:t>
                      </a:r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抑制剂组</a:t>
                      </a:r>
                      <a:endParaRPr lang="zh-CN" altLang="en-US" sz="2000" b="1" u="sng">
                        <a:solidFill>
                          <a:srgbClr val="E113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/>
                </a:tc>
              </a:tr>
              <a:tr h="640157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dirty="0">
                          <a:solidFill>
                            <a:srgbClr val="059CAE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CV</a:t>
                      </a:r>
                      <a:r>
                        <a:rPr lang="zh-CN" altLang="en-US" sz="2400" dirty="0">
                          <a:solidFill>
                            <a:srgbClr val="059CAE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死亡减少</a:t>
                      </a:r>
                      <a:endParaRPr lang="zh-CN" altLang="en-US" sz="2400" b="1" dirty="0">
                        <a:solidFill>
                          <a:srgbClr val="059CAE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u="sng">
                          <a:latin typeface="+mn-lt"/>
                          <a:ea typeface="+mn-ea"/>
                          <a:cs typeface="+mn-ea"/>
                          <a:sym typeface="+mn-lt"/>
                        </a:rPr>
                        <a:t>22%</a:t>
                      </a:r>
                      <a:endParaRPr lang="en-US" altLang="zh-CN" sz="2000" b="1" u="sng">
                        <a:solidFill>
                          <a:srgbClr val="E113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无显著性差异</a:t>
                      </a:r>
                      <a:endParaRPr lang="zh-CN" altLang="en-US" sz="18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无显著性差异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u="sng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24%</a:t>
                      </a:r>
                      <a:endParaRPr lang="en-US" altLang="zh-CN" sz="2000" b="1" u="sng" dirty="0">
                        <a:solidFill>
                          <a:srgbClr val="E113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5" marB="45725" anchor="ctr"/>
                </a:tc>
              </a:tr>
            </a:tbl>
          </a:graphicData>
        </a:graphic>
      </p:graphicFrame>
      <p:sp>
        <p:nvSpPr>
          <p:cNvPr id="23" name="矩形 238645"/>
          <p:cNvSpPr>
            <a:spLocks noChangeArrowheads="1"/>
          </p:cNvSpPr>
          <p:nvPr/>
        </p:nvSpPr>
        <p:spPr bwMode="auto">
          <a:xfrm>
            <a:off x="523988" y="6148324"/>
            <a:ext cx="8318500" cy="56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当含有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RAS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抑制剂的治疗方案有血压优势时，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CV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死亡明显减少；</a:t>
            </a:r>
            <a:b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反之没有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RAS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抑制剂的治疗方案有血压优势时，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CV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死亡并没有减少</a:t>
            </a: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0"/>
          <a:stretch>
            <a:fillRect/>
          </a:stretch>
        </p:blipFill>
        <p:spPr>
          <a:xfrm>
            <a:off x="0" y="-121920"/>
            <a:ext cx="6766560" cy="6858000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5897292" y="4646973"/>
            <a:ext cx="690903" cy="594446"/>
            <a:chOff x="10329863" y="2357438"/>
            <a:chExt cx="977900" cy="841376"/>
          </a:xfrm>
          <a:gradFill>
            <a:gsLst>
              <a:gs pos="0">
                <a:srgbClr val="049AAB"/>
              </a:gs>
              <a:gs pos="100000">
                <a:srgbClr val="01304C"/>
              </a:gs>
            </a:gsLst>
            <a:lin ang="5400000" scaled="1"/>
          </a:gradFill>
        </p:grpSpPr>
        <p:sp>
          <p:nvSpPr>
            <p:cNvPr id="57" name="Freeform 19"/>
            <p:cNvSpPr/>
            <p:nvPr/>
          </p:nvSpPr>
          <p:spPr bwMode="auto">
            <a:xfrm>
              <a:off x="10917238" y="2357438"/>
              <a:ext cx="390525" cy="612775"/>
            </a:xfrm>
            <a:custGeom>
              <a:avLst/>
              <a:gdLst>
                <a:gd name="T0" fmla="*/ 36 w 492"/>
                <a:gd name="T1" fmla="*/ 266 h 770"/>
                <a:gd name="T2" fmla="*/ 30 w 492"/>
                <a:gd name="T3" fmla="*/ 301 h 770"/>
                <a:gd name="T4" fmla="*/ 33 w 492"/>
                <a:gd name="T5" fmla="*/ 336 h 770"/>
                <a:gd name="T6" fmla="*/ 44 w 492"/>
                <a:gd name="T7" fmla="*/ 368 h 770"/>
                <a:gd name="T8" fmla="*/ 65 w 492"/>
                <a:gd name="T9" fmla="*/ 396 h 770"/>
                <a:gd name="T10" fmla="*/ 93 w 492"/>
                <a:gd name="T11" fmla="*/ 418 h 770"/>
                <a:gd name="T12" fmla="*/ 107 w 492"/>
                <a:gd name="T13" fmla="*/ 430 h 770"/>
                <a:gd name="T14" fmla="*/ 113 w 492"/>
                <a:gd name="T15" fmla="*/ 445 h 770"/>
                <a:gd name="T16" fmla="*/ 96 w 492"/>
                <a:gd name="T17" fmla="*/ 464 h 770"/>
                <a:gd name="T18" fmla="*/ 71 w 492"/>
                <a:gd name="T19" fmla="*/ 490 h 770"/>
                <a:gd name="T20" fmla="*/ 51 w 492"/>
                <a:gd name="T21" fmla="*/ 534 h 770"/>
                <a:gd name="T22" fmla="*/ 48 w 492"/>
                <a:gd name="T23" fmla="*/ 580 h 770"/>
                <a:gd name="T24" fmla="*/ 62 w 492"/>
                <a:gd name="T25" fmla="*/ 628 h 770"/>
                <a:gd name="T26" fmla="*/ 90 w 492"/>
                <a:gd name="T27" fmla="*/ 672 h 770"/>
                <a:gd name="T28" fmla="*/ 128 w 492"/>
                <a:gd name="T29" fmla="*/ 711 h 770"/>
                <a:gd name="T30" fmla="*/ 174 w 492"/>
                <a:gd name="T31" fmla="*/ 742 h 770"/>
                <a:gd name="T32" fmla="*/ 226 w 492"/>
                <a:gd name="T33" fmla="*/ 763 h 770"/>
                <a:gd name="T34" fmla="*/ 280 w 492"/>
                <a:gd name="T35" fmla="*/ 770 h 770"/>
                <a:gd name="T36" fmla="*/ 333 w 492"/>
                <a:gd name="T37" fmla="*/ 760 h 770"/>
                <a:gd name="T38" fmla="*/ 385 w 492"/>
                <a:gd name="T39" fmla="*/ 731 h 770"/>
                <a:gd name="T40" fmla="*/ 418 w 492"/>
                <a:gd name="T41" fmla="*/ 700 h 770"/>
                <a:gd name="T42" fmla="*/ 456 w 492"/>
                <a:gd name="T43" fmla="*/ 647 h 770"/>
                <a:gd name="T44" fmla="*/ 480 w 492"/>
                <a:gd name="T45" fmla="*/ 590 h 770"/>
                <a:gd name="T46" fmla="*/ 491 w 492"/>
                <a:gd name="T47" fmla="*/ 530 h 770"/>
                <a:gd name="T48" fmla="*/ 492 w 492"/>
                <a:gd name="T49" fmla="*/ 466 h 770"/>
                <a:gd name="T50" fmla="*/ 481 w 492"/>
                <a:gd name="T51" fmla="*/ 382 h 770"/>
                <a:gd name="T52" fmla="*/ 445 w 492"/>
                <a:gd name="T53" fmla="*/ 261 h 770"/>
                <a:gd name="T54" fmla="*/ 396 w 492"/>
                <a:gd name="T55" fmla="*/ 160 h 770"/>
                <a:gd name="T56" fmla="*/ 364 w 492"/>
                <a:gd name="T57" fmla="*/ 107 h 770"/>
                <a:gd name="T58" fmla="*/ 309 w 492"/>
                <a:gd name="T59" fmla="*/ 51 h 770"/>
                <a:gd name="T60" fmla="*/ 255 w 492"/>
                <a:gd name="T61" fmla="*/ 16 h 770"/>
                <a:gd name="T62" fmla="*/ 199 w 492"/>
                <a:gd name="T63" fmla="*/ 1 h 770"/>
                <a:gd name="T64" fmla="*/ 146 w 492"/>
                <a:gd name="T65" fmla="*/ 2 h 770"/>
                <a:gd name="T66" fmla="*/ 99 w 492"/>
                <a:gd name="T67" fmla="*/ 16 h 770"/>
                <a:gd name="T68" fmla="*/ 57 w 492"/>
                <a:gd name="T69" fmla="*/ 40 h 770"/>
                <a:gd name="T70" fmla="*/ 26 w 492"/>
                <a:gd name="T71" fmla="*/ 71 h 770"/>
                <a:gd name="T72" fmla="*/ 7 w 492"/>
                <a:gd name="T73" fmla="*/ 106 h 770"/>
                <a:gd name="T74" fmla="*/ 0 w 492"/>
                <a:gd name="T75" fmla="*/ 139 h 770"/>
                <a:gd name="T76" fmla="*/ 11 w 492"/>
                <a:gd name="T77" fmla="*/ 171 h 770"/>
                <a:gd name="T78" fmla="*/ 26 w 492"/>
                <a:gd name="T79" fmla="*/ 188 h 770"/>
                <a:gd name="T80" fmla="*/ 40 w 492"/>
                <a:gd name="T81" fmla="*/ 215 h 770"/>
                <a:gd name="T82" fmla="*/ 41 w 492"/>
                <a:gd name="T83" fmla="*/ 244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2" h="770">
                  <a:moveTo>
                    <a:pt x="39" y="255"/>
                  </a:moveTo>
                  <a:lnTo>
                    <a:pt x="39" y="255"/>
                  </a:lnTo>
                  <a:lnTo>
                    <a:pt x="36" y="266"/>
                  </a:lnTo>
                  <a:lnTo>
                    <a:pt x="33" y="279"/>
                  </a:lnTo>
                  <a:lnTo>
                    <a:pt x="30" y="290"/>
                  </a:lnTo>
                  <a:lnTo>
                    <a:pt x="30" y="301"/>
                  </a:lnTo>
                  <a:lnTo>
                    <a:pt x="30" y="314"/>
                  </a:lnTo>
                  <a:lnTo>
                    <a:pt x="32" y="325"/>
                  </a:lnTo>
                  <a:lnTo>
                    <a:pt x="33" y="336"/>
                  </a:lnTo>
                  <a:lnTo>
                    <a:pt x="36" y="347"/>
                  </a:lnTo>
                  <a:lnTo>
                    <a:pt x="40" y="357"/>
                  </a:lnTo>
                  <a:lnTo>
                    <a:pt x="44" y="368"/>
                  </a:lnTo>
                  <a:lnTo>
                    <a:pt x="51" y="378"/>
                  </a:lnTo>
                  <a:lnTo>
                    <a:pt x="57" y="386"/>
                  </a:lnTo>
                  <a:lnTo>
                    <a:pt x="65" y="396"/>
                  </a:lnTo>
                  <a:lnTo>
                    <a:pt x="74" y="403"/>
                  </a:lnTo>
                  <a:lnTo>
                    <a:pt x="82" y="411"/>
                  </a:lnTo>
                  <a:lnTo>
                    <a:pt x="93" y="418"/>
                  </a:lnTo>
                  <a:lnTo>
                    <a:pt x="93" y="418"/>
                  </a:lnTo>
                  <a:lnTo>
                    <a:pt x="101" y="424"/>
                  </a:lnTo>
                  <a:lnTo>
                    <a:pt x="107" y="430"/>
                  </a:lnTo>
                  <a:lnTo>
                    <a:pt x="111" y="435"/>
                  </a:lnTo>
                  <a:lnTo>
                    <a:pt x="113" y="439"/>
                  </a:lnTo>
                  <a:lnTo>
                    <a:pt x="113" y="445"/>
                  </a:lnTo>
                  <a:lnTo>
                    <a:pt x="110" y="452"/>
                  </a:lnTo>
                  <a:lnTo>
                    <a:pt x="104" y="457"/>
                  </a:lnTo>
                  <a:lnTo>
                    <a:pt x="96" y="464"/>
                  </a:lnTo>
                  <a:lnTo>
                    <a:pt x="96" y="464"/>
                  </a:lnTo>
                  <a:lnTo>
                    <a:pt x="82" y="477"/>
                  </a:lnTo>
                  <a:lnTo>
                    <a:pt x="71" y="490"/>
                  </a:lnTo>
                  <a:lnTo>
                    <a:pt x="62" y="503"/>
                  </a:lnTo>
                  <a:lnTo>
                    <a:pt x="55" y="519"/>
                  </a:lnTo>
                  <a:lnTo>
                    <a:pt x="51" y="534"/>
                  </a:lnTo>
                  <a:lnTo>
                    <a:pt x="48" y="550"/>
                  </a:lnTo>
                  <a:lnTo>
                    <a:pt x="47" y="565"/>
                  </a:lnTo>
                  <a:lnTo>
                    <a:pt x="48" y="580"/>
                  </a:lnTo>
                  <a:lnTo>
                    <a:pt x="51" y="596"/>
                  </a:lnTo>
                  <a:lnTo>
                    <a:pt x="57" y="612"/>
                  </a:lnTo>
                  <a:lnTo>
                    <a:pt x="62" y="628"/>
                  </a:lnTo>
                  <a:lnTo>
                    <a:pt x="71" y="643"/>
                  </a:lnTo>
                  <a:lnTo>
                    <a:pt x="79" y="657"/>
                  </a:lnTo>
                  <a:lnTo>
                    <a:pt x="90" y="672"/>
                  </a:lnTo>
                  <a:lnTo>
                    <a:pt x="101" y="686"/>
                  </a:lnTo>
                  <a:lnTo>
                    <a:pt x="114" y="699"/>
                  </a:lnTo>
                  <a:lnTo>
                    <a:pt x="128" y="711"/>
                  </a:lnTo>
                  <a:lnTo>
                    <a:pt x="142" y="723"/>
                  </a:lnTo>
                  <a:lnTo>
                    <a:pt x="157" y="734"/>
                  </a:lnTo>
                  <a:lnTo>
                    <a:pt x="174" y="742"/>
                  </a:lnTo>
                  <a:lnTo>
                    <a:pt x="191" y="751"/>
                  </a:lnTo>
                  <a:lnTo>
                    <a:pt x="208" y="758"/>
                  </a:lnTo>
                  <a:lnTo>
                    <a:pt x="226" y="763"/>
                  </a:lnTo>
                  <a:lnTo>
                    <a:pt x="244" y="767"/>
                  </a:lnTo>
                  <a:lnTo>
                    <a:pt x="262" y="769"/>
                  </a:lnTo>
                  <a:lnTo>
                    <a:pt x="280" y="770"/>
                  </a:lnTo>
                  <a:lnTo>
                    <a:pt x="298" y="769"/>
                  </a:lnTo>
                  <a:lnTo>
                    <a:pt x="316" y="766"/>
                  </a:lnTo>
                  <a:lnTo>
                    <a:pt x="333" y="760"/>
                  </a:lnTo>
                  <a:lnTo>
                    <a:pt x="351" y="753"/>
                  </a:lnTo>
                  <a:lnTo>
                    <a:pt x="368" y="744"/>
                  </a:lnTo>
                  <a:lnTo>
                    <a:pt x="385" y="731"/>
                  </a:lnTo>
                  <a:lnTo>
                    <a:pt x="385" y="731"/>
                  </a:lnTo>
                  <a:lnTo>
                    <a:pt x="403" y="716"/>
                  </a:lnTo>
                  <a:lnTo>
                    <a:pt x="418" y="700"/>
                  </a:lnTo>
                  <a:lnTo>
                    <a:pt x="432" y="684"/>
                  </a:lnTo>
                  <a:lnTo>
                    <a:pt x="445" y="665"/>
                  </a:lnTo>
                  <a:lnTo>
                    <a:pt x="456" y="647"/>
                  </a:lnTo>
                  <a:lnTo>
                    <a:pt x="464" y="629"/>
                  </a:lnTo>
                  <a:lnTo>
                    <a:pt x="473" y="610"/>
                  </a:lnTo>
                  <a:lnTo>
                    <a:pt x="480" y="590"/>
                  </a:lnTo>
                  <a:lnTo>
                    <a:pt x="484" y="570"/>
                  </a:lnTo>
                  <a:lnTo>
                    <a:pt x="488" y="550"/>
                  </a:lnTo>
                  <a:lnTo>
                    <a:pt x="491" y="530"/>
                  </a:lnTo>
                  <a:lnTo>
                    <a:pt x="492" y="509"/>
                  </a:lnTo>
                  <a:lnTo>
                    <a:pt x="492" y="488"/>
                  </a:lnTo>
                  <a:lnTo>
                    <a:pt x="492" y="466"/>
                  </a:lnTo>
                  <a:lnTo>
                    <a:pt x="491" y="445"/>
                  </a:lnTo>
                  <a:lnTo>
                    <a:pt x="488" y="424"/>
                  </a:lnTo>
                  <a:lnTo>
                    <a:pt x="481" y="382"/>
                  </a:lnTo>
                  <a:lnTo>
                    <a:pt x="471" y="340"/>
                  </a:lnTo>
                  <a:lnTo>
                    <a:pt x="459" y="300"/>
                  </a:lnTo>
                  <a:lnTo>
                    <a:pt x="445" y="261"/>
                  </a:lnTo>
                  <a:lnTo>
                    <a:pt x="429" y="224"/>
                  </a:lnTo>
                  <a:lnTo>
                    <a:pt x="413" y="191"/>
                  </a:lnTo>
                  <a:lnTo>
                    <a:pt x="396" y="160"/>
                  </a:lnTo>
                  <a:lnTo>
                    <a:pt x="381" y="132"/>
                  </a:lnTo>
                  <a:lnTo>
                    <a:pt x="381" y="132"/>
                  </a:lnTo>
                  <a:lnTo>
                    <a:pt x="364" y="107"/>
                  </a:lnTo>
                  <a:lnTo>
                    <a:pt x="346" y="86"/>
                  </a:lnTo>
                  <a:lnTo>
                    <a:pt x="328" y="67"/>
                  </a:lnTo>
                  <a:lnTo>
                    <a:pt x="309" y="51"/>
                  </a:lnTo>
                  <a:lnTo>
                    <a:pt x="291" y="37"/>
                  </a:lnTo>
                  <a:lnTo>
                    <a:pt x="273" y="25"/>
                  </a:lnTo>
                  <a:lnTo>
                    <a:pt x="255" y="16"/>
                  </a:lnTo>
                  <a:lnTo>
                    <a:pt x="235" y="9"/>
                  </a:lnTo>
                  <a:lnTo>
                    <a:pt x="217" y="4"/>
                  </a:lnTo>
                  <a:lnTo>
                    <a:pt x="199" y="1"/>
                  </a:lnTo>
                  <a:lnTo>
                    <a:pt x="181" y="0"/>
                  </a:lnTo>
                  <a:lnTo>
                    <a:pt x="163" y="0"/>
                  </a:lnTo>
                  <a:lnTo>
                    <a:pt x="146" y="2"/>
                  </a:lnTo>
                  <a:lnTo>
                    <a:pt x="129" y="5"/>
                  </a:lnTo>
                  <a:lnTo>
                    <a:pt x="114" y="11"/>
                  </a:lnTo>
                  <a:lnTo>
                    <a:pt x="99" y="16"/>
                  </a:lnTo>
                  <a:lnTo>
                    <a:pt x="83" y="23"/>
                  </a:lnTo>
                  <a:lnTo>
                    <a:pt x="69" y="32"/>
                  </a:lnTo>
                  <a:lnTo>
                    <a:pt x="57" y="40"/>
                  </a:lnTo>
                  <a:lnTo>
                    <a:pt x="46" y="50"/>
                  </a:lnTo>
                  <a:lnTo>
                    <a:pt x="35" y="60"/>
                  </a:lnTo>
                  <a:lnTo>
                    <a:pt x="26" y="71"/>
                  </a:lnTo>
                  <a:lnTo>
                    <a:pt x="18" y="82"/>
                  </a:lnTo>
                  <a:lnTo>
                    <a:pt x="11" y="93"/>
                  </a:lnTo>
                  <a:lnTo>
                    <a:pt x="7" y="106"/>
                  </a:lnTo>
                  <a:lnTo>
                    <a:pt x="2" y="117"/>
                  </a:lnTo>
                  <a:lnTo>
                    <a:pt x="1" y="128"/>
                  </a:lnTo>
                  <a:lnTo>
                    <a:pt x="0" y="139"/>
                  </a:lnTo>
                  <a:lnTo>
                    <a:pt x="2" y="150"/>
                  </a:lnTo>
                  <a:lnTo>
                    <a:pt x="5" y="162"/>
                  </a:lnTo>
                  <a:lnTo>
                    <a:pt x="11" y="171"/>
                  </a:lnTo>
                  <a:lnTo>
                    <a:pt x="18" y="180"/>
                  </a:lnTo>
                  <a:lnTo>
                    <a:pt x="18" y="180"/>
                  </a:lnTo>
                  <a:lnTo>
                    <a:pt x="26" y="188"/>
                  </a:lnTo>
                  <a:lnTo>
                    <a:pt x="32" y="196"/>
                  </a:lnTo>
                  <a:lnTo>
                    <a:pt x="37" y="206"/>
                  </a:lnTo>
                  <a:lnTo>
                    <a:pt x="40" y="215"/>
                  </a:lnTo>
                  <a:lnTo>
                    <a:pt x="43" y="224"/>
                  </a:lnTo>
                  <a:lnTo>
                    <a:pt x="43" y="234"/>
                  </a:lnTo>
                  <a:lnTo>
                    <a:pt x="41" y="244"/>
                  </a:lnTo>
                  <a:lnTo>
                    <a:pt x="39" y="255"/>
                  </a:lnTo>
                  <a:lnTo>
                    <a:pt x="39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20"/>
            <p:cNvSpPr/>
            <p:nvPr/>
          </p:nvSpPr>
          <p:spPr bwMode="auto">
            <a:xfrm>
              <a:off x="10844213" y="2508251"/>
              <a:ext cx="165100" cy="690563"/>
            </a:xfrm>
            <a:custGeom>
              <a:avLst/>
              <a:gdLst>
                <a:gd name="T0" fmla="*/ 0 w 208"/>
                <a:gd name="T1" fmla="*/ 267 h 871"/>
                <a:gd name="T2" fmla="*/ 0 w 208"/>
                <a:gd name="T3" fmla="*/ 262 h 871"/>
                <a:gd name="T4" fmla="*/ 0 w 208"/>
                <a:gd name="T5" fmla="*/ 262 h 871"/>
                <a:gd name="T6" fmla="*/ 3 w 208"/>
                <a:gd name="T7" fmla="*/ 225 h 871"/>
                <a:gd name="T8" fmla="*/ 7 w 208"/>
                <a:gd name="T9" fmla="*/ 188 h 871"/>
                <a:gd name="T10" fmla="*/ 18 w 208"/>
                <a:gd name="T11" fmla="*/ 148 h 871"/>
                <a:gd name="T12" fmla="*/ 36 w 208"/>
                <a:gd name="T13" fmla="*/ 106 h 871"/>
                <a:gd name="T14" fmla="*/ 64 w 208"/>
                <a:gd name="T15" fmla="*/ 64 h 871"/>
                <a:gd name="T16" fmla="*/ 93 w 208"/>
                <a:gd name="T17" fmla="*/ 38 h 871"/>
                <a:gd name="T18" fmla="*/ 116 w 208"/>
                <a:gd name="T19" fmla="*/ 21 h 871"/>
                <a:gd name="T20" fmla="*/ 142 w 208"/>
                <a:gd name="T21" fmla="*/ 7 h 871"/>
                <a:gd name="T22" fmla="*/ 156 w 208"/>
                <a:gd name="T23" fmla="*/ 1 h 871"/>
                <a:gd name="T24" fmla="*/ 165 w 208"/>
                <a:gd name="T25" fmla="*/ 0 h 871"/>
                <a:gd name="T26" fmla="*/ 180 w 208"/>
                <a:gd name="T27" fmla="*/ 1 h 871"/>
                <a:gd name="T28" fmla="*/ 192 w 208"/>
                <a:gd name="T29" fmla="*/ 7 h 871"/>
                <a:gd name="T30" fmla="*/ 202 w 208"/>
                <a:gd name="T31" fmla="*/ 20 h 871"/>
                <a:gd name="T32" fmla="*/ 205 w 208"/>
                <a:gd name="T33" fmla="*/ 27 h 871"/>
                <a:gd name="T34" fmla="*/ 208 w 208"/>
                <a:gd name="T35" fmla="*/ 34 h 871"/>
                <a:gd name="T36" fmla="*/ 206 w 208"/>
                <a:gd name="T37" fmla="*/ 49 h 871"/>
                <a:gd name="T38" fmla="*/ 199 w 208"/>
                <a:gd name="T39" fmla="*/ 61 h 871"/>
                <a:gd name="T40" fmla="*/ 188 w 208"/>
                <a:gd name="T41" fmla="*/ 71 h 871"/>
                <a:gd name="T42" fmla="*/ 181 w 208"/>
                <a:gd name="T43" fmla="*/ 75 h 871"/>
                <a:gd name="T44" fmla="*/ 165 w 208"/>
                <a:gd name="T45" fmla="*/ 81 h 871"/>
                <a:gd name="T46" fmla="*/ 138 w 208"/>
                <a:gd name="T47" fmla="*/ 99 h 871"/>
                <a:gd name="T48" fmla="*/ 117 w 208"/>
                <a:gd name="T49" fmla="*/ 123 h 871"/>
                <a:gd name="T50" fmla="*/ 102 w 208"/>
                <a:gd name="T51" fmla="*/ 151 h 871"/>
                <a:gd name="T52" fmla="*/ 91 w 208"/>
                <a:gd name="T53" fmla="*/ 180 h 871"/>
                <a:gd name="T54" fmla="*/ 81 w 208"/>
                <a:gd name="T55" fmla="*/ 222 h 871"/>
                <a:gd name="T56" fmla="*/ 77 w 208"/>
                <a:gd name="T57" fmla="*/ 258 h 871"/>
                <a:gd name="T58" fmla="*/ 77 w 208"/>
                <a:gd name="T59" fmla="*/ 260 h 871"/>
                <a:gd name="T60" fmla="*/ 77 w 208"/>
                <a:gd name="T61" fmla="*/ 833 h 871"/>
                <a:gd name="T62" fmla="*/ 77 w 208"/>
                <a:gd name="T63" fmla="*/ 833 h 871"/>
                <a:gd name="T64" fmla="*/ 74 w 208"/>
                <a:gd name="T65" fmla="*/ 847 h 871"/>
                <a:gd name="T66" fmla="*/ 66 w 208"/>
                <a:gd name="T67" fmla="*/ 860 h 871"/>
                <a:gd name="T68" fmla="*/ 53 w 208"/>
                <a:gd name="T69" fmla="*/ 868 h 871"/>
                <a:gd name="T70" fmla="*/ 38 w 208"/>
                <a:gd name="T71" fmla="*/ 871 h 871"/>
                <a:gd name="T72" fmla="*/ 38 w 208"/>
                <a:gd name="T73" fmla="*/ 871 h 871"/>
                <a:gd name="T74" fmla="*/ 24 w 208"/>
                <a:gd name="T75" fmla="*/ 868 h 871"/>
                <a:gd name="T76" fmla="*/ 11 w 208"/>
                <a:gd name="T77" fmla="*/ 860 h 871"/>
                <a:gd name="T78" fmla="*/ 3 w 208"/>
                <a:gd name="T79" fmla="*/ 847 h 871"/>
                <a:gd name="T80" fmla="*/ 0 w 208"/>
                <a:gd name="T81" fmla="*/ 833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8" h="871">
                  <a:moveTo>
                    <a:pt x="0" y="833"/>
                  </a:moveTo>
                  <a:lnTo>
                    <a:pt x="0" y="267"/>
                  </a:lnTo>
                  <a:lnTo>
                    <a:pt x="0" y="267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0" y="250"/>
                  </a:lnTo>
                  <a:lnTo>
                    <a:pt x="3" y="225"/>
                  </a:lnTo>
                  <a:lnTo>
                    <a:pt x="4" y="208"/>
                  </a:lnTo>
                  <a:lnTo>
                    <a:pt x="7" y="188"/>
                  </a:lnTo>
                  <a:lnTo>
                    <a:pt x="13" y="169"/>
                  </a:lnTo>
                  <a:lnTo>
                    <a:pt x="18" y="148"/>
                  </a:lnTo>
                  <a:lnTo>
                    <a:pt x="26" y="127"/>
                  </a:lnTo>
                  <a:lnTo>
                    <a:pt x="36" y="106"/>
                  </a:lnTo>
                  <a:lnTo>
                    <a:pt x="49" y="85"/>
                  </a:lnTo>
                  <a:lnTo>
                    <a:pt x="64" y="64"/>
                  </a:lnTo>
                  <a:lnTo>
                    <a:pt x="82" y="46"/>
                  </a:lnTo>
                  <a:lnTo>
                    <a:pt x="93" y="38"/>
                  </a:lnTo>
                  <a:lnTo>
                    <a:pt x="103" y="29"/>
                  </a:lnTo>
                  <a:lnTo>
                    <a:pt x="116" y="21"/>
                  </a:lnTo>
                  <a:lnTo>
                    <a:pt x="128" y="14"/>
                  </a:lnTo>
                  <a:lnTo>
                    <a:pt x="142" y="7"/>
                  </a:lnTo>
                  <a:lnTo>
                    <a:pt x="156" y="1"/>
                  </a:lnTo>
                  <a:lnTo>
                    <a:pt x="156" y="1"/>
                  </a:lnTo>
                  <a:lnTo>
                    <a:pt x="156" y="1"/>
                  </a:lnTo>
                  <a:lnTo>
                    <a:pt x="165" y="0"/>
                  </a:lnTo>
                  <a:lnTo>
                    <a:pt x="172" y="0"/>
                  </a:lnTo>
                  <a:lnTo>
                    <a:pt x="180" y="1"/>
                  </a:lnTo>
                  <a:lnTo>
                    <a:pt x="187" y="4"/>
                  </a:lnTo>
                  <a:lnTo>
                    <a:pt x="192" y="7"/>
                  </a:lnTo>
                  <a:lnTo>
                    <a:pt x="198" y="13"/>
                  </a:lnTo>
                  <a:lnTo>
                    <a:pt x="202" y="20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8" y="34"/>
                  </a:lnTo>
                  <a:lnTo>
                    <a:pt x="208" y="42"/>
                  </a:lnTo>
                  <a:lnTo>
                    <a:pt x="206" y="49"/>
                  </a:lnTo>
                  <a:lnTo>
                    <a:pt x="204" y="56"/>
                  </a:lnTo>
                  <a:lnTo>
                    <a:pt x="199" y="61"/>
                  </a:lnTo>
                  <a:lnTo>
                    <a:pt x="194" y="67"/>
                  </a:lnTo>
                  <a:lnTo>
                    <a:pt x="188" y="71"/>
                  </a:lnTo>
                  <a:lnTo>
                    <a:pt x="181" y="75"/>
                  </a:lnTo>
                  <a:lnTo>
                    <a:pt x="181" y="75"/>
                  </a:lnTo>
                  <a:lnTo>
                    <a:pt x="181" y="75"/>
                  </a:lnTo>
                  <a:lnTo>
                    <a:pt x="165" y="81"/>
                  </a:lnTo>
                  <a:lnTo>
                    <a:pt x="151" y="88"/>
                  </a:lnTo>
                  <a:lnTo>
                    <a:pt x="138" y="99"/>
                  </a:lnTo>
                  <a:lnTo>
                    <a:pt x="127" y="110"/>
                  </a:lnTo>
                  <a:lnTo>
                    <a:pt x="117" y="123"/>
                  </a:lnTo>
                  <a:lnTo>
                    <a:pt x="109" y="137"/>
                  </a:lnTo>
                  <a:lnTo>
                    <a:pt x="102" y="151"/>
                  </a:lnTo>
                  <a:lnTo>
                    <a:pt x="95" y="166"/>
                  </a:lnTo>
                  <a:lnTo>
                    <a:pt x="91" y="180"/>
                  </a:lnTo>
                  <a:lnTo>
                    <a:pt x="86" y="195"/>
                  </a:lnTo>
                  <a:lnTo>
                    <a:pt x="81" y="222"/>
                  </a:lnTo>
                  <a:lnTo>
                    <a:pt x="78" y="244"/>
                  </a:lnTo>
                  <a:lnTo>
                    <a:pt x="77" y="258"/>
                  </a:lnTo>
                  <a:lnTo>
                    <a:pt x="77" y="258"/>
                  </a:lnTo>
                  <a:lnTo>
                    <a:pt x="77" y="260"/>
                  </a:lnTo>
                  <a:lnTo>
                    <a:pt x="77" y="262"/>
                  </a:lnTo>
                  <a:lnTo>
                    <a:pt x="77" y="833"/>
                  </a:lnTo>
                  <a:lnTo>
                    <a:pt x="77" y="833"/>
                  </a:lnTo>
                  <a:lnTo>
                    <a:pt x="77" y="833"/>
                  </a:lnTo>
                  <a:lnTo>
                    <a:pt x="77" y="840"/>
                  </a:lnTo>
                  <a:lnTo>
                    <a:pt x="74" y="847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60" y="864"/>
                  </a:lnTo>
                  <a:lnTo>
                    <a:pt x="53" y="868"/>
                  </a:lnTo>
                  <a:lnTo>
                    <a:pt x="46" y="871"/>
                  </a:lnTo>
                  <a:lnTo>
                    <a:pt x="38" y="871"/>
                  </a:lnTo>
                  <a:lnTo>
                    <a:pt x="38" y="871"/>
                  </a:lnTo>
                  <a:lnTo>
                    <a:pt x="38" y="871"/>
                  </a:lnTo>
                  <a:lnTo>
                    <a:pt x="31" y="871"/>
                  </a:lnTo>
                  <a:lnTo>
                    <a:pt x="24" y="868"/>
                  </a:lnTo>
                  <a:lnTo>
                    <a:pt x="17" y="864"/>
                  </a:lnTo>
                  <a:lnTo>
                    <a:pt x="11" y="860"/>
                  </a:lnTo>
                  <a:lnTo>
                    <a:pt x="6" y="854"/>
                  </a:lnTo>
                  <a:lnTo>
                    <a:pt x="3" y="847"/>
                  </a:lnTo>
                  <a:lnTo>
                    <a:pt x="0" y="840"/>
                  </a:lnTo>
                  <a:lnTo>
                    <a:pt x="0" y="833"/>
                  </a:lnTo>
                  <a:lnTo>
                    <a:pt x="0" y="8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21"/>
            <p:cNvSpPr/>
            <p:nvPr/>
          </p:nvSpPr>
          <p:spPr bwMode="auto">
            <a:xfrm>
              <a:off x="10329863" y="2357438"/>
              <a:ext cx="390525" cy="612775"/>
            </a:xfrm>
            <a:custGeom>
              <a:avLst/>
              <a:gdLst>
                <a:gd name="T0" fmla="*/ 458 w 493"/>
                <a:gd name="T1" fmla="*/ 266 h 770"/>
                <a:gd name="T2" fmla="*/ 463 w 493"/>
                <a:gd name="T3" fmla="*/ 301 h 770"/>
                <a:gd name="T4" fmla="*/ 461 w 493"/>
                <a:gd name="T5" fmla="*/ 336 h 770"/>
                <a:gd name="T6" fmla="*/ 448 w 493"/>
                <a:gd name="T7" fmla="*/ 368 h 770"/>
                <a:gd name="T8" fmla="*/ 429 w 493"/>
                <a:gd name="T9" fmla="*/ 396 h 770"/>
                <a:gd name="T10" fmla="*/ 401 w 493"/>
                <a:gd name="T11" fmla="*/ 418 h 770"/>
                <a:gd name="T12" fmla="*/ 385 w 493"/>
                <a:gd name="T13" fmla="*/ 430 h 770"/>
                <a:gd name="T14" fmla="*/ 381 w 493"/>
                <a:gd name="T15" fmla="*/ 445 h 770"/>
                <a:gd name="T16" fmla="*/ 396 w 493"/>
                <a:gd name="T17" fmla="*/ 464 h 770"/>
                <a:gd name="T18" fmla="*/ 422 w 493"/>
                <a:gd name="T19" fmla="*/ 490 h 770"/>
                <a:gd name="T20" fmla="*/ 442 w 493"/>
                <a:gd name="T21" fmla="*/ 534 h 770"/>
                <a:gd name="T22" fmla="*/ 445 w 493"/>
                <a:gd name="T23" fmla="*/ 580 h 770"/>
                <a:gd name="T24" fmla="*/ 431 w 493"/>
                <a:gd name="T25" fmla="*/ 628 h 770"/>
                <a:gd name="T26" fmla="*/ 403 w 493"/>
                <a:gd name="T27" fmla="*/ 672 h 770"/>
                <a:gd name="T28" fmla="*/ 366 w 493"/>
                <a:gd name="T29" fmla="*/ 711 h 770"/>
                <a:gd name="T30" fmla="*/ 320 w 493"/>
                <a:gd name="T31" fmla="*/ 742 h 770"/>
                <a:gd name="T32" fmla="*/ 268 w 493"/>
                <a:gd name="T33" fmla="*/ 763 h 770"/>
                <a:gd name="T34" fmla="*/ 214 w 493"/>
                <a:gd name="T35" fmla="*/ 770 h 770"/>
                <a:gd name="T36" fmla="*/ 159 w 493"/>
                <a:gd name="T37" fmla="*/ 760 h 770"/>
                <a:gd name="T38" fmla="*/ 108 w 493"/>
                <a:gd name="T39" fmla="*/ 731 h 770"/>
                <a:gd name="T40" fmla="*/ 76 w 493"/>
                <a:gd name="T41" fmla="*/ 700 h 770"/>
                <a:gd name="T42" fmla="*/ 38 w 493"/>
                <a:gd name="T43" fmla="*/ 647 h 770"/>
                <a:gd name="T44" fmla="*/ 14 w 493"/>
                <a:gd name="T45" fmla="*/ 590 h 770"/>
                <a:gd name="T46" fmla="*/ 3 w 493"/>
                <a:gd name="T47" fmla="*/ 530 h 770"/>
                <a:gd name="T48" fmla="*/ 2 w 493"/>
                <a:gd name="T49" fmla="*/ 466 h 770"/>
                <a:gd name="T50" fmla="*/ 13 w 493"/>
                <a:gd name="T51" fmla="*/ 382 h 770"/>
                <a:gd name="T52" fmla="*/ 49 w 493"/>
                <a:gd name="T53" fmla="*/ 261 h 770"/>
                <a:gd name="T54" fmla="*/ 96 w 493"/>
                <a:gd name="T55" fmla="*/ 160 h 770"/>
                <a:gd name="T56" fmla="*/ 130 w 493"/>
                <a:gd name="T57" fmla="*/ 107 h 770"/>
                <a:gd name="T58" fmla="*/ 183 w 493"/>
                <a:gd name="T59" fmla="*/ 51 h 770"/>
                <a:gd name="T60" fmla="*/ 239 w 493"/>
                <a:gd name="T61" fmla="*/ 16 h 770"/>
                <a:gd name="T62" fmla="*/ 295 w 493"/>
                <a:gd name="T63" fmla="*/ 1 h 770"/>
                <a:gd name="T64" fmla="*/ 348 w 493"/>
                <a:gd name="T65" fmla="*/ 2 h 770"/>
                <a:gd name="T66" fmla="*/ 395 w 493"/>
                <a:gd name="T67" fmla="*/ 16 h 770"/>
                <a:gd name="T68" fmla="*/ 436 w 493"/>
                <a:gd name="T69" fmla="*/ 40 h 770"/>
                <a:gd name="T70" fmla="*/ 468 w 493"/>
                <a:gd name="T71" fmla="*/ 71 h 770"/>
                <a:gd name="T72" fmla="*/ 487 w 493"/>
                <a:gd name="T73" fmla="*/ 106 h 770"/>
                <a:gd name="T74" fmla="*/ 493 w 493"/>
                <a:gd name="T75" fmla="*/ 139 h 770"/>
                <a:gd name="T76" fmla="*/ 483 w 493"/>
                <a:gd name="T77" fmla="*/ 171 h 770"/>
                <a:gd name="T78" fmla="*/ 468 w 493"/>
                <a:gd name="T79" fmla="*/ 188 h 770"/>
                <a:gd name="T80" fmla="*/ 452 w 493"/>
                <a:gd name="T81" fmla="*/ 215 h 770"/>
                <a:gd name="T82" fmla="*/ 451 w 493"/>
                <a:gd name="T83" fmla="*/ 244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3" h="770">
                  <a:moveTo>
                    <a:pt x="455" y="255"/>
                  </a:moveTo>
                  <a:lnTo>
                    <a:pt x="455" y="255"/>
                  </a:lnTo>
                  <a:lnTo>
                    <a:pt x="458" y="266"/>
                  </a:lnTo>
                  <a:lnTo>
                    <a:pt x="461" y="279"/>
                  </a:lnTo>
                  <a:lnTo>
                    <a:pt x="462" y="290"/>
                  </a:lnTo>
                  <a:lnTo>
                    <a:pt x="463" y="301"/>
                  </a:lnTo>
                  <a:lnTo>
                    <a:pt x="463" y="314"/>
                  </a:lnTo>
                  <a:lnTo>
                    <a:pt x="462" y="325"/>
                  </a:lnTo>
                  <a:lnTo>
                    <a:pt x="461" y="336"/>
                  </a:lnTo>
                  <a:lnTo>
                    <a:pt x="458" y="347"/>
                  </a:lnTo>
                  <a:lnTo>
                    <a:pt x="454" y="357"/>
                  </a:lnTo>
                  <a:lnTo>
                    <a:pt x="448" y="368"/>
                  </a:lnTo>
                  <a:lnTo>
                    <a:pt x="442" y="378"/>
                  </a:lnTo>
                  <a:lnTo>
                    <a:pt x="437" y="386"/>
                  </a:lnTo>
                  <a:lnTo>
                    <a:pt x="429" y="396"/>
                  </a:lnTo>
                  <a:lnTo>
                    <a:pt x="420" y="403"/>
                  </a:lnTo>
                  <a:lnTo>
                    <a:pt x="410" y="411"/>
                  </a:lnTo>
                  <a:lnTo>
                    <a:pt x="401" y="418"/>
                  </a:lnTo>
                  <a:lnTo>
                    <a:pt x="401" y="418"/>
                  </a:lnTo>
                  <a:lnTo>
                    <a:pt x="392" y="424"/>
                  </a:lnTo>
                  <a:lnTo>
                    <a:pt x="385" y="430"/>
                  </a:lnTo>
                  <a:lnTo>
                    <a:pt x="382" y="435"/>
                  </a:lnTo>
                  <a:lnTo>
                    <a:pt x="380" y="439"/>
                  </a:lnTo>
                  <a:lnTo>
                    <a:pt x="381" y="445"/>
                  </a:lnTo>
                  <a:lnTo>
                    <a:pt x="384" y="452"/>
                  </a:lnTo>
                  <a:lnTo>
                    <a:pt x="389" y="457"/>
                  </a:lnTo>
                  <a:lnTo>
                    <a:pt x="396" y="464"/>
                  </a:lnTo>
                  <a:lnTo>
                    <a:pt x="396" y="464"/>
                  </a:lnTo>
                  <a:lnTo>
                    <a:pt x="410" y="477"/>
                  </a:lnTo>
                  <a:lnTo>
                    <a:pt x="422" y="490"/>
                  </a:lnTo>
                  <a:lnTo>
                    <a:pt x="431" y="503"/>
                  </a:lnTo>
                  <a:lnTo>
                    <a:pt x="438" y="519"/>
                  </a:lnTo>
                  <a:lnTo>
                    <a:pt x="442" y="534"/>
                  </a:lnTo>
                  <a:lnTo>
                    <a:pt x="445" y="550"/>
                  </a:lnTo>
                  <a:lnTo>
                    <a:pt x="447" y="565"/>
                  </a:lnTo>
                  <a:lnTo>
                    <a:pt x="445" y="580"/>
                  </a:lnTo>
                  <a:lnTo>
                    <a:pt x="441" y="596"/>
                  </a:lnTo>
                  <a:lnTo>
                    <a:pt x="437" y="612"/>
                  </a:lnTo>
                  <a:lnTo>
                    <a:pt x="431" y="628"/>
                  </a:lnTo>
                  <a:lnTo>
                    <a:pt x="423" y="643"/>
                  </a:lnTo>
                  <a:lnTo>
                    <a:pt x="413" y="657"/>
                  </a:lnTo>
                  <a:lnTo>
                    <a:pt x="403" y="672"/>
                  </a:lnTo>
                  <a:lnTo>
                    <a:pt x="392" y="686"/>
                  </a:lnTo>
                  <a:lnTo>
                    <a:pt x="380" y="699"/>
                  </a:lnTo>
                  <a:lnTo>
                    <a:pt x="366" y="711"/>
                  </a:lnTo>
                  <a:lnTo>
                    <a:pt x="350" y="723"/>
                  </a:lnTo>
                  <a:lnTo>
                    <a:pt x="335" y="734"/>
                  </a:lnTo>
                  <a:lnTo>
                    <a:pt x="320" y="742"/>
                  </a:lnTo>
                  <a:lnTo>
                    <a:pt x="303" y="751"/>
                  </a:lnTo>
                  <a:lnTo>
                    <a:pt x="286" y="758"/>
                  </a:lnTo>
                  <a:lnTo>
                    <a:pt x="268" y="763"/>
                  </a:lnTo>
                  <a:lnTo>
                    <a:pt x="250" y="767"/>
                  </a:lnTo>
                  <a:lnTo>
                    <a:pt x="232" y="769"/>
                  </a:lnTo>
                  <a:lnTo>
                    <a:pt x="214" y="770"/>
                  </a:lnTo>
                  <a:lnTo>
                    <a:pt x="196" y="769"/>
                  </a:lnTo>
                  <a:lnTo>
                    <a:pt x="177" y="766"/>
                  </a:lnTo>
                  <a:lnTo>
                    <a:pt x="159" y="760"/>
                  </a:lnTo>
                  <a:lnTo>
                    <a:pt x="143" y="753"/>
                  </a:lnTo>
                  <a:lnTo>
                    <a:pt x="124" y="744"/>
                  </a:lnTo>
                  <a:lnTo>
                    <a:pt x="108" y="731"/>
                  </a:lnTo>
                  <a:lnTo>
                    <a:pt x="108" y="731"/>
                  </a:lnTo>
                  <a:lnTo>
                    <a:pt x="91" y="716"/>
                  </a:lnTo>
                  <a:lnTo>
                    <a:pt x="76" y="700"/>
                  </a:lnTo>
                  <a:lnTo>
                    <a:pt x="62" y="684"/>
                  </a:lnTo>
                  <a:lnTo>
                    <a:pt x="49" y="665"/>
                  </a:lnTo>
                  <a:lnTo>
                    <a:pt x="38" y="647"/>
                  </a:lnTo>
                  <a:lnTo>
                    <a:pt x="28" y="629"/>
                  </a:lnTo>
                  <a:lnTo>
                    <a:pt x="21" y="610"/>
                  </a:lnTo>
                  <a:lnTo>
                    <a:pt x="14" y="590"/>
                  </a:lnTo>
                  <a:lnTo>
                    <a:pt x="10" y="570"/>
                  </a:lnTo>
                  <a:lnTo>
                    <a:pt x="6" y="550"/>
                  </a:lnTo>
                  <a:lnTo>
                    <a:pt x="3" y="530"/>
                  </a:lnTo>
                  <a:lnTo>
                    <a:pt x="2" y="509"/>
                  </a:lnTo>
                  <a:lnTo>
                    <a:pt x="0" y="488"/>
                  </a:lnTo>
                  <a:lnTo>
                    <a:pt x="2" y="466"/>
                  </a:lnTo>
                  <a:lnTo>
                    <a:pt x="3" y="445"/>
                  </a:lnTo>
                  <a:lnTo>
                    <a:pt x="6" y="424"/>
                  </a:lnTo>
                  <a:lnTo>
                    <a:pt x="13" y="382"/>
                  </a:lnTo>
                  <a:lnTo>
                    <a:pt x="23" y="340"/>
                  </a:lnTo>
                  <a:lnTo>
                    <a:pt x="35" y="300"/>
                  </a:lnTo>
                  <a:lnTo>
                    <a:pt x="49" y="261"/>
                  </a:lnTo>
                  <a:lnTo>
                    <a:pt x="64" y="224"/>
                  </a:lnTo>
                  <a:lnTo>
                    <a:pt x="81" y="191"/>
                  </a:lnTo>
                  <a:lnTo>
                    <a:pt x="96" y="160"/>
                  </a:lnTo>
                  <a:lnTo>
                    <a:pt x="113" y="132"/>
                  </a:lnTo>
                  <a:lnTo>
                    <a:pt x="113" y="132"/>
                  </a:lnTo>
                  <a:lnTo>
                    <a:pt x="130" y="107"/>
                  </a:lnTo>
                  <a:lnTo>
                    <a:pt x="148" y="86"/>
                  </a:lnTo>
                  <a:lnTo>
                    <a:pt x="165" y="67"/>
                  </a:lnTo>
                  <a:lnTo>
                    <a:pt x="183" y="51"/>
                  </a:lnTo>
                  <a:lnTo>
                    <a:pt x="203" y="37"/>
                  </a:lnTo>
                  <a:lnTo>
                    <a:pt x="221" y="25"/>
                  </a:lnTo>
                  <a:lnTo>
                    <a:pt x="239" y="16"/>
                  </a:lnTo>
                  <a:lnTo>
                    <a:pt x="257" y="9"/>
                  </a:lnTo>
                  <a:lnTo>
                    <a:pt x="276" y="4"/>
                  </a:lnTo>
                  <a:lnTo>
                    <a:pt x="295" y="1"/>
                  </a:lnTo>
                  <a:lnTo>
                    <a:pt x="313" y="0"/>
                  </a:lnTo>
                  <a:lnTo>
                    <a:pt x="329" y="0"/>
                  </a:lnTo>
                  <a:lnTo>
                    <a:pt x="348" y="2"/>
                  </a:lnTo>
                  <a:lnTo>
                    <a:pt x="364" y="5"/>
                  </a:lnTo>
                  <a:lnTo>
                    <a:pt x="380" y="11"/>
                  </a:lnTo>
                  <a:lnTo>
                    <a:pt x="395" y="16"/>
                  </a:lnTo>
                  <a:lnTo>
                    <a:pt x="409" y="23"/>
                  </a:lnTo>
                  <a:lnTo>
                    <a:pt x="423" y="32"/>
                  </a:lnTo>
                  <a:lnTo>
                    <a:pt x="436" y="40"/>
                  </a:lnTo>
                  <a:lnTo>
                    <a:pt x="448" y="50"/>
                  </a:lnTo>
                  <a:lnTo>
                    <a:pt x="458" y="60"/>
                  </a:lnTo>
                  <a:lnTo>
                    <a:pt x="468" y="71"/>
                  </a:lnTo>
                  <a:lnTo>
                    <a:pt x="476" y="82"/>
                  </a:lnTo>
                  <a:lnTo>
                    <a:pt x="482" y="93"/>
                  </a:lnTo>
                  <a:lnTo>
                    <a:pt x="487" y="106"/>
                  </a:lnTo>
                  <a:lnTo>
                    <a:pt x="491" y="117"/>
                  </a:lnTo>
                  <a:lnTo>
                    <a:pt x="493" y="128"/>
                  </a:lnTo>
                  <a:lnTo>
                    <a:pt x="493" y="139"/>
                  </a:lnTo>
                  <a:lnTo>
                    <a:pt x="491" y="150"/>
                  </a:lnTo>
                  <a:lnTo>
                    <a:pt x="489" y="162"/>
                  </a:lnTo>
                  <a:lnTo>
                    <a:pt x="483" y="171"/>
                  </a:lnTo>
                  <a:lnTo>
                    <a:pt x="475" y="180"/>
                  </a:lnTo>
                  <a:lnTo>
                    <a:pt x="475" y="180"/>
                  </a:lnTo>
                  <a:lnTo>
                    <a:pt x="468" y="188"/>
                  </a:lnTo>
                  <a:lnTo>
                    <a:pt x="462" y="196"/>
                  </a:lnTo>
                  <a:lnTo>
                    <a:pt x="456" y="206"/>
                  </a:lnTo>
                  <a:lnTo>
                    <a:pt x="452" y="215"/>
                  </a:lnTo>
                  <a:lnTo>
                    <a:pt x="451" y="224"/>
                  </a:lnTo>
                  <a:lnTo>
                    <a:pt x="451" y="234"/>
                  </a:lnTo>
                  <a:lnTo>
                    <a:pt x="451" y="244"/>
                  </a:lnTo>
                  <a:lnTo>
                    <a:pt x="455" y="255"/>
                  </a:lnTo>
                  <a:lnTo>
                    <a:pt x="45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22"/>
            <p:cNvSpPr/>
            <p:nvPr/>
          </p:nvSpPr>
          <p:spPr bwMode="auto">
            <a:xfrm>
              <a:off x="10628313" y="2508251"/>
              <a:ext cx="165100" cy="690563"/>
            </a:xfrm>
            <a:custGeom>
              <a:avLst/>
              <a:gdLst>
                <a:gd name="T0" fmla="*/ 208 w 208"/>
                <a:gd name="T1" fmla="*/ 267 h 871"/>
                <a:gd name="T2" fmla="*/ 208 w 208"/>
                <a:gd name="T3" fmla="*/ 262 h 871"/>
                <a:gd name="T4" fmla="*/ 208 w 208"/>
                <a:gd name="T5" fmla="*/ 262 h 871"/>
                <a:gd name="T6" fmla="*/ 205 w 208"/>
                <a:gd name="T7" fmla="*/ 225 h 871"/>
                <a:gd name="T8" fmla="*/ 199 w 208"/>
                <a:gd name="T9" fmla="*/ 188 h 871"/>
                <a:gd name="T10" fmla="*/ 190 w 208"/>
                <a:gd name="T11" fmla="*/ 148 h 871"/>
                <a:gd name="T12" fmla="*/ 170 w 208"/>
                <a:gd name="T13" fmla="*/ 106 h 871"/>
                <a:gd name="T14" fmla="*/ 142 w 208"/>
                <a:gd name="T15" fmla="*/ 64 h 871"/>
                <a:gd name="T16" fmla="*/ 114 w 208"/>
                <a:gd name="T17" fmla="*/ 38 h 871"/>
                <a:gd name="T18" fmla="*/ 92 w 208"/>
                <a:gd name="T19" fmla="*/ 21 h 871"/>
                <a:gd name="T20" fmla="*/ 65 w 208"/>
                <a:gd name="T21" fmla="*/ 7 h 871"/>
                <a:gd name="T22" fmla="*/ 50 w 208"/>
                <a:gd name="T23" fmla="*/ 1 h 871"/>
                <a:gd name="T24" fmla="*/ 43 w 208"/>
                <a:gd name="T25" fmla="*/ 0 h 871"/>
                <a:gd name="T26" fmla="*/ 28 w 208"/>
                <a:gd name="T27" fmla="*/ 1 h 871"/>
                <a:gd name="T28" fmla="*/ 15 w 208"/>
                <a:gd name="T29" fmla="*/ 7 h 871"/>
                <a:gd name="T30" fmla="*/ 5 w 208"/>
                <a:gd name="T31" fmla="*/ 20 h 871"/>
                <a:gd name="T32" fmla="*/ 1 w 208"/>
                <a:gd name="T33" fmla="*/ 27 h 871"/>
                <a:gd name="T34" fmla="*/ 0 w 208"/>
                <a:gd name="T35" fmla="*/ 34 h 871"/>
                <a:gd name="T36" fmla="*/ 1 w 208"/>
                <a:gd name="T37" fmla="*/ 49 h 871"/>
                <a:gd name="T38" fmla="*/ 8 w 208"/>
                <a:gd name="T39" fmla="*/ 61 h 871"/>
                <a:gd name="T40" fmla="*/ 19 w 208"/>
                <a:gd name="T41" fmla="*/ 71 h 871"/>
                <a:gd name="T42" fmla="*/ 26 w 208"/>
                <a:gd name="T43" fmla="*/ 75 h 871"/>
                <a:gd name="T44" fmla="*/ 42 w 208"/>
                <a:gd name="T45" fmla="*/ 81 h 871"/>
                <a:gd name="T46" fmla="*/ 70 w 208"/>
                <a:gd name="T47" fmla="*/ 99 h 871"/>
                <a:gd name="T48" fmla="*/ 91 w 208"/>
                <a:gd name="T49" fmla="*/ 123 h 871"/>
                <a:gd name="T50" fmla="*/ 106 w 208"/>
                <a:gd name="T51" fmla="*/ 151 h 871"/>
                <a:gd name="T52" fmla="*/ 117 w 208"/>
                <a:gd name="T53" fmla="*/ 180 h 871"/>
                <a:gd name="T54" fmla="*/ 127 w 208"/>
                <a:gd name="T55" fmla="*/ 222 h 871"/>
                <a:gd name="T56" fmla="*/ 131 w 208"/>
                <a:gd name="T57" fmla="*/ 258 h 871"/>
                <a:gd name="T58" fmla="*/ 131 w 208"/>
                <a:gd name="T59" fmla="*/ 260 h 871"/>
                <a:gd name="T60" fmla="*/ 131 w 208"/>
                <a:gd name="T61" fmla="*/ 833 h 871"/>
                <a:gd name="T62" fmla="*/ 131 w 208"/>
                <a:gd name="T63" fmla="*/ 833 h 871"/>
                <a:gd name="T64" fmla="*/ 134 w 208"/>
                <a:gd name="T65" fmla="*/ 847 h 871"/>
                <a:gd name="T66" fmla="*/ 142 w 208"/>
                <a:gd name="T67" fmla="*/ 860 h 871"/>
                <a:gd name="T68" fmla="*/ 155 w 208"/>
                <a:gd name="T69" fmla="*/ 868 h 871"/>
                <a:gd name="T70" fmla="*/ 169 w 208"/>
                <a:gd name="T71" fmla="*/ 871 h 871"/>
                <a:gd name="T72" fmla="*/ 169 w 208"/>
                <a:gd name="T73" fmla="*/ 871 h 871"/>
                <a:gd name="T74" fmla="*/ 184 w 208"/>
                <a:gd name="T75" fmla="*/ 868 h 871"/>
                <a:gd name="T76" fmla="*/ 197 w 208"/>
                <a:gd name="T77" fmla="*/ 860 h 871"/>
                <a:gd name="T78" fmla="*/ 205 w 208"/>
                <a:gd name="T79" fmla="*/ 847 h 871"/>
                <a:gd name="T80" fmla="*/ 208 w 208"/>
                <a:gd name="T81" fmla="*/ 833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8" h="871">
                  <a:moveTo>
                    <a:pt x="208" y="833"/>
                  </a:moveTo>
                  <a:lnTo>
                    <a:pt x="208" y="267"/>
                  </a:lnTo>
                  <a:lnTo>
                    <a:pt x="208" y="267"/>
                  </a:lnTo>
                  <a:lnTo>
                    <a:pt x="208" y="262"/>
                  </a:lnTo>
                  <a:lnTo>
                    <a:pt x="208" y="262"/>
                  </a:lnTo>
                  <a:lnTo>
                    <a:pt x="208" y="262"/>
                  </a:lnTo>
                  <a:lnTo>
                    <a:pt x="208" y="250"/>
                  </a:lnTo>
                  <a:lnTo>
                    <a:pt x="205" y="225"/>
                  </a:lnTo>
                  <a:lnTo>
                    <a:pt x="204" y="208"/>
                  </a:lnTo>
                  <a:lnTo>
                    <a:pt x="199" y="188"/>
                  </a:lnTo>
                  <a:lnTo>
                    <a:pt x="195" y="169"/>
                  </a:lnTo>
                  <a:lnTo>
                    <a:pt x="190" y="148"/>
                  </a:lnTo>
                  <a:lnTo>
                    <a:pt x="181" y="127"/>
                  </a:lnTo>
                  <a:lnTo>
                    <a:pt x="170" y="106"/>
                  </a:lnTo>
                  <a:lnTo>
                    <a:pt x="158" y="85"/>
                  </a:lnTo>
                  <a:lnTo>
                    <a:pt x="142" y="64"/>
                  </a:lnTo>
                  <a:lnTo>
                    <a:pt x="124" y="46"/>
                  </a:lnTo>
                  <a:lnTo>
                    <a:pt x="114" y="38"/>
                  </a:lnTo>
                  <a:lnTo>
                    <a:pt x="103" y="29"/>
                  </a:lnTo>
                  <a:lnTo>
                    <a:pt x="92" y="21"/>
                  </a:lnTo>
                  <a:lnTo>
                    <a:pt x="79" y="14"/>
                  </a:lnTo>
                  <a:lnTo>
                    <a:pt x="65" y="7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1" y="4"/>
                  </a:lnTo>
                  <a:lnTo>
                    <a:pt x="15" y="7"/>
                  </a:lnTo>
                  <a:lnTo>
                    <a:pt x="10" y="13"/>
                  </a:lnTo>
                  <a:lnTo>
                    <a:pt x="5" y="20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1" y="49"/>
                  </a:lnTo>
                  <a:lnTo>
                    <a:pt x="4" y="56"/>
                  </a:lnTo>
                  <a:lnTo>
                    <a:pt x="8" y="61"/>
                  </a:lnTo>
                  <a:lnTo>
                    <a:pt x="14" y="67"/>
                  </a:lnTo>
                  <a:lnTo>
                    <a:pt x="19" y="71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42" y="81"/>
                  </a:lnTo>
                  <a:lnTo>
                    <a:pt x="57" y="88"/>
                  </a:lnTo>
                  <a:lnTo>
                    <a:pt x="70" y="99"/>
                  </a:lnTo>
                  <a:lnTo>
                    <a:pt x="81" y="110"/>
                  </a:lnTo>
                  <a:lnTo>
                    <a:pt x="91" y="123"/>
                  </a:lnTo>
                  <a:lnTo>
                    <a:pt x="99" y="137"/>
                  </a:lnTo>
                  <a:lnTo>
                    <a:pt x="106" y="151"/>
                  </a:lnTo>
                  <a:lnTo>
                    <a:pt x="112" y="166"/>
                  </a:lnTo>
                  <a:lnTo>
                    <a:pt x="117" y="180"/>
                  </a:lnTo>
                  <a:lnTo>
                    <a:pt x="121" y="195"/>
                  </a:lnTo>
                  <a:lnTo>
                    <a:pt x="127" y="222"/>
                  </a:lnTo>
                  <a:lnTo>
                    <a:pt x="130" y="244"/>
                  </a:lnTo>
                  <a:lnTo>
                    <a:pt x="131" y="258"/>
                  </a:lnTo>
                  <a:lnTo>
                    <a:pt x="131" y="258"/>
                  </a:lnTo>
                  <a:lnTo>
                    <a:pt x="131" y="260"/>
                  </a:lnTo>
                  <a:lnTo>
                    <a:pt x="131" y="262"/>
                  </a:lnTo>
                  <a:lnTo>
                    <a:pt x="131" y="833"/>
                  </a:lnTo>
                  <a:lnTo>
                    <a:pt x="131" y="833"/>
                  </a:lnTo>
                  <a:lnTo>
                    <a:pt x="131" y="833"/>
                  </a:lnTo>
                  <a:lnTo>
                    <a:pt x="131" y="840"/>
                  </a:lnTo>
                  <a:lnTo>
                    <a:pt x="134" y="847"/>
                  </a:lnTo>
                  <a:lnTo>
                    <a:pt x="137" y="854"/>
                  </a:lnTo>
                  <a:lnTo>
                    <a:pt x="142" y="860"/>
                  </a:lnTo>
                  <a:lnTo>
                    <a:pt x="148" y="864"/>
                  </a:lnTo>
                  <a:lnTo>
                    <a:pt x="155" y="868"/>
                  </a:lnTo>
                  <a:lnTo>
                    <a:pt x="162" y="871"/>
                  </a:lnTo>
                  <a:lnTo>
                    <a:pt x="169" y="871"/>
                  </a:lnTo>
                  <a:lnTo>
                    <a:pt x="169" y="871"/>
                  </a:lnTo>
                  <a:lnTo>
                    <a:pt x="169" y="871"/>
                  </a:lnTo>
                  <a:lnTo>
                    <a:pt x="177" y="871"/>
                  </a:lnTo>
                  <a:lnTo>
                    <a:pt x="184" y="868"/>
                  </a:lnTo>
                  <a:lnTo>
                    <a:pt x="191" y="864"/>
                  </a:lnTo>
                  <a:lnTo>
                    <a:pt x="197" y="860"/>
                  </a:lnTo>
                  <a:lnTo>
                    <a:pt x="201" y="854"/>
                  </a:lnTo>
                  <a:lnTo>
                    <a:pt x="205" y="847"/>
                  </a:lnTo>
                  <a:lnTo>
                    <a:pt x="206" y="840"/>
                  </a:lnTo>
                  <a:lnTo>
                    <a:pt x="208" y="833"/>
                  </a:lnTo>
                  <a:lnTo>
                    <a:pt x="208" y="8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810389" y="3847620"/>
            <a:ext cx="795513" cy="350368"/>
            <a:chOff x="1233488" y="2466976"/>
            <a:chExt cx="1625600" cy="715963"/>
          </a:xfrm>
          <a:gradFill>
            <a:gsLst>
              <a:gs pos="0">
                <a:srgbClr val="049AAB"/>
              </a:gs>
              <a:gs pos="100000">
                <a:srgbClr val="01304C"/>
              </a:gs>
            </a:gsLst>
            <a:lin ang="5400000" scaled="1"/>
          </a:gradFill>
        </p:grpSpPr>
        <p:sp>
          <p:nvSpPr>
            <p:cNvPr id="62" name="Freeform 28"/>
            <p:cNvSpPr/>
            <p:nvPr/>
          </p:nvSpPr>
          <p:spPr bwMode="auto">
            <a:xfrm>
              <a:off x="1233488" y="2466976"/>
              <a:ext cx="1625600" cy="715963"/>
            </a:xfrm>
            <a:custGeom>
              <a:avLst/>
              <a:gdLst>
                <a:gd name="T0" fmla="*/ 1487 w 2046"/>
                <a:gd name="T1" fmla="*/ 32 h 903"/>
                <a:gd name="T2" fmla="*/ 1527 w 2046"/>
                <a:gd name="T3" fmla="*/ 132 h 903"/>
                <a:gd name="T4" fmla="*/ 1548 w 2046"/>
                <a:gd name="T5" fmla="*/ 240 h 903"/>
                <a:gd name="T6" fmla="*/ 1548 w 2046"/>
                <a:gd name="T7" fmla="*/ 306 h 903"/>
                <a:gd name="T8" fmla="*/ 1538 w 2046"/>
                <a:gd name="T9" fmla="*/ 386 h 903"/>
                <a:gd name="T10" fmla="*/ 1517 w 2046"/>
                <a:gd name="T11" fmla="*/ 461 h 903"/>
                <a:gd name="T12" fmla="*/ 1485 w 2046"/>
                <a:gd name="T13" fmla="*/ 531 h 903"/>
                <a:gd name="T14" fmla="*/ 1445 w 2046"/>
                <a:gd name="T15" fmla="*/ 595 h 903"/>
                <a:gd name="T16" fmla="*/ 1395 w 2046"/>
                <a:gd name="T17" fmla="*/ 652 h 903"/>
                <a:gd name="T18" fmla="*/ 1337 w 2046"/>
                <a:gd name="T19" fmla="*/ 701 h 903"/>
                <a:gd name="T20" fmla="*/ 1273 w 2046"/>
                <a:gd name="T21" fmla="*/ 743 h 903"/>
                <a:gd name="T22" fmla="*/ 1204 w 2046"/>
                <a:gd name="T23" fmla="*/ 775 h 903"/>
                <a:gd name="T24" fmla="*/ 1128 w 2046"/>
                <a:gd name="T25" fmla="*/ 796 h 903"/>
                <a:gd name="T26" fmla="*/ 1049 w 2046"/>
                <a:gd name="T27" fmla="*/ 806 h 903"/>
                <a:gd name="T28" fmla="*/ 994 w 2046"/>
                <a:gd name="T29" fmla="*/ 806 h 903"/>
                <a:gd name="T30" fmla="*/ 915 w 2046"/>
                <a:gd name="T31" fmla="*/ 796 h 903"/>
                <a:gd name="T32" fmla="*/ 841 w 2046"/>
                <a:gd name="T33" fmla="*/ 775 h 903"/>
                <a:gd name="T34" fmla="*/ 770 w 2046"/>
                <a:gd name="T35" fmla="*/ 743 h 903"/>
                <a:gd name="T36" fmla="*/ 705 w 2046"/>
                <a:gd name="T37" fmla="*/ 701 h 903"/>
                <a:gd name="T38" fmla="*/ 648 w 2046"/>
                <a:gd name="T39" fmla="*/ 652 h 903"/>
                <a:gd name="T40" fmla="*/ 599 w 2046"/>
                <a:gd name="T41" fmla="*/ 595 h 903"/>
                <a:gd name="T42" fmla="*/ 558 w 2046"/>
                <a:gd name="T43" fmla="*/ 531 h 903"/>
                <a:gd name="T44" fmla="*/ 525 w 2046"/>
                <a:gd name="T45" fmla="*/ 461 h 903"/>
                <a:gd name="T46" fmla="*/ 505 w 2046"/>
                <a:gd name="T47" fmla="*/ 386 h 903"/>
                <a:gd name="T48" fmla="*/ 495 w 2046"/>
                <a:gd name="T49" fmla="*/ 306 h 903"/>
                <a:gd name="T50" fmla="*/ 495 w 2046"/>
                <a:gd name="T51" fmla="*/ 240 h 903"/>
                <a:gd name="T52" fmla="*/ 516 w 2046"/>
                <a:gd name="T53" fmla="*/ 133 h 903"/>
                <a:gd name="T54" fmla="*/ 556 w 2046"/>
                <a:gd name="T55" fmla="*/ 32 h 903"/>
                <a:gd name="T56" fmla="*/ 532 w 2046"/>
                <a:gd name="T57" fmla="*/ 19 h 903"/>
                <a:gd name="T58" fmla="*/ 410 w 2046"/>
                <a:gd name="T59" fmla="*/ 76 h 903"/>
                <a:gd name="T60" fmla="*/ 294 w 2046"/>
                <a:gd name="T61" fmla="*/ 144 h 903"/>
                <a:gd name="T62" fmla="*/ 186 w 2046"/>
                <a:gd name="T63" fmla="*/ 224 h 903"/>
                <a:gd name="T64" fmla="*/ 87 w 2046"/>
                <a:gd name="T65" fmla="*/ 314 h 903"/>
                <a:gd name="T66" fmla="*/ 0 w 2046"/>
                <a:gd name="T67" fmla="*/ 414 h 903"/>
                <a:gd name="T68" fmla="*/ 46 w 2046"/>
                <a:gd name="T69" fmla="*/ 468 h 903"/>
                <a:gd name="T70" fmla="*/ 121 w 2046"/>
                <a:gd name="T71" fmla="*/ 545 h 903"/>
                <a:gd name="T72" fmla="*/ 202 w 2046"/>
                <a:gd name="T73" fmla="*/ 616 h 903"/>
                <a:gd name="T74" fmla="*/ 290 w 2046"/>
                <a:gd name="T75" fmla="*/ 680 h 903"/>
                <a:gd name="T76" fmla="*/ 382 w 2046"/>
                <a:gd name="T77" fmla="*/ 737 h 903"/>
                <a:gd name="T78" fmla="*/ 479 w 2046"/>
                <a:gd name="T79" fmla="*/ 786 h 903"/>
                <a:gd name="T80" fmla="*/ 580 w 2046"/>
                <a:gd name="T81" fmla="*/ 827 h 903"/>
                <a:gd name="T82" fmla="*/ 686 w 2046"/>
                <a:gd name="T83" fmla="*/ 860 h 903"/>
                <a:gd name="T84" fmla="*/ 795 w 2046"/>
                <a:gd name="T85" fmla="*/ 884 h 903"/>
                <a:gd name="T86" fmla="*/ 908 w 2046"/>
                <a:gd name="T87" fmla="*/ 898 h 903"/>
                <a:gd name="T88" fmla="*/ 1022 w 2046"/>
                <a:gd name="T89" fmla="*/ 903 h 903"/>
                <a:gd name="T90" fmla="*/ 1100 w 2046"/>
                <a:gd name="T91" fmla="*/ 901 h 903"/>
                <a:gd name="T92" fmla="*/ 1213 w 2046"/>
                <a:gd name="T93" fmla="*/ 889 h 903"/>
                <a:gd name="T94" fmla="*/ 1323 w 2046"/>
                <a:gd name="T95" fmla="*/ 869 h 903"/>
                <a:gd name="T96" fmla="*/ 1430 w 2046"/>
                <a:gd name="T97" fmla="*/ 839 h 903"/>
                <a:gd name="T98" fmla="*/ 1533 w 2046"/>
                <a:gd name="T99" fmla="*/ 800 h 903"/>
                <a:gd name="T100" fmla="*/ 1632 w 2046"/>
                <a:gd name="T101" fmla="*/ 754 h 903"/>
                <a:gd name="T102" fmla="*/ 1725 w 2046"/>
                <a:gd name="T103" fmla="*/ 700 h 903"/>
                <a:gd name="T104" fmla="*/ 1815 w 2046"/>
                <a:gd name="T105" fmla="*/ 638 h 903"/>
                <a:gd name="T106" fmla="*/ 1898 w 2046"/>
                <a:gd name="T107" fmla="*/ 570 h 903"/>
                <a:gd name="T108" fmla="*/ 1975 w 2046"/>
                <a:gd name="T109" fmla="*/ 494 h 903"/>
                <a:gd name="T110" fmla="*/ 2046 w 2046"/>
                <a:gd name="T111" fmla="*/ 414 h 903"/>
                <a:gd name="T112" fmla="*/ 1988 w 2046"/>
                <a:gd name="T113" fmla="*/ 345 h 903"/>
                <a:gd name="T114" fmla="*/ 1891 w 2046"/>
                <a:gd name="T115" fmla="*/ 252 h 903"/>
                <a:gd name="T116" fmla="*/ 1787 w 2046"/>
                <a:gd name="T117" fmla="*/ 168 h 903"/>
                <a:gd name="T118" fmla="*/ 1674 w 2046"/>
                <a:gd name="T119" fmla="*/ 95 h 903"/>
                <a:gd name="T120" fmla="*/ 1552 w 2046"/>
                <a:gd name="T121" fmla="*/ 35 h 903"/>
                <a:gd name="T122" fmla="*/ 1469 w 2046"/>
                <a:gd name="T123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6" h="903">
                  <a:moveTo>
                    <a:pt x="1469" y="0"/>
                  </a:moveTo>
                  <a:lnTo>
                    <a:pt x="1469" y="0"/>
                  </a:lnTo>
                  <a:lnTo>
                    <a:pt x="1487" y="32"/>
                  </a:lnTo>
                  <a:lnTo>
                    <a:pt x="1502" y="65"/>
                  </a:lnTo>
                  <a:lnTo>
                    <a:pt x="1516" y="98"/>
                  </a:lnTo>
                  <a:lnTo>
                    <a:pt x="1527" y="132"/>
                  </a:lnTo>
                  <a:lnTo>
                    <a:pt x="1537" y="168"/>
                  </a:lnTo>
                  <a:lnTo>
                    <a:pt x="1544" y="204"/>
                  </a:lnTo>
                  <a:lnTo>
                    <a:pt x="1548" y="240"/>
                  </a:lnTo>
                  <a:lnTo>
                    <a:pt x="1550" y="280"/>
                  </a:lnTo>
                  <a:lnTo>
                    <a:pt x="1550" y="280"/>
                  </a:lnTo>
                  <a:lnTo>
                    <a:pt x="1548" y="306"/>
                  </a:lnTo>
                  <a:lnTo>
                    <a:pt x="1547" y="333"/>
                  </a:lnTo>
                  <a:lnTo>
                    <a:pt x="1543" y="359"/>
                  </a:lnTo>
                  <a:lnTo>
                    <a:pt x="1538" y="386"/>
                  </a:lnTo>
                  <a:lnTo>
                    <a:pt x="1533" y="411"/>
                  </a:lnTo>
                  <a:lnTo>
                    <a:pt x="1526" y="436"/>
                  </a:lnTo>
                  <a:lnTo>
                    <a:pt x="1517" y="461"/>
                  </a:lnTo>
                  <a:lnTo>
                    <a:pt x="1508" y="485"/>
                  </a:lnTo>
                  <a:lnTo>
                    <a:pt x="1498" y="507"/>
                  </a:lnTo>
                  <a:lnTo>
                    <a:pt x="1485" y="531"/>
                  </a:lnTo>
                  <a:lnTo>
                    <a:pt x="1473" y="553"/>
                  </a:lnTo>
                  <a:lnTo>
                    <a:pt x="1459" y="574"/>
                  </a:lnTo>
                  <a:lnTo>
                    <a:pt x="1445" y="595"/>
                  </a:lnTo>
                  <a:lnTo>
                    <a:pt x="1428" y="615"/>
                  </a:lnTo>
                  <a:lnTo>
                    <a:pt x="1413" y="634"/>
                  </a:lnTo>
                  <a:lnTo>
                    <a:pt x="1395" y="652"/>
                  </a:lnTo>
                  <a:lnTo>
                    <a:pt x="1377" y="669"/>
                  </a:lnTo>
                  <a:lnTo>
                    <a:pt x="1357" y="686"/>
                  </a:lnTo>
                  <a:lnTo>
                    <a:pt x="1337" y="701"/>
                  </a:lnTo>
                  <a:lnTo>
                    <a:pt x="1317" y="716"/>
                  </a:lnTo>
                  <a:lnTo>
                    <a:pt x="1296" y="730"/>
                  </a:lnTo>
                  <a:lnTo>
                    <a:pt x="1273" y="743"/>
                  </a:lnTo>
                  <a:lnTo>
                    <a:pt x="1251" y="754"/>
                  </a:lnTo>
                  <a:lnTo>
                    <a:pt x="1227" y="765"/>
                  </a:lnTo>
                  <a:lnTo>
                    <a:pt x="1204" y="775"/>
                  </a:lnTo>
                  <a:lnTo>
                    <a:pt x="1178" y="783"/>
                  </a:lnTo>
                  <a:lnTo>
                    <a:pt x="1153" y="790"/>
                  </a:lnTo>
                  <a:lnTo>
                    <a:pt x="1128" y="796"/>
                  </a:lnTo>
                  <a:lnTo>
                    <a:pt x="1102" y="800"/>
                  </a:lnTo>
                  <a:lnTo>
                    <a:pt x="1075" y="804"/>
                  </a:lnTo>
                  <a:lnTo>
                    <a:pt x="1049" y="806"/>
                  </a:lnTo>
                  <a:lnTo>
                    <a:pt x="1022" y="807"/>
                  </a:lnTo>
                  <a:lnTo>
                    <a:pt x="1022" y="807"/>
                  </a:lnTo>
                  <a:lnTo>
                    <a:pt x="994" y="806"/>
                  </a:lnTo>
                  <a:lnTo>
                    <a:pt x="968" y="804"/>
                  </a:lnTo>
                  <a:lnTo>
                    <a:pt x="941" y="800"/>
                  </a:lnTo>
                  <a:lnTo>
                    <a:pt x="915" y="796"/>
                  </a:lnTo>
                  <a:lnTo>
                    <a:pt x="890" y="790"/>
                  </a:lnTo>
                  <a:lnTo>
                    <a:pt x="864" y="783"/>
                  </a:lnTo>
                  <a:lnTo>
                    <a:pt x="841" y="775"/>
                  </a:lnTo>
                  <a:lnTo>
                    <a:pt x="816" y="765"/>
                  </a:lnTo>
                  <a:lnTo>
                    <a:pt x="793" y="754"/>
                  </a:lnTo>
                  <a:lnTo>
                    <a:pt x="770" y="743"/>
                  </a:lnTo>
                  <a:lnTo>
                    <a:pt x="747" y="730"/>
                  </a:lnTo>
                  <a:lnTo>
                    <a:pt x="726" y="716"/>
                  </a:lnTo>
                  <a:lnTo>
                    <a:pt x="705" y="701"/>
                  </a:lnTo>
                  <a:lnTo>
                    <a:pt x="686" y="686"/>
                  </a:lnTo>
                  <a:lnTo>
                    <a:pt x="666" y="669"/>
                  </a:lnTo>
                  <a:lnTo>
                    <a:pt x="648" y="652"/>
                  </a:lnTo>
                  <a:lnTo>
                    <a:pt x="632" y="634"/>
                  </a:lnTo>
                  <a:lnTo>
                    <a:pt x="615" y="615"/>
                  </a:lnTo>
                  <a:lnTo>
                    <a:pt x="599" y="595"/>
                  </a:lnTo>
                  <a:lnTo>
                    <a:pt x="584" y="574"/>
                  </a:lnTo>
                  <a:lnTo>
                    <a:pt x="570" y="553"/>
                  </a:lnTo>
                  <a:lnTo>
                    <a:pt x="558" y="531"/>
                  </a:lnTo>
                  <a:lnTo>
                    <a:pt x="546" y="507"/>
                  </a:lnTo>
                  <a:lnTo>
                    <a:pt x="535" y="485"/>
                  </a:lnTo>
                  <a:lnTo>
                    <a:pt x="525" y="461"/>
                  </a:lnTo>
                  <a:lnTo>
                    <a:pt x="517" y="436"/>
                  </a:lnTo>
                  <a:lnTo>
                    <a:pt x="510" y="411"/>
                  </a:lnTo>
                  <a:lnTo>
                    <a:pt x="505" y="386"/>
                  </a:lnTo>
                  <a:lnTo>
                    <a:pt x="500" y="359"/>
                  </a:lnTo>
                  <a:lnTo>
                    <a:pt x="496" y="333"/>
                  </a:lnTo>
                  <a:lnTo>
                    <a:pt x="495" y="306"/>
                  </a:lnTo>
                  <a:lnTo>
                    <a:pt x="493" y="280"/>
                  </a:lnTo>
                  <a:lnTo>
                    <a:pt x="493" y="280"/>
                  </a:lnTo>
                  <a:lnTo>
                    <a:pt x="495" y="240"/>
                  </a:lnTo>
                  <a:lnTo>
                    <a:pt x="499" y="204"/>
                  </a:lnTo>
                  <a:lnTo>
                    <a:pt x="506" y="168"/>
                  </a:lnTo>
                  <a:lnTo>
                    <a:pt x="516" y="133"/>
                  </a:lnTo>
                  <a:lnTo>
                    <a:pt x="527" y="98"/>
                  </a:lnTo>
                  <a:lnTo>
                    <a:pt x="541" y="65"/>
                  </a:lnTo>
                  <a:lnTo>
                    <a:pt x="556" y="32"/>
                  </a:lnTo>
                  <a:lnTo>
                    <a:pt x="574" y="2"/>
                  </a:lnTo>
                  <a:lnTo>
                    <a:pt x="574" y="2"/>
                  </a:lnTo>
                  <a:lnTo>
                    <a:pt x="532" y="19"/>
                  </a:lnTo>
                  <a:lnTo>
                    <a:pt x="491" y="35"/>
                  </a:lnTo>
                  <a:lnTo>
                    <a:pt x="449" y="55"/>
                  </a:lnTo>
                  <a:lnTo>
                    <a:pt x="410" y="76"/>
                  </a:lnTo>
                  <a:lnTo>
                    <a:pt x="371" y="97"/>
                  </a:lnTo>
                  <a:lnTo>
                    <a:pt x="332" y="120"/>
                  </a:lnTo>
                  <a:lnTo>
                    <a:pt x="294" y="144"/>
                  </a:lnTo>
                  <a:lnTo>
                    <a:pt x="258" y="169"/>
                  </a:lnTo>
                  <a:lnTo>
                    <a:pt x="221" y="196"/>
                  </a:lnTo>
                  <a:lnTo>
                    <a:pt x="186" y="224"/>
                  </a:lnTo>
                  <a:lnTo>
                    <a:pt x="153" y="253"/>
                  </a:lnTo>
                  <a:lnTo>
                    <a:pt x="119" y="282"/>
                  </a:lnTo>
                  <a:lnTo>
                    <a:pt x="87" y="314"/>
                  </a:lnTo>
                  <a:lnTo>
                    <a:pt x="57" y="347"/>
                  </a:lnTo>
                  <a:lnTo>
                    <a:pt x="27" y="379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22" y="441"/>
                  </a:lnTo>
                  <a:lnTo>
                    <a:pt x="46" y="468"/>
                  </a:lnTo>
                  <a:lnTo>
                    <a:pt x="71" y="494"/>
                  </a:lnTo>
                  <a:lnTo>
                    <a:pt x="96" y="520"/>
                  </a:lnTo>
                  <a:lnTo>
                    <a:pt x="121" y="545"/>
                  </a:lnTo>
                  <a:lnTo>
                    <a:pt x="147" y="570"/>
                  </a:lnTo>
                  <a:lnTo>
                    <a:pt x="175" y="594"/>
                  </a:lnTo>
                  <a:lnTo>
                    <a:pt x="202" y="616"/>
                  </a:lnTo>
                  <a:lnTo>
                    <a:pt x="231" y="638"/>
                  </a:lnTo>
                  <a:lnTo>
                    <a:pt x="260" y="659"/>
                  </a:lnTo>
                  <a:lnTo>
                    <a:pt x="290" y="680"/>
                  </a:lnTo>
                  <a:lnTo>
                    <a:pt x="320" y="700"/>
                  </a:lnTo>
                  <a:lnTo>
                    <a:pt x="351" y="719"/>
                  </a:lnTo>
                  <a:lnTo>
                    <a:pt x="382" y="737"/>
                  </a:lnTo>
                  <a:lnTo>
                    <a:pt x="414" y="754"/>
                  </a:lnTo>
                  <a:lnTo>
                    <a:pt x="446" y="771"/>
                  </a:lnTo>
                  <a:lnTo>
                    <a:pt x="479" y="786"/>
                  </a:lnTo>
                  <a:lnTo>
                    <a:pt x="513" y="800"/>
                  </a:lnTo>
                  <a:lnTo>
                    <a:pt x="546" y="814"/>
                  </a:lnTo>
                  <a:lnTo>
                    <a:pt x="580" y="827"/>
                  </a:lnTo>
                  <a:lnTo>
                    <a:pt x="615" y="839"/>
                  </a:lnTo>
                  <a:lnTo>
                    <a:pt x="651" y="850"/>
                  </a:lnTo>
                  <a:lnTo>
                    <a:pt x="686" y="860"/>
                  </a:lnTo>
                  <a:lnTo>
                    <a:pt x="722" y="869"/>
                  </a:lnTo>
                  <a:lnTo>
                    <a:pt x="758" y="877"/>
                  </a:lnTo>
                  <a:lnTo>
                    <a:pt x="795" y="884"/>
                  </a:lnTo>
                  <a:lnTo>
                    <a:pt x="832" y="889"/>
                  </a:lnTo>
                  <a:lnTo>
                    <a:pt x="870" y="895"/>
                  </a:lnTo>
                  <a:lnTo>
                    <a:pt x="908" y="898"/>
                  </a:lnTo>
                  <a:lnTo>
                    <a:pt x="945" y="901"/>
                  </a:lnTo>
                  <a:lnTo>
                    <a:pt x="984" y="903"/>
                  </a:lnTo>
                  <a:lnTo>
                    <a:pt x="1022" y="903"/>
                  </a:lnTo>
                  <a:lnTo>
                    <a:pt x="1022" y="903"/>
                  </a:lnTo>
                  <a:lnTo>
                    <a:pt x="1061" y="903"/>
                  </a:lnTo>
                  <a:lnTo>
                    <a:pt x="1100" y="901"/>
                  </a:lnTo>
                  <a:lnTo>
                    <a:pt x="1138" y="898"/>
                  </a:lnTo>
                  <a:lnTo>
                    <a:pt x="1176" y="895"/>
                  </a:lnTo>
                  <a:lnTo>
                    <a:pt x="1213" y="889"/>
                  </a:lnTo>
                  <a:lnTo>
                    <a:pt x="1250" y="884"/>
                  </a:lnTo>
                  <a:lnTo>
                    <a:pt x="1287" y="877"/>
                  </a:lnTo>
                  <a:lnTo>
                    <a:pt x="1323" y="869"/>
                  </a:lnTo>
                  <a:lnTo>
                    <a:pt x="1360" y="860"/>
                  </a:lnTo>
                  <a:lnTo>
                    <a:pt x="1395" y="850"/>
                  </a:lnTo>
                  <a:lnTo>
                    <a:pt x="1430" y="839"/>
                  </a:lnTo>
                  <a:lnTo>
                    <a:pt x="1464" y="827"/>
                  </a:lnTo>
                  <a:lnTo>
                    <a:pt x="1499" y="814"/>
                  </a:lnTo>
                  <a:lnTo>
                    <a:pt x="1533" y="800"/>
                  </a:lnTo>
                  <a:lnTo>
                    <a:pt x="1566" y="786"/>
                  </a:lnTo>
                  <a:lnTo>
                    <a:pt x="1600" y="771"/>
                  </a:lnTo>
                  <a:lnTo>
                    <a:pt x="1632" y="754"/>
                  </a:lnTo>
                  <a:lnTo>
                    <a:pt x="1664" y="737"/>
                  </a:lnTo>
                  <a:lnTo>
                    <a:pt x="1695" y="719"/>
                  </a:lnTo>
                  <a:lnTo>
                    <a:pt x="1725" y="700"/>
                  </a:lnTo>
                  <a:lnTo>
                    <a:pt x="1756" y="680"/>
                  </a:lnTo>
                  <a:lnTo>
                    <a:pt x="1785" y="659"/>
                  </a:lnTo>
                  <a:lnTo>
                    <a:pt x="1815" y="638"/>
                  </a:lnTo>
                  <a:lnTo>
                    <a:pt x="1842" y="616"/>
                  </a:lnTo>
                  <a:lnTo>
                    <a:pt x="1870" y="594"/>
                  </a:lnTo>
                  <a:lnTo>
                    <a:pt x="1898" y="570"/>
                  </a:lnTo>
                  <a:lnTo>
                    <a:pt x="1925" y="545"/>
                  </a:lnTo>
                  <a:lnTo>
                    <a:pt x="1950" y="520"/>
                  </a:lnTo>
                  <a:lnTo>
                    <a:pt x="1975" y="494"/>
                  </a:lnTo>
                  <a:lnTo>
                    <a:pt x="2000" y="468"/>
                  </a:lnTo>
                  <a:lnTo>
                    <a:pt x="2024" y="441"/>
                  </a:lnTo>
                  <a:lnTo>
                    <a:pt x="2046" y="414"/>
                  </a:lnTo>
                  <a:lnTo>
                    <a:pt x="2046" y="414"/>
                  </a:lnTo>
                  <a:lnTo>
                    <a:pt x="2018" y="379"/>
                  </a:lnTo>
                  <a:lnTo>
                    <a:pt x="1988" y="345"/>
                  </a:lnTo>
                  <a:lnTo>
                    <a:pt x="1957" y="313"/>
                  </a:lnTo>
                  <a:lnTo>
                    <a:pt x="1925" y="282"/>
                  </a:lnTo>
                  <a:lnTo>
                    <a:pt x="1891" y="252"/>
                  </a:lnTo>
                  <a:lnTo>
                    <a:pt x="1858" y="222"/>
                  </a:lnTo>
                  <a:lnTo>
                    <a:pt x="1823" y="196"/>
                  </a:lnTo>
                  <a:lnTo>
                    <a:pt x="1787" y="168"/>
                  </a:lnTo>
                  <a:lnTo>
                    <a:pt x="1750" y="143"/>
                  </a:lnTo>
                  <a:lnTo>
                    <a:pt x="1713" y="119"/>
                  </a:lnTo>
                  <a:lnTo>
                    <a:pt x="1674" y="95"/>
                  </a:lnTo>
                  <a:lnTo>
                    <a:pt x="1635" y="74"/>
                  </a:lnTo>
                  <a:lnTo>
                    <a:pt x="1594" y="53"/>
                  </a:lnTo>
                  <a:lnTo>
                    <a:pt x="1552" y="35"/>
                  </a:lnTo>
                  <a:lnTo>
                    <a:pt x="1510" y="17"/>
                  </a:lnTo>
                  <a:lnTo>
                    <a:pt x="1469" y="0"/>
                  </a:lnTo>
                  <a:lnTo>
                    <a:pt x="14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29"/>
            <p:cNvSpPr/>
            <p:nvPr/>
          </p:nvSpPr>
          <p:spPr bwMode="auto">
            <a:xfrm>
              <a:off x="1844675" y="2547938"/>
              <a:ext cx="361950" cy="365125"/>
            </a:xfrm>
            <a:custGeom>
              <a:avLst/>
              <a:gdLst>
                <a:gd name="T0" fmla="*/ 279 w 458"/>
                <a:gd name="T1" fmla="*/ 96 h 459"/>
                <a:gd name="T2" fmla="*/ 281 w 458"/>
                <a:gd name="T3" fmla="*/ 74 h 459"/>
                <a:gd name="T4" fmla="*/ 293 w 458"/>
                <a:gd name="T5" fmla="*/ 32 h 459"/>
                <a:gd name="T6" fmla="*/ 304 w 458"/>
                <a:gd name="T7" fmla="*/ 12 h 459"/>
                <a:gd name="T8" fmla="*/ 268 w 458"/>
                <a:gd name="T9" fmla="*/ 2 h 459"/>
                <a:gd name="T10" fmla="*/ 229 w 458"/>
                <a:gd name="T11" fmla="*/ 0 h 459"/>
                <a:gd name="T12" fmla="*/ 207 w 458"/>
                <a:gd name="T13" fmla="*/ 1 h 459"/>
                <a:gd name="T14" fmla="*/ 161 w 458"/>
                <a:gd name="T15" fmla="*/ 9 h 459"/>
                <a:gd name="T16" fmla="*/ 120 w 458"/>
                <a:gd name="T17" fmla="*/ 28 h 459"/>
                <a:gd name="T18" fmla="*/ 84 w 458"/>
                <a:gd name="T19" fmla="*/ 51 h 459"/>
                <a:gd name="T20" fmla="*/ 52 w 458"/>
                <a:gd name="T21" fmla="*/ 83 h 459"/>
                <a:gd name="T22" fmla="*/ 27 w 458"/>
                <a:gd name="T23" fmla="*/ 120 h 459"/>
                <a:gd name="T24" fmla="*/ 10 w 458"/>
                <a:gd name="T25" fmla="*/ 162 h 459"/>
                <a:gd name="T26" fmla="*/ 0 w 458"/>
                <a:gd name="T27" fmla="*/ 206 h 459"/>
                <a:gd name="T28" fmla="*/ 0 w 458"/>
                <a:gd name="T29" fmla="*/ 230 h 459"/>
                <a:gd name="T30" fmla="*/ 4 w 458"/>
                <a:gd name="T31" fmla="*/ 276 h 459"/>
                <a:gd name="T32" fmla="*/ 18 w 458"/>
                <a:gd name="T33" fmla="*/ 319 h 459"/>
                <a:gd name="T34" fmla="*/ 39 w 458"/>
                <a:gd name="T35" fmla="*/ 358 h 459"/>
                <a:gd name="T36" fmla="*/ 67 w 458"/>
                <a:gd name="T37" fmla="*/ 392 h 459"/>
                <a:gd name="T38" fmla="*/ 101 w 458"/>
                <a:gd name="T39" fmla="*/ 420 h 459"/>
                <a:gd name="T40" fmla="*/ 140 w 458"/>
                <a:gd name="T41" fmla="*/ 441 h 459"/>
                <a:gd name="T42" fmla="*/ 183 w 458"/>
                <a:gd name="T43" fmla="*/ 455 h 459"/>
                <a:gd name="T44" fmla="*/ 229 w 458"/>
                <a:gd name="T45" fmla="*/ 459 h 459"/>
                <a:gd name="T46" fmla="*/ 251 w 458"/>
                <a:gd name="T47" fmla="*/ 459 h 459"/>
                <a:gd name="T48" fmla="*/ 295 w 458"/>
                <a:gd name="T49" fmla="*/ 451 h 459"/>
                <a:gd name="T50" fmla="*/ 334 w 458"/>
                <a:gd name="T51" fmla="*/ 435 h 459"/>
                <a:gd name="T52" fmla="*/ 369 w 458"/>
                <a:gd name="T53" fmla="*/ 413 h 459"/>
                <a:gd name="T54" fmla="*/ 399 w 458"/>
                <a:gd name="T55" fmla="*/ 385 h 459"/>
                <a:gd name="T56" fmla="*/ 424 w 458"/>
                <a:gd name="T57" fmla="*/ 351 h 459"/>
                <a:gd name="T58" fmla="*/ 442 w 458"/>
                <a:gd name="T59" fmla="*/ 314 h 459"/>
                <a:gd name="T60" fmla="*/ 455 w 458"/>
                <a:gd name="T61" fmla="*/ 273 h 459"/>
                <a:gd name="T62" fmla="*/ 458 w 458"/>
                <a:gd name="T63" fmla="*/ 251 h 459"/>
                <a:gd name="T64" fmla="*/ 437 w 458"/>
                <a:gd name="T65" fmla="*/ 254 h 459"/>
                <a:gd name="T66" fmla="*/ 422 w 458"/>
                <a:gd name="T67" fmla="*/ 252 h 459"/>
                <a:gd name="T68" fmla="*/ 391 w 458"/>
                <a:gd name="T69" fmla="*/ 247 h 459"/>
                <a:gd name="T70" fmla="*/ 362 w 458"/>
                <a:gd name="T71" fmla="*/ 234 h 459"/>
                <a:gd name="T72" fmla="*/ 336 w 458"/>
                <a:gd name="T73" fmla="*/ 217 h 459"/>
                <a:gd name="T74" fmla="*/ 316 w 458"/>
                <a:gd name="T75" fmla="*/ 196 h 459"/>
                <a:gd name="T76" fmla="*/ 299 w 458"/>
                <a:gd name="T77" fmla="*/ 171 h 459"/>
                <a:gd name="T78" fmla="*/ 286 w 458"/>
                <a:gd name="T79" fmla="*/ 142 h 459"/>
                <a:gd name="T80" fmla="*/ 281 w 458"/>
                <a:gd name="T81" fmla="*/ 111 h 459"/>
                <a:gd name="T82" fmla="*/ 279 w 458"/>
                <a:gd name="T83" fmla="*/ 9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8" h="459">
                  <a:moveTo>
                    <a:pt x="279" y="96"/>
                  </a:moveTo>
                  <a:lnTo>
                    <a:pt x="279" y="96"/>
                  </a:lnTo>
                  <a:lnTo>
                    <a:pt x="281" y="85"/>
                  </a:lnTo>
                  <a:lnTo>
                    <a:pt x="281" y="74"/>
                  </a:lnTo>
                  <a:lnTo>
                    <a:pt x="286" y="51"/>
                  </a:lnTo>
                  <a:lnTo>
                    <a:pt x="293" y="32"/>
                  </a:lnTo>
                  <a:lnTo>
                    <a:pt x="304" y="12"/>
                  </a:lnTo>
                  <a:lnTo>
                    <a:pt x="304" y="12"/>
                  </a:lnTo>
                  <a:lnTo>
                    <a:pt x="286" y="7"/>
                  </a:lnTo>
                  <a:lnTo>
                    <a:pt x="268" y="2"/>
                  </a:lnTo>
                  <a:lnTo>
                    <a:pt x="24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07" y="1"/>
                  </a:lnTo>
                  <a:lnTo>
                    <a:pt x="183" y="4"/>
                  </a:lnTo>
                  <a:lnTo>
                    <a:pt x="161" y="9"/>
                  </a:lnTo>
                  <a:lnTo>
                    <a:pt x="140" y="18"/>
                  </a:lnTo>
                  <a:lnTo>
                    <a:pt x="120" y="28"/>
                  </a:lnTo>
                  <a:lnTo>
                    <a:pt x="101" y="39"/>
                  </a:lnTo>
                  <a:lnTo>
                    <a:pt x="84" y="51"/>
                  </a:lnTo>
                  <a:lnTo>
                    <a:pt x="67" y="67"/>
                  </a:lnTo>
                  <a:lnTo>
                    <a:pt x="52" y="83"/>
                  </a:lnTo>
                  <a:lnTo>
                    <a:pt x="39" y="100"/>
                  </a:lnTo>
                  <a:lnTo>
                    <a:pt x="27" y="120"/>
                  </a:lnTo>
                  <a:lnTo>
                    <a:pt x="18" y="139"/>
                  </a:lnTo>
                  <a:lnTo>
                    <a:pt x="10" y="162"/>
                  </a:lnTo>
                  <a:lnTo>
                    <a:pt x="4" y="183"/>
                  </a:lnTo>
                  <a:lnTo>
                    <a:pt x="0" y="206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52"/>
                  </a:lnTo>
                  <a:lnTo>
                    <a:pt x="4" y="276"/>
                  </a:lnTo>
                  <a:lnTo>
                    <a:pt x="10" y="298"/>
                  </a:lnTo>
                  <a:lnTo>
                    <a:pt x="18" y="319"/>
                  </a:lnTo>
                  <a:lnTo>
                    <a:pt x="27" y="339"/>
                  </a:lnTo>
                  <a:lnTo>
                    <a:pt x="39" y="358"/>
                  </a:lnTo>
                  <a:lnTo>
                    <a:pt x="52" y="375"/>
                  </a:lnTo>
                  <a:lnTo>
                    <a:pt x="67" y="392"/>
                  </a:lnTo>
                  <a:lnTo>
                    <a:pt x="84" y="407"/>
                  </a:lnTo>
                  <a:lnTo>
                    <a:pt x="101" y="420"/>
                  </a:lnTo>
                  <a:lnTo>
                    <a:pt x="120" y="431"/>
                  </a:lnTo>
                  <a:lnTo>
                    <a:pt x="140" y="441"/>
                  </a:lnTo>
                  <a:lnTo>
                    <a:pt x="161" y="449"/>
                  </a:lnTo>
                  <a:lnTo>
                    <a:pt x="183" y="455"/>
                  </a:lnTo>
                  <a:lnTo>
                    <a:pt x="207" y="459"/>
                  </a:lnTo>
                  <a:lnTo>
                    <a:pt x="229" y="459"/>
                  </a:lnTo>
                  <a:lnTo>
                    <a:pt x="229" y="459"/>
                  </a:lnTo>
                  <a:lnTo>
                    <a:pt x="251" y="459"/>
                  </a:lnTo>
                  <a:lnTo>
                    <a:pt x="274" y="455"/>
                  </a:lnTo>
                  <a:lnTo>
                    <a:pt x="295" y="451"/>
                  </a:lnTo>
                  <a:lnTo>
                    <a:pt x="314" y="444"/>
                  </a:lnTo>
                  <a:lnTo>
                    <a:pt x="334" y="435"/>
                  </a:lnTo>
                  <a:lnTo>
                    <a:pt x="352" y="424"/>
                  </a:lnTo>
                  <a:lnTo>
                    <a:pt x="369" y="413"/>
                  </a:lnTo>
                  <a:lnTo>
                    <a:pt x="384" y="399"/>
                  </a:lnTo>
                  <a:lnTo>
                    <a:pt x="399" y="385"/>
                  </a:lnTo>
                  <a:lnTo>
                    <a:pt x="412" y="368"/>
                  </a:lnTo>
                  <a:lnTo>
                    <a:pt x="424" y="351"/>
                  </a:lnTo>
                  <a:lnTo>
                    <a:pt x="434" y="333"/>
                  </a:lnTo>
                  <a:lnTo>
                    <a:pt x="442" y="314"/>
                  </a:lnTo>
                  <a:lnTo>
                    <a:pt x="449" y="294"/>
                  </a:lnTo>
                  <a:lnTo>
                    <a:pt x="455" y="273"/>
                  </a:lnTo>
                  <a:lnTo>
                    <a:pt x="458" y="251"/>
                  </a:lnTo>
                  <a:lnTo>
                    <a:pt x="458" y="251"/>
                  </a:lnTo>
                  <a:lnTo>
                    <a:pt x="448" y="252"/>
                  </a:lnTo>
                  <a:lnTo>
                    <a:pt x="437" y="254"/>
                  </a:lnTo>
                  <a:lnTo>
                    <a:pt x="437" y="254"/>
                  </a:lnTo>
                  <a:lnTo>
                    <a:pt x="422" y="252"/>
                  </a:lnTo>
                  <a:lnTo>
                    <a:pt x="406" y="251"/>
                  </a:lnTo>
                  <a:lnTo>
                    <a:pt x="391" y="247"/>
                  </a:lnTo>
                  <a:lnTo>
                    <a:pt x="376" y="241"/>
                  </a:lnTo>
                  <a:lnTo>
                    <a:pt x="362" y="234"/>
                  </a:lnTo>
                  <a:lnTo>
                    <a:pt x="349" y="227"/>
                  </a:lnTo>
                  <a:lnTo>
                    <a:pt x="336" y="217"/>
                  </a:lnTo>
                  <a:lnTo>
                    <a:pt x="325" y="208"/>
                  </a:lnTo>
                  <a:lnTo>
                    <a:pt x="316" y="196"/>
                  </a:lnTo>
                  <a:lnTo>
                    <a:pt x="307" y="184"/>
                  </a:lnTo>
                  <a:lnTo>
                    <a:pt x="299" y="171"/>
                  </a:lnTo>
                  <a:lnTo>
                    <a:pt x="292" y="157"/>
                  </a:lnTo>
                  <a:lnTo>
                    <a:pt x="286" y="142"/>
                  </a:lnTo>
                  <a:lnTo>
                    <a:pt x="283" y="127"/>
                  </a:lnTo>
                  <a:lnTo>
                    <a:pt x="281" y="111"/>
                  </a:lnTo>
                  <a:lnTo>
                    <a:pt x="279" y="96"/>
                  </a:lnTo>
                  <a:lnTo>
                    <a:pt x="279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890929" y="1650560"/>
            <a:ext cx="617238" cy="672404"/>
            <a:chOff x="-66675" y="2205038"/>
            <a:chExt cx="941388" cy="1025525"/>
          </a:xfrm>
          <a:gradFill>
            <a:gsLst>
              <a:gs pos="0">
                <a:srgbClr val="049AAB"/>
              </a:gs>
              <a:gs pos="100000">
                <a:srgbClr val="01304C"/>
              </a:gs>
            </a:gsLst>
            <a:lin ang="5400000" scaled="1"/>
          </a:gradFill>
        </p:grpSpPr>
        <p:sp>
          <p:nvSpPr>
            <p:cNvPr id="46" name="Freeform 12"/>
            <p:cNvSpPr/>
            <p:nvPr/>
          </p:nvSpPr>
          <p:spPr bwMode="auto">
            <a:xfrm>
              <a:off x="-66675" y="2379663"/>
              <a:ext cx="403225" cy="850900"/>
            </a:xfrm>
            <a:custGeom>
              <a:avLst/>
              <a:gdLst>
                <a:gd name="T0" fmla="*/ 438 w 507"/>
                <a:gd name="T1" fmla="*/ 0 h 1071"/>
                <a:gd name="T2" fmla="*/ 404 w 507"/>
                <a:gd name="T3" fmla="*/ 1 h 1071"/>
                <a:gd name="T4" fmla="*/ 372 w 507"/>
                <a:gd name="T5" fmla="*/ 8 h 1071"/>
                <a:gd name="T6" fmla="*/ 341 w 507"/>
                <a:gd name="T7" fmla="*/ 18 h 1071"/>
                <a:gd name="T8" fmla="*/ 312 w 507"/>
                <a:gd name="T9" fmla="*/ 30 h 1071"/>
                <a:gd name="T10" fmla="*/ 284 w 507"/>
                <a:gd name="T11" fmla="*/ 47 h 1071"/>
                <a:gd name="T12" fmla="*/ 231 w 507"/>
                <a:gd name="T13" fmla="*/ 90 h 1071"/>
                <a:gd name="T14" fmla="*/ 185 w 507"/>
                <a:gd name="T15" fmla="*/ 142 h 1071"/>
                <a:gd name="T16" fmla="*/ 143 w 507"/>
                <a:gd name="T17" fmla="*/ 205 h 1071"/>
                <a:gd name="T18" fmla="*/ 107 w 507"/>
                <a:gd name="T19" fmla="*/ 274 h 1071"/>
                <a:gd name="T20" fmla="*/ 76 w 507"/>
                <a:gd name="T21" fmla="*/ 350 h 1071"/>
                <a:gd name="T22" fmla="*/ 50 w 507"/>
                <a:gd name="T23" fmla="*/ 431 h 1071"/>
                <a:gd name="T24" fmla="*/ 30 w 507"/>
                <a:gd name="T25" fmla="*/ 515 h 1071"/>
                <a:gd name="T26" fmla="*/ 15 w 507"/>
                <a:gd name="T27" fmla="*/ 601 h 1071"/>
                <a:gd name="T28" fmla="*/ 5 w 507"/>
                <a:gd name="T29" fmla="*/ 686 h 1071"/>
                <a:gd name="T30" fmla="*/ 0 w 507"/>
                <a:gd name="T31" fmla="*/ 771 h 1071"/>
                <a:gd name="T32" fmla="*/ 0 w 507"/>
                <a:gd name="T33" fmla="*/ 854 h 1071"/>
                <a:gd name="T34" fmla="*/ 5 w 507"/>
                <a:gd name="T35" fmla="*/ 932 h 1071"/>
                <a:gd name="T36" fmla="*/ 15 w 507"/>
                <a:gd name="T37" fmla="*/ 1003 h 1071"/>
                <a:gd name="T38" fmla="*/ 22 w 507"/>
                <a:gd name="T39" fmla="*/ 1037 h 1071"/>
                <a:gd name="T40" fmla="*/ 32 w 507"/>
                <a:gd name="T41" fmla="*/ 1056 h 1071"/>
                <a:gd name="T42" fmla="*/ 47 w 507"/>
                <a:gd name="T43" fmla="*/ 1067 h 1071"/>
                <a:gd name="T44" fmla="*/ 65 w 507"/>
                <a:gd name="T45" fmla="*/ 1071 h 1071"/>
                <a:gd name="T46" fmla="*/ 86 w 507"/>
                <a:gd name="T47" fmla="*/ 1066 h 1071"/>
                <a:gd name="T48" fmla="*/ 152 w 507"/>
                <a:gd name="T49" fmla="*/ 1034 h 1071"/>
                <a:gd name="T50" fmla="*/ 217 w 507"/>
                <a:gd name="T51" fmla="*/ 999 h 1071"/>
                <a:gd name="T52" fmla="*/ 277 w 507"/>
                <a:gd name="T53" fmla="*/ 960 h 1071"/>
                <a:gd name="T54" fmla="*/ 334 w 507"/>
                <a:gd name="T55" fmla="*/ 917 h 1071"/>
                <a:gd name="T56" fmla="*/ 383 w 507"/>
                <a:gd name="T57" fmla="*/ 865 h 1071"/>
                <a:gd name="T58" fmla="*/ 427 w 507"/>
                <a:gd name="T59" fmla="*/ 805 h 1071"/>
                <a:gd name="T60" fmla="*/ 443 w 507"/>
                <a:gd name="T61" fmla="*/ 771 h 1071"/>
                <a:gd name="T62" fmla="*/ 459 w 507"/>
                <a:gd name="T63" fmla="*/ 735 h 1071"/>
                <a:gd name="T64" fmla="*/ 471 w 507"/>
                <a:gd name="T65" fmla="*/ 695 h 1071"/>
                <a:gd name="T66" fmla="*/ 481 w 507"/>
                <a:gd name="T67" fmla="*/ 653 h 1071"/>
                <a:gd name="T68" fmla="*/ 487 w 507"/>
                <a:gd name="T69" fmla="*/ 626 h 1071"/>
                <a:gd name="T70" fmla="*/ 495 w 507"/>
                <a:gd name="T71" fmla="*/ 554 h 1071"/>
                <a:gd name="T72" fmla="*/ 503 w 507"/>
                <a:gd name="T73" fmla="*/ 460 h 1071"/>
                <a:gd name="T74" fmla="*/ 507 w 507"/>
                <a:gd name="T75" fmla="*/ 357 h 1071"/>
                <a:gd name="T76" fmla="*/ 507 w 507"/>
                <a:gd name="T77" fmla="*/ 251 h 1071"/>
                <a:gd name="T78" fmla="*/ 499 w 507"/>
                <a:gd name="T79" fmla="*/ 153 h 1071"/>
                <a:gd name="T80" fmla="*/ 488 w 507"/>
                <a:gd name="T81" fmla="*/ 89 h 1071"/>
                <a:gd name="T82" fmla="*/ 478 w 507"/>
                <a:gd name="T83" fmla="*/ 54 h 1071"/>
                <a:gd name="T84" fmla="*/ 464 w 507"/>
                <a:gd name="T85" fmla="*/ 26 h 1071"/>
                <a:gd name="T86" fmla="*/ 447 w 507"/>
                <a:gd name="T87" fmla="*/ 5 h 1071"/>
                <a:gd name="T88" fmla="*/ 438 w 507"/>
                <a:gd name="T89" fmla="*/ 0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7" h="1071">
                  <a:moveTo>
                    <a:pt x="438" y="0"/>
                  </a:moveTo>
                  <a:lnTo>
                    <a:pt x="438" y="0"/>
                  </a:lnTo>
                  <a:lnTo>
                    <a:pt x="421" y="0"/>
                  </a:lnTo>
                  <a:lnTo>
                    <a:pt x="404" y="1"/>
                  </a:lnTo>
                  <a:lnTo>
                    <a:pt x="387" y="4"/>
                  </a:lnTo>
                  <a:lnTo>
                    <a:pt x="372" y="8"/>
                  </a:lnTo>
                  <a:lnTo>
                    <a:pt x="357" y="12"/>
                  </a:lnTo>
                  <a:lnTo>
                    <a:pt x="341" y="18"/>
                  </a:lnTo>
                  <a:lnTo>
                    <a:pt x="326" y="23"/>
                  </a:lnTo>
                  <a:lnTo>
                    <a:pt x="312" y="30"/>
                  </a:lnTo>
                  <a:lnTo>
                    <a:pt x="298" y="39"/>
                  </a:lnTo>
                  <a:lnTo>
                    <a:pt x="284" y="47"/>
                  </a:lnTo>
                  <a:lnTo>
                    <a:pt x="256" y="67"/>
                  </a:lnTo>
                  <a:lnTo>
                    <a:pt x="231" y="90"/>
                  </a:lnTo>
                  <a:lnTo>
                    <a:pt x="207" y="115"/>
                  </a:lnTo>
                  <a:lnTo>
                    <a:pt x="185" y="142"/>
                  </a:lnTo>
                  <a:lnTo>
                    <a:pt x="163" y="173"/>
                  </a:lnTo>
                  <a:lnTo>
                    <a:pt x="143" y="205"/>
                  </a:lnTo>
                  <a:lnTo>
                    <a:pt x="124" y="238"/>
                  </a:lnTo>
                  <a:lnTo>
                    <a:pt x="107" y="274"/>
                  </a:lnTo>
                  <a:lnTo>
                    <a:pt x="90" y="312"/>
                  </a:lnTo>
                  <a:lnTo>
                    <a:pt x="76" y="350"/>
                  </a:lnTo>
                  <a:lnTo>
                    <a:pt x="62" y="390"/>
                  </a:lnTo>
                  <a:lnTo>
                    <a:pt x="50" y="431"/>
                  </a:lnTo>
                  <a:lnTo>
                    <a:pt x="40" y="473"/>
                  </a:lnTo>
                  <a:lnTo>
                    <a:pt x="30" y="515"/>
                  </a:lnTo>
                  <a:lnTo>
                    <a:pt x="22" y="558"/>
                  </a:lnTo>
                  <a:lnTo>
                    <a:pt x="15" y="601"/>
                  </a:lnTo>
                  <a:lnTo>
                    <a:pt x="9" y="644"/>
                  </a:lnTo>
                  <a:lnTo>
                    <a:pt x="5" y="686"/>
                  </a:lnTo>
                  <a:lnTo>
                    <a:pt x="1" y="730"/>
                  </a:lnTo>
                  <a:lnTo>
                    <a:pt x="0" y="771"/>
                  </a:lnTo>
                  <a:lnTo>
                    <a:pt x="0" y="813"/>
                  </a:lnTo>
                  <a:lnTo>
                    <a:pt x="0" y="854"/>
                  </a:lnTo>
                  <a:lnTo>
                    <a:pt x="2" y="893"/>
                  </a:lnTo>
                  <a:lnTo>
                    <a:pt x="5" y="932"/>
                  </a:lnTo>
                  <a:lnTo>
                    <a:pt x="9" y="968"/>
                  </a:lnTo>
                  <a:lnTo>
                    <a:pt x="15" y="1003"/>
                  </a:lnTo>
                  <a:lnTo>
                    <a:pt x="22" y="1037"/>
                  </a:lnTo>
                  <a:lnTo>
                    <a:pt x="22" y="1037"/>
                  </a:lnTo>
                  <a:lnTo>
                    <a:pt x="26" y="1046"/>
                  </a:lnTo>
                  <a:lnTo>
                    <a:pt x="32" y="1056"/>
                  </a:lnTo>
                  <a:lnTo>
                    <a:pt x="39" y="1062"/>
                  </a:lnTo>
                  <a:lnTo>
                    <a:pt x="47" y="1067"/>
                  </a:lnTo>
                  <a:lnTo>
                    <a:pt x="55" y="1070"/>
                  </a:lnTo>
                  <a:lnTo>
                    <a:pt x="65" y="1071"/>
                  </a:lnTo>
                  <a:lnTo>
                    <a:pt x="76" y="1070"/>
                  </a:lnTo>
                  <a:lnTo>
                    <a:pt x="86" y="1066"/>
                  </a:lnTo>
                  <a:lnTo>
                    <a:pt x="86" y="1066"/>
                  </a:lnTo>
                  <a:lnTo>
                    <a:pt x="152" y="1034"/>
                  </a:lnTo>
                  <a:lnTo>
                    <a:pt x="185" y="1017"/>
                  </a:lnTo>
                  <a:lnTo>
                    <a:pt x="217" y="999"/>
                  </a:lnTo>
                  <a:lnTo>
                    <a:pt x="248" y="981"/>
                  </a:lnTo>
                  <a:lnTo>
                    <a:pt x="277" y="960"/>
                  </a:lnTo>
                  <a:lnTo>
                    <a:pt x="307" y="939"/>
                  </a:lnTo>
                  <a:lnTo>
                    <a:pt x="334" y="917"/>
                  </a:lnTo>
                  <a:lnTo>
                    <a:pt x="360" y="891"/>
                  </a:lnTo>
                  <a:lnTo>
                    <a:pt x="383" y="865"/>
                  </a:lnTo>
                  <a:lnTo>
                    <a:pt x="406" y="837"/>
                  </a:lnTo>
                  <a:lnTo>
                    <a:pt x="427" y="805"/>
                  </a:lnTo>
                  <a:lnTo>
                    <a:pt x="435" y="788"/>
                  </a:lnTo>
                  <a:lnTo>
                    <a:pt x="443" y="771"/>
                  </a:lnTo>
                  <a:lnTo>
                    <a:pt x="452" y="753"/>
                  </a:lnTo>
                  <a:lnTo>
                    <a:pt x="459" y="735"/>
                  </a:lnTo>
                  <a:lnTo>
                    <a:pt x="466" y="716"/>
                  </a:lnTo>
                  <a:lnTo>
                    <a:pt x="471" y="695"/>
                  </a:lnTo>
                  <a:lnTo>
                    <a:pt x="477" y="674"/>
                  </a:lnTo>
                  <a:lnTo>
                    <a:pt x="481" y="653"/>
                  </a:lnTo>
                  <a:lnTo>
                    <a:pt x="481" y="653"/>
                  </a:lnTo>
                  <a:lnTo>
                    <a:pt x="487" y="626"/>
                  </a:lnTo>
                  <a:lnTo>
                    <a:pt x="491" y="593"/>
                  </a:lnTo>
                  <a:lnTo>
                    <a:pt x="495" y="554"/>
                  </a:lnTo>
                  <a:lnTo>
                    <a:pt x="499" y="509"/>
                  </a:lnTo>
                  <a:lnTo>
                    <a:pt x="503" y="460"/>
                  </a:lnTo>
                  <a:lnTo>
                    <a:pt x="506" y="410"/>
                  </a:lnTo>
                  <a:lnTo>
                    <a:pt x="507" y="357"/>
                  </a:lnTo>
                  <a:lnTo>
                    <a:pt x="507" y="304"/>
                  </a:lnTo>
                  <a:lnTo>
                    <a:pt x="507" y="251"/>
                  </a:lnTo>
                  <a:lnTo>
                    <a:pt x="505" y="201"/>
                  </a:lnTo>
                  <a:lnTo>
                    <a:pt x="499" y="153"/>
                  </a:lnTo>
                  <a:lnTo>
                    <a:pt x="493" y="108"/>
                  </a:lnTo>
                  <a:lnTo>
                    <a:pt x="488" y="89"/>
                  </a:lnTo>
                  <a:lnTo>
                    <a:pt x="484" y="71"/>
                  </a:lnTo>
                  <a:lnTo>
                    <a:pt x="478" y="54"/>
                  </a:lnTo>
                  <a:lnTo>
                    <a:pt x="471" y="39"/>
                  </a:lnTo>
                  <a:lnTo>
                    <a:pt x="464" y="26"/>
                  </a:lnTo>
                  <a:lnTo>
                    <a:pt x="456" y="15"/>
                  </a:lnTo>
                  <a:lnTo>
                    <a:pt x="447" y="5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13"/>
            <p:cNvSpPr/>
            <p:nvPr/>
          </p:nvSpPr>
          <p:spPr bwMode="auto">
            <a:xfrm>
              <a:off x="469900" y="2379663"/>
              <a:ext cx="404813" cy="850900"/>
            </a:xfrm>
            <a:custGeom>
              <a:avLst/>
              <a:gdLst>
                <a:gd name="T0" fmla="*/ 71 w 509"/>
                <a:gd name="T1" fmla="*/ 0 h 1071"/>
                <a:gd name="T2" fmla="*/ 104 w 509"/>
                <a:gd name="T3" fmla="*/ 1 h 1071"/>
                <a:gd name="T4" fmla="*/ 137 w 509"/>
                <a:gd name="T5" fmla="*/ 8 h 1071"/>
                <a:gd name="T6" fmla="*/ 167 w 509"/>
                <a:gd name="T7" fmla="*/ 18 h 1071"/>
                <a:gd name="T8" fmla="*/ 197 w 509"/>
                <a:gd name="T9" fmla="*/ 30 h 1071"/>
                <a:gd name="T10" fmla="*/ 224 w 509"/>
                <a:gd name="T11" fmla="*/ 47 h 1071"/>
                <a:gd name="T12" fmla="*/ 277 w 509"/>
                <a:gd name="T13" fmla="*/ 90 h 1071"/>
                <a:gd name="T14" fmla="*/ 324 w 509"/>
                <a:gd name="T15" fmla="*/ 142 h 1071"/>
                <a:gd name="T16" fmla="*/ 365 w 509"/>
                <a:gd name="T17" fmla="*/ 205 h 1071"/>
                <a:gd name="T18" fmla="*/ 402 w 509"/>
                <a:gd name="T19" fmla="*/ 274 h 1071"/>
                <a:gd name="T20" fmla="*/ 432 w 509"/>
                <a:gd name="T21" fmla="*/ 350 h 1071"/>
                <a:gd name="T22" fmla="*/ 457 w 509"/>
                <a:gd name="T23" fmla="*/ 431 h 1071"/>
                <a:gd name="T24" fmla="*/ 478 w 509"/>
                <a:gd name="T25" fmla="*/ 515 h 1071"/>
                <a:gd name="T26" fmla="*/ 494 w 509"/>
                <a:gd name="T27" fmla="*/ 601 h 1071"/>
                <a:gd name="T28" fmla="*/ 503 w 509"/>
                <a:gd name="T29" fmla="*/ 686 h 1071"/>
                <a:gd name="T30" fmla="*/ 509 w 509"/>
                <a:gd name="T31" fmla="*/ 771 h 1071"/>
                <a:gd name="T32" fmla="*/ 509 w 509"/>
                <a:gd name="T33" fmla="*/ 854 h 1071"/>
                <a:gd name="T34" fmla="*/ 503 w 509"/>
                <a:gd name="T35" fmla="*/ 932 h 1071"/>
                <a:gd name="T36" fmla="*/ 494 w 509"/>
                <a:gd name="T37" fmla="*/ 1003 h 1071"/>
                <a:gd name="T38" fmla="*/ 487 w 509"/>
                <a:gd name="T39" fmla="*/ 1037 h 1071"/>
                <a:gd name="T40" fmla="*/ 477 w 509"/>
                <a:gd name="T41" fmla="*/ 1056 h 1071"/>
                <a:gd name="T42" fmla="*/ 462 w 509"/>
                <a:gd name="T43" fmla="*/ 1067 h 1071"/>
                <a:gd name="T44" fmla="*/ 442 w 509"/>
                <a:gd name="T45" fmla="*/ 1071 h 1071"/>
                <a:gd name="T46" fmla="*/ 423 w 509"/>
                <a:gd name="T47" fmla="*/ 1066 h 1071"/>
                <a:gd name="T48" fmla="*/ 356 w 509"/>
                <a:gd name="T49" fmla="*/ 1034 h 1071"/>
                <a:gd name="T50" fmla="*/ 291 w 509"/>
                <a:gd name="T51" fmla="*/ 999 h 1071"/>
                <a:gd name="T52" fmla="*/ 230 w 509"/>
                <a:gd name="T53" fmla="*/ 960 h 1071"/>
                <a:gd name="T54" fmla="*/ 174 w 509"/>
                <a:gd name="T55" fmla="*/ 917 h 1071"/>
                <a:gd name="T56" fmla="*/ 124 w 509"/>
                <a:gd name="T57" fmla="*/ 865 h 1071"/>
                <a:gd name="T58" fmla="*/ 82 w 509"/>
                <a:gd name="T59" fmla="*/ 805 h 1071"/>
                <a:gd name="T60" fmla="*/ 64 w 509"/>
                <a:gd name="T61" fmla="*/ 771 h 1071"/>
                <a:gd name="T62" fmla="*/ 49 w 509"/>
                <a:gd name="T63" fmla="*/ 735 h 1071"/>
                <a:gd name="T64" fmla="*/ 36 w 509"/>
                <a:gd name="T65" fmla="*/ 695 h 1071"/>
                <a:gd name="T66" fmla="*/ 26 w 509"/>
                <a:gd name="T67" fmla="*/ 653 h 1071"/>
                <a:gd name="T68" fmla="*/ 22 w 509"/>
                <a:gd name="T69" fmla="*/ 626 h 1071"/>
                <a:gd name="T70" fmla="*/ 14 w 509"/>
                <a:gd name="T71" fmla="*/ 554 h 1071"/>
                <a:gd name="T72" fmla="*/ 5 w 509"/>
                <a:gd name="T73" fmla="*/ 460 h 1071"/>
                <a:gd name="T74" fmla="*/ 1 w 509"/>
                <a:gd name="T75" fmla="*/ 357 h 1071"/>
                <a:gd name="T76" fmla="*/ 1 w 509"/>
                <a:gd name="T77" fmla="*/ 251 h 1071"/>
                <a:gd name="T78" fmla="*/ 8 w 509"/>
                <a:gd name="T79" fmla="*/ 153 h 1071"/>
                <a:gd name="T80" fmla="*/ 19 w 509"/>
                <a:gd name="T81" fmla="*/ 89 h 1071"/>
                <a:gd name="T82" fmla="*/ 31 w 509"/>
                <a:gd name="T83" fmla="*/ 54 h 1071"/>
                <a:gd name="T84" fmla="*/ 44 w 509"/>
                <a:gd name="T85" fmla="*/ 26 h 1071"/>
                <a:gd name="T86" fmla="*/ 61 w 509"/>
                <a:gd name="T87" fmla="*/ 5 h 1071"/>
                <a:gd name="T88" fmla="*/ 71 w 509"/>
                <a:gd name="T89" fmla="*/ 0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9" h="1071">
                  <a:moveTo>
                    <a:pt x="71" y="0"/>
                  </a:moveTo>
                  <a:lnTo>
                    <a:pt x="71" y="0"/>
                  </a:lnTo>
                  <a:lnTo>
                    <a:pt x="88" y="0"/>
                  </a:lnTo>
                  <a:lnTo>
                    <a:pt x="104" y="1"/>
                  </a:lnTo>
                  <a:lnTo>
                    <a:pt x="120" y="4"/>
                  </a:lnTo>
                  <a:lnTo>
                    <a:pt x="137" y="8"/>
                  </a:lnTo>
                  <a:lnTo>
                    <a:pt x="152" y="12"/>
                  </a:lnTo>
                  <a:lnTo>
                    <a:pt x="167" y="18"/>
                  </a:lnTo>
                  <a:lnTo>
                    <a:pt x="181" y="23"/>
                  </a:lnTo>
                  <a:lnTo>
                    <a:pt x="197" y="30"/>
                  </a:lnTo>
                  <a:lnTo>
                    <a:pt x="211" y="39"/>
                  </a:lnTo>
                  <a:lnTo>
                    <a:pt x="224" y="47"/>
                  </a:lnTo>
                  <a:lnTo>
                    <a:pt x="251" y="67"/>
                  </a:lnTo>
                  <a:lnTo>
                    <a:pt x="277" y="90"/>
                  </a:lnTo>
                  <a:lnTo>
                    <a:pt x="301" y="115"/>
                  </a:lnTo>
                  <a:lnTo>
                    <a:pt x="324" y="142"/>
                  </a:lnTo>
                  <a:lnTo>
                    <a:pt x="344" y="173"/>
                  </a:lnTo>
                  <a:lnTo>
                    <a:pt x="365" y="205"/>
                  </a:lnTo>
                  <a:lnTo>
                    <a:pt x="384" y="238"/>
                  </a:lnTo>
                  <a:lnTo>
                    <a:pt x="402" y="274"/>
                  </a:lnTo>
                  <a:lnTo>
                    <a:pt x="417" y="312"/>
                  </a:lnTo>
                  <a:lnTo>
                    <a:pt x="432" y="350"/>
                  </a:lnTo>
                  <a:lnTo>
                    <a:pt x="446" y="390"/>
                  </a:lnTo>
                  <a:lnTo>
                    <a:pt x="457" y="431"/>
                  </a:lnTo>
                  <a:lnTo>
                    <a:pt x="469" y="473"/>
                  </a:lnTo>
                  <a:lnTo>
                    <a:pt x="478" y="515"/>
                  </a:lnTo>
                  <a:lnTo>
                    <a:pt x="487" y="558"/>
                  </a:lnTo>
                  <a:lnTo>
                    <a:pt x="494" y="601"/>
                  </a:lnTo>
                  <a:lnTo>
                    <a:pt x="499" y="644"/>
                  </a:lnTo>
                  <a:lnTo>
                    <a:pt x="503" y="686"/>
                  </a:lnTo>
                  <a:lnTo>
                    <a:pt x="506" y="730"/>
                  </a:lnTo>
                  <a:lnTo>
                    <a:pt x="509" y="771"/>
                  </a:lnTo>
                  <a:lnTo>
                    <a:pt x="509" y="813"/>
                  </a:lnTo>
                  <a:lnTo>
                    <a:pt x="509" y="854"/>
                  </a:lnTo>
                  <a:lnTo>
                    <a:pt x="506" y="893"/>
                  </a:lnTo>
                  <a:lnTo>
                    <a:pt x="503" y="932"/>
                  </a:lnTo>
                  <a:lnTo>
                    <a:pt x="499" y="968"/>
                  </a:lnTo>
                  <a:lnTo>
                    <a:pt x="494" y="1003"/>
                  </a:lnTo>
                  <a:lnTo>
                    <a:pt x="487" y="1037"/>
                  </a:lnTo>
                  <a:lnTo>
                    <a:pt x="487" y="1037"/>
                  </a:lnTo>
                  <a:lnTo>
                    <a:pt x="483" y="1046"/>
                  </a:lnTo>
                  <a:lnTo>
                    <a:pt x="477" y="1056"/>
                  </a:lnTo>
                  <a:lnTo>
                    <a:pt x="470" y="1062"/>
                  </a:lnTo>
                  <a:lnTo>
                    <a:pt x="462" y="1067"/>
                  </a:lnTo>
                  <a:lnTo>
                    <a:pt x="452" y="1070"/>
                  </a:lnTo>
                  <a:lnTo>
                    <a:pt x="442" y="1071"/>
                  </a:lnTo>
                  <a:lnTo>
                    <a:pt x="432" y="1070"/>
                  </a:lnTo>
                  <a:lnTo>
                    <a:pt x="423" y="1066"/>
                  </a:lnTo>
                  <a:lnTo>
                    <a:pt x="423" y="1066"/>
                  </a:lnTo>
                  <a:lnTo>
                    <a:pt x="356" y="1034"/>
                  </a:lnTo>
                  <a:lnTo>
                    <a:pt x="324" y="1017"/>
                  </a:lnTo>
                  <a:lnTo>
                    <a:pt x="291" y="999"/>
                  </a:lnTo>
                  <a:lnTo>
                    <a:pt x="261" y="981"/>
                  </a:lnTo>
                  <a:lnTo>
                    <a:pt x="230" y="960"/>
                  </a:lnTo>
                  <a:lnTo>
                    <a:pt x="202" y="939"/>
                  </a:lnTo>
                  <a:lnTo>
                    <a:pt x="174" y="917"/>
                  </a:lnTo>
                  <a:lnTo>
                    <a:pt x="149" y="891"/>
                  </a:lnTo>
                  <a:lnTo>
                    <a:pt x="124" y="865"/>
                  </a:lnTo>
                  <a:lnTo>
                    <a:pt x="102" y="837"/>
                  </a:lnTo>
                  <a:lnTo>
                    <a:pt x="82" y="805"/>
                  </a:lnTo>
                  <a:lnTo>
                    <a:pt x="72" y="788"/>
                  </a:lnTo>
                  <a:lnTo>
                    <a:pt x="64" y="771"/>
                  </a:lnTo>
                  <a:lnTo>
                    <a:pt x="57" y="753"/>
                  </a:lnTo>
                  <a:lnTo>
                    <a:pt x="49" y="735"/>
                  </a:lnTo>
                  <a:lnTo>
                    <a:pt x="42" y="716"/>
                  </a:lnTo>
                  <a:lnTo>
                    <a:pt x="36" y="695"/>
                  </a:lnTo>
                  <a:lnTo>
                    <a:pt x="31" y="674"/>
                  </a:lnTo>
                  <a:lnTo>
                    <a:pt x="26" y="653"/>
                  </a:lnTo>
                  <a:lnTo>
                    <a:pt x="26" y="653"/>
                  </a:lnTo>
                  <a:lnTo>
                    <a:pt x="22" y="626"/>
                  </a:lnTo>
                  <a:lnTo>
                    <a:pt x="18" y="593"/>
                  </a:lnTo>
                  <a:lnTo>
                    <a:pt x="14" y="554"/>
                  </a:lnTo>
                  <a:lnTo>
                    <a:pt x="10" y="509"/>
                  </a:lnTo>
                  <a:lnTo>
                    <a:pt x="5" y="460"/>
                  </a:lnTo>
                  <a:lnTo>
                    <a:pt x="3" y="410"/>
                  </a:lnTo>
                  <a:lnTo>
                    <a:pt x="1" y="357"/>
                  </a:lnTo>
                  <a:lnTo>
                    <a:pt x="0" y="304"/>
                  </a:lnTo>
                  <a:lnTo>
                    <a:pt x="1" y="251"/>
                  </a:lnTo>
                  <a:lnTo>
                    <a:pt x="4" y="201"/>
                  </a:lnTo>
                  <a:lnTo>
                    <a:pt x="8" y="153"/>
                  </a:lnTo>
                  <a:lnTo>
                    <a:pt x="15" y="108"/>
                  </a:lnTo>
                  <a:lnTo>
                    <a:pt x="19" y="89"/>
                  </a:lnTo>
                  <a:lnTo>
                    <a:pt x="25" y="71"/>
                  </a:lnTo>
                  <a:lnTo>
                    <a:pt x="31" y="54"/>
                  </a:lnTo>
                  <a:lnTo>
                    <a:pt x="38" y="39"/>
                  </a:lnTo>
                  <a:lnTo>
                    <a:pt x="44" y="26"/>
                  </a:lnTo>
                  <a:lnTo>
                    <a:pt x="51" y="15"/>
                  </a:lnTo>
                  <a:lnTo>
                    <a:pt x="61" y="5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14"/>
            <p:cNvSpPr/>
            <p:nvPr/>
          </p:nvSpPr>
          <p:spPr bwMode="auto">
            <a:xfrm>
              <a:off x="207963" y="2524126"/>
              <a:ext cx="387350" cy="317500"/>
            </a:xfrm>
            <a:custGeom>
              <a:avLst/>
              <a:gdLst>
                <a:gd name="T0" fmla="*/ 0 w 490"/>
                <a:gd name="T1" fmla="*/ 342 h 401"/>
                <a:gd name="T2" fmla="*/ 249 w 490"/>
                <a:gd name="T3" fmla="*/ 0 h 401"/>
                <a:gd name="T4" fmla="*/ 490 w 490"/>
                <a:gd name="T5" fmla="*/ 332 h 401"/>
                <a:gd name="T6" fmla="*/ 410 w 490"/>
                <a:gd name="T7" fmla="*/ 389 h 401"/>
                <a:gd name="T8" fmla="*/ 249 w 490"/>
                <a:gd name="T9" fmla="*/ 167 h 401"/>
                <a:gd name="T10" fmla="*/ 80 w 490"/>
                <a:gd name="T11" fmla="*/ 401 h 401"/>
                <a:gd name="T12" fmla="*/ 0 w 490"/>
                <a:gd name="T13" fmla="*/ 342 h 401"/>
                <a:gd name="T14" fmla="*/ 0 w 490"/>
                <a:gd name="T15" fmla="*/ 34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0" h="401">
                  <a:moveTo>
                    <a:pt x="0" y="342"/>
                  </a:moveTo>
                  <a:lnTo>
                    <a:pt x="249" y="0"/>
                  </a:lnTo>
                  <a:lnTo>
                    <a:pt x="490" y="332"/>
                  </a:lnTo>
                  <a:lnTo>
                    <a:pt x="410" y="389"/>
                  </a:lnTo>
                  <a:lnTo>
                    <a:pt x="249" y="167"/>
                  </a:lnTo>
                  <a:lnTo>
                    <a:pt x="80" y="401"/>
                  </a:lnTo>
                  <a:lnTo>
                    <a:pt x="0" y="342"/>
                  </a:lnTo>
                  <a:lnTo>
                    <a:pt x="0" y="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15"/>
            <p:cNvSpPr/>
            <p:nvPr/>
          </p:nvSpPr>
          <p:spPr bwMode="auto">
            <a:xfrm>
              <a:off x="365125" y="2205038"/>
              <a:ext cx="77788" cy="385763"/>
            </a:xfrm>
            <a:custGeom>
              <a:avLst/>
              <a:gdLst>
                <a:gd name="T0" fmla="*/ 0 w 97"/>
                <a:gd name="T1" fmla="*/ 486 h 486"/>
                <a:gd name="T2" fmla="*/ 0 w 97"/>
                <a:gd name="T3" fmla="*/ 0 h 486"/>
                <a:gd name="T4" fmla="*/ 97 w 97"/>
                <a:gd name="T5" fmla="*/ 0 h 486"/>
                <a:gd name="T6" fmla="*/ 97 w 97"/>
                <a:gd name="T7" fmla="*/ 486 h 486"/>
                <a:gd name="T8" fmla="*/ 0 w 97"/>
                <a:gd name="T9" fmla="*/ 486 h 486"/>
                <a:gd name="T10" fmla="*/ 0 w 97"/>
                <a:gd name="T1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86">
                  <a:moveTo>
                    <a:pt x="0" y="486"/>
                  </a:moveTo>
                  <a:lnTo>
                    <a:pt x="0" y="0"/>
                  </a:lnTo>
                  <a:lnTo>
                    <a:pt x="97" y="0"/>
                  </a:lnTo>
                  <a:lnTo>
                    <a:pt x="97" y="486"/>
                  </a:lnTo>
                  <a:lnTo>
                    <a:pt x="0" y="486"/>
                  </a:lnTo>
                  <a:lnTo>
                    <a:pt x="0" y="4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Freeform 6"/>
          <p:cNvSpPr>
            <a:spLocks noEditPoints="1"/>
          </p:cNvSpPr>
          <p:nvPr/>
        </p:nvSpPr>
        <p:spPr bwMode="auto">
          <a:xfrm>
            <a:off x="6018538" y="2690153"/>
            <a:ext cx="428026" cy="639762"/>
          </a:xfrm>
          <a:custGeom>
            <a:avLst/>
            <a:gdLst>
              <a:gd name="T0" fmla="*/ 313 w 752"/>
              <a:gd name="T1" fmla="*/ 96 h 1125"/>
              <a:gd name="T2" fmla="*/ 242 w 752"/>
              <a:gd name="T3" fmla="*/ 205 h 1125"/>
              <a:gd name="T4" fmla="*/ 137 w 752"/>
              <a:gd name="T5" fmla="*/ 385 h 1125"/>
              <a:gd name="T6" fmla="*/ 63 w 752"/>
              <a:gd name="T7" fmla="*/ 534 h 1125"/>
              <a:gd name="T8" fmla="*/ 19 w 752"/>
              <a:gd name="T9" fmla="*/ 652 h 1125"/>
              <a:gd name="T10" fmla="*/ 5 w 752"/>
              <a:gd name="T11" fmla="*/ 713 h 1125"/>
              <a:gd name="T12" fmla="*/ 0 w 752"/>
              <a:gd name="T13" fmla="*/ 749 h 1125"/>
              <a:gd name="T14" fmla="*/ 6 w 752"/>
              <a:gd name="T15" fmla="*/ 806 h 1125"/>
              <a:gd name="T16" fmla="*/ 19 w 752"/>
              <a:gd name="T17" fmla="*/ 861 h 1125"/>
              <a:gd name="T18" fmla="*/ 38 w 752"/>
              <a:gd name="T19" fmla="*/ 913 h 1125"/>
              <a:gd name="T20" fmla="*/ 66 w 752"/>
              <a:gd name="T21" fmla="*/ 960 h 1125"/>
              <a:gd name="T22" fmla="*/ 98 w 752"/>
              <a:gd name="T23" fmla="*/ 1002 h 1125"/>
              <a:gd name="T24" fmla="*/ 139 w 752"/>
              <a:gd name="T25" fmla="*/ 1040 h 1125"/>
              <a:gd name="T26" fmla="*/ 182 w 752"/>
              <a:gd name="T27" fmla="*/ 1070 h 1125"/>
              <a:gd name="T28" fmla="*/ 231 w 752"/>
              <a:gd name="T29" fmla="*/ 1095 h 1125"/>
              <a:gd name="T30" fmla="*/ 282 w 752"/>
              <a:gd name="T31" fmla="*/ 1114 h 1125"/>
              <a:gd name="T32" fmla="*/ 338 w 752"/>
              <a:gd name="T33" fmla="*/ 1123 h 1125"/>
              <a:gd name="T34" fmla="*/ 377 w 752"/>
              <a:gd name="T35" fmla="*/ 1125 h 1125"/>
              <a:gd name="T36" fmla="*/ 434 w 752"/>
              <a:gd name="T37" fmla="*/ 1121 h 1125"/>
              <a:gd name="T38" fmla="*/ 489 w 752"/>
              <a:gd name="T39" fmla="*/ 1108 h 1125"/>
              <a:gd name="T40" fmla="*/ 539 w 752"/>
              <a:gd name="T41" fmla="*/ 1088 h 1125"/>
              <a:gd name="T42" fmla="*/ 586 w 752"/>
              <a:gd name="T43" fmla="*/ 1060 h 1125"/>
              <a:gd name="T44" fmla="*/ 630 w 752"/>
              <a:gd name="T45" fmla="*/ 1027 h 1125"/>
              <a:gd name="T46" fmla="*/ 666 w 752"/>
              <a:gd name="T47" fmla="*/ 988 h 1125"/>
              <a:gd name="T48" fmla="*/ 698 w 752"/>
              <a:gd name="T49" fmla="*/ 945 h 1125"/>
              <a:gd name="T50" fmla="*/ 723 w 752"/>
              <a:gd name="T51" fmla="*/ 896 h 1125"/>
              <a:gd name="T52" fmla="*/ 740 w 752"/>
              <a:gd name="T53" fmla="*/ 843 h 1125"/>
              <a:gd name="T54" fmla="*/ 751 w 752"/>
              <a:gd name="T55" fmla="*/ 788 h 1125"/>
              <a:gd name="T56" fmla="*/ 752 w 752"/>
              <a:gd name="T57" fmla="*/ 749 h 1125"/>
              <a:gd name="T58" fmla="*/ 745 w 752"/>
              <a:gd name="T59" fmla="*/ 693 h 1125"/>
              <a:gd name="T60" fmla="*/ 729 w 752"/>
              <a:gd name="T61" fmla="*/ 629 h 1125"/>
              <a:gd name="T62" fmla="*/ 667 w 752"/>
              <a:gd name="T63" fmla="*/ 484 h 1125"/>
              <a:gd name="T64" fmla="*/ 589 w 752"/>
              <a:gd name="T65" fmla="*/ 336 h 1125"/>
              <a:gd name="T66" fmla="*/ 469 w 752"/>
              <a:gd name="T67" fmla="*/ 138 h 1125"/>
              <a:gd name="T68" fmla="*/ 379 w 752"/>
              <a:gd name="T69" fmla="*/ 1066 h 1125"/>
              <a:gd name="T70" fmla="*/ 325 w 752"/>
              <a:gd name="T71" fmla="*/ 1062 h 1125"/>
              <a:gd name="T72" fmla="*/ 252 w 752"/>
              <a:gd name="T73" fmla="*/ 1038 h 1125"/>
              <a:gd name="T74" fmla="*/ 186 w 752"/>
              <a:gd name="T75" fmla="*/ 999 h 1125"/>
              <a:gd name="T76" fmla="*/ 155 w 752"/>
              <a:gd name="T77" fmla="*/ 971 h 1125"/>
              <a:gd name="T78" fmla="*/ 148 w 752"/>
              <a:gd name="T79" fmla="*/ 959 h 1125"/>
              <a:gd name="T80" fmla="*/ 166 w 752"/>
              <a:gd name="T81" fmla="*/ 959 h 1125"/>
              <a:gd name="T82" fmla="*/ 207 w 752"/>
              <a:gd name="T83" fmla="*/ 974 h 1125"/>
              <a:gd name="T84" fmla="*/ 253 w 752"/>
              <a:gd name="T85" fmla="*/ 991 h 1125"/>
              <a:gd name="T86" fmla="*/ 303 w 752"/>
              <a:gd name="T87" fmla="*/ 1000 h 1125"/>
              <a:gd name="T88" fmla="*/ 337 w 752"/>
              <a:gd name="T89" fmla="*/ 1002 h 1125"/>
              <a:gd name="T90" fmla="*/ 432 w 752"/>
              <a:gd name="T91" fmla="*/ 988 h 1125"/>
              <a:gd name="T92" fmla="*/ 515 w 752"/>
              <a:gd name="T93" fmla="*/ 947 h 1125"/>
              <a:gd name="T94" fmla="*/ 582 w 752"/>
              <a:gd name="T95" fmla="*/ 886 h 1125"/>
              <a:gd name="T96" fmla="*/ 630 w 752"/>
              <a:gd name="T97" fmla="*/ 808 h 1125"/>
              <a:gd name="T98" fmla="*/ 653 w 752"/>
              <a:gd name="T99" fmla="*/ 716 h 1125"/>
              <a:gd name="T100" fmla="*/ 655 w 752"/>
              <a:gd name="T101" fmla="*/ 668 h 1125"/>
              <a:gd name="T102" fmla="*/ 644 w 752"/>
              <a:gd name="T103" fmla="*/ 612 h 1125"/>
              <a:gd name="T104" fmla="*/ 625 w 752"/>
              <a:gd name="T105" fmla="*/ 551 h 1125"/>
              <a:gd name="T106" fmla="*/ 630 w 752"/>
              <a:gd name="T107" fmla="*/ 554 h 1125"/>
              <a:gd name="T108" fmla="*/ 670 w 752"/>
              <a:gd name="T109" fmla="*/ 646 h 1125"/>
              <a:gd name="T110" fmla="*/ 687 w 752"/>
              <a:gd name="T111" fmla="*/ 703 h 1125"/>
              <a:gd name="T112" fmla="*/ 692 w 752"/>
              <a:gd name="T113" fmla="*/ 752 h 1125"/>
              <a:gd name="T114" fmla="*/ 678 w 752"/>
              <a:gd name="T115" fmla="*/ 846 h 1125"/>
              <a:gd name="T116" fmla="*/ 639 w 752"/>
              <a:gd name="T117" fmla="*/ 928 h 1125"/>
              <a:gd name="T118" fmla="*/ 578 w 752"/>
              <a:gd name="T119" fmla="*/ 995 h 1125"/>
              <a:gd name="T120" fmla="*/ 501 w 752"/>
              <a:gd name="T121" fmla="*/ 1041 h 1125"/>
              <a:gd name="T122" fmla="*/ 411 w 752"/>
              <a:gd name="T123" fmla="*/ 106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52" h="1125">
                <a:moveTo>
                  <a:pt x="441" y="96"/>
                </a:moveTo>
                <a:lnTo>
                  <a:pt x="377" y="0"/>
                </a:lnTo>
                <a:lnTo>
                  <a:pt x="313" y="96"/>
                </a:lnTo>
                <a:lnTo>
                  <a:pt x="313" y="96"/>
                </a:lnTo>
                <a:lnTo>
                  <a:pt x="285" y="138"/>
                </a:lnTo>
                <a:lnTo>
                  <a:pt x="242" y="205"/>
                </a:lnTo>
                <a:lnTo>
                  <a:pt x="192" y="289"/>
                </a:lnTo>
                <a:lnTo>
                  <a:pt x="165" y="336"/>
                </a:lnTo>
                <a:lnTo>
                  <a:pt x="137" y="385"/>
                </a:lnTo>
                <a:lnTo>
                  <a:pt x="111" y="434"/>
                </a:lnTo>
                <a:lnTo>
                  <a:pt x="86" y="484"/>
                </a:lnTo>
                <a:lnTo>
                  <a:pt x="63" y="534"/>
                </a:lnTo>
                <a:lnTo>
                  <a:pt x="42" y="583"/>
                </a:lnTo>
                <a:lnTo>
                  <a:pt x="26" y="629"/>
                </a:lnTo>
                <a:lnTo>
                  <a:pt x="19" y="652"/>
                </a:lnTo>
                <a:lnTo>
                  <a:pt x="13" y="672"/>
                </a:lnTo>
                <a:lnTo>
                  <a:pt x="7" y="693"/>
                </a:lnTo>
                <a:lnTo>
                  <a:pt x="5" y="713"/>
                </a:lnTo>
                <a:lnTo>
                  <a:pt x="2" y="732"/>
                </a:lnTo>
                <a:lnTo>
                  <a:pt x="0" y="749"/>
                </a:lnTo>
                <a:lnTo>
                  <a:pt x="0" y="749"/>
                </a:lnTo>
                <a:lnTo>
                  <a:pt x="2" y="769"/>
                </a:lnTo>
                <a:lnTo>
                  <a:pt x="3" y="788"/>
                </a:lnTo>
                <a:lnTo>
                  <a:pt x="6" y="806"/>
                </a:lnTo>
                <a:lnTo>
                  <a:pt x="9" y="825"/>
                </a:lnTo>
                <a:lnTo>
                  <a:pt x="13" y="843"/>
                </a:lnTo>
                <a:lnTo>
                  <a:pt x="19" y="861"/>
                </a:lnTo>
                <a:lnTo>
                  <a:pt x="24" y="879"/>
                </a:lnTo>
                <a:lnTo>
                  <a:pt x="31" y="896"/>
                </a:lnTo>
                <a:lnTo>
                  <a:pt x="38" y="913"/>
                </a:lnTo>
                <a:lnTo>
                  <a:pt x="46" y="928"/>
                </a:lnTo>
                <a:lnTo>
                  <a:pt x="56" y="945"/>
                </a:lnTo>
                <a:lnTo>
                  <a:pt x="66" y="960"/>
                </a:lnTo>
                <a:lnTo>
                  <a:pt x="76" y="974"/>
                </a:lnTo>
                <a:lnTo>
                  <a:pt x="87" y="988"/>
                </a:lnTo>
                <a:lnTo>
                  <a:pt x="98" y="1002"/>
                </a:lnTo>
                <a:lnTo>
                  <a:pt x="111" y="1014"/>
                </a:lnTo>
                <a:lnTo>
                  <a:pt x="125" y="1027"/>
                </a:lnTo>
                <a:lnTo>
                  <a:pt x="139" y="1040"/>
                </a:lnTo>
                <a:lnTo>
                  <a:pt x="152" y="1051"/>
                </a:lnTo>
                <a:lnTo>
                  <a:pt x="166" y="1060"/>
                </a:lnTo>
                <a:lnTo>
                  <a:pt x="182" y="1070"/>
                </a:lnTo>
                <a:lnTo>
                  <a:pt x="197" y="1080"/>
                </a:lnTo>
                <a:lnTo>
                  <a:pt x="214" y="1088"/>
                </a:lnTo>
                <a:lnTo>
                  <a:pt x="231" y="1095"/>
                </a:lnTo>
                <a:lnTo>
                  <a:pt x="247" y="1102"/>
                </a:lnTo>
                <a:lnTo>
                  <a:pt x="265" y="1108"/>
                </a:lnTo>
                <a:lnTo>
                  <a:pt x="282" y="1114"/>
                </a:lnTo>
                <a:lnTo>
                  <a:pt x="302" y="1118"/>
                </a:lnTo>
                <a:lnTo>
                  <a:pt x="320" y="1121"/>
                </a:lnTo>
                <a:lnTo>
                  <a:pt x="338" y="1123"/>
                </a:lnTo>
                <a:lnTo>
                  <a:pt x="358" y="1125"/>
                </a:lnTo>
                <a:lnTo>
                  <a:pt x="377" y="1125"/>
                </a:lnTo>
                <a:lnTo>
                  <a:pt x="377" y="1125"/>
                </a:lnTo>
                <a:lnTo>
                  <a:pt x="397" y="1125"/>
                </a:lnTo>
                <a:lnTo>
                  <a:pt x="415" y="1123"/>
                </a:lnTo>
                <a:lnTo>
                  <a:pt x="434" y="1121"/>
                </a:lnTo>
                <a:lnTo>
                  <a:pt x="452" y="1118"/>
                </a:lnTo>
                <a:lnTo>
                  <a:pt x="471" y="1114"/>
                </a:lnTo>
                <a:lnTo>
                  <a:pt x="489" y="1108"/>
                </a:lnTo>
                <a:lnTo>
                  <a:pt x="505" y="1102"/>
                </a:lnTo>
                <a:lnTo>
                  <a:pt x="522" y="1095"/>
                </a:lnTo>
                <a:lnTo>
                  <a:pt x="539" y="1088"/>
                </a:lnTo>
                <a:lnTo>
                  <a:pt x="556" y="1080"/>
                </a:lnTo>
                <a:lnTo>
                  <a:pt x="571" y="1070"/>
                </a:lnTo>
                <a:lnTo>
                  <a:pt x="586" y="1060"/>
                </a:lnTo>
                <a:lnTo>
                  <a:pt x="602" y="1051"/>
                </a:lnTo>
                <a:lnTo>
                  <a:pt x="616" y="1040"/>
                </a:lnTo>
                <a:lnTo>
                  <a:pt x="630" y="1027"/>
                </a:lnTo>
                <a:lnTo>
                  <a:pt x="642" y="1014"/>
                </a:lnTo>
                <a:lnTo>
                  <a:pt x="655" y="1002"/>
                </a:lnTo>
                <a:lnTo>
                  <a:pt x="666" y="988"/>
                </a:lnTo>
                <a:lnTo>
                  <a:pt x="677" y="974"/>
                </a:lnTo>
                <a:lnTo>
                  <a:pt x="688" y="960"/>
                </a:lnTo>
                <a:lnTo>
                  <a:pt x="698" y="945"/>
                </a:lnTo>
                <a:lnTo>
                  <a:pt x="706" y="928"/>
                </a:lnTo>
                <a:lnTo>
                  <a:pt x="715" y="913"/>
                </a:lnTo>
                <a:lnTo>
                  <a:pt x="723" y="896"/>
                </a:lnTo>
                <a:lnTo>
                  <a:pt x="730" y="879"/>
                </a:lnTo>
                <a:lnTo>
                  <a:pt x="736" y="861"/>
                </a:lnTo>
                <a:lnTo>
                  <a:pt x="740" y="843"/>
                </a:lnTo>
                <a:lnTo>
                  <a:pt x="744" y="825"/>
                </a:lnTo>
                <a:lnTo>
                  <a:pt x="748" y="806"/>
                </a:lnTo>
                <a:lnTo>
                  <a:pt x="751" y="788"/>
                </a:lnTo>
                <a:lnTo>
                  <a:pt x="752" y="769"/>
                </a:lnTo>
                <a:lnTo>
                  <a:pt x="752" y="749"/>
                </a:lnTo>
                <a:lnTo>
                  <a:pt x="752" y="749"/>
                </a:lnTo>
                <a:lnTo>
                  <a:pt x="751" y="732"/>
                </a:lnTo>
                <a:lnTo>
                  <a:pt x="750" y="713"/>
                </a:lnTo>
                <a:lnTo>
                  <a:pt x="745" y="693"/>
                </a:lnTo>
                <a:lnTo>
                  <a:pt x="741" y="672"/>
                </a:lnTo>
                <a:lnTo>
                  <a:pt x="736" y="652"/>
                </a:lnTo>
                <a:lnTo>
                  <a:pt x="729" y="629"/>
                </a:lnTo>
                <a:lnTo>
                  <a:pt x="711" y="583"/>
                </a:lnTo>
                <a:lnTo>
                  <a:pt x="691" y="534"/>
                </a:lnTo>
                <a:lnTo>
                  <a:pt x="667" y="484"/>
                </a:lnTo>
                <a:lnTo>
                  <a:pt x="642" y="434"/>
                </a:lnTo>
                <a:lnTo>
                  <a:pt x="616" y="385"/>
                </a:lnTo>
                <a:lnTo>
                  <a:pt x="589" y="336"/>
                </a:lnTo>
                <a:lnTo>
                  <a:pt x="563" y="289"/>
                </a:lnTo>
                <a:lnTo>
                  <a:pt x="511" y="205"/>
                </a:lnTo>
                <a:lnTo>
                  <a:pt x="469" y="138"/>
                </a:lnTo>
                <a:lnTo>
                  <a:pt x="441" y="96"/>
                </a:lnTo>
                <a:lnTo>
                  <a:pt x="441" y="96"/>
                </a:lnTo>
                <a:close/>
                <a:moveTo>
                  <a:pt x="379" y="1066"/>
                </a:moveTo>
                <a:lnTo>
                  <a:pt x="379" y="1066"/>
                </a:lnTo>
                <a:lnTo>
                  <a:pt x="352" y="1065"/>
                </a:lnTo>
                <a:lnTo>
                  <a:pt x="325" y="1062"/>
                </a:lnTo>
                <a:lnTo>
                  <a:pt x="299" y="1056"/>
                </a:lnTo>
                <a:lnTo>
                  <a:pt x="275" y="1048"/>
                </a:lnTo>
                <a:lnTo>
                  <a:pt x="252" y="1038"/>
                </a:lnTo>
                <a:lnTo>
                  <a:pt x="228" y="1027"/>
                </a:lnTo>
                <a:lnTo>
                  <a:pt x="207" y="1014"/>
                </a:lnTo>
                <a:lnTo>
                  <a:pt x="186" y="999"/>
                </a:lnTo>
                <a:lnTo>
                  <a:pt x="186" y="999"/>
                </a:lnTo>
                <a:lnTo>
                  <a:pt x="166" y="984"/>
                </a:lnTo>
                <a:lnTo>
                  <a:pt x="155" y="971"/>
                </a:lnTo>
                <a:lnTo>
                  <a:pt x="148" y="963"/>
                </a:lnTo>
                <a:lnTo>
                  <a:pt x="148" y="960"/>
                </a:lnTo>
                <a:lnTo>
                  <a:pt x="148" y="959"/>
                </a:lnTo>
                <a:lnTo>
                  <a:pt x="151" y="957"/>
                </a:lnTo>
                <a:lnTo>
                  <a:pt x="155" y="957"/>
                </a:lnTo>
                <a:lnTo>
                  <a:pt x="166" y="959"/>
                </a:lnTo>
                <a:lnTo>
                  <a:pt x="185" y="964"/>
                </a:lnTo>
                <a:lnTo>
                  <a:pt x="207" y="974"/>
                </a:lnTo>
                <a:lnTo>
                  <a:pt x="207" y="974"/>
                </a:lnTo>
                <a:lnTo>
                  <a:pt x="222" y="981"/>
                </a:lnTo>
                <a:lnTo>
                  <a:pt x="238" y="987"/>
                </a:lnTo>
                <a:lnTo>
                  <a:pt x="253" y="991"/>
                </a:lnTo>
                <a:lnTo>
                  <a:pt x="270" y="995"/>
                </a:lnTo>
                <a:lnTo>
                  <a:pt x="286" y="998"/>
                </a:lnTo>
                <a:lnTo>
                  <a:pt x="303" y="1000"/>
                </a:lnTo>
                <a:lnTo>
                  <a:pt x="320" y="1002"/>
                </a:lnTo>
                <a:lnTo>
                  <a:pt x="337" y="1002"/>
                </a:lnTo>
                <a:lnTo>
                  <a:pt x="337" y="1002"/>
                </a:lnTo>
                <a:lnTo>
                  <a:pt x="369" y="1000"/>
                </a:lnTo>
                <a:lnTo>
                  <a:pt x="401" y="995"/>
                </a:lnTo>
                <a:lnTo>
                  <a:pt x="432" y="988"/>
                </a:lnTo>
                <a:lnTo>
                  <a:pt x="461" y="977"/>
                </a:lnTo>
                <a:lnTo>
                  <a:pt x="489" y="963"/>
                </a:lnTo>
                <a:lnTo>
                  <a:pt x="515" y="947"/>
                </a:lnTo>
                <a:lnTo>
                  <a:pt x="539" y="929"/>
                </a:lnTo>
                <a:lnTo>
                  <a:pt x="561" y="908"/>
                </a:lnTo>
                <a:lnTo>
                  <a:pt x="582" y="886"/>
                </a:lnTo>
                <a:lnTo>
                  <a:pt x="600" y="861"/>
                </a:lnTo>
                <a:lnTo>
                  <a:pt x="617" y="836"/>
                </a:lnTo>
                <a:lnTo>
                  <a:pt x="630" y="808"/>
                </a:lnTo>
                <a:lnTo>
                  <a:pt x="641" y="779"/>
                </a:lnTo>
                <a:lnTo>
                  <a:pt x="649" y="748"/>
                </a:lnTo>
                <a:lnTo>
                  <a:pt x="653" y="716"/>
                </a:lnTo>
                <a:lnTo>
                  <a:pt x="655" y="684"/>
                </a:lnTo>
                <a:lnTo>
                  <a:pt x="655" y="684"/>
                </a:lnTo>
                <a:lnTo>
                  <a:pt x="655" y="668"/>
                </a:lnTo>
                <a:lnTo>
                  <a:pt x="652" y="650"/>
                </a:lnTo>
                <a:lnTo>
                  <a:pt x="649" y="632"/>
                </a:lnTo>
                <a:lnTo>
                  <a:pt x="644" y="612"/>
                </a:lnTo>
                <a:lnTo>
                  <a:pt x="644" y="612"/>
                </a:lnTo>
                <a:lnTo>
                  <a:pt x="630" y="565"/>
                </a:lnTo>
                <a:lnTo>
                  <a:pt x="625" y="551"/>
                </a:lnTo>
                <a:lnTo>
                  <a:pt x="625" y="545"/>
                </a:lnTo>
                <a:lnTo>
                  <a:pt x="625" y="545"/>
                </a:lnTo>
                <a:lnTo>
                  <a:pt x="630" y="554"/>
                </a:lnTo>
                <a:lnTo>
                  <a:pt x="641" y="575"/>
                </a:lnTo>
                <a:lnTo>
                  <a:pt x="655" y="607"/>
                </a:lnTo>
                <a:lnTo>
                  <a:pt x="670" y="646"/>
                </a:lnTo>
                <a:lnTo>
                  <a:pt x="670" y="646"/>
                </a:lnTo>
                <a:lnTo>
                  <a:pt x="680" y="675"/>
                </a:lnTo>
                <a:lnTo>
                  <a:pt x="687" y="703"/>
                </a:lnTo>
                <a:lnTo>
                  <a:pt x="691" y="730"/>
                </a:lnTo>
                <a:lnTo>
                  <a:pt x="692" y="752"/>
                </a:lnTo>
                <a:lnTo>
                  <a:pt x="692" y="752"/>
                </a:lnTo>
                <a:lnTo>
                  <a:pt x="691" y="784"/>
                </a:lnTo>
                <a:lnTo>
                  <a:pt x="687" y="815"/>
                </a:lnTo>
                <a:lnTo>
                  <a:pt x="678" y="846"/>
                </a:lnTo>
                <a:lnTo>
                  <a:pt x="667" y="873"/>
                </a:lnTo>
                <a:lnTo>
                  <a:pt x="655" y="901"/>
                </a:lnTo>
                <a:lnTo>
                  <a:pt x="639" y="928"/>
                </a:lnTo>
                <a:lnTo>
                  <a:pt x="621" y="952"/>
                </a:lnTo>
                <a:lnTo>
                  <a:pt x="600" y="974"/>
                </a:lnTo>
                <a:lnTo>
                  <a:pt x="578" y="995"/>
                </a:lnTo>
                <a:lnTo>
                  <a:pt x="554" y="1012"/>
                </a:lnTo>
                <a:lnTo>
                  <a:pt x="528" y="1028"/>
                </a:lnTo>
                <a:lnTo>
                  <a:pt x="501" y="1041"/>
                </a:lnTo>
                <a:lnTo>
                  <a:pt x="472" y="1052"/>
                </a:lnTo>
                <a:lnTo>
                  <a:pt x="441" y="1059"/>
                </a:lnTo>
                <a:lnTo>
                  <a:pt x="411" y="1065"/>
                </a:lnTo>
                <a:lnTo>
                  <a:pt x="379" y="1066"/>
                </a:lnTo>
                <a:lnTo>
                  <a:pt x="379" y="1066"/>
                </a:lnTo>
                <a:close/>
              </a:path>
            </a:pathLst>
          </a:custGeom>
          <a:gradFill>
            <a:gsLst>
              <a:gs pos="0">
                <a:srgbClr val="049AAB"/>
              </a:gs>
              <a:gs pos="100000">
                <a:srgbClr val="01304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/>
          <a:stretch>
            <a:fillRect/>
          </a:stretch>
        </p:blipFill>
        <p:spPr>
          <a:xfrm>
            <a:off x="9083040" y="-121920"/>
            <a:ext cx="3108960" cy="68580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914753" y="2601047"/>
            <a:ext cx="2647847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914752" y="1823687"/>
            <a:ext cx="1950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cap="all" dirty="0">
                <a:solidFill>
                  <a:srgbClr val="049AAB"/>
                </a:solidFill>
                <a:cs typeface="+mn-ea"/>
                <a:sym typeface="+mn-lt"/>
              </a:rPr>
              <a:t>目录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6852498" y="1432741"/>
            <a:ext cx="3837214" cy="914356"/>
            <a:chOff x="6081486" y="904883"/>
            <a:chExt cx="3837214" cy="914356"/>
          </a:xfrm>
        </p:grpSpPr>
        <p:sp>
          <p:nvSpPr>
            <p:cNvPr id="18" name="文本框 17"/>
            <p:cNvSpPr txBox="1"/>
            <p:nvPr/>
          </p:nvSpPr>
          <p:spPr>
            <a:xfrm>
              <a:off x="6096000" y="904883"/>
              <a:ext cx="2233611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49AAB"/>
                  </a:solidFill>
                  <a:cs typeface="+mn-ea"/>
                  <a:sym typeface="+mn-lt"/>
                </a:rPr>
                <a:t>PART ONE</a:t>
              </a:r>
              <a:endParaRPr lang="zh-CN" altLang="en-US" sz="24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081486" y="1296019"/>
              <a:ext cx="3837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病史资料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852498" y="2423337"/>
            <a:ext cx="3837214" cy="927187"/>
            <a:chOff x="6004499" y="904883"/>
            <a:chExt cx="3837214" cy="927187"/>
          </a:xfrm>
        </p:grpSpPr>
        <p:sp>
          <p:nvSpPr>
            <p:cNvPr id="21" name="文本框 20"/>
            <p:cNvSpPr txBox="1"/>
            <p:nvPr/>
          </p:nvSpPr>
          <p:spPr>
            <a:xfrm>
              <a:off x="6096000" y="904883"/>
              <a:ext cx="2233611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49AAB"/>
                  </a:solidFill>
                  <a:cs typeface="+mn-ea"/>
                  <a:sym typeface="+mn-lt"/>
                </a:rPr>
                <a:t>PART TWO</a:t>
              </a:r>
              <a:endParaRPr lang="zh-CN" altLang="en-US" sz="24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004499" y="1308850"/>
              <a:ext cx="3837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辅助资料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52498" y="3426764"/>
            <a:ext cx="3837214" cy="926514"/>
            <a:chOff x="6081486" y="904883"/>
            <a:chExt cx="3837214" cy="926514"/>
          </a:xfrm>
        </p:grpSpPr>
        <p:sp>
          <p:nvSpPr>
            <p:cNvPr id="24" name="文本框 23"/>
            <p:cNvSpPr txBox="1"/>
            <p:nvPr/>
          </p:nvSpPr>
          <p:spPr>
            <a:xfrm>
              <a:off x="6096000" y="904883"/>
              <a:ext cx="2639786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49AAB"/>
                  </a:solidFill>
                  <a:cs typeface="+mn-ea"/>
                  <a:sym typeface="+mn-lt"/>
                </a:rPr>
                <a:t>PART THREE</a:t>
              </a:r>
              <a:endParaRPr lang="zh-CN" altLang="en-US" sz="24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081486" y="1308177"/>
              <a:ext cx="3837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关于治疗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852498" y="4429518"/>
            <a:ext cx="3837214" cy="910137"/>
            <a:chOff x="6081486" y="904883"/>
            <a:chExt cx="3837214" cy="910137"/>
          </a:xfrm>
        </p:grpSpPr>
        <p:sp>
          <p:nvSpPr>
            <p:cNvPr id="27" name="文本框 26"/>
            <p:cNvSpPr txBox="1"/>
            <p:nvPr/>
          </p:nvSpPr>
          <p:spPr>
            <a:xfrm>
              <a:off x="6096000" y="904883"/>
              <a:ext cx="2460171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49AAB"/>
                  </a:solidFill>
                  <a:cs typeface="+mn-ea"/>
                  <a:sym typeface="+mn-lt"/>
                </a:rPr>
                <a:t>PART FOUR</a:t>
              </a:r>
              <a:endParaRPr lang="zh-CN" altLang="en-US" sz="24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081486" y="1291800"/>
              <a:ext cx="3837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药物的选择</a:t>
              </a:r>
            </a:p>
          </p:txBody>
        </p:sp>
      </p:grpSp>
    </p:spTree>
  </p:cSld>
  <p:clrMapOvr>
    <a:masterClrMapping/>
  </p:clrMapOvr>
  <p:transition spd="slow" advTm="0">
    <p:cover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5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7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43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45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51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900" decel="100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58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900" decel="100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6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900" decel="100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72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900" decel="100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5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7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43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45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51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900" decel="100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58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900" decel="100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6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900" decel="100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72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900" decel="100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15" grpId="0"/>
          <p:bldP spid="16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28173" y="143392"/>
            <a:ext cx="10847928" cy="1001018"/>
            <a:chOff x="6080760" y="1044564"/>
            <a:chExt cx="10847928" cy="1001018"/>
          </a:xfrm>
        </p:grpSpPr>
        <p:sp>
          <p:nvSpPr>
            <p:cNvPr id="13" name="文本框 12"/>
            <p:cNvSpPr txBox="1"/>
            <p:nvPr/>
          </p:nvSpPr>
          <p:spPr>
            <a:xfrm>
              <a:off x="6080760" y="1044564"/>
              <a:ext cx="223361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049AAB"/>
                  </a:solidFill>
                  <a:cs typeface="+mn-ea"/>
                  <a:sym typeface="+mn-lt"/>
                </a:rPr>
                <a:t>FOUR</a:t>
              </a:r>
              <a:endParaRPr lang="zh-CN" altLang="en-US" sz="36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424082" y="1091475"/>
              <a:ext cx="95046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ASCOT: </a:t>
              </a: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血压优势在</a:t>
              </a:r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RAS</a:t>
              </a: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抑制剂组 </a:t>
              </a:r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RAS</a:t>
              </a: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抑制剂组显著减少心血管事件</a:t>
              </a:r>
              <a:endParaRPr lang="zh-CN" alt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文本框 239639"/>
          <p:cNvSpPr txBox="1">
            <a:spLocks noChangeAspect="1" noChangeArrowheads="1"/>
          </p:cNvSpPr>
          <p:nvPr/>
        </p:nvSpPr>
        <p:spPr bwMode="auto">
          <a:xfrm>
            <a:off x="1566632" y="5826025"/>
            <a:ext cx="93635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N=19,257.</a:t>
            </a:r>
            <a:b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*1° endpoint: nonfatal MI and fatal CHD.</a:t>
            </a:r>
            <a:b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CHD, coronary heart disease; MI, myocardial infarction;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nonsignificant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b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Presented March 8, 2005 at the American College of Cardiology Annual Scientific Session, Orlando, Florida.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04607" y="1392345"/>
            <a:ext cx="10180859" cy="4391799"/>
            <a:chOff x="704607" y="1392345"/>
            <a:chExt cx="10180859" cy="4391799"/>
          </a:xfrm>
        </p:grpSpPr>
        <p:sp>
          <p:nvSpPr>
            <p:cNvPr id="9" name="文本框 239617"/>
            <p:cNvSpPr txBox="1">
              <a:spLocks noChangeArrowheads="1"/>
            </p:cNvSpPr>
            <p:nvPr/>
          </p:nvSpPr>
          <p:spPr bwMode="auto">
            <a:xfrm>
              <a:off x="2428005" y="1638407"/>
              <a:ext cx="158115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1°*</a:t>
              </a:r>
              <a:b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</a:b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endpoint</a:t>
              </a:r>
            </a:p>
          </p:txBody>
        </p:sp>
        <p:sp>
          <p:nvSpPr>
            <p:cNvPr id="10" name="文本框 239618"/>
            <p:cNvSpPr txBox="1">
              <a:spLocks noChangeArrowheads="1"/>
            </p:cNvSpPr>
            <p:nvPr/>
          </p:nvSpPr>
          <p:spPr bwMode="auto">
            <a:xfrm>
              <a:off x="2899100" y="3151295"/>
              <a:ext cx="540534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‒</a:t>
              </a: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10</a:t>
              </a:r>
              <a:b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</a:b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NS</a:t>
              </a:r>
            </a:p>
          </p:txBody>
        </p:sp>
        <p:sp>
          <p:nvSpPr>
            <p:cNvPr id="11" name="矩形 239620"/>
            <p:cNvSpPr>
              <a:spLocks noChangeArrowheads="1"/>
            </p:cNvSpPr>
            <p:nvPr/>
          </p:nvSpPr>
          <p:spPr bwMode="auto">
            <a:xfrm>
              <a:off x="2829642" y="2294045"/>
              <a:ext cx="784225" cy="863600"/>
            </a:xfrm>
            <a:prstGeom prst="rect">
              <a:avLst/>
            </a:prstGeom>
            <a:gradFill rotWithShape="1">
              <a:gsLst>
                <a:gs pos="2000">
                  <a:srgbClr val="9BD744"/>
                </a:gs>
                <a:gs pos="51000">
                  <a:srgbClr val="059CAE"/>
                </a:gs>
                <a:gs pos="100000">
                  <a:srgbClr val="00304B"/>
                </a:gs>
              </a:gsLst>
              <a:lin ang="3000000" scaled="0"/>
            </a:gradFill>
            <a:ln w="9525">
              <a:solidFill>
                <a:srgbClr val="FFFF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5" name="矩形 239621"/>
            <p:cNvSpPr>
              <a:spLocks noChangeArrowheads="1"/>
            </p:cNvSpPr>
            <p:nvPr/>
          </p:nvSpPr>
          <p:spPr bwMode="auto">
            <a:xfrm>
              <a:off x="4166810" y="2294045"/>
              <a:ext cx="784225" cy="1216025"/>
            </a:xfrm>
            <a:prstGeom prst="rect">
              <a:avLst/>
            </a:prstGeom>
            <a:gradFill rotWithShape="1">
              <a:gsLst>
                <a:gs pos="50000">
                  <a:srgbClr val="059CAE"/>
                </a:gs>
                <a:gs pos="0">
                  <a:srgbClr val="9BD744"/>
                </a:gs>
                <a:gs pos="100000">
                  <a:srgbClr val="00304B"/>
                </a:gs>
              </a:gsLst>
              <a:lin ang="2400000" scaled="0"/>
            </a:gradFill>
            <a:ln w="9525">
              <a:solidFill>
                <a:srgbClr val="FFFF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6" name="矩形 239622"/>
            <p:cNvSpPr>
              <a:spLocks noChangeArrowheads="1"/>
            </p:cNvSpPr>
            <p:nvPr/>
          </p:nvSpPr>
          <p:spPr bwMode="auto">
            <a:xfrm>
              <a:off x="5518967" y="2294045"/>
              <a:ext cx="771525" cy="2165350"/>
            </a:xfrm>
            <a:prstGeom prst="rect">
              <a:avLst/>
            </a:prstGeom>
            <a:gradFill rotWithShape="1">
              <a:gsLst>
                <a:gs pos="0">
                  <a:srgbClr val="9BD744"/>
                </a:gs>
                <a:gs pos="50000">
                  <a:srgbClr val="059CAE"/>
                </a:gs>
                <a:gs pos="100000">
                  <a:srgbClr val="00304B"/>
                </a:gs>
              </a:gsLst>
              <a:lin ang="2400000" scaled="0"/>
            </a:gradFill>
            <a:ln w="9525">
              <a:solidFill>
                <a:srgbClr val="FFFF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7" name="矩形 239623"/>
            <p:cNvSpPr>
              <a:spLocks noChangeArrowheads="1"/>
            </p:cNvSpPr>
            <p:nvPr/>
          </p:nvSpPr>
          <p:spPr bwMode="auto">
            <a:xfrm>
              <a:off x="6858425" y="2294045"/>
              <a:ext cx="784225" cy="1366837"/>
            </a:xfrm>
            <a:prstGeom prst="rect">
              <a:avLst/>
            </a:prstGeom>
            <a:gradFill rotWithShape="1">
              <a:gsLst>
                <a:gs pos="50000">
                  <a:srgbClr val="059CAE"/>
                </a:gs>
                <a:gs pos="0">
                  <a:srgbClr val="9BD744"/>
                </a:gs>
                <a:gs pos="100000">
                  <a:srgbClr val="00304B"/>
                </a:gs>
              </a:gsLst>
              <a:lin ang="2400000" scaled="0"/>
            </a:gradFill>
            <a:ln w="9525">
              <a:solidFill>
                <a:srgbClr val="FFFF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8" name="矩形 239624"/>
            <p:cNvSpPr>
              <a:spLocks noChangeArrowheads="1"/>
            </p:cNvSpPr>
            <p:nvPr/>
          </p:nvSpPr>
          <p:spPr bwMode="auto">
            <a:xfrm>
              <a:off x="8255552" y="2294045"/>
              <a:ext cx="784225" cy="1946275"/>
            </a:xfrm>
            <a:prstGeom prst="rect">
              <a:avLst/>
            </a:prstGeom>
            <a:gradFill rotWithShape="1">
              <a:gsLst>
                <a:gs pos="3000">
                  <a:srgbClr val="9BD744"/>
                </a:gs>
                <a:gs pos="50000">
                  <a:srgbClr val="059CAE"/>
                </a:gs>
                <a:gs pos="100000">
                  <a:srgbClr val="00304B"/>
                </a:gs>
              </a:gsLst>
              <a:lin ang="2400000" scaled="0"/>
            </a:gradFill>
            <a:ln w="9525">
              <a:solidFill>
                <a:srgbClr val="FFFF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9" name="直接连接符 239625"/>
            <p:cNvSpPr>
              <a:spLocks noChangeShapeType="1"/>
            </p:cNvSpPr>
            <p:nvPr/>
          </p:nvSpPr>
          <p:spPr bwMode="auto">
            <a:xfrm>
              <a:off x="2153994" y="2294045"/>
              <a:ext cx="1588" cy="3341687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直接连接符 239626"/>
            <p:cNvSpPr>
              <a:spLocks noChangeShapeType="1"/>
            </p:cNvSpPr>
            <p:nvPr/>
          </p:nvSpPr>
          <p:spPr bwMode="auto">
            <a:xfrm>
              <a:off x="2948805" y="5635732"/>
              <a:ext cx="74612" cy="15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直接连接符 239627"/>
            <p:cNvSpPr>
              <a:spLocks noChangeShapeType="1"/>
            </p:cNvSpPr>
            <p:nvPr/>
          </p:nvSpPr>
          <p:spPr bwMode="auto">
            <a:xfrm>
              <a:off x="2948805" y="4800707"/>
              <a:ext cx="74612" cy="15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直接连接符 239628"/>
            <p:cNvSpPr>
              <a:spLocks noChangeShapeType="1"/>
            </p:cNvSpPr>
            <p:nvPr/>
          </p:nvSpPr>
          <p:spPr bwMode="auto">
            <a:xfrm>
              <a:off x="2079382" y="3965682"/>
              <a:ext cx="74612" cy="15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直接连接符 239629"/>
            <p:cNvSpPr>
              <a:spLocks noChangeShapeType="1"/>
            </p:cNvSpPr>
            <p:nvPr/>
          </p:nvSpPr>
          <p:spPr bwMode="auto">
            <a:xfrm>
              <a:off x="2948805" y="3129070"/>
              <a:ext cx="74612" cy="15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直接连接符 239630"/>
            <p:cNvSpPr>
              <a:spLocks noChangeShapeType="1"/>
            </p:cNvSpPr>
            <p:nvPr/>
          </p:nvSpPr>
          <p:spPr bwMode="auto">
            <a:xfrm>
              <a:off x="2948805" y="2294045"/>
              <a:ext cx="74612" cy="15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直接连接符 239631"/>
            <p:cNvSpPr>
              <a:spLocks noChangeShapeType="1"/>
            </p:cNvSpPr>
            <p:nvPr/>
          </p:nvSpPr>
          <p:spPr bwMode="auto">
            <a:xfrm flipV="1">
              <a:off x="2153994" y="2307954"/>
              <a:ext cx="8488919" cy="22225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直接连接符 239632"/>
            <p:cNvSpPr>
              <a:spLocks noChangeShapeType="1"/>
            </p:cNvSpPr>
            <p:nvPr/>
          </p:nvSpPr>
          <p:spPr bwMode="auto">
            <a:xfrm flipV="1">
              <a:off x="3023417" y="2294045"/>
              <a:ext cx="1588" cy="730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39633"/>
            <p:cNvSpPr>
              <a:spLocks noChangeArrowheads="1"/>
            </p:cNvSpPr>
            <p:nvPr/>
          </p:nvSpPr>
          <p:spPr bwMode="auto">
            <a:xfrm>
              <a:off x="1652344" y="5507145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‒40</a:t>
              </a:r>
            </a:p>
          </p:txBody>
        </p:sp>
        <p:sp>
          <p:nvSpPr>
            <p:cNvPr id="30" name="矩形 239634"/>
            <p:cNvSpPr>
              <a:spLocks noChangeArrowheads="1"/>
            </p:cNvSpPr>
            <p:nvPr/>
          </p:nvSpPr>
          <p:spPr bwMode="auto">
            <a:xfrm>
              <a:off x="1652344" y="467053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‒30</a:t>
              </a:r>
            </a:p>
          </p:txBody>
        </p:sp>
        <p:sp>
          <p:nvSpPr>
            <p:cNvPr id="31" name="矩形 239635"/>
            <p:cNvSpPr>
              <a:spLocks noChangeArrowheads="1"/>
            </p:cNvSpPr>
            <p:nvPr/>
          </p:nvSpPr>
          <p:spPr bwMode="auto">
            <a:xfrm>
              <a:off x="1652344" y="3835507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‒20</a:t>
              </a:r>
            </a:p>
          </p:txBody>
        </p:sp>
        <p:sp>
          <p:nvSpPr>
            <p:cNvPr id="32" name="矩形 239636"/>
            <p:cNvSpPr>
              <a:spLocks noChangeArrowheads="1"/>
            </p:cNvSpPr>
            <p:nvPr/>
          </p:nvSpPr>
          <p:spPr bwMode="auto">
            <a:xfrm>
              <a:off x="1652344" y="2998895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‒10</a:t>
              </a:r>
            </a:p>
          </p:txBody>
        </p:sp>
        <p:sp>
          <p:nvSpPr>
            <p:cNvPr id="33" name="矩形 239637"/>
            <p:cNvSpPr>
              <a:spLocks noChangeArrowheads="1"/>
            </p:cNvSpPr>
            <p:nvPr/>
          </p:nvSpPr>
          <p:spPr bwMode="auto">
            <a:xfrm>
              <a:off x="1847607" y="2163870"/>
              <a:ext cx="1346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0</a:t>
              </a:r>
            </a:p>
          </p:txBody>
        </p:sp>
        <p:sp>
          <p:nvSpPr>
            <p:cNvPr id="34" name="矩形 239638"/>
            <p:cNvSpPr>
              <a:spLocks noChangeArrowheads="1"/>
            </p:cNvSpPr>
            <p:nvPr/>
          </p:nvSpPr>
          <p:spPr bwMode="auto">
            <a:xfrm>
              <a:off x="704607" y="3522770"/>
              <a:ext cx="80962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Change(%)</a:t>
              </a:r>
            </a:p>
          </p:txBody>
        </p:sp>
        <p:sp>
          <p:nvSpPr>
            <p:cNvPr id="35" name="矩形 239640"/>
            <p:cNvSpPr>
              <a:spLocks noChangeArrowheads="1"/>
            </p:cNvSpPr>
            <p:nvPr/>
          </p:nvSpPr>
          <p:spPr bwMode="auto">
            <a:xfrm>
              <a:off x="9639278" y="2297220"/>
              <a:ext cx="784225" cy="2757487"/>
            </a:xfrm>
            <a:prstGeom prst="rect">
              <a:avLst/>
            </a:prstGeom>
            <a:gradFill rotWithShape="1">
              <a:gsLst>
                <a:gs pos="50000">
                  <a:srgbClr val="059CAE"/>
                </a:gs>
                <a:gs pos="0">
                  <a:srgbClr val="9BD744"/>
                </a:gs>
                <a:gs pos="100000">
                  <a:srgbClr val="00304B"/>
                </a:gs>
              </a:gsLst>
              <a:lin ang="2400000" scaled="0"/>
            </a:gradFill>
            <a:ln w="9525">
              <a:solidFill>
                <a:srgbClr val="FFFF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6" name="文本框 239641"/>
            <p:cNvSpPr txBox="1">
              <a:spLocks noChangeArrowheads="1"/>
            </p:cNvSpPr>
            <p:nvPr/>
          </p:nvSpPr>
          <p:spPr bwMode="auto">
            <a:xfrm>
              <a:off x="3801685" y="1638407"/>
              <a:ext cx="158115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All-cause</a:t>
              </a:r>
              <a:b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</a:b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mortality</a:t>
              </a:r>
            </a:p>
          </p:txBody>
        </p:sp>
        <p:sp>
          <p:nvSpPr>
            <p:cNvPr id="37" name="文本框 239642"/>
            <p:cNvSpPr txBox="1">
              <a:spLocks noChangeArrowheads="1"/>
            </p:cNvSpPr>
            <p:nvPr/>
          </p:nvSpPr>
          <p:spPr bwMode="auto">
            <a:xfrm>
              <a:off x="3947557" y="3525945"/>
              <a:ext cx="11528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‒</a:t>
              </a: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15</a:t>
              </a:r>
              <a:b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</a:b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altLang="zh-CN" i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P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&lt;0.005</a:t>
              </a:r>
            </a:p>
          </p:txBody>
        </p:sp>
        <p:sp>
          <p:nvSpPr>
            <p:cNvPr id="38" name="文本框 239643"/>
            <p:cNvSpPr txBox="1">
              <a:spLocks noChangeArrowheads="1"/>
            </p:cNvSpPr>
            <p:nvPr/>
          </p:nvSpPr>
          <p:spPr bwMode="auto">
            <a:xfrm>
              <a:off x="5309434" y="4460982"/>
              <a:ext cx="111280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‒</a:t>
              </a: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26</a:t>
              </a:r>
              <a:b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</a:br>
              <a:r>
                <a:rPr lang="en-US" altLang="zh-CN" sz="1600" i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P</a:t>
              </a: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=0.0017</a:t>
              </a:r>
            </a:p>
          </p:txBody>
        </p:sp>
        <p:sp>
          <p:nvSpPr>
            <p:cNvPr id="39" name="文本框 239644"/>
            <p:cNvSpPr txBox="1">
              <a:spLocks noChangeArrowheads="1"/>
            </p:cNvSpPr>
            <p:nvPr/>
          </p:nvSpPr>
          <p:spPr bwMode="auto">
            <a:xfrm>
              <a:off x="5139555" y="1638407"/>
              <a:ext cx="158115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CV</a:t>
              </a:r>
              <a:b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</a:b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mortality</a:t>
              </a:r>
            </a:p>
          </p:txBody>
        </p:sp>
        <p:sp>
          <p:nvSpPr>
            <p:cNvPr id="40" name="文本框 239645"/>
            <p:cNvSpPr txBox="1">
              <a:spLocks noChangeArrowheads="1"/>
            </p:cNvSpPr>
            <p:nvPr/>
          </p:nvSpPr>
          <p:spPr bwMode="auto">
            <a:xfrm>
              <a:off x="6694929" y="3656120"/>
              <a:ext cx="111280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‒</a:t>
              </a: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16</a:t>
              </a:r>
              <a:b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</a:br>
              <a:r>
                <a:rPr lang="en-US" altLang="zh-CN" sz="1600" i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P</a:t>
              </a: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&lt;0.0001</a:t>
              </a:r>
            </a:p>
          </p:txBody>
        </p:sp>
        <p:sp>
          <p:nvSpPr>
            <p:cNvPr id="41" name="文本框 239646"/>
            <p:cNvSpPr txBox="1">
              <a:spLocks noChangeArrowheads="1"/>
            </p:cNvSpPr>
            <p:nvPr/>
          </p:nvSpPr>
          <p:spPr bwMode="auto">
            <a:xfrm>
              <a:off x="6525050" y="1392345"/>
              <a:ext cx="1581150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All CV</a:t>
              </a:r>
              <a:b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</a:b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events +</a:t>
              </a:r>
              <a:b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</a:br>
              <a:r>
                <a:rPr lang="en-US" altLang="zh-CN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revasc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2" name="文本框 239647"/>
            <p:cNvSpPr txBox="1">
              <a:spLocks noChangeArrowheads="1"/>
            </p:cNvSpPr>
            <p:nvPr/>
          </p:nvSpPr>
          <p:spPr bwMode="auto">
            <a:xfrm>
              <a:off x="8060306" y="4238732"/>
              <a:ext cx="111280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‒</a:t>
              </a: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23</a:t>
              </a:r>
              <a:b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</a:br>
              <a:r>
                <a:rPr lang="en-US" altLang="zh-CN" sz="1600" i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P</a:t>
              </a: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=0.0007</a:t>
              </a:r>
            </a:p>
          </p:txBody>
        </p:sp>
        <p:sp>
          <p:nvSpPr>
            <p:cNvPr id="43" name="文本框 239648"/>
            <p:cNvSpPr txBox="1">
              <a:spLocks noChangeArrowheads="1"/>
            </p:cNvSpPr>
            <p:nvPr/>
          </p:nvSpPr>
          <p:spPr bwMode="auto">
            <a:xfrm>
              <a:off x="7858677" y="1392345"/>
              <a:ext cx="1581150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Fatal +</a:t>
              </a:r>
              <a:b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</a:b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nonfatal</a:t>
              </a:r>
              <a:b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</a:b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stroke</a:t>
              </a:r>
            </a:p>
          </p:txBody>
        </p:sp>
        <p:sp>
          <p:nvSpPr>
            <p:cNvPr id="44" name="文本框 239649"/>
            <p:cNvSpPr txBox="1">
              <a:spLocks noChangeArrowheads="1"/>
            </p:cNvSpPr>
            <p:nvPr/>
          </p:nvSpPr>
          <p:spPr bwMode="auto">
            <a:xfrm>
              <a:off x="9304316" y="1392345"/>
              <a:ext cx="1581150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New cases</a:t>
              </a:r>
            </a:p>
            <a:p>
              <a:pPr algn="ctr" eaLnBrk="0" hangingPunct="0"/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of diabetes</a:t>
              </a:r>
              <a:b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</a:b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mellitus</a:t>
              </a:r>
            </a:p>
          </p:txBody>
        </p:sp>
        <p:sp>
          <p:nvSpPr>
            <p:cNvPr id="45" name="文本框 239650"/>
            <p:cNvSpPr txBox="1">
              <a:spLocks noChangeArrowheads="1"/>
            </p:cNvSpPr>
            <p:nvPr/>
          </p:nvSpPr>
          <p:spPr bwMode="auto">
            <a:xfrm>
              <a:off x="9445620" y="5081695"/>
              <a:ext cx="111280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‒</a:t>
              </a: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32</a:t>
              </a:r>
              <a:b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</a:br>
              <a:r>
                <a:rPr lang="en-US" altLang="zh-CN" sz="1600" i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P</a:t>
              </a: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&lt;0.0001</a:t>
              </a:r>
            </a:p>
          </p:txBody>
        </p:sp>
      </p:grp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1" y="1985962"/>
            <a:ext cx="6184434" cy="413120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128173" y="143392"/>
            <a:ext cx="10806656" cy="646331"/>
            <a:chOff x="6080760" y="1044564"/>
            <a:chExt cx="10806656" cy="646331"/>
          </a:xfrm>
        </p:grpSpPr>
        <p:sp>
          <p:nvSpPr>
            <p:cNvPr id="13" name="文本框 12"/>
            <p:cNvSpPr txBox="1"/>
            <p:nvPr/>
          </p:nvSpPr>
          <p:spPr>
            <a:xfrm>
              <a:off x="6080760" y="1044564"/>
              <a:ext cx="223361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049AAB"/>
                  </a:solidFill>
                  <a:cs typeface="+mn-ea"/>
                  <a:sym typeface="+mn-lt"/>
                </a:rPr>
                <a:t>FOUR</a:t>
              </a:r>
              <a:endParaRPr lang="zh-CN" altLang="en-US" sz="36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382810" y="1091475"/>
              <a:ext cx="9504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2009</a:t>
              </a: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</a:t>
              </a:r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ESH</a:t>
              </a: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指南</a:t>
              </a:r>
              <a:endParaRPr lang="zh-CN" alt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6175693" y="1985963"/>
            <a:ext cx="3977029" cy="4131201"/>
          </a:xfrm>
          <a:prstGeom prst="rect">
            <a:avLst/>
          </a:prstGeom>
          <a:gradFill flip="none" rotWithShape="1">
            <a:gsLst>
              <a:gs pos="0">
                <a:srgbClr val="9BD744"/>
              </a:gs>
              <a:gs pos="50000">
                <a:srgbClr val="059CAE"/>
              </a:gs>
              <a:gs pos="100000">
                <a:srgbClr val="00304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TextBox 19"/>
          <p:cNvSpPr txBox="1"/>
          <p:nvPr/>
        </p:nvSpPr>
        <p:spPr>
          <a:xfrm>
            <a:off x="6558135" y="2851237"/>
            <a:ext cx="3466000" cy="240065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心血管风险评估是制定降压策略的基础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联合用药：利尿剂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+ACEI/ARB/CCB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，          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ACEI/ARB+CCB</a:t>
            </a: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28173" y="143392"/>
            <a:ext cx="10895556" cy="646331"/>
            <a:chOff x="6080760" y="1044564"/>
            <a:chExt cx="10895556" cy="646331"/>
          </a:xfrm>
        </p:grpSpPr>
        <p:sp>
          <p:nvSpPr>
            <p:cNvPr id="13" name="文本框 12"/>
            <p:cNvSpPr txBox="1"/>
            <p:nvPr/>
          </p:nvSpPr>
          <p:spPr>
            <a:xfrm>
              <a:off x="6080760" y="1044564"/>
              <a:ext cx="223361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049AAB"/>
                  </a:solidFill>
                  <a:cs typeface="+mn-ea"/>
                  <a:sym typeface="+mn-lt"/>
                </a:rPr>
                <a:t>FOUR</a:t>
              </a:r>
              <a:endParaRPr lang="zh-CN" altLang="en-US" sz="36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471710" y="1091475"/>
              <a:ext cx="9504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联合用药的基本原理 </a:t>
              </a:r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– </a:t>
              </a: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机制上都有协同</a:t>
              </a:r>
              <a:endParaRPr lang="zh-CN" alt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6659234" y="2930496"/>
            <a:ext cx="215900" cy="541337"/>
          </a:xfrm>
          <a:prstGeom prst="downArrow">
            <a:avLst>
              <a:gd name="adj1" fmla="val 50000"/>
              <a:gd name="adj2" fmla="val 64495"/>
            </a:avLst>
          </a:prstGeom>
          <a:solidFill>
            <a:srgbClr val="059CA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en-US">
              <a:latin typeface="+mn-lt"/>
              <a:cs typeface="+mn-ea"/>
              <a:sym typeface="+mn-lt"/>
            </a:endParaRP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9236919" y="5121670"/>
            <a:ext cx="260350" cy="341313"/>
          </a:xfrm>
          <a:prstGeom prst="downArrow">
            <a:avLst>
              <a:gd name="adj1" fmla="val 50000"/>
              <a:gd name="adj2" fmla="val 52312"/>
            </a:avLst>
          </a:prstGeom>
          <a:solidFill>
            <a:srgbClr val="059CA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en-US">
              <a:latin typeface="+mn-lt"/>
              <a:cs typeface="+mn-ea"/>
              <a:sym typeface="+mn-lt"/>
            </a:endParaRPr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 rot="10800000">
            <a:off x="6742058" y="4641553"/>
            <a:ext cx="827088" cy="242888"/>
          </a:xfrm>
          <a:prstGeom prst="leftArrow">
            <a:avLst>
              <a:gd name="adj1" fmla="val 50000"/>
              <a:gd name="adj2" fmla="val 85131"/>
            </a:avLst>
          </a:prstGeom>
          <a:solidFill>
            <a:srgbClr val="059CA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en-US">
              <a:latin typeface="+mn-lt"/>
              <a:cs typeface="+mn-ea"/>
              <a:sym typeface="+mn-lt"/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6741784" y="4090934"/>
            <a:ext cx="133350" cy="723900"/>
          </a:xfrm>
          <a:prstGeom prst="rect">
            <a:avLst/>
          </a:prstGeom>
          <a:solidFill>
            <a:srgbClr val="059CA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en-US">
              <a:latin typeface="+mn-lt"/>
              <a:cs typeface="+mn-ea"/>
              <a:sym typeface="+mn-lt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070181" y="2284165"/>
            <a:ext cx="30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+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2332947" y="1489792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RAAS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阻滞剂与利尿剂联合用药的基本原理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7" name="圆角矩形 241676"/>
          <p:cNvSpPr>
            <a:spLocks noChangeArrowheads="1"/>
          </p:cNvSpPr>
          <p:nvPr/>
        </p:nvSpPr>
        <p:spPr bwMode="auto">
          <a:xfrm>
            <a:off x="1415159" y="2453368"/>
            <a:ext cx="2797325" cy="374571"/>
          </a:xfrm>
          <a:prstGeom prst="roundRect">
            <a:avLst>
              <a:gd name="adj" fmla="val 16667"/>
            </a:avLst>
          </a:prstGeom>
          <a:solidFill>
            <a:srgbClr val="9BD744"/>
          </a:solidFill>
          <a:ln w="9525">
            <a:noFill/>
            <a:round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600" b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RAAS</a:t>
            </a:r>
            <a:r>
              <a:rPr lang="zh-CN" altLang="en-US" sz="1600" b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阻滞剂</a:t>
            </a:r>
            <a:endParaRPr lang="en-US" altLang="zh-CN" sz="1600" b="1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8" name="圆角矩形 241678"/>
          <p:cNvSpPr>
            <a:spLocks noChangeArrowheads="1"/>
          </p:cNvSpPr>
          <p:nvPr/>
        </p:nvSpPr>
        <p:spPr bwMode="auto">
          <a:xfrm>
            <a:off x="6093247" y="2453368"/>
            <a:ext cx="1177925" cy="373062"/>
          </a:xfrm>
          <a:prstGeom prst="roundRect">
            <a:avLst>
              <a:gd name="adj" fmla="val 16667"/>
            </a:avLst>
          </a:prstGeom>
          <a:solidFill>
            <a:srgbClr val="9BD744"/>
          </a:solidFill>
          <a:ln w="9525">
            <a:noFill/>
            <a:rou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利尿剂</a:t>
            </a:r>
            <a:endParaRPr lang="en-US" altLang="zh-CN" sz="1600" b="1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9" name="圆角矩形 241679"/>
          <p:cNvSpPr>
            <a:spLocks noChangeArrowheads="1"/>
          </p:cNvSpPr>
          <p:nvPr/>
        </p:nvSpPr>
        <p:spPr bwMode="auto">
          <a:xfrm>
            <a:off x="5393962" y="3634101"/>
            <a:ext cx="2587625" cy="373063"/>
          </a:xfrm>
          <a:prstGeom prst="roundRect">
            <a:avLst>
              <a:gd name="adj" fmla="val 16667"/>
            </a:avLst>
          </a:prstGeom>
          <a:solidFill>
            <a:srgbClr val="9BD744"/>
          </a:solidFill>
          <a:ln w="9525">
            <a:noFill/>
            <a:rou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血管内容量减少和排 </a:t>
            </a:r>
            <a:r>
              <a:rPr lang="en-US" altLang="zh-CN" sz="1600" b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Na</a:t>
            </a:r>
            <a:r>
              <a:rPr lang="en-US" altLang="zh-CN" sz="1600" b="1" baseline="300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+</a:t>
            </a:r>
            <a:endParaRPr lang="en-US" altLang="zh-CN" sz="1600" b="1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0" name="圆角矩形 241681"/>
          <p:cNvSpPr>
            <a:spLocks noChangeArrowheads="1"/>
          </p:cNvSpPr>
          <p:nvPr/>
        </p:nvSpPr>
        <p:spPr bwMode="auto">
          <a:xfrm>
            <a:off x="7824669" y="4604146"/>
            <a:ext cx="2952750" cy="373062"/>
          </a:xfrm>
          <a:prstGeom prst="roundRect">
            <a:avLst>
              <a:gd name="adj" fmla="val 16667"/>
            </a:avLst>
          </a:prstGeom>
          <a:solidFill>
            <a:srgbClr val="9BD744"/>
          </a:solidFill>
          <a:ln w="9525">
            <a:noFill/>
            <a:rou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激活</a:t>
            </a:r>
            <a:r>
              <a:rPr lang="en-US" altLang="zh-CN" sz="1600" b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RAAS</a:t>
            </a:r>
            <a:r>
              <a:rPr lang="zh-CN" altLang="en-US" sz="1600" b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反射</a:t>
            </a:r>
          </a:p>
        </p:txBody>
      </p:sp>
      <p:sp>
        <p:nvSpPr>
          <p:cNvPr id="21" name="圆角矩形 241682"/>
          <p:cNvSpPr>
            <a:spLocks noChangeArrowheads="1"/>
          </p:cNvSpPr>
          <p:nvPr/>
        </p:nvSpPr>
        <p:spPr bwMode="auto">
          <a:xfrm>
            <a:off x="7865232" y="5607446"/>
            <a:ext cx="2961264" cy="779462"/>
          </a:xfrm>
          <a:prstGeom prst="roundRect">
            <a:avLst>
              <a:gd name="adj" fmla="val 16667"/>
            </a:avLst>
          </a:prstGeom>
          <a:solidFill>
            <a:srgbClr val="9BD744"/>
          </a:solidFill>
          <a:ln w="9525">
            <a:noFill/>
            <a:round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600" b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RAAS</a:t>
            </a:r>
            <a:r>
              <a:rPr lang="zh-CN" altLang="en-US" sz="1600" b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阻滞剂</a:t>
            </a:r>
          </a:p>
          <a:p>
            <a:pPr algn="ctr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发挥作用</a:t>
            </a:r>
            <a:endParaRPr lang="en-US" altLang="zh-CN" sz="1600" b="1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2" name="上箭头标注 241685"/>
          <p:cNvSpPr>
            <a:spLocks noChangeArrowheads="1"/>
          </p:cNvSpPr>
          <p:nvPr/>
        </p:nvSpPr>
        <p:spPr bwMode="auto">
          <a:xfrm>
            <a:off x="2123169" y="3012534"/>
            <a:ext cx="1247775" cy="3106738"/>
          </a:xfrm>
          <a:prstGeom prst="upArrowCallout">
            <a:avLst>
              <a:gd name="adj1" fmla="val 25000"/>
              <a:gd name="adj2" fmla="val 25000"/>
              <a:gd name="adj3" fmla="val 41486"/>
              <a:gd name="adj4" fmla="val 66667"/>
            </a:avLst>
          </a:prstGeom>
          <a:solidFill>
            <a:srgbClr val="059CAE"/>
          </a:solidFill>
          <a:ln w="50800">
            <a:noFill/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en-US">
              <a:latin typeface="+mn-lt"/>
              <a:cs typeface="+mn-ea"/>
              <a:sym typeface="+mn-lt"/>
            </a:endParaRPr>
          </a:p>
        </p:txBody>
      </p:sp>
      <p:sp>
        <p:nvSpPr>
          <p:cNvPr id="23" name="文本框 241686"/>
          <p:cNvSpPr txBox="1">
            <a:spLocks noChangeArrowheads="1"/>
          </p:cNvSpPr>
          <p:nvPr/>
        </p:nvSpPr>
        <p:spPr bwMode="auto">
          <a:xfrm>
            <a:off x="2100028" y="4493734"/>
            <a:ext cx="1189867" cy="101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zh-CN" altLang="en-US" sz="20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压力性和容量性机制</a:t>
            </a:r>
          </a:p>
        </p:txBody>
      </p:sp>
      <p:sp>
        <p:nvSpPr>
          <p:cNvPr id="24" name="文本框 241688"/>
          <p:cNvSpPr txBox="1">
            <a:spLocks noChangeArrowheads="1"/>
          </p:cNvSpPr>
          <p:nvPr/>
        </p:nvSpPr>
        <p:spPr bwMode="auto">
          <a:xfrm>
            <a:off x="8266267" y="3171224"/>
            <a:ext cx="1738407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容量性机制</a:t>
            </a:r>
          </a:p>
        </p:txBody>
      </p:sp>
      <p:sp>
        <p:nvSpPr>
          <p:cNvPr id="25" name="左弧形箭头 24"/>
          <p:cNvSpPr/>
          <p:nvPr/>
        </p:nvSpPr>
        <p:spPr>
          <a:xfrm rot="7337468">
            <a:off x="9151511" y="1715509"/>
            <a:ext cx="1070140" cy="2263515"/>
          </a:xfrm>
          <a:prstGeom prst="curvedRightArrow">
            <a:avLst/>
          </a:prstGeom>
          <a:solidFill>
            <a:srgbClr val="059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28173" y="143392"/>
            <a:ext cx="10781256" cy="646331"/>
            <a:chOff x="6080760" y="1044564"/>
            <a:chExt cx="10781256" cy="646331"/>
          </a:xfrm>
        </p:grpSpPr>
        <p:sp>
          <p:nvSpPr>
            <p:cNvPr id="13" name="文本框 12"/>
            <p:cNvSpPr txBox="1"/>
            <p:nvPr/>
          </p:nvSpPr>
          <p:spPr>
            <a:xfrm>
              <a:off x="6080760" y="1044564"/>
              <a:ext cx="223361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049AAB"/>
                  </a:solidFill>
                  <a:cs typeface="+mn-ea"/>
                  <a:sym typeface="+mn-lt"/>
                </a:rPr>
                <a:t>FOUR</a:t>
              </a:r>
              <a:endParaRPr lang="zh-CN" altLang="en-US" sz="36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357410" y="1116875"/>
              <a:ext cx="9504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ARB+HCTZ</a:t>
              </a: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降压机制更全面</a:t>
              </a:r>
              <a:endParaRPr lang="zh-CN" alt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342433" y="1416181"/>
            <a:ext cx="2925762" cy="4892050"/>
            <a:chOff x="7342433" y="1613133"/>
            <a:chExt cx="2925762" cy="4892050"/>
          </a:xfrm>
        </p:grpSpPr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8514012" y="1613133"/>
              <a:ext cx="1270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降压药物</a:t>
              </a:r>
              <a:endPara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8" name="AutoShape 15"/>
            <p:cNvSpPr>
              <a:spLocks noChangeArrowheads="1"/>
            </p:cNvSpPr>
            <p:nvPr/>
          </p:nvSpPr>
          <p:spPr bwMode="auto">
            <a:xfrm flipH="1">
              <a:off x="7342433" y="2222108"/>
              <a:ext cx="2925762" cy="431800"/>
            </a:xfrm>
            <a:prstGeom prst="rightArrowCallout">
              <a:avLst>
                <a:gd name="adj1" fmla="val 21278"/>
                <a:gd name="adj2" fmla="val 23162"/>
                <a:gd name="adj3" fmla="val 79238"/>
                <a:gd name="adj4" fmla="val 66056"/>
              </a:avLst>
            </a:prstGeom>
            <a:noFill/>
            <a:ln w="19050">
              <a:solidFill>
                <a:srgbClr val="9BD744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buFontTx/>
                <a:buNone/>
                <a:defRPr/>
              </a:pPr>
              <a:r>
                <a:rPr lang="el-GR" altLang="ja-JP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β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受体阻滞剂</a:t>
              </a:r>
              <a:endPara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 flipH="1">
              <a:off x="7342433" y="3231758"/>
              <a:ext cx="2925762" cy="431800"/>
            </a:xfrm>
            <a:prstGeom prst="rightArrowCallout">
              <a:avLst>
                <a:gd name="adj1" fmla="val 21278"/>
                <a:gd name="adj2" fmla="val 23162"/>
                <a:gd name="adj3" fmla="val 79207"/>
                <a:gd name="adj4" fmla="val 66056"/>
              </a:avLst>
            </a:prstGeom>
            <a:noFill/>
            <a:ln w="19050">
              <a:solidFill>
                <a:srgbClr val="9BD744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利尿剂</a:t>
              </a:r>
              <a:endParaRPr lang="ja-JP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 flipH="1">
              <a:off x="7342433" y="5017695"/>
              <a:ext cx="2925762" cy="368300"/>
            </a:xfrm>
            <a:prstGeom prst="rightArrowCallout">
              <a:avLst>
                <a:gd name="adj1" fmla="val 21278"/>
                <a:gd name="adj2" fmla="val 23162"/>
                <a:gd name="adj3" fmla="val 92900"/>
                <a:gd name="adj4" fmla="val 66056"/>
              </a:avLst>
            </a:prstGeom>
            <a:noFill/>
            <a:ln w="19050">
              <a:solidFill>
                <a:srgbClr val="059CAE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buFontTx/>
                <a:buNone/>
                <a:defRPr/>
              </a:pPr>
              <a:r>
                <a:rPr lang="el-GR" altLang="ja-JP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α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受体阻滞剂</a:t>
              </a:r>
              <a:endPara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AutoShape 22"/>
            <p:cNvSpPr>
              <a:spLocks noChangeArrowheads="1"/>
            </p:cNvSpPr>
            <p:nvPr/>
          </p:nvSpPr>
          <p:spPr bwMode="auto">
            <a:xfrm flipH="1">
              <a:off x="7342433" y="5486008"/>
              <a:ext cx="2925762" cy="577850"/>
            </a:xfrm>
            <a:prstGeom prst="rightArrowCallout">
              <a:avLst>
                <a:gd name="adj1" fmla="val 21278"/>
                <a:gd name="adj2" fmla="val 23162"/>
                <a:gd name="adj3" fmla="val 59188"/>
                <a:gd name="adj4" fmla="val 66056"/>
              </a:avLst>
            </a:prstGeom>
            <a:noFill/>
            <a:ln w="19050">
              <a:solidFill>
                <a:srgbClr val="059CAE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ACEI</a:t>
              </a:r>
            </a:p>
            <a:p>
              <a:pPr algn="ctr"/>
              <a:r>
                <a:rPr lang="en-US" altLang="zh-CN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ARB</a:t>
              </a:r>
              <a:endParaRPr lang="ja-JP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2" name="AutoShape 23"/>
            <p:cNvSpPr>
              <a:spLocks noChangeArrowheads="1"/>
            </p:cNvSpPr>
            <p:nvPr/>
          </p:nvSpPr>
          <p:spPr bwMode="auto">
            <a:xfrm flipH="1">
              <a:off x="7413869" y="6138470"/>
              <a:ext cx="2854325" cy="366713"/>
            </a:xfrm>
            <a:prstGeom prst="rightArrowCallout">
              <a:avLst>
                <a:gd name="adj1" fmla="val 21278"/>
                <a:gd name="adj2" fmla="val 23162"/>
                <a:gd name="adj3" fmla="val 93265"/>
                <a:gd name="adj4" fmla="val 66056"/>
              </a:avLst>
            </a:prstGeom>
            <a:noFill/>
            <a:ln w="19050">
              <a:solidFill>
                <a:srgbClr val="059CAE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钙离子拮抗剂</a:t>
              </a:r>
              <a:endParaRPr lang="ja-JP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543692" y="1398094"/>
            <a:ext cx="5798741" cy="4903787"/>
            <a:chOff x="1543692" y="1595046"/>
            <a:chExt cx="5798741" cy="4903787"/>
          </a:xfrm>
        </p:grpSpPr>
        <p:grpSp>
          <p:nvGrpSpPr>
            <p:cNvPr id="34" name="Group 39"/>
            <p:cNvGrpSpPr/>
            <p:nvPr/>
          </p:nvGrpSpPr>
          <p:grpSpPr bwMode="auto">
            <a:xfrm>
              <a:off x="3746745" y="4617645"/>
              <a:ext cx="685800" cy="1114425"/>
              <a:chOff x="1606" y="1511"/>
              <a:chExt cx="467" cy="519"/>
            </a:xfrm>
          </p:grpSpPr>
          <p:sp>
            <p:nvSpPr>
              <p:cNvPr id="56" name="Line 40"/>
              <p:cNvSpPr>
                <a:spLocks noChangeShapeType="1"/>
              </p:cNvSpPr>
              <p:nvPr/>
            </p:nvSpPr>
            <p:spPr bwMode="auto">
              <a:xfrm>
                <a:off x="1768" y="1511"/>
                <a:ext cx="0" cy="519"/>
              </a:xfrm>
              <a:prstGeom prst="line">
                <a:avLst/>
              </a:prstGeom>
              <a:noFill/>
              <a:ln w="25400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Line 41"/>
              <p:cNvSpPr>
                <a:spLocks noChangeShapeType="1"/>
              </p:cNvSpPr>
              <p:nvPr/>
            </p:nvSpPr>
            <p:spPr bwMode="auto">
              <a:xfrm>
                <a:off x="1768" y="1511"/>
                <a:ext cx="305" cy="0"/>
              </a:xfrm>
              <a:prstGeom prst="line">
                <a:avLst/>
              </a:prstGeom>
              <a:noFill/>
              <a:ln w="25400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Line 42"/>
              <p:cNvSpPr>
                <a:spLocks noChangeShapeType="1"/>
              </p:cNvSpPr>
              <p:nvPr/>
            </p:nvSpPr>
            <p:spPr bwMode="auto">
              <a:xfrm>
                <a:off x="1768" y="2030"/>
                <a:ext cx="305" cy="0"/>
              </a:xfrm>
              <a:prstGeom prst="line">
                <a:avLst/>
              </a:prstGeom>
              <a:noFill/>
              <a:ln w="25400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Line 43"/>
              <p:cNvSpPr>
                <a:spLocks noChangeShapeType="1"/>
              </p:cNvSpPr>
              <p:nvPr/>
            </p:nvSpPr>
            <p:spPr bwMode="auto">
              <a:xfrm>
                <a:off x="1606" y="1759"/>
                <a:ext cx="162" cy="0"/>
              </a:xfrm>
              <a:prstGeom prst="line">
                <a:avLst/>
              </a:prstGeom>
              <a:noFill/>
              <a:ln w="25400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38"/>
            <p:cNvGrpSpPr/>
            <p:nvPr/>
          </p:nvGrpSpPr>
          <p:grpSpPr bwMode="auto">
            <a:xfrm>
              <a:off x="3746745" y="2593583"/>
              <a:ext cx="685800" cy="823912"/>
              <a:chOff x="1606" y="1511"/>
              <a:chExt cx="467" cy="519"/>
            </a:xfrm>
          </p:grpSpPr>
          <p:sp>
            <p:nvSpPr>
              <p:cNvPr id="52" name="Line 34"/>
              <p:cNvSpPr>
                <a:spLocks noChangeShapeType="1"/>
              </p:cNvSpPr>
              <p:nvPr/>
            </p:nvSpPr>
            <p:spPr bwMode="auto">
              <a:xfrm>
                <a:off x="1768" y="1511"/>
                <a:ext cx="0" cy="519"/>
              </a:xfrm>
              <a:prstGeom prst="line">
                <a:avLst/>
              </a:prstGeom>
              <a:noFill/>
              <a:ln w="25400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Line 35"/>
              <p:cNvSpPr>
                <a:spLocks noChangeShapeType="1"/>
              </p:cNvSpPr>
              <p:nvPr/>
            </p:nvSpPr>
            <p:spPr bwMode="auto">
              <a:xfrm>
                <a:off x="1768" y="1511"/>
                <a:ext cx="305" cy="0"/>
              </a:xfrm>
              <a:prstGeom prst="line">
                <a:avLst/>
              </a:prstGeom>
              <a:noFill/>
              <a:ln w="25400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Line 36"/>
              <p:cNvSpPr>
                <a:spLocks noChangeShapeType="1"/>
              </p:cNvSpPr>
              <p:nvPr/>
            </p:nvSpPr>
            <p:spPr bwMode="auto">
              <a:xfrm>
                <a:off x="1768" y="2030"/>
                <a:ext cx="305" cy="0"/>
              </a:xfrm>
              <a:prstGeom prst="line">
                <a:avLst/>
              </a:prstGeom>
              <a:noFill/>
              <a:ln w="25400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Line 37"/>
              <p:cNvSpPr>
                <a:spLocks noChangeShapeType="1"/>
              </p:cNvSpPr>
              <p:nvPr/>
            </p:nvSpPr>
            <p:spPr bwMode="auto">
              <a:xfrm>
                <a:off x="1606" y="1759"/>
                <a:ext cx="162" cy="0"/>
              </a:xfrm>
              <a:prstGeom prst="line">
                <a:avLst/>
              </a:prstGeom>
              <a:noFill/>
              <a:ln w="25400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4327770" y="4987533"/>
              <a:ext cx="3014663" cy="1511300"/>
            </a:xfrm>
            <a:prstGeom prst="rect">
              <a:avLst/>
            </a:prstGeom>
            <a:solidFill>
              <a:srgbClr val="059CAE"/>
            </a:solidFill>
            <a:ln w="12700">
              <a:noFill/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5605708" y="5068495"/>
              <a:ext cx="1622425" cy="3476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tIns="64800" bIns="648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交感神经系统</a:t>
              </a:r>
              <a:endPara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5605708" y="6094020"/>
              <a:ext cx="1633537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tIns="64800" bIns="648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血管壁</a:t>
              </a:r>
              <a:endParaRPr lang="ja-JP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4327770" y="4416033"/>
              <a:ext cx="3001963" cy="427037"/>
            </a:xfrm>
            <a:prstGeom prst="rect">
              <a:avLst/>
            </a:prstGeom>
            <a:solidFill>
              <a:srgbClr val="059CAE"/>
            </a:solidFill>
            <a:ln w="12700">
              <a:noFill/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大血管</a:t>
              </a:r>
              <a:endParaRPr lang="ja-JP" altLang="en-US" b="1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4327770" y="3015858"/>
              <a:ext cx="3014663" cy="742950"/>
            </a:xfrm>
            <a:prstGeom prst="rect">
              <a:avLst/>
            </a:prstGeom>
            <a:solidFill>
              <a:srgbClr val="9BD744"/>
            </a:solidFill>
            <a:ln w="12700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buFontTx/>
                <a:buNone/>
                <a:defRPr/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血容量</a:t>
              </a:r>
              <a:endParaRPr lang="ja-JP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buFontTx/>
                <a:buNone/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水钠储留</a:t>
              </a:r>
              <a:endParaRPr lang="ja-JP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4327770" y="2007795"/>
              <a:ext cx="3014663" cy="738188"/>
            </a:xfrm>
            <a:prstGeom prst="rect">
              <a:avLst/>
            </a:prstGeom>
            <a:solidFill>
              <a:srgbClr val="9BD744"/>
            </a:solidFill>
            <a:ln w="12700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buFontTx/>
                <a:buNone/>
                <a:defRPr/>
              </a:pPr>
              <a:r>
                <a:rPr lang="ja-JP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心</a:t>
              </a: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脏</a:t>
              </a:r>
              <a:endParaRPr lang="ja-JP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buFontTx/>
                <a:buNone/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心肌收缩力，心律</a:t>
              </a:r>
              <a:endParaRPr lang="ja-JP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2270370" y="2158608"/>
              <a:ext cx="16764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ja-JP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心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输出</a:t>
              </a:r>
              <a:r>
                <a:rPr lang="ja-JP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量</a:t>
              </a: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2281483" y="4739883"/>
              <a:ext cx="167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血管阻力</a:t>
              </a:r>
              <a:endParaRPr lang="ja-JP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4" name="Text Box 14"/>
            <p:cNvSpPr txBox="1">
              <a:spLocks noChangeArrowheads="1"/>
            </p:cNvSpPr>
            <p:nvPr/>
          </p:nvSpPr>
          <p:spPr bwMode="auto">
            <a:xfrm>
              <a:off x="4310308" y="5559033"/>
              <a:ext cx="15652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外周</a:t>
              </a:r>
              <a:r>
                <a:rPr lang="ja-JP" altLang="en-US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血管</a:t>
              </a:r>
            </a:p>
          </p:txBody>
        </p:sp>
        <p:sp>
          <p:nvSpPr>
            <p:cNvPr id="45" name="Text Box 16"/>
            <p:cNvSpPr txBox="1">
              <a:spLocks noChangeArrowheads="1"/>
            </p:cNvSpPr>
            <p:nvPr/>
          </p:nvSpPr>
          <p:spPr bwMode="auto">
            <a:xfrm>
              <a:off x="2660895" y="3776270"/>
              <a:ext cx="8128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ja-JP" sz="3200" b="1">
                  <a:latin typeface="+mn-lt"/>
                  <a:cs typeface="+mn-ea"/>
                  <a:sym typeface="+mn-lt"/>
                </a:rPr>
                <a:t>×</a:t>
              </a: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4452943" y="1595046"/>
              <a:ext cx="26638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血压相关作用因子</a:t>
              </a:r>
              <a:endPara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pic>
          <p:nvPicPr>
            <p:cNvPr id="47" name="Picture 25" descr="名称未設定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195" y="2638033"/>
              <a:ext cx="1038225" cy="80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6" descr="名称未設定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620" y="5224070"/>
              <a:ext cx="909638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 Box 31"/>
            <p:cNvSpPr txBox="1">
              <a:spLocks noChangeArrowheads="1"/>
            </p:cNvSpPr>
            <p:nvPr/>
          </p:nvSpPr>
          <p:spPr bwMode="auto">
            <a:xfrm>
              <a:off x="1543692" y="3623870"/>
              <a:ext cx="615553" cy="810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血压</a:t>
              </a:r>
              <a:endParaRPr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2117970" y="383500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ja-JP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＝</a:t>
              </a:r>
            </a:p>
          </p:txBody>
        </p:sp>
        <p:sp>
          <p:nvSpPr>
            <p:cNvPr id="51" name="Rectangle 44"/>
            <p:cNvSpPr>
              <a:spLocks noChangeArrowheads="1"/>
            </p:cNvSpPr>
            <p:nvPr/>
          </p:nvSpPr>
          <p:spPr bwMode="auto">
            <a:xfrm>
              <a:off x="5605708" y="5582845"/>
              <a:ext cx="1622425" cy="336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tIns="64800" bIns="64800" anchor="ctr"/>
            <a:lstStyle/>
            <a:p>
              <a:pPr algn="ctr">
                <a:buFontTx/>
                <a:buNone/>
                <a:defRPr/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RAAS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系统</a:t>
              </a:r>
              <a:endPara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28173" y="143392"/>
            <a:ext cx="10806656" cy="646331"/>
            <a:chOff x="6080760" y="1044564"/>
            <a:chExt cx="10806656" cy="646331"/>
          </a:xfrm>
        </p:grpSpPr>
        <p:sp>
          <p:nvSpPr>
            <p:cNvPr id="13" name="文本框 12"/>
            <p:cNvSpPr txBox="1"/>
            <p:nvPr/>
          </p:nvSpPr>
          <p:spPr>
            <a:xfrm>
              <a:off x="6080760" y="1044564"/>
              <a:ext cx="223361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049AAB"/>
                  </a:solidFill>
                  <a:cs typeface="+mn-ea"/>
                  <a:sym typeface="+mn-lt"/>
                </a:rPr>
                <a:t>FOUR</a:t>
              </a:r>
              <a:endParaRPr lang="zh-CN" altLang="en-US" sz="36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382810" y="1091475"/>
              <a:ext cx="9504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ARB+HCTZ</a:t>
              </a: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达标率优于其它联合治疗</a:t>
              </a:r>
              <a:endParaRPr lang="zh-CN" alt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17379" y="1328723"/>
            <a:ext cx="8837728" cy="4086224"/>
            <a:chOff x="1331641" y="1489471"/>
            <a:chExt cx="6370274" cy="2945369"/>
          </a:xfrm>
        </p:grpSpPr>
        <p:grpSp>
          <p:nvGrpSpPr>
            <p:cNvPr id="60" name="组合 59"/>
            <p:cNvGrpSpPr/>
            <p:nvPr/>
          </p:nvGrpSpPr>
          <p:grpSpPr>
            <a:xfrm>
              <a:off x="1513608" y="1489471"/>
              <a:ext cx="6188307" cy="2945369"/>
              <a:chOff x="1513608" y="1489471"/>
              <a:chExt cx="6188307" cy="2945369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1513608" y="1489471"/>
                <a:ext cx="6120680" cy="288247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>
                <a:off x="6932295" y="3665220"/>
                <a:ext cx="769620" cy="769620"/>
              </a:xfrm>
              <a:custGeom>
                <a:avLst/>
                <a:gdLst>
                  <a:gd name="connsiteX0" fmla="*/ 819150 w 819150"/>
                  <a:gd name="connsiteY0" fmla="*/ 0 h 819150"/>
                  <a:gd name="connsiteX1" fmla="*/ 0 w 819150"/>
                  <a:gd name="connsiteY1" fmla="*/ 819150 h 819150"/>
                  <a:gd name="connsiteX2" fmla="*/ 819150 w 819150"/>
                  <a:gd name="connsiteY2" fmla="*/ 819150 h 819150"/>
                  <a:gd name="connsiteX3" fmla="*/ 819150 w 819150"/>
                  <a:gd name="connsiteY3" fmla="*/ 0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9150" h="819150">
                    <a:moveTo>
                      <a:pt x="819150" y="0"/>
                    </a:moveTo>
                    <a:lnTo>
                      <a:pt x="0" y="819150"/>
                    </a:lnTo>
                    <a:lnTo>
                      <a:pt x="819150" y="819150"/>
                    </a:lnTo>
                    <a:lnTo>
                      <a:pt x="819150" y="0"/>
                    </a:lnTo>
                    <a:close/>
                  </a:path>
                </a:pathLst>
              </a:custGeom>
              <a:solidFill>
                <a:srgbClr val="059CAE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1331641" y="1883567"/>
              <a:ext cx="5735910" cy="1890739"/>
              <a:chOff x="1331641" y="1883567"/>
              <a:chExt cx="5735910" cy="1890739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1971675" y="2004123"/>
                <a:ext cx="5095876" cy="1698625"/>
                <a:chOff x="1835696" y="1889823"/>
                <a:chExt cx="5256584" cy="1698625"/>
              </a:xfrm>
            </p:grpSpPr>
            <p:cxnSp>
              <p:nvCxnSpPr>
                <p:cNvPr id="87" name="直接连接符 86"/>
                <p:cNvCxnSpPr/>
                <p:nvPr/>
              </p:nvCxnSpPr>
              <p:spPr>
                <a:xfrm>
                  <a:off x="1835696" y="3588448"/>
                  <a:ext cx="5256584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>
                  <a:off x="1835696" y="3248723"/>
                  <a:ext cx="5256584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>
                  <a:off x="1835696" y="2908998"/>
                  <a:ext cx="5256584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>
                  <a:off x="1835696" y="2569273"/>
                  <a:ext cx="5256584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>
                  <a:off x="1835696" y="2229548"/>
                  <a:ext cx="5256584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>
                <a:xfrm>
                  <a:off x="1835696" y="1889823"/>
                  <a:ext cx="5256584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组合 64"/>
              <p:cNvGrpSpPr/>
              <p:nvPr/>
            </p:nvGrpSpPr>
            <p:grpSpPr>
              <a:xfrm>
                <a:off x="1331641" y="1883567"/>
                <a:ext cx="640034" cy="1890739"/>
                <a:chOff x="1331641" y="1883567"/>
                <a:chExt cx="640034" cy="1890739"/>
              </a:xfrm>
            </p:grpSpPr>
            <p:grpSp>
              <p:nvGrpSpPr>
                <p:cNvPr id="66" name="组合 65"/>
                <p:cNvGrpSpPr/>
                <p:nvPr/>
              </p:nvGrpSpPr>
              <p:grpSpPr>
                <a:xfrm>
                  <a:off x="1331641" y="3550443"/>
                  <a:ext cx="640034" cy="223863"/>
                  <a:chOff x="1370310" y="3550443"/>
                  <a:chExt cx="533738" cy="223863"/>
                </a:xfrm>
              </p:grpSpPr>
              <p:sp>
                <p:nvSpPr>
                  <p:cNvPr id="85" name="任意多边形 84"/>
                  <p:cNvSpPr/>
                  <p:nvPr/>
                </p:nvSpPr>
                <p:spPr>
                  <a:xfrm>
                    <a:off x="1370310" y="3550443"/>
                    <a:ext cx="138535" cy="73818"/>
                  </a:xfrm>
                  <a:custGeom>
                    <a:avLst/>
                    <a:gdLst>
                      <a:gd name="connsiteX0" fmla="*/ 0 w 142875"/>
                      <a:gd name="connsiteY0" fmla="*/ 71437 h 107156"/>
                      <a:gd name="connsiteX1" fmla="*/ 142875 w 142875"/>
                      <a:gd name="connsiteY1" fmla="*/ 0 h 107156"/>
                      <a:gd name="connsiteX2" fmla="*/ 142875 w 142875"/>
                      <a:gd name="connsiteY2" fmla="*/ 107156 h 107156"/>
                      <a:gd name="connsiteX3" fmla="*/ 0 w 142875"/>
                      <a:gd name="connsiteY3" fmla="*/ 71437 h 107156"/>
                      <a:gd name="connsiteX0-1" fmla="*/ 0 w 145256"/>
                      <a:gd name="connsiteY0-2" fmla="*/ 71437 h 76199"/>
                      <a:gd name="connsiteX1-3" fmla="*/ 142875 w 145256"/>
                      <a:gd name="connsiteY1-4" fmla="*/ 0 h 76199"/>
                      <a:gd name="connsiteX2-5" fmla="*/ 145256 w 145256"/>
                      <a:gd name="connsiteY2-6" fmla="*/ 76199 h 76199"/>
                      <a:gd name="connsiteX3-7" fmla="*/ 0 w 145256"/>
                      <a:gd name="connsiteY3-8" fmla="*/ 71437 h 76199"/>
                      <a:gd name="connsiteX0-9" fmla="*/ 0 w 142875"/>
                      <a:gd name="connsiteY0-10" fmla="*/ 73818 h 76199"/>
                      <a:gd name="connsiteX1-11" fmla="*/ 140494 w 142875"/>
                      <a:gd name="connsiteY1-12" fmla="*/ 0 h 76199"/>
                      <a:gd name="connsiteX2-13" fmla="*/ 142875 w 142875"/>
                      <a:gd name="connsiteY2-14" fmla="*/ 76199 h 76199"/>
                      <a:gd name="connsiteX3-15" fmla="*/ 0 w 142875"/>
                      <a:gd name="connsiteY3-16" fmla="*/ 73818 h 76199"/>
                      <a:gd name="connsiteX0-17" fmla="*/ 0 w 140723"/>
                      <a:gd name="connsiteY0-18" fmla="*/ 73818 h 73818"/>
                      <a:gd name="connsiteX1-19" fmla="*/ 140494 w 140723"/>
                      <a:gd name="connsiteY1-20" fmla="*/ 0 h 73818"/>
                      <a:gd name="connsiteX2-21" fmla="*/ 140494 w 140723"/>
                      <a:gd name="connsiteY2-22" fmla="*/ 71437 h 73818"/>
                      <a:gd name="connsiteX3-23" fmla="*/ 0 w 140723"/>
                      <a:gd name="connsiteY3-24" fmla="*/ 73818 h 7381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</a:cxnLst>
                    <a:rect l="l" t="t" r="r" b="b"/>
                    <a:pathLst>
                      <a:path w="140723" h="73818">
                        <a:moveTo>
                          <a:pt x="0" y="73818"/>
                        </a:moveTo>
                        <a:lnTo>
                          <a:pt x="140494" y="0"/>
                        </a:lnTo>
                        <a:cubicBezTo>
                          <a:pt x="141288" y="25400"/>
                          <a:pt x="139700" y="46037"/>
                          <a:pt x="140494" y="71437"/>
                        </a:cubicBezTo>
                        <a:lnTo>
                          <a:pt x="0" y="7381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" name="矩形 85"/>
                  <p:cNvSpPr/>
                  <p:nvPr/>
                </p:nvSpPr>
                <p:spPr>
                  <a:xfrm>
                    <a:off x="1375073" y="3619976"/>
                    <a:ext cx="528975" cy="15433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67" name="组合 66"/>
                <p:cNvGrpSpPr/>
                <p:nvPr/>
              </p:nvGrpSpPr>
              <p:grpSpPr>
                <a:xfrm>
                  <a:off x="1331641" y="3217067"/>
                  <a:ext cx="640034" cy="223863"/>
                  <a:chOff x="1370310" y="3550443"/>
                  <a:chExt cx="533738" cy="223863"/>
                </a:xfrm>
              </p:grpSpPr>
              <p:sp>
                <p:nvSpPr>
                  <p:cNvPr id="83" name="任意多边形 82"/>
                  <p:cNvSpPr/>
                  <p:nvPr/>
                </p:nvSpPr>
                <p:spPr>
                  <a:xfrm>
                    <a:off x="1370310" y="3550443"/>
                    <a:ext cx="138535" cy="73818"/>
                  </a:xfrm>
                  <a:custGeom>
                    <a:avLst/>
                    <a:gdLst>
                      <a:gd name="connsiteX0" fmla="*/ 0 w 142875"/>
                      <a:gd name="connsiteY0" fmla="*/ 71437 h 107156"/>
                      <a:gd name="connsiteX1" fmla="*/ 142875 w 142875"/>
                      <a:gd name="connsiteY1" fmla="*/ 0 h 107156"/>
                      <a:gd name="connsiteX2" fmla="*/ 142875 w 142875"/>
                      <a:gd name="connsiteY2" fmla="*/ 107156 h 107156"/>
                      <a:gd name="connsiteX3" fmla="*/ 0 w 142875"/>
                      <a:gd name="connsiteY3" fmla="*/ 71437 h 107156"/>
                      <a:gd name="connsiteX0-1" fmla="*/ 0 w 145256"/>
                      <a:gd name="connsiteY0-2" fmla="*/ 71437 h 76199"/>
                      <a:gd name="connsiteX1-3" fmla="*/ 142875 w 145256"/>
                      <a:gd name="connsiteY1-4" fmla="*/ 0 h 76199"/>
                      <a:gd name="connsiteX2-5" fmla="*/ 145256 w 145256"/>
                      <a:gd name="connsiteY2-6" fmla="*/ 76199 h 76199"/>
                      <a:gd name="connsiteX3-7" fmla="*/ 0 w 145256"/>
                      <a:gd name="connsiteY3-8" fmla="*/ 71437 h 76199"/>
                      <a:gd name="connsiteX0-9" fmla="*/ 0 w 142875"/>
                      <a:gd name="connsiteY0-10" fmla="*/ 73818 h 76199"/>
                      <a:gd name="connsiteX1-11" fmla="*/ 140494 w 142875"/>
                      <a:gd name="connsiteY1-12" fmla="*/ 0 h 76199"/>
                      <a:gd name="connsiteX2-13" fmla="*/ 142875 w 142875"/>
                      <a:gd name="connsiteY2-14" fmla="*/ 76199 h 76199"/>
                      <a:gd name="connsiteX3-15" fmla="*/ 0 w 142875"/>
                      <a:gd name="connsiteY3-16" fmla="*/ 73818 h 76199"/>
                      <a:gd name="connsiteX0-17" fmla="*/ 0 w 140723"/>
                      <a:gd name="connsiteY0-18" fmla="*/ 73818 h 73818"/>
                      <a:gd name="connsiteX1-19" fmla="*/ 140494 w 140723"/>
                      <a:gd name="connsiteY1-20" fmla="*/ 0 h 73818"/>
                      <a:gd name="connsiteX2-21" fmla="*/ 140494 w 140723"/>
                      <a:gd name="connsiteY2-22" fmla="*/ 71437 h 73818"/>
                      <a:gd name="connsiteX3-23" fmla="*/ 0 w 140723"/>
                      <a:gd name="connsiteY3-24" fmla="*/ 73818 h 7381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</a:cxnLst>
                    <a:rect l="l" t="t" r="r" b="b"/>
                    <a:pathLst>
                      <a:path w="140723" h="73818">
                        <a:moveTo>
                          <a:pt x="0" y="73818"/>
                        </a:moveTo>
                        <a:lnTo>
                          <a:pt x="140494" y="0"/>
                        </a:lnTo>
                        <a:cubicBezTo>
                          <a:pt x="141288" y="25400"/>
                          <a:pt x="139700" y="46037"/>
                          <a:pt x="140494" y="71437"/>
                        </a:cubicBezTo>
                        <a:lnTo>
                          <a:pt x="0" y="7381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" name="矩形 83"/>
                  <p:cNvSpPr/>
                  <p:nvPr/>
                </p:nvSpPr>
                <p:spPr>
                  <a:xfrm>
                    <a:off x="1375073" y="3619976"/>
                    <a:ext cx="528975" cy="15433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68" name="组合 67"/>
                <p:cNvGrpSpPr/>
                <p:nvPr/>
              </p:nvGrpSpPr>
              <p:grpSpPr>
                <a:xfrm>
                  <a:off x="1331641" y="2883692"/>
                  <a:ext cx="640034" cy="223863"/>
                  <a:chOff x="1370310" y="3550443"/>
                  <a:chExt cx="533738" cy="223863"/>
                </a:xfrm>
              </p:grpSpPr>
              <p:sp>
                <p:nvSpPr>
                  <p:cNvPr id="81" name="任意多边形 80"/>
                  <p:cNvSpPr/>
                  <p:nvPr/>
                </p:nvSpPr>
                <p:spPr>
                  <a:xfrm>
                    <a:off x="1370310" y="3550443"/>
                    <a:ext cx="138535" cy="73818"/>
                  </a:xfrm>
                  <a:custGeom>
                    <a:avLst/>
                    <a:gdLst>
                      <a:gd name="connsiteX0" fmla="*/ 0 w 142875"/>
                      <a:gd name="connsiteY0" fmla="*/ 71437 h 107156"/>
                      <a:gd name="connsiteX1" fmla="*/ 142875 w 142875"/>
                      <a:gd name="connsiteY1" fmla="*/ 0 h 107156"/>
                      <a:gd name="connsiteX2" fmla="*/ 142875 w 142875"/>
                      <a:gd name="connsiteY2" fmla="*/ 107156 h 107156"/>
                      <a:gd name="connsiteX3" fmla="*/ 0 w 142875"/>
                      <a:gd name="connsiteY3" fmla="*/ 71437 h 107156"/>
                      <a:gd name="connsiteX0-1" fmla="*/ 0 w 145256"/>
                      <a:gd name="connsiteY0-2" fmla="*/ 71437 h 76199"/>
                      <a:gd name="connsiteX1-3" fmla="*/ 142875 w 145256"/>
                      <a:gd name="connsiteY1-4" fmla="*/ 0 h 76199"/>
                      <a:gd name="connsiteX2-5" fmla="*/ 145256 w 145256"/>
                      <a:gd name="connsiteY2-6" fmla="*/ 76199 h 76199"/>
                      <a:gd name="connsiteX3-7" fmla="*/ 0 w 145256"/>
                      <a:gd name="connsiteY3-8" fmla="*/ 71437 h 76199"/>
                      <a:gd name="connsiteX0-9" fmla="*/ 0 w 142875"/>
                      <a:gd name="connsiteY0-10" fmla="*/ 73818 h 76199"/>
                      <a:gd name="connsiteX1-11" fmla="*/ 140494 w 142875"/>
                      <a:gd name="connsiteY1-12" fmla="*/ 0 h 76199"/>
                      <a:gd name="connsiteX2-13" fmla="*/ 142875 w 142875"/>
                      <a:gd name="connsiteY2-14" fmla="*/ 76199 h 76199"/>
                      <a:gd name="connsiteX3-15" fmla="*/ 0 w 142875"/>
                      <a:gd name="connsiteY3-16" fmla="*/ 73818 h 76199"/>
                      <a:gd name="connsiteX0-17" fmla="*/ 0 w 140723"/>
                      <a:gd name="connsiteY0-18" fmla="*/ 73818 h 73818"/>
                      <a:gd name="connsiteX1-19" fmla="*/ 140494 w 140723"/>
                      <a:gd name="connsiteY1-20" fmla="*/ 0 h 73818"/>
                      <a:gd name="connsiteX2-21" fmla="*/ 140494 w 140723"/>
                      <a:gd name="connsiteY2-22" fmla="*/ 71437 h 73818"/>
                      <a:gd name="connsiteX3-23" fmla="*/ 0 w 140723"/>
                      <a:gd name="connsiteY3-24" fmla="*/ 73818 h 7381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</a:cxnLst>
                    <a:rect l="l" t="t" r="r" b="b"/>
                    <a:pathLst>
                      <a:path w="140723" h="73818">
                        <a:moveTo>
                          <a:pt x="0" y="73818"/>
                        </a:moveTo>
                        <a:lnTo>
                          <a:pt x="140494" y="0"/>
                        </a:lnTo>
                        <a:cubicBezTo>
                          <a:pt x="141288" y="25400"/>
                          <a:pt x="139700" y="46037"/>
                          <a:pt x="140494" y="71437"/>
                        </a:cubicBezTo>
                        <a:lnTo>
                          <a:pt x="0" y="7381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" name="矩形 81"/>
                  <p:cNvSpPr/>
                  <p:nvPr/>
                </p:nvSpPr>
                <p:spPr>
                  <a:xfrm>
                    <a:off x="1375073" y="3619976"/>
                    <a:ext cx="528975" cy="15433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69" name="组合 68"/>
                <p:cNvGrpSpPr/>
                <p:nvPr/>
              </p:nvGrpSpPr>
              <p:grpSpPr>
                <a:xfrm>
                  <a:off x="1331641" y="2550317"/>
                  <a:ext cx="640034" cy="223863"/>
                  <a:chOff x="1370310" y="3550443"/>
                  <a:chExt cx="533738" cy="223863"/>
                </a:xfrm>
              </p:grpSpPr>
              <p:sp>
                <p:nvSpPr>
                  <p:cNvPr id="79" name="任意多边形 78"/>
                  <p:cNvSpPr/>
                  <p:nvPr/>
                </p:nvSpPr>
                <p:spPr>
                  <a:xfrm>
                    <a:off x="1370310" y="3550443"/>
                    <a:ext cx="138535" cy="73818"/>
                  </a:xfrm>
                  <a:custGeom>
                    <a:avLst/>
                    <a:gdLst>
                      <a:gd name="connsiteX0" fmla="*/ 0 w 142875"/>
                      <a:gd name="connsiteY0" fmla="*/ 71437 h 107156"/>
                      <a:gd name="connsiteX1" fmla="*/ 142875 w 142875"/>
                      <a:gd name="connsiteY1" fmla="*/ 0 h 107156"/>
                      <a:gd name="connsiteX2" fmla="*/ 142875 w 142875"/>
                      <a:gd name="connsiteY2" fmla="*/ 107156 h 107156"/>
                      <a:gd name="connsiteX3" fmla="*/ 0 w 142875"/>
                      <a:gd name="connsiteY3" fmla="*/ 71437 h 107156"/>
                      <a:gd name="connsiteX0-1" fmla="*/ 0 w 145256"/>
                      <a:gd name="connsiteY0-2" fmla="*/ 71437 h 76199"/>
                      <a:gd name="connsiteX1-3" fmla="*/ 142875 w 145256"/>
                      <a:gd name="connsiteY1-4" fmla="*/ 0 h 76199"/>
                      <a:gd name="connsiteX2-5" fmla="*/ 145256 w 145256"/>
                      <a:gd name="connsiteY2-6" fmla="*/ 76199 h 76199"/>
                      <a:gd name="connsiteX3-7" fmla="*/ 0 w 145256"/>
                      <a:gd name="connsiteY3-8" fmla="*/ 71437 h 76199"/>
                      <a:gd name="connsiteX0-9" fmla="*/ 0 w 142875"/>
                      <a:gd name="connsiteY0-10" fmla="*/ 73818 h 76199"/>
                      <a:gd name="connsiteX1-11" fmla="*/ 140494 w 142875"/>
                      <a:gd name="connsiteY1-12" fmla="*/ 0 h 76199"/>
                      <a:gd name="connsiteX2-13" fmla="*/ 142875 w 142875"/>
                      <a:gd name="connsiteY2-14" fmla="*/ 76199 h 76199"/>
                      <a:gd name="connsiteX3-15" fmla="*/ 0 w 142875"/>
                      <a:gd name="connsiteY3-16" fmla="*/ 73818 h 76199"/>
                      <a:gd name="connsiteX0-17" fmla="*/ 0 w 140723"/>
                      <a:gd name="connsiteY0-18" fmla="*/ 73818 h 73818"/>
                      <a:gd name="connsiteX1-19" fmla="*/ 140494 w 140723"/>
                      <a:gd name="connsiteY1-20" fmla="*/ 0 h 73818"/>
                      <a:gd name="connsiteX2-21" fmla="*/ 140494 w 140723"/>
                      <a:gd name="connsiteY2-22" fmla="*/ 71437 h 73818"/>
                      <a:gd name="connsiteX3-23" fmla="*/ 0 w 140723"/>
                      <a:gd name="connsiteY3-24" fmla="*/ 73818 h 7381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</a:cxnLst>
                    <a:rect l="l" t="t" r="r" b="b"/>
                    <a:pathLst>
                      <a:path w="140723" h="73818">
                        <a:moveTo>
                          <a:pt x="0" y="73818"/>
                        </a:moveTo>
                        <a:lnTo>
                          <a:pt x="140494" y="0"/>
                        </a:lnTo>
                        <a:cubicBezTo>
                          <a:pt x="141288" y="25400"/>
                          <a:pt x="139700" y="46037"/>
                          <a:pt x="140494" y="71437"/>
                        </a:cubicBezTo>
                        <a:lnTo>
                          <a:pt x="0" y="7381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" name="矩形 79"/>
                  <p:cNvSpPr/>
                  <p:nvPr/>
                </p:nvSpPr>
                <p:spPr>
                  <a:xfrm>
                    <a:off x="1375073" y="3619976"/>
                    <a:ext cx="528975" cy="15433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70" name="组合 69"/>
                <p:cNvGrpSpPr/>
                <p:nvPr/>
              </p:nvGrpSpPr>
              <p:grpSpPr>
                <a:xfrm>
                  <a:off x="1331641" y="2216942"/>
                  <a:ext cx="640034" cy="223863"/>
                  <a:chOff x="1370310" y="3550443"/>
                  <a:chExt cx="533738" cy="223863"/>
                </a:xfrm>
              </p:grpSpPr>
              <p:sp>
                <p:nvSpPr>
                  <p:cNvPr id="77" name="任意多边形 76"/>
                  <p:cNvSpPr/>
                  <p:nvPr/>
                </p:nvSpPr>
                <p:spPr>
                  <a:xfrm>
                    <a:off x="1370310" y="3550443"/>
                    <a:ext cx="138535" cy="73818"/>
                  </a:xfrm>
                  <a:custGeom>
                    <a:avLst/>
                    <a:gdLst>
                      <a:gd name="connsiteX0" fmla="*/ 0 w 142875"/>
                      <a:gd name="connsiteY0" fmla="*/ 71437 h 107156"/>
                      <a:gd name="connsiteX1" fmla="*/ 142875 w 142875"/>
                      <a:gd name="connsiteY1" fmla="*/ 0 h 107156"/>
                      <a:gd name="connsiteX2" fmla="*/ 142875 w 142875"/>
                      <a:gd name="connsiteY2" fmla="*/ 107156 h 107156"/>
                      <a:gd name="connsiteX3" fmla="*/ 0 w 142875"/>
                      <a:gd name="connsiteY3" fmla="*/ 71437 h 107156"/>
                      <a:gd name="connsiteX0-1" fmla="*/ 0 w 145256"/>
                      <a:gd name="connsiteY0-2" fmla="*/ 71437 h 76199"/>
                      <a:gd name="connsiteX1-3" fmla="*/ 142875 w 145256"/>
                      <a:gd name="connsiteY1-4" fmla="*/ 0 h 76199"/>
                      <a:gd name="connsiteX2-5" fmla="*/ 145256 w 145256"/>
                      <a:gd name="connsiteY2-6" fmla="*/ 76199 h 76199"/>
                      <a:gd name="connsiteX3-7" fmla="*/ 0 w 145256"/>
                      <a:gd name="connsiteY3-8" fmla="*/ 71437 h 76199"/>
                      <a:gd name="connsiteX0-9" fmla="*/ 0 w 142875"/>
                      <a:gd name="connsiteY0-10" fmla="*/ 73818 h 76199"/>
                      <a:gd name="connsiteX1-11" fmla="*/ 140494 w 142875"/>
                      <a:gd name="connsiteY1-12" fmla="*/ 0 h 76199"/>
                      <a:gd name="connsiteX2-13" fmla="*/ 142875 w 142875"/>
                      <a:gd name="connsiteY2-14" fmla="*/ 76199 h 76199"/>
                      <a:gd name="connsiteX3-15" fmla="*/ 0 w 142875"/>
                      <a:gd name="connsiteY3-16" fmla="*/ 73818 h 76199"/>
                      <a:gd name="connsiteX0-17" fmla="*/ 0 w 140723"/>
                      <a:gd name="connsiteY0-18" fmla="*/ 73818 h 73818"/>
                      <a:gd name="connsiteX1-19" fmla="*/ 140494 w 140723"/>
                      <a:gd name="connsiteY1-20" fmla="*/ 0 h 73818"/>
                      <a:gd name="connsiteX2-21" fmla="*/ 140494 w 140723"/>
                      <a:gd name="connsiteY2-22" fmla="*/ 71437 h 73818"/>
                      <a:gd name="connsiteX3-23" fmla="*/ 0 w 140723"/>
                      <a:gd name="connsiteY3-24" fmla="*/ 73818 h 7381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</a:cxnLst>
                    <a:rect l="l" t="t" r="r" b="b"/>
                    <a:pathLst>
                      <a:path w="140723" h="73818">
                        <a:moveTo>
                          <a:pt x="0" y="73818"/>
                        </a:moveTo>
                        <a:lnTo>
                          <a:pt x="140494" y="0"/>
                        </a:lnTo>
                        <a:cubicBezTo>
                          <a:pt x="141288" y="25400"/>
                          <a:pt x="139700" y="46037"/>
                          <a:pt x="140494" y="71437"/>
                        </a:cubicBezTo>
                        <a:lnTo>
                          <a:pt x="0" y="7381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" name="矩形 77"/>
                  <p:cNvSpPr/>
                  <p:nvPr/>
                </p:nvSpPr>
                <p:spPr>
                  <a:xfrm>
                    <a:off x="1375073" y="3619976"/>
                    <a:ext cx="528975" cy="15433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71" name="组合 70"/>
                <p:cNvGrpSpPr/>
                <p:nvPr/>
              </p:nvGrpSpPr>
              <p:grpSpPr>
                <a:xfrm>
                  <a:off x="1331641" y="1883567"/>
                  <a:ext cx="640034" cy="223863"/>
                  <a:chOff x="1370310" y="3550443"/>
                  <a:chExt cx="533738" cy="223863"/>
                </a:xfrm>
              </p:grpSpPr>
              <p:sp>
                <p:nvSpPr>
                  <p:cNvPr id="75" name="任意多边形 74"/>
                  <p:cNvSpPr/>
                  <p:nvPr/>
                </p:nvSpPr>
                <p:spPr>
                  <a:xfrm>
                    <a:off x="1370310" y="3550443"/>
                    <a:ext cx="138535" cy="73818"/>
                  </a:xfrm>
                  <a:custGeom>
                    <a:avLst/>
                    <a:gdLst>
                      <a:gd name="connsiteX0" fmla="*/ 0 w 142875"/>
                      <a:gd name="connsiteY0" fmla="*/ 71437 h 107156"/>
                      <a:gd name="connsiteX1" fmla="*/ 142875 w 142875"/>
                      <a:gd name="connsiteY1" fmla="*/ 0 h 107156"/>
                      <a:gd name="connsiteX2" fmla="*/ 142875 w 142875"/>
                      <a:gd name="connsiteY2" fmla="*/ 107156 h 107156"/>
                      <a:gd name="connsiteX3" fmla="*/ 0 w 142875"/>
                      <a:gd name="connsiteY3" fmla="*/ 71437 h 107156"/>
                      <a:gd name="connsiteX0-1" fmla="*/ 0 w 145256"/>
                      <a:gd name="connsiteY0-2" fmla="*/ 71437 h 76199"/>
                      <a:gd name="connsiteX1-3" fmla="*/ 142875 w 145256"/>
                      <a:gd name="connsiteY1-4" fmla="*/ 0 h 76199"/>
                      <a:gd name="connsiteX2-5" fmla="*/ 145256 w 145256"/>
                      <a:gd name="connsiteY2-6" fmla="*/ 76199 h 76199"/>
                      <a:gd name="connsiteX3-7" fmla="*/ 0 w 145256"/>
                      <a:gd name="connsiteY3-8" fmla="*/ 71437 h 76199"/>
                      <a:gd name="connsiteX0-9" fmla="*/ 0 w 142875"/>
                      <a:gd name="connsiteY0-10" fmla="*/ 73818 h 76199"/>
                      <a:gd name="connsiteX1-11" fmla="*/ 140494 w 142875"/>
                      <a:gd name="connsiteY1-12" fmla="*/ 0 h 76199"/>
                      <a:gd name="connsiteX2-13" fmla="*/ 142875 w 142875"/>
                      <a:gd name="connsiteY2-14" fmla="*/ 76199 h 76199"/>
                      <a:gd name="connsiteX3-15" fmla="*/ 0 w 142875"/>
                      <a:gd name="connsiteY3-16" fmla="*/ 73818 h 76199"/>
                      <a:gd name="connsiteX0-17" fmla="*/ 0 w 140723"/>
                      <a:gd name="connsiteY0-18" fmla="*/ 73818 h 73818"/>
                      <a:gd name="connsiteX1-19" fmla="*/ 140494 w 140723"/>
                      <a:gd name="connsiteY1-20" fmla="*/ 0 h 73818"/>
                      <a:gd name="connsiteX2-21" fmla="*/ 140494 w 140723"/>
                      <a:gd name="connsiteY2-22" fmla="*/ 71437 h 73818"/>
                      <a:gd name="connsiteX3-23" fmla="*/ 0 w 140723"/>
                      <a:gd name="connsiteY3-24" fmla="*/ 73818 h 7381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</a:cxnLst>
                    <a:rect l="l" t="t" r="r" b="b"/>
                    <a:pathLst>
                      <a:path w="140723" h="73818">
                        <a:moveTo>
                          <a:pt x="0" y="73818"/>
                        </a:moveTo>
                        <a:lnTo>
                          <a:pt x="140494" y="0"/>
                        </a:lnTo>
                        <a:cubicBezTo>
                          <a:pt x="141288" y="25400"/>
                          <a:pt x="139700" y="46037"/>
                          <a:pt x="140494" y="71437"/>
                        </a:cubicBezTo>
                        <a:lnTo>
                          <a:pt x="0" y="7381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" name="矩形 75"/>
                  <p:cNvSpPr/>
                  <p:nvPr/>
                </p:nvSpPr>
                <p:spPr>
                  <a:xfrm>
                    <a:off x="1375073" y="3619976"/>
                    <a:ext cx="528975" cy="15433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94" name="组合 93"/>
            <p:cNvGrpSpPr/>
            <p:nvPr/>
          </p:nvGrpSpPr>
          <p:grpSpPr>
            <a:xfrm>
              <a:off x="2539880" y="2610631"/>
              <a:ext cx="337362" cy="1092119"/>
              <a:chOff x="2539880" y="2610631"/>
              <a:chExt cx="337362" cy="1092119"/>
            </a:xfrm>
          </p:grpSpPr>
          <p:sp>
            <p:nvSpPr>
              <p:cNvPr id="95" name="矩形 94"/>
              <p:cNvSpPr/>
              <p:nvPr/>
            </p:nvSpPr>
            <p:spPr>
              <a:xfrm>
                <a:off x="2580875" y="2810294"/>
                <a:ext cx="296367" cy="892456"/>
              </a:xfrm>
              <a:prstGeom prst="rect">
                <a:avLst/>
              </a:prstGeom>
              <a:solidFill>
                <a:srgbClr val="059CAE"/>
              </a:solidFill>
              <a:ln w="28575">
                <a:noFill/>
              </a:ln>
              <a:effectLst>
                <a:innerShdw blurRad="38100" dist="25400" dir="18900000">
                  <a:srgbClr val="026880">
                    <a:alpha val="28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文本框 95"/>
              <p:cNvSpPr txBox="1"/>
              <p:nvPr/>
            </p:nvSpPr>
            <p:spPr>
              <a:xfrm>
                <a:off x="2539880" y="2610631"/>
                <a:ext cx="328380" cy="199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35</a:t>
                </a:r>
                <a:r>
                  <a:rPr lang="en-US" altLang="zh-CN" sz="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%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7" name="组合 96"/>
            <p:cNvGrpSpPr/>
            <p:nvPr/>
          </p:nvGrpSpPr>
          <p:grpSpPr>
            <a:xfrm>
              <a:off x="3753263" y="2759995"/>
              <a:ext cx="328380" cy="942753"/>
              <a:chOff x="3305320" y="2759995"/>
              <a:chExt cx="328380" cy="942753"/>
            </a:xfrm>
          </p:grpSpPr>
          <p:sp>
            <p:nvSpPr>
              <p:cNvPr id="98" name="矩形 97"/>
              <p:cNvSpPr/>
              <p:nvPr/>
            </p:nvSpPr>
            <p:spPr>
              <a:xfrm>
                <a:off x="3305320" y="3023297"/>
                <a:ext cx="296367" cy="679451"/>
              </a:xfrm>
              <a:prstGeom prst="rect">
                <a:avLst/>
              </a:prstGeom>
              <a:solidFill>
                <a:srgbClr val="059CAE"/>
              </a:solidFill>
              <a:ln w="28575">
                <a:noFill/>
              </a:ln>
              <a:effectLst>
                <a:innerShdw blurRad="38100" dist="25400" dir="18900000">
                  <a:srgbClr val="026880">
                    <a:alpha val="28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文本框 98"/>
              <p:cNvSpPr txBox="1"/>
              <p:nvPr/>
            </p:nvSpPr>
            <p:spPr>
              <a:xfrm>
                <a:off x="3305320" y="2759995"/>
                <a:ext cx="328380" cy="199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30</a:t>
                </a:r>
                <a:r>
                  <a:rPr lang="en-US" altLang="zh-CN" sz="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%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>
              <a:off x="4878184" y="2616823"/>
              <a:ext cx="338452" cy="1085925"/>
              <a:chOff x="3987680" y="2616823"/>
              <a:chExt cx="338452" cy="1085925"/>
            </a:xfrm>
          </p:grpSpPr>
          <p:sp>
            <p:nvSpPr>
              <p:cNvPr id="101" name="矩形 100"/>
              <p:cNvSpPr/>
              <p:nvPr/>
            </p:nvSpPr>
            <p:spPr>
              <a:xfrm>
                <a:off x="4029765" y="2902074"/>
                <a:ext cx="296367" cy="800674"/>
              </a:xfrm>
              <a:prstGeom prst="rect">
                <a:avLst/>
              </a:prstGeom>
              <a:solidFill>
                <a:srgbClr val="A6C36B"/>
              </a:solidFill>
              <a:ln w="28575">
                <a:noFill/>
              </a:ln>
              <a:effectLst>
                <a:innerShdw blurRad="38100" dist="25400" dir="18900000">
                  <a:srgbClr val="026880">
                    <a:alpha val="28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文本框 101"/>
              <p:cNvSpPr txBox="1"/>
              <p:nvPr/>
            </p:nvSpPr>
            <p:spPr>
              <a:xfrm>
                <a:off x="3987680" y="2616823"/>
                <a:ext cx="328379" cy="199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32</a:t>
                </a:r>
                <a:r>
                  <a:rPr lang="en-US" altLang="zh-CN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%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6154475" y="2788599"/>
              <a:ext cx="344651" cy="914149"/>
              <a:chOff x="4754210" y="2788599"/>
              <a:chExt cx="344651" cy="914149"/>
            </a:xfrm>
          </p:grpSpPr>
          <p:sp>
            <p:nvSpPr>
              <p:cNvPr id="104" name="矩形 103"/>
              <p:cNvSpPr/>
              <p:nvPr/>
            </p:nvSpPr>
            <p:spPr>
              <a:xfrm>
                <a:off x="4754210" y="3086938"/>
                <a:ext cx="296367" cy="615810"/>
              </a:xfrm>
              <a:prstGeom prst="rect">
                <a:avLst/>
              </a:prstGeom>
              <a:solidFill>
                <a:srgbClr val="059CAE"/>
              </a:solidFill>
              <a:ln w="28575">
                <a:noFill/>
              </a:ln>
              <a:effectLst>
                <a:innerShdw blurRad="38100" dist="25400" dir="18900000">
                  <a:srgbClr val="026880">
                    <a:alpha val="28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文本框 104"/>
              <p:cNvSpPr txBox="1"/>
              <p:nvPr/>
            </p:nvSpPr>
            <p:spPr>
              <a:xfrm>
                <a:off x="4770481" y="2788599"/>
                <a:ext cx="328380" cy="199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28</a:t>
                </a:r>
                <a:r>
                  <a:rPr lang="en-US" altLang="zh-CN" sz="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%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11" name="矩形 110"/>
          <p:cNvSpPr/>
          <p:nvPr/>
        </p:nvSpPr>
        <p:spPr>
          <a:xfrm>
            <a:off x="2819253" y="4466623"/>
            <a:ext cx="155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cs typeface="+mn-ea"/>
                <a:sym typeface="+mn-lt"/>
              </a:rPr>
              <a:t>ARB+HCTZ</a:t>
            </a:r>
            <a:r>
              <a:rPr lang="en-US" altLang="zh-CN" dirty="0">
                <a:cs typeface="+mn-ea"/>
                <a:sym typeface="+mn-lt"/>
              </a:rPr>
              <a:t> </a:t>
            </a:r>
            <a:r>
              <a:rPr lang="en-US" altLang="zh-CN" dirty="0" smtClean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4412861" y="4451350"/>
            <a:ext cx="1539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cs typeface="+mn-ea"/>
                <a:sym typeface="+mn-lt"/>
              </a:rPr>
              <a:t>ACEI+HCTZ</a:t>
            </a:r>
            <a:r>
              <a:rPr lang="en-US" altLang="zh-CN" dirty="0" smtClean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6175477" y="4451350"/>
            <a:ext cx="1327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cs typeface="+mn-ea"/>
                <a:sym typeface="+mn-lt"/>
              </a:rPr>
              <a:t>ARB+CCB</a:t>
            </a:r>
            <a:r>
              <a:rPr lang="en-US" altLang="zh-CN" dirty="0" smtClean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7849343" y="4451350"/>
            <a:ext cx="137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cs typeface="+mn-ea"/>
                <a:sym typeface="+mn-lt"/>
              </a:rPr>
              <a:t>ACEI+CCB</a:t>
            </a:r>
            <a:r>
              <a:rPr lang="en-US" altLang="zh-CN" dirty="0" smtClean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5" name="矩形 114"/>
          <p:cNvSpPr/>
          <p:nvPr/>
        </p:nvSpPr>
        <p:spPr>
          <a:xfrm rot="16200000">
            <a:off x="489451" y="2984522"/>
            <a:ext cx="13131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zh-CN" sz="1100" b="0" i="0" u="none" strike="noStrik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达标患者比例( %)</a:t>
            </a:r>
          </a:p>
        </p:txBody>
      </p:sp>
      <p:sp>
        <p:nvSpPr>
          <p:cNvPr id="116" name="内容占位符 2"/>
          <p:cNvSpPr txBox="1">
            <a:spLocks noChangeArrowheads="1"/>
          </p:cNvSpPr>
          <p:nvPr/>
        </p:nvSpPr>
        <p:spPr bwMode="auto">
          <a:xfrm>
            <a:off x="1825376" y="5504838"/>
            <a:ext cx="8229600" cy="1064015"/>
          </a:xfrm>
          <a:prstGeom prst="rect">
            <a:avLst/>
          </a:prstGeom>
          <a:noFill/>
          <a:ln cap="flat">
            <a:noFill/>
            <a:round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53</a:t>
            </a: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个临床中心，超过</a:t>
            </a:r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170,000</a:t>
            </a: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患者的荟萃分析结果显示：</a:t>
            </a:r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ARB+HCTZ</a:t>
            </a: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达标率优于其它</a:t>
            </a:r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药联合治疗</a:t>
            </a:r>
          </a:p>
        </p:txBody>
      </p:sp>
      <p:sp>
        <p:nvSpPr>
          <p:cNvPr id="117" name="Text Box 57"/>
          <p:cNvSpPr txBox="1">
            <a:spLocks noChangeArrowheads="1"/>
          </p:cNvSpPr>
          <p:nvPr/>
        </p:nvSpPr>
        <p:spPr bwMode="auto">
          <a:xfrm>
            <a:off x="4171642" y="6502184"/>
            <a:ext cx="7064004" cy="27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70" tIns="45185" rIns="90370" bIns="45185">
            <a:spAutoFit/>
          </a:bodyPr>
          <a:lstStyle>
            <a:lvl1pPr defTabSz="9029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29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29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29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29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29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29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29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29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altLang="zh-CN" sz="1200" dirty="0" err="1">
                <a:latin typeface="+mn-lt"/>
                <a:cs typeface="+mn-ea"/>
                <a:sym typeface="+mn-lt"/>
              </a:rPr>
              <a:t>Petrella</a:t>
            </a:r>
            <a:r>
              <a:rPr lang="en-US" altLang="zh-CN" sz="1200" dirty="0">
                <a:latin typeface="+mn-lt"/>
                <a:cs typeface="+mn-ea"/>
                <a:sym typeface="+mn-lt"/>
              </a:rPr>
              <a:t> RJ, et al. Presented at the ISPOR 12</a:t>
            </a:r>
            <a:r>
              <a:rPr lang="en-US" altLang="zh-CN" sz="1200" baseline="30000" dirty="0">
                <a:latin typeface="+mn-lt"/>
                <a:cs typeface="+mn-ea"/>
                <a:sym typeface="+mn-lt"/>
              </a:rPr>
              <a:t>th</a:t>
            </a:r>
            <a:r>
              <a:rPr lang="en-US" altLang="zh-CN" sz="1200" dirty="0">
                <a:latin typeface="+mn-lt"/>
                <a:cs typeface="+mn-ea"/>
                <a:sym typeface="+mn-lt"/>
              </a:rPr>
              <a:t> Annual European Congress, 2009, poster PCV17. </a:t>
            </a:r>
            <a:endParaRPr lang="zh-CN" altLang="en-US" sz="1200" dirty="0"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  <p:bldP spid="115" grpId="0"/>
      <p:bldP spid="116" grpId="0"/>
      <p:bldP spid="1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235" y="2065655"/>
            <a:ext cx="2157095" cy="148209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9" name="矩形 28"/>
          <p:cNvSpPr/>
          <p:nvPr/>
        </p:nvSpPr>
        <p:spPr>
          <a:xfrm>
            <a:off x="1547495" y="3619810"/>
            <a:ext cx="9144000" cy="2403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565" y="2074545"/>
            <a:ext cx="2157095" cy="148209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4346575" y="1682750"/>
            <a:ext cx="3624580" cy="2679700"/>
            <a:chOff x="6845" y="2650"/>
            <a:chExt cx="5708" cy="422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6845" y="2650"/>
              <a:ext cx="5708" cy="422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58" y="2968"/>
              <a:ext cx="5146" cy="2907"/>
            </a:xfrm>
            <a:prstGeom prst="rect">
              <a:avLst/>
            </a:prstGeom>
          </p:spPr>
        </p:pic>
      </p:grpSp>
      <p:grpSp>
        <p:nvGrpSpPr>
          <p:cNvPr id="7" name="组合 18"/>
          <p:cNvGrpSpPr/>
          <p:nvPr/>
        </p:nvGrpSpPr>
        <p:grpSpPr>
          <a:xfrm>
            <a:off x="5972664" y="2858928"/>
            <a:ext cx="372482" cy="372482"/>
            <a:chOff x="4871743" y="2039753"/>
            <a:chExt cx="519362" cy="519362"/>
          </a:xfrm>
        </p:grpSpPr>
        <p:sp>
          <p:nvSpPr>
            <p:cNvPr id="9" name="椭圆 8"/>
            <p:cNvSpPr/>
            <p:nvPr/>
          </p:nvSpPr>
          <p:spPr bwMode="auto">
            <a:xfrm>
              <a:off x="4984427" y="2152437"/>
              <a:ext cx="293994" cy="293994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4871743" y="2039753"/>
              <a:ext cx="519362" cy="519362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8" name="直接连接符 21"/>
          <p:cNvCxnSpPr/>
          <p:nvPr/>
        </p:nvCxnSpPr>
        <p:spPr>
          <a:xfrm>
            <a:off x="7707035" y="4111520"/>
            <a:ext cx="0" cy="1367469"/>
          </a:xfrm>
          <a:prstGeom prst="line">
            <a:avLst/>
          </a:prstGeom>
          <a:ln w="222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23"/>
          <p:cNvGrpSpPr/>
          <p:nvPr/>
        </p:nvGrpSpPr>
        <p:grpSpPr>
          <a:xfrm>
            <a:off x="8722316" y="2672687"/>
            <a:ext cx="372482" cy="372482"/>
            <a:chOff x="4871743" y="2039753"/>
            <a:chExt cx="519362" cy="519362"/>
          </a:xfrm>
        </p:grpSpPr>
        <p:sp>
          <p:nvSpPr>
            <p:cNvPr id="14" name="椭圆 13"/>
            <p:cNvSpPr/>
            <p:nvPr/>
          </p:nvSpPr>
          <p:spPr bwMode="auto">
            <a:xfrm>
              <a:off x="4984427" y="2152437"/>
              <a:ext cx="293994" cy="293994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4871743" y="2039753"/>
              <a:ext cx="519362" cy="519362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3" name="直接连接符 24"/>
          <p:cNvCxnSpPr/>
          <p:nvPr/>
        </p:nvCxnSpPr>
        <p:spPr>
          <a:xfrm>
            <a:off x="10456687" y="3925279"/>
            <a:ext cx="0" cy="1062711"/>
          </a:xfrm>
          <a:prstGeom prst="line">
            <a:avLst/>
          </a:prstGeom>
          <a:ln w="222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28"/>
          <p:cNvGrpSpPr/>
          <p:nvPr/>
        </p:nvGrpSpPr>
        <p:grpSpPr>
          <a:xfrm>
            <a:off x="3409252" y="2672687"/>
            <a:ext cx="372482" cy="372482"/>
            <a:chOff x="4871743" y="2039753"/>
            <a:chExt cx="519362" cy="519362"/>
          </a:xfrm>
        </p:grpSpPr>
        <p:sp>
          <p:nvSpPr>
            <p:cNvPr id="19" name="椭圆 18"/>
            <p:cNvSpPr/>
            <p:nvPr/>
          </p:nvSpPr>
          <p:spPr bwMode="auto">
            <a:xfrm>
              <a:off x="4984427" y="2152437"/>
              <a:ext cx="293994" cy="293994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4871743" y="2039753"/>
              <a:ext cx="519362" cy="519362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8" name="直接连接符 29"/>
          <p:cNvCxnSpPr/>
          <p:nvPr/>
        </p:nvCxnSpPr>
        <p:spPr>
          <a:xfrm>
            <a:off x="5143623" y="3925279"/>
            <a:ext cx="0" cy="1062711"/>
          </a:xfrm>
          <a:prstGeom prst="line">
            <a:avLst/>
          </a:prstGeom>
          <a:ln w="222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36"/>
          <p:cNvCxnSpPr/>
          <p:nvPr/>
        </p:nvCxnSpPr>
        <p:spPr>
          <a:xfrm flipH="1">
            <a:off x="4868508" y="5030516"/>
            <a:ext cx="2515318" cy="0"/>
          </a:xfrm>
          <a:prstGeom prst="line">
            <a:avLst/>
          </a:prstGeom>
          <a:ln w="38100">
            <a:solidFill>
              <a:srgbClr val="12253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44"/>
          <p:cNvCxnSpPr/>
          <p:nvPr/>
        </p:nvCxnSpPr>
        <p:spPr>
          <a:xfrm flipH="1">
            <a:off x="7619614" y="4576602"/>
            <a:ext cx="2515318" cy="0"/>
          </a:xfrm>
          <a:prstGeom prst="line">
            <a:avLst/>
          </a:prstGeom>
          <a:ln w="38100">
            <a:solidFill>
              <a:srgbClr val="12253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46"/>
          <p:cNvCxnSpPr/>
          <p:nvPr/>
        </p:nvCxnSpPr>
        <p:spPr>
          <a:xfrm flipH="1">
            <a:off x="2292808" y="4561794"/>
            <a:ext cx="2515318" cy="0"/>
          </a:xfrm>
          <a:prstGeom prst="line">
            <a:avLst/>
          </a:prstGeom>
          <a:ln w="38100">
            <a:solidFill>
              <a:srgbClr val="12253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128173" y="143392"/>
            <a:ext cx="22336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49AAB"/>
                </a:solidFill>
                <a:cs typeface="+mn-ea"/>
                <a:sym typeface="+mn-lt"/>
              </a:rPr>
              <a:t>FOUR</a:t>
            </a:r>
            <a:endParaRPr lang="zh-CN" altLang="en-US" sz="3600" b="1" dirty="0">
              <a:solidFill>
                <a:srgbClr val="049AAB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06423" y="190303"/>
            <a:ext cx="9504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入院后降压方案</a:t>
            </a:r>
          </a:p>
        </p:txBody>
      </p:sp>
      <p:sp>
        <p:nvSpPr>
          <p:cNvPr id="134" name="矩形 133"/>
          <p:cNvSpPr/>
          <p:nvPr/>
        </p:nvSpPr>
        <p:spPr>
          <a:xfrm>
            <a:off x="3700727" y="5100217"/>
            <a:ext cx="4569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ct val="200000"/>
              </a:lnSpc>
              <a:spcBef>
                <a:spcPct val="55000"/>
              </a:spcBef>
              <a:spcAft>
                <a:spcPct val="55000"/>
              </a:spcAft>
              <a:buClr>
                <a:srgbClr val="FF0000"/>
              </a:buClr>
              <a:buSzPct val="70000"/>
              <a:buFontTx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氯沙坦钾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氢氯噻嗪片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50mg/12.5mg 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qd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起始口服，根据血压等调整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剂量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9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4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90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4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28173" y="143392"/>
            <a:ext cx="10908256" cy="646331"/>
            <a:chOff x="6080760" y="1044564"/>
            <a:chExt cx="10908256" cy="646331"/>
          </a:xfrm>
        </p:grpSpPr>
        <p:sp>
          <p:nvSpPr>
            <p:cNvPr id="13" name="文本框 12"/>
            <p:cNvSpPr txBox="1"/>
            <p:nvPr/>
          </p:nvSpPr>
          <p:spPr>
            <a:xfrm>
              <a:off x="6080760" y="1044564"/>
              <a:ext cx="223361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049AAB"/>
                  </a:solidFill>
                  <a:cs typeface="+mn-ea"/>
                  <a:sym typeface="+mn-lt"/>
                </a:rPr>
                <a:t>FOUR</a:t>
              </a:r>
              <a:endParaRPr lang="zh-CN" altLang="en-US" sz="36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484410" y="1078775"/>
              <a:ext cx="9504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疗 效 观 察</a:t>
              </a:r>
            </a:p>
          </p:txBody>
        </p:sp>
      </p:grpSp>
      <p:graphicFrame>
        <p:nvGraphicFramePr>
          <p:cNvPr id="30" name="表格 29"/>
          <p:cNvGraphicFramePr/>
          <p:nvPr/>
        </p:nvGraphicFramePr>
        <p:xfrm>
          <a:off x="1568964" y="1358704"/>
          <a:ext cx="9481531" cy="460322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545901"/>
                <a:gridCol w="1752022"/>
                <a:gridCol w="1545901"/>
                <a:gridCol w="1339783"/>
                <a:gridCol w="1648962"/>
                <a:gridCol w="1648962"/>
              </a:tblGrid>
              <a:tr h="1069863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7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         </a:t>
                      </a:r>
                      <a:r>
                        <a:rPr lang="zh-CN" altLang="en-US" sz="17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时间</a:t>
                      </a:r>
                      <a:endParaRPr lang="en-US" altLang="zh-CN" sz="17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7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项目</a:t>
                      </a:r>
                      <a:endParaRPr lang="en-US" altLang="zh-CN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Baseline</a:t>
                      </a:r>
                      <a:endParaRPr lang="en-US" altLang="zh-CN" sz="2400" dirty="0">
                        <a:solidFill>
                          <a:srgbClr val="5268A5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2w</a:t>
                      </a:r>
                      <a:endParaRPr lang="en-US" altLang="zh-CN" sz="2400" dirty="0">
                        <a:solidFill>
                          <a:srgbClr val="5268A5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4w</a:t>
                      </a:r>
                      <a:endParaRPr lang="en-US" altLang="zh-CN" sz="2400" dirty="0">
                        <a:solidFill>
                          <a:srgbClr val="5268A5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8w</a:t>
                      </a:r>
                      <a:endParaRPr lang="en-US" altLang="zh-CN" sz="2400" dirty="0">
                        <a:solidFill>
                          <a:srgbClr val="5268A5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12w</a:t>
                      </a:r>
                      <a:endParaRPr lang="en-US" altLang="zh-CN" sz="2400" dirty="0">
                        <a:solidFill>
                          <a:srgbClr val="5268A5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</a:tr>
              <a:tr h="787857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血压</a:t>
                      </a: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mmHg</a:t>
                      </a:r>
                      <a:endParaRPr lang="zh-CN" altLang="en-US" sz="1800" b="1" dirty="0">
                        <a:solidFill>
                          <a:srgbClr val="00A09D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latin typeface="+mn-lt"/>
                          <a:ea typeface="+mn-ea"/>
                          <a:cs typeface="+mn-ea"/>
                          <a:sym typeface="+mn-lt"/>
                        </a:rPr>
                        <a:t>170/95</a:t>
                      </a:r>
                      <a:endParaRPr lang="en-US" altLang="zh-CN"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latin typeface="+mn-lt"/>
                          <a:ea typeface="+mn-ea"/>
                          <a:cs typeface="+mn-ea"/>
                          <a:sym typeface="+mn-lt"/>
                        </a:rPr>
                        <a:t>155/85</a:t>
                      </a:r>
                      <a:endParaRPr lang="zh-CN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140/79</a:t>
                      </a:r>
                      <a:endParaRPr lang="en-US" altLang="zh-CN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133/75</a:t>
                      </a:r>
                      <a:endParaRPr lang="en-US" altLang="zh-CN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latin typeface="+mn-lt"/>
                          <a:ea typeface="+mn-ea"/>
                          <a:cs typeface="+mn-ea"/>
                          <a:sym typeface="+mn-lt"/>
                        </a:rPr>
                        <a:t>130/70</a:t>
                      </a:r>
                      <a:endParaRPr lang="en-US" altLang="zh-CN"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</a:tr>
              <a:tr h="797083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血肌酐</a:t>
                      </a:r>
                      <a:r>
                        <a:rPr lang="en-US" altLang="zh-CN" sz="1800" err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umol</a:t>
                      </a:r>
                      <a:r>
                        <a:rPr lang="en-US" altLang="zh-CN" sz="1800">
                          <a:latin typeface="+mn-lt"/>
                          <a:ea typeface="+mn-ea"/>
                          <a:cs typeface="+mn-ea"/>
                          <a:sym typeface="+mn-lt"/>
                        </a:rPr>
                        <a:t>/L</a:t>
                      </a:r>
                      <a:endParaRPr lang="zh-CN" altLang="en-US" sz="1800" b="1" dirty="0">
                        <a:solidFill>
                          <a:srgbClr val="00A09D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latin typeface="+mn-lt"/>
                          <a:ea typeface="+mn-ea"/>
                          <a:cs typeface="+mn-ea"/>
                          <a:sym typeface="+mn-lt"/>
                        </a:rPr>
                        <a:t>161</a:t>
                      </a:r>
                      <a:endParaRPr lang="en-US" altLang="zh-CN"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latin typeface="+mn-lt"/>
                          <a:ea typeface="+mn-ea"/>
                          <a:cs typeface="+mn-ea"/>
                          <a:sym typeface="+mn-lt"/>
                        </a:rPr>
                        <a:t>165</a:t>
                      </a:r>
                      <a:endParaRPr lang="en-US" altLang="zh-CN"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latin typeface="+mn-lt"/>
                          <a:ea typeface="+mn-ea"/>
                          <a:cs typeface="+mn-ea"/>
                          <a:sym typeface="+mn-lt"/>
                        </a:rPr>
                        <a:t>155</a:t>
                      </a:r>
                      <a:endParaRPr lang="en-US" altLang="zh-CN"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latin typeface="+mn-lt"/>
                          <a:ea typeface="+mn-ea"/>
                          <a:cs typeface="+mn-ea"/>
                          <a:sym typeface="+mn-lt"/>
                        </a:rPr>
                        <a:t>150</a:t>
                      </a:r>
                      <a:endParaRPr lang="en-US" altLang="zh-CN"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152</a:t>
                      </a:r>
                      <a:endParaRPr lang="en-US" altLang="zh-CN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</a:tr>
              <a:tr h="106277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蛋白定量</a:t>
                      </a: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mg/d</a:t>
                      </a:r>
                      <a:endParaRPr lang="zh-CN" altLang="en-US" sz="1800" b="1" dirty="0">
                        <a:solidFill>
                          <a:srgbClr val="00A09D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latin typeface="+mn-lt"/>
                          <a:ea typeface="+mn-ea"/>
                          <a:cs typeface="+mn-ea"/>
                          <a:sym typeface="+mn-lt"/>
                        </a:rPr>
                        <a:t>680</a:t>
                      </a:r>
                      <a:endParaRPr lang="en-US" altLang="zh-CN"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latin typeface="+mn-lt"/>
                          <a:ea typeface="+mn-ea"/>
                          <a:cs typeface="+mn-ea"/>
                          <a:sym typeface="+mn-lt"/>
                        </a:rPr>
                        <a:t>-</a:t>
                      </a:r>
                      <a:endParaRPr lang="en-US" altLang="zh-CN"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latin typeface="+mn-lt"/>
                          <a:ea typeface="+mn-ea"/>
                          <a:cs typeface="+mn-ea"/>
                          <a:sym typeface="+mn-lt"/>
                        </a:rPr>
                        <a:t>-</a:t>
                      </a:r>
                      <a:endParaRPr lang="en-US" altLang="zh-CN"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latin typeface="+mn-lt"/>
                          <a:ea typeface="+mn-ea"/>
                          <a:cs typeface="+mn-ea"/>
                          <a:sym typeface="+mn-lt"/>
                        </a:rPr>
                        <a:t>-</a:t>
                      </a:r>
                      <a:endParaRPr lang="en-US" altLang="zh-CN"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320</a:t>
                      </a:r>
                      <a:endParaRPr lang="en-US" altLang="zh-CN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</a:tr>
              <a:tr h="88564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血钾</a:t>
                      </a: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dirty="0" err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mmol</a:t>
                      </a:r>
                      <a:r>
                        <a:rPr lang="en-US" altLang="zh-CN" sz="18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/L</a:t>
                      </a:r>
                      <a:endParaRPr lang="en-US" altLang="zh-CN" sz="1800" b="1" dirty="0">
                        <a:solidFill>
                          <a:srgbClr val="00A09D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5.5</a:t>
                      </a:r>
                      <a:endParaRPr lang="en-US" altLang="zh-CN" sz="2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4.6</a:t>
                      </a:r>
                      <a:endParaRPr lang="en-US" altLang="zh-CN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4.8</a:t>
                      </a:r>
                      <a:endParaRPr lang="en-US" altLang="zh-CN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latin typeface="+mn-lt"/>
                          <a:ea typeface="+mn-ea"/>
                          <a:cs typeface="+mn-ea"/>
                          <a:sym typeface="+mn-lt"/>
                        </a:rPr>
                        <a:t>4.6</a:t>
                      </a:r>
                      <a:endParaRPr lang="en-US" altLang="zh-CN"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4.7</a:t>
                      </a:r>
                      <a:endParaRPr lang="en-US" altLang="zh-CN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1" name="直接连接符 205920"/>
          <p:cNvSpPr>
            <a:spLocks noChangeShapeType="1"/>
          </p:cNvSpPr>
          <p:nvPr/>
        </p:nvSpPr>
        <p:spPr bwMode="auto">
          <a:xfrm>
            <a:off x="1744217" y="1509853"/>
            <a:ext cx="1025099" cy="79708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28173" y="143392"/>
            <a:ext cx="10908256" cy="646331"/>
            <a:chOff x="6080760" y="1044564"/>
            <a:chExt cx="10908256" cy="646331"/>
          </a:xfrm>
        </p:grpSpPr>
        <p:sp>
          <p:nvSpPr>
            <p:cNvPr id="13" name="文本框 12"/>
            <p:cNvSpPr txBox="1"/>
            <p:nvPr/>
          </p:nvSpPr>
          <p:spPr>
            <a:xfrm>
              <a:off x="6080760" y="1044564"/>
              <a:ext cx="223361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049AAB"/>
                  </a:solidFill>
                  <a:cs typeface="+mn-ea"/>
                  <a:sym typeface="+mn-lt"/>
                </a:rPr>
                <a:t>FOUR</a:t>
              </a:r>
              <a:endParaRPr lang="zh-CN" altLang="en-US" sz="36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484410" y="1078775"/>
              <a:ext cx="9504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结语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Freeform 5"/>
          <p:cNvSpPr/>
          <p:nvPr/>
        </p:nvSpPr>
        <p:spPr bwMode="auto">
          <a:xfrm>
            <a:off x="1744554" y="1383227"/>
            <a:ext cx="2357761" cy="4644654"/>
          </a:xfrm>
          <a:custGeom>
            <a:avLst/>
            <a:gdLst>
              <a:gd name="T0" fmla="*/ 594 w 4434"/>
              <a:gd name="T1" fmla="*/ 57 h 8717"/>
              <a:gd name="T2" fmla="*/ 4102 w 4434"/>
              <a:gd name="T3" fmla="*/ 715 h 8717"/>
              <a:gd name="T4" fmla="*/ 4434 w 4434"/>
              <a:gd name="T5" fmla="*/ 1130 h 8717"/>
              <a:gd name="T6" fmla="*/ 4434 w 4434"/>
              <a:gd name="T7" fmla="*/ 6880 h 8717"/>
              <a:gd name="T8" fmla="*/ 4158 w 4434"/>
              <a:gd name="T9" fmla="*/ 7287 h 8717"/>
              <a:gd name="T10" fmla="*/ 685 w 4434"/>
              <a:gd name="T11" fmla="*/ 8590 h 8717"/>
              <a:gd name="T12" fmla="*/ 0 w 4434"/>
              <a:gd name="T13" fmla="*/ 8135 h 8717"/>
              <a:gd name="T14" fmla="*/ 0 w 4434"/>
              <a:gd name="T15" fmla="*/ 555 h 8717"/>
              <a:gd name="T16" fmla="*/ 594 w 4434"/>
              <a:gd name="T17" fmla="*/ 57 h 8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34" h="8717">
                <a:moveTo>
                  <a:pt x="594" y="57"/>
                </a:moveTo>
                <a:lnTo>
                  <a:pt x="4102" y="715"/>
                </a:lnTo>
                <a:cubicBezTo>
                  <a:pt x="4287" y="749"/>
                  <a:pt x="4434" y="926"/>
                  <a:pt x="4434" y="1130"/>
                </a:cubicBezTo>
                <a:lnTo>
                  <a:pt x="4434" y="6880"/>
                </a:lnTo>
                <a:cubicBezTo>
                  <a:pt x="4434" y="7095"/>
                  <a:pt x="4301" y="7234"/>
                  <a:pt x="4158" y="7287"/>
                </a:cubicBezTo>
                <a:lnTo>
                  <a:pt x="685" y="8590"/>
                </a:lnTo>
                <a:cubicBezTo>
                  <a:pt x="346" y="8717"/>
                  <a:pt x="0" y="8476"/>
                  <a:pt x="0" y="8135"/>
                </a:cubicBezTo>
                <a:lnTo>
                  <a:pt x="0" y="555"/>
                </a:lnTo>
                <a:cubicBezTo>
                  <a:pt x="0" y="223"/>
                  <a:pt x="288" y="0"/>
                  <a:pt x="594" y="57"/>
                </a:cubicBezTo>
                <a:close/>
              </a:path>
            </a:pathLst>
          </a:custGeom>
          <a:solidFill>
            <a:srgbClr val="059CAE">
              <a:alpha val="64000"/>
            </a:srgbClr>
          </a:solidFill>
          <a:ln w="12700">
            <a:noFill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Freeform 25"/>
          <p:cNvSpPr/>
          <p:nvPr/>
        </p:nvSpPr>
        <p:spPr bwMode="auto">
          <a:xfrm>
            <a:off x="1744555" y="2017048"/>
            <a:ext cx="485156" cy="725729"/>
          </a:xfrm>
          <a:custGeom>
            <a:avLst/>
            <a:gdLst>
              <a:gd name="T0" fmla="*/ 232 w 913"/>
              <a:gd name="T1" fmla="*/ 1362 h 1362"/>
              <a:gd name="T2" fmla="*/ 0 w 913"/>
              <a:gd name="T3" fmla="*/ 1322 h 1362"/>
              <a:gd name="T4" fmla="*/ 0 w 913"/>
              <a:gd name="T5" fmla="*/ 40 h 1362"/>
              <a:gd name="T6" fmla="*/ 232 w 913"/>
              <a:gd name="T7" fmla="*/ 0 h 1362"/>
              <a:gd name="T8" fmla="*/ 913 w 913"/>
              <a:gd name="T9" fmla="*/ 681 h 1362"/>
              <a:gd name="T10" fmla="*/ 232 w 913"/>
              <a:gd name="T11" fmla="*/ 136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3" h="1362">
                <a:moveTo>
                  <a:pt x="232" y="1362"/>
                </a:moveTo>
                <a:cubicBezTo>
                  <a:pt x="150" y="1362"/>
                  <a:pt x="72" y="1348"/>
                  <a:pt x="0" y="1322"/>
                </a:cubicBezTo>
                <a:lnTo>
                  <a:pt x="0" y="40"/>
                </a:lnTo>
                <a:cubicBezTo>
                  <a:pt x="72" y="14"/>
                  <a:pt x="150" y="0"/>
                  <a:pt x="232" y="0"/>
                </a:cubicBezTo>
                <a:cubicBezTo>
                  <a:pt x="608" y="0"/>
                  <a:pt x="913" y="305"/>
                  <a:pt x="913" y="681"/>
                </a:cubicBezTo>
                <a:cubicBezTo>
                  <a:pt x="913" y="1057"/>
                  <a:pt x="608" y="1362"/>
                  <a:pt x="232" y="13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9" tIns="60944" rIns="121889" bIns="60944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78753" y="2232540"/>
            <a:ext cx="32151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2239723" y="2526098"/>
            <a:ext cx="1680629" cy="2385236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zh-CN" altLang="en-US" sz="1400" noProof="1">
                <a:solidFill>
                  <a:schemeClr val="bg1"/>
                </a:solidFill>
                <a:cs typeface="+mn-ea"/>
                <a:sym typeface="+mn-lt"/>
              </a:rPr>
              <a:t>多数</a:t>
            </a:r>
            <a:r>
              <a:rPr lang="en-US" altLang="zh-CN" sz="1400" noProof="1">
                <a:solidFill>
                  <a:schemeClr val="bg1"/>
                </a:solidFill>
                <a:cs typeface="+mn-ea"/>
                <a:sym typeface="+mn-lt"/>
              </a:rPr>
              <a:t>CKD</a:t>
            </a:r>
            <a:r>
              <a:rPr lang="zh-CN" altLang="en-US" sz="1400" noProof="1">
                <a:solidFill>
                  <a:schemeClr val="bg1"/>
                </a:solidFill>
                <a:cs typeface="+mn-ea"/>
                <a:sym typeface="+mn-lt"/>
              </a:rPr>
              <a:t>患者需联合使用两种或以上降压药以控制血压，临床医生需认真评估肾脏进展和</a:t>
            </a:r>
            <a:r>
              <a:rPr lang="en-US" altLang="zh-CN" sz="1400" noProof="1">
                <a:solidFill>
                  <a:schemeClr val="bg1"/>
                </a:solidFill>
                <a:cs typeface="+mn-ea"/>
                <a:sym typeface="+mn-lt"/>
              </a:rPr>
              <a:t>CVD</a:t>
            </a:r>
            <a:r>
              <a:rPr lang="zh-CN" altLang="en-US" sz="1400" noProof="1">
                <a:solidFill>
                  <a:schemeClr val="bg1"/>
                </a:solidFill>
                <a:cs typeface="+mn-ea"/>
                <a:sym typeface="+mn-lt"/>
              </a:rPr>
              <a:t>事件的危险性。</a:t>
            </a:r>
            <a:endParaRPr lang="en-US" altLang="zh-CN" sz="1400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Freeform 5"/>
          <p:cNvSpPr/>
          <p:nvPr/>
        </p:nvSpPr>
        <p:spPr bwMode="auto">
          <a:xfrm>
            <a:off x="4629739" y="1383227"/>
            <a:ext cx="2357761" cy="4644654"/>
          </a:xfrm>
          <a:custGeom>
            <a:avLst/>
            <a:gdLst>
              <a:gd name="T0" fmla="*/ 594 w 4434"/>
              <a:gd name="T1" fmla="*/ 57 h 8717"/>
              <a:gd name="T2" fmla="*/ 4102 w 4434"/>
              <a:gd name="T3" fmla="*/ 715 h 8717"/>
              <a:gd name="T4" fmla="*/ 4434 w 4434"/>
              <a:gd name="T5" fmla="*/ 1130 h 8717"/>
              <a:gd name="T6" fmla="*/ 4434 w 4434"/>
              <a:gd name="T7" fmla="*/ 6880 h 8717"/>
              <a:gd name="T8" fmla="*/ 4158 w 4434"/>
              <a:gd name="T9" fmla="*/ 7287 h 8717"/>
              <a:gd name="T10" fmla="*/ 685 w 4434"/>
              <a:gd name="T11" fmla="*/ 8590 h 8717"/>
              <a:gd name="T12" fmla="*/ 0 w 4434"/>
              <a:gd name="T13" fmla="*/ 8135 h 8717"/>
              <a:gd name="T14" fmla="*/ 0 w 4434"/>
              <a:gd name="T15" fmla="*/ 555 h 8717"/>
              <a:gd name="T16" fmla="*/ 594 w 4434"/>
              <a:gd name="T17" fmla="*/ 57 h 8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34" h="8717">
                <a:moveTo>
                  <a:pt x="594" y="57"/>
                </a:moveTo>
                <a:lnTo>
                  <a:pt x="4102" y="715"/>
                </a:lnTo>
                <a:cubicBezTo>
                  <a:pt x="4287" y="749"/>
                  <a:pt x="4434" y="926"/>
                  <a:pt x="4434" y="1130"/>
                </a:cubicBezTo>
                <a:lnTo>
                  <a:pt x="4434" y="6880"/>
                </a:lnTo>
                <a:cubicBezTo>
                  <a:pt x="4434" y="7095"/>
                  <a:pt x="4301" y="7234"/>
                  <a:pt x="4158" y="7287"/>
                </a:cubicBezTo>
                <a:lnTo>
                  <a:pt x="685" y="8590"/>
                </a:lnTo>
                <a:cubicBezTo>
                  <a:pt x="346" y="8717"/>
                  <a:pt x="0" y="8476"/>
                  <a:pt x="0" y="8135"/>
                </a:cubicBezTo>
                <a:lnTo>
                  <a:pt x="0" y="555"/>
                </a:lnTo>
                <a:cubicBezTo>
                  <a:pt x="0" y="223"/>
                  <a:pt x="288" y="0"/>
                  <a:pt x="594" y="57"/>
                </a:cubicBezTo>
                <a:close/>
              </a:path>
            </a:pathLst>
          </a:custGeom>
          <a:solidFill>
            <a:srgbClr val="9BD744"/>
          </a:solidFill>
          <a:ln w="12700">
            <a:noFill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Freeform 25"/>
          <p:cNvSpPr/>
          <p:nvPr/>
        </p:nvSpPr>
        <p:spPr bwMode="auto">
          <a:xfrm>
            <a:off x="4629739" y="2017048"/>
            <a:ext cx="485156" cy="725729"/>
          </a:xfrm>
          <a:custGeom>
            <a:avLst/>
            <a:gdLst>
              <a:gd name="T0" fmla="*/ 232 w 913"/>
              <a:gd name="T1" fmla="*/ 1362 h 1362"/>
              <a:gd name="T2" fmla="*/ 0 w 913"/>
              <a:gd name="T3" fmla="*/ 1322 h 1362"/>
              <a:gd name="T4" fmla="*/ 0 w 913"/>
              <a:gd name="T5" fmla="*/ 40 h 1362"/>
              <a:gd name="T6" fmla="*/ 232 w 913"/>
              <a:gd name="T7" fmla="*/ 0 h 1362"/>
              <a:gd name="T8" fmla="*/ 913 w 913"/>
              <a:gd name="T9" fmla="*/ 681 h 1362"/>
              <a:gd name="T10" fmla="*/ 232 w 913"/>
              <a:gd name="T11" fmla="*/ 136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3" h="1362">
                <a:moveTo>
                  <a:pt x="232" y="1362"/>
                </a:moveTo>
                <a:cubicBezTo>
                  <a:pt x="150" y="1362"/>
                  <a:pt x="72" y="1348"/>
                  <a:pt x="0" y="1322"/>
                </a:cubicBezTo>
                <a:lnTo>
                  <a:pt x="0" y="40"/>
                </a:lnTo>
                <a:cubicBezTo>
                  <a:pt x="72" y="14"/>
                  <a:pt x="150" y="0"/>
                  <a:pt x="232" y="0"/>
                </a:cubicBezTo>
                <a:cubicBezTo>
                  <a:pt x="608" y="0"/>
                  <a:pt x="913" y="305"/>
                  <a:pt x="913" y="681"/>
                </a:cubicBezTo>
                <a:cubicBezTo>
                  <a:pt x="913" y="1057"/>
                  <a:pt x="608" y="1362"/>
                  <a:pt x="232" y="13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9" tIns="60944" rIns="121889" bIns="60944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73751" y="2198449"/>
            <a:ext cx="32151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8" name="TextBox 9"/>
          <p:cNvSpPr txBox="1"/>
          <p:nvPr/>
        </p:nvSpPr>
        <p:spPr>
          <a:xfrm>
            <a:off x="5136900" y="2742777"/>
            <a:ext cx="1680629" cy="141574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zh-CN" altLang="en-US" sz="1400" noProof="1">
                <a:solidFill>
                  <a:schemeClr val="bg1"/>
                </a:solidFill>
                <a:cs typeface="+mn-ea"/>
                <a:sym typeface="+mn-lt"/>
              </a:rPr>
              <a:t>对伴有心血管高危因素的</a:t>
            </a:r>
            <a:r>
              <a:rPr lang="en-US" altLang="zh-CN" sz="1400" noProof="1">
                <a:solidFill>
                  <a:schemeClr val="bg1"/>
                </a:solidFill>
                <a:cs typeface="+mn-ea"/>
                <a:sym typeface="+mn-lt"/>
              </a:rPr>
              <a:t>CKD</a:t>
            </a:r>
            <a:r>
              <a:rPr lang="zh-CN" altLang="en-US" sz="1400" noProof="1">
                <a:solidFill>
                  <a:schemeClr val="bg1"/>
                </a:solidFill>
                <a:cs typeface="+mn-ea"/>
                <a:sym typeface="+mn-lt"/>
              </a:rPr>
              <a:t>患者，</a:t>
            </a:r>
            <a:r>
              <a:rPr lang="en-US" altLang="zh-CN" sz="1400" noProof="1">
                <a:solidFill>
                  <a:schemeClr val="bg1"/>
                </a:solidFill>
                <a:cs typeface="+mn-ea"/>
                <a:sym typeface="+mn-lt"/>
              </a:rPr>
              <a:t>RASI</a:t>
            </a:r>
            <a:r>
              <a:rPr lang="zh-CN" altLang="en-US" sz="1400" noProof="1">
                <a:solidFill>
                  <a:schemeClr val="bg1"/>
                </a:solidFill>
                <a:cs typeface="+mn-ea"/>
                <a:sym typeface="+mn-lt"/>
              </a:rPr>
              <a:t>可与利尿剂联合用药。</a:t>
            </a:r>
          </a:p>
        </p:txBody>
      </p:sp>
      <p:sp>
        <p:nvSpPr>
          <p:cNvPr id="20" name="Freeform 5"/>
          <p:cNvSpPr/>
          <p:nvPr/>
        </p:nvSpPr>
        <p:spPr bwMode="auto">
          <a:xfrm>
            <a:off x="7586352" y="1383227"/>
            <a:ext cx="2357761" cy="4644654"/>
          </a:xfrm>
          <a:custGeom>
            <a:avLst/>
            <a:gdLst>
              <a:gd name="T0" fmla="*/ 594 w 4434"/>
              <a:gd name="T1" fmla="*/ 57 h 8717"/>
              <a:gd name="T2" fmla="*/ 4102 w 4434"/>
              <a:gd name="T3" fmla="*/ 715 h 8717"/>
              <a:gd name="T4" fmla="*/ 4434 w 4434"/>
              <a:gd name="T5" fmla="*/ 1130 h 8717"/>
              <a:gd name="T6" fmla="*/ 4434 w 4434"/>
              <a:gd name="T7" fmla="*/ 6880 h 8717"/>
              <a:gd name="T8" fmla="*/ 4158 w 4434"/>
              <a:gd name="T9" fmla="*/ 7287 h 8717"/>
              <a:gd name="T10" fmla="*/ 685 w 4434"/>
              <a:gd name="T11" fmla="*/ 8590 h 8717"/>
              <a:gd name="T12" fmla="*/ 0 w 4434"/>
              <a:gd name="T13" fmla="*/ 8135 h 8717"/>
              <a:gd name="T14" fmla="*/ 0 w 4434"/>
              <a:gd name="T15" fmla="*/ 555 h 8717"/>
              <a:gd name="T16" fmla="*/ 594 w 4434"/>
              <a:gd name="T17" fmla="*/ 57 h 8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34" h="8717">
                <a:moveTo>
                  <a:pt x="594" y="57"/>
                </a:moveTo>
                <a:lnTo>
                  <a:pt x="4102" y="715"/>
                </a:lnTo>
                <a:cubicBezTo>
                  <a:pt x="4287" y="749"/>
                  <a:pt x="4434" y="926"/>
                  <a:pt x="4434" y="1130"/>
                </a:cubicBezTo>
                <a:lnTo>
                  <a:pt x="4434" y="6880"/>
                </a:lnTo>
                <a:cubicBezTo>
                  <a:pt x="4434" y="7095"/>
                  <a:pt x="4301" y="7234"/>
                  <a:pt x="4158" y="7287"/>
                </a:cubicBezTo>
                <a:lnTo>
                  <a:pt x="685" y="8590"/>
                </a:lnTo>
                <a:cubicBezTo>
                  <a:pt x="346" y="8717"/>
                  <a:pt x="0" y="8476"/>
                  <a:pt x="0" y="8135"/>
                </a:cubicBezTo>
                <a:lnTo>
                  <a:pt x="0" y="555"/>
                </a:lnTo>
                <a:cubicBezTo>
                  <a:pt x="0" y="223"/>
                  <a:pt x="288" y="0"/>
                  <a:pt x="594" y="57"/>
                </a:cubicBezTo>
                <a:close/>
              </a:path>
            </a:pathLst>
          </a:custGeom>
          <a:solidFill>
            <a:srgbClr val="00304B">
              <a:alpha val="64000"/>
            </a:srgbClr>
          </a:solidFill>
          <a:ln w="12700">
            <a:noFill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Freeform 25"/>
          <p:cNvSpPr/>
          <p:nvPr/>
        </p:nvSpPr>
        <p:spPr bwMode="auto">
          <a:xfrm>
            <a:off x="7586352" y="2017048"/>
            <a:ext cx="485156" cy="725729"/>
          </a:xfrm>
          <a:custGeom>
            <a:avLst/>
            <a:gdLst>
              <a:gd name="T0" fmla="*/ 232 w 913"/>
              <a:gd name="T1" fmla="*/ 1362 h 1362"/>
              <a:gd name="T2" fmla="*/ 0 w 913"/>
              <a:gd name="T3" fmla="*/ 1322 h 1362"/>
              <a:gd name="T4" fmla="*/ 0 w 913"/>
              <a:gd name="T5" fmla="*/ 40 h 1362"/>
              <a:gd name="T6" fmla="*/ 232 w 913"/>
              <a:gd name="T7" fmla="*/ 0 h 1362"/>
              <a:gd name="T8" fmla="*/ 913 w 913"/>
              <a:gd name="T9" fmla="*/ 681 h 1362"/>
              <a:gd name="T10" fmla="*/ 232 w 913"/>
              <a:gd name="T11" fmla="*/ 136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3" h="1362">
                <a:moveTo>
                  <a:pt x="232" y="1362"/>
                </a:moveTo>
                <a:cubicBezTo>
                  <a:pt x="150" y="1362"/>
                  <a:pt x="72" y="1348"/>
                  <a:pt x="0" y="1322"/>
                </a:cubicBezTo>
                <a:lnTo>
                  <a:pt x="0" y="40"/>
                </a:lnTo>
                <a:cubicBezTo>
                  <a:pt x="72" y="14"/>
                  <a:pt x="150" y="0"/>
                  <a:pt x="232" y="0"/>
                </a:cubicBezTo>
                <a:cubicBezTo>
                  <a:pt x="608" y="0"/>
                  <a:pt x="913" y="305"/>
                  <a:pt x="913" y="681"/>
                </a:cubicBezTo>
                <a:cubicBezTo>
                  <a:pt x="913" y="1057"/>
                  <a:pt x="608" y="1362"/>
                  <a:pt x="232" y="13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9" tIns="60944" rIns="121889" bIns="60944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630363" y="2198449"/>
            <a:ext cx="32151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3" name="TextBox 14"/>
          <p:cNvSpPr txBox="1"/>
          <p:nvPr/>
        </p:nvSpPr>
        <p:spPr>
          <a:xfrm>
            <a:off x="8093513" y="1862960"/>
            <a:ext cx="1828594" cy="3677898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zh-CN" altLang="en-US" sz="1400" noProof="1">
                <a:solidFill>
                  <a:schemeClr val="bg1"/>
                </a:solidFill>
                <a:cs typeface="+mn-ea"/>
                <a:sym typeface="+mn-lt"/>
              </a:rPr>
              <a:t>固定配比复方制剂对</a:t>
            </a:r>
            <a:r>
              <a:rPr lang="en-US" altLang="zh-CN" sz="1400" noProof="1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1400" noProof="1">
                <a:solidFill>
                  <a:schemeClr val="bg1"/>
                </a:solidFill>
                <a:cs typeface="+mn-ea"/>
                <a:sym typeface="+mn-lt"/>
              </a:rPr>
              <a:t>或</a:t>
            </a:r>
            <a:r>
              <a:rPr lang="en-US" altLang="zh-CN" sz="1400" noProof="1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sz="1400" noProof="1">
                <a:solidFill>
                  <a:schemeClr val="bg1"/>
                </a:solidFill>
                <a:cs typeface="+mn-ea"/>
                <a:sym typeface="+mn-lt"/>
              </a:rPr>
              <a:t>级高血压或某些高危患者可作为初始治疗的药物选择之一。与分别处方的降压联合治疗相比，其优点是使用方便，可改善治疗的依从性及疗效，是联合治疗的新趋势。</a:t>
            </a: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5" grpId="0" animBg="1"/>
      <p:bldP spid="16" grpId="0" animBg="1"/>
      <p:bldP spid="17" grpId="0"/>
      <p:bldP spid="18" grpId="0"/>
      <p:bldP spid="20" grpId="0" animBg="1"/>
      <p:bldP spid="21" grpId="0" animBg="1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5746948" y="3103462"/>
            <a:ext cx="57338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5400" b="1" cap="all" dirty="0">
                <a:solidFill>
                  <a:srgbClr val="049AAB"/>
                </a:solidFill>
                <a:latin typeface="+mn-lt"/>
                <a:ea typeface="+mn-ea"/>
                <a:cs typeface="+mn-ea"/>
                <a:sym typeface="+mn-lt"/>
              </a:rPr>
              <a:t>Thank </a:t>
            </a:r>
            <a:r>
              <a:rPr lang="en-US" altLang="zh-CN" sz="5400" b="1" cap="all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you</a:t>
            </a:r>
            <a:endParaRPr kumimoji="0" lang="zh-CN" altLang="en-US" sz="4400" b="0" i="0" u="none" strike="noStrike" kern="1200" cap="all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5746948" y="1872356"/>
            <a:ext cx="286692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kumimoji="0" lang="en-US" altLang="zh-CN" sz="8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49AAB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XX</a:t>
            </a:r>
            <a:endParaRPr kumimoji="0" lang="zh-CN" altLang="en-US" sz="8000" b="0" i="0" u="none" strike="noStrike" kern="1200" cap="all" spc="0" normalizeH="0" baseline="0" noProof="0" dirty="0">
              <a:ln>
                <a:noFill/>
              </a:ln>
              <a:solidFill>
                <a:srgbClr val="049AAB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10129" y="4165291"/>
            <a:ext cx="3439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某某人民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医院 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| 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心内科  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优品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6" grpId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755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38" y="-121920"/>
            <a:ext cx="653320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096000" y="2074783"/>
            <a:ext cx="3837214" cy="1354217"/>
            <a:chOff x="6081486" y="649688"/>
            <a:chExt cx="3837214" cy="1354217"/>
          </a:xfrm>
        </p:grpSpPr>
        <p:sp>
          <p:nvSpPr>
            <p:cNvPr id="11" name="文本框 10"/>
            <p:cNvSpPr txBox="1"/>
            <p:nvPr/>
          </p:nvSpPr>
          <p:spPr>
            <a:xfrm>
              <a:off x="6081486" y="649688"/>
              <a:ext cx="3403762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049AAB"/>
                  </a:solidFill>
                  <a:cs typeface="+mn-ea"/>
                  <a:sym typeface="+mn-lt"/>
                </a:rPr>
                <a:t>PART ONE</a:t>
              </a:r>
              <a:endParaRPr lang="zh-CN" altLang="en-US" sz="36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081486" y="1296019"/>
              <a:ext cx="3837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病史资料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/>
          <a:stretch>
            <a:fillRect/>
          </a:stretch>
        </p:blipFill>
        <p:spPr>
          <a:xfrm>
            <a:off x="9083040" y="-121920"/>
            <a:ext cx="310896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r="9145"/>
          <a:stretch>
            <a:fillRect/>
          </a:stretch>
        </p:blipFill>
        <p:spPr>
          <a:xfrm>
            <a:off x="-29796" y="1211580"/>
            <a:ext cx="5718387" cy="4191000"/>
          </a:xfrm>
          <a:prstGeom prst="rect">
            <a:avLst/>
          </a:prstGeom>
        </p:spPr>
      </p:pic>
      <p:sp>
        <p:nvSpPr>
          <p:cNvPr id="13" name="TextBox 58"/>
          <p:cNvSpPr txBox="1"/>
          <p:nvPr/>
        </p:nvSpPr>
        <p:spPr>
          <a:xfrm>
            <a:off x="4976217" y="1933679"/>
            <a:ext cx="109356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b="1" dirty="0">
                <a:gradFill>
                  <a:gsLst>
                    <a:gs pos="0">
                      <a:srgbClr val="049AAB"/>
                    </a:gs>
                    <a:gs pos="100000">
                      <a:srgbClr val="01304C"/>
                    </a:gs>
                  </a:gsLst>
                  <a:lin ang="5400000" scaled="1"/>
                </a:gradFill>
                <a:cs typeface="+mn-ea"/>
                <a:sym typeface="+mn-lt"/>
              </a:rPr>
              <a:t>1</a:t>
            </a:r>
            <a:endParaRPr lang="zh-CN" altLang="en-US" sz="11500" b="1" dirty="0">
              <a:gradFill>
                <a:gsLst>
                  <a:gs pos="0">
                    <a:srgbClr val="049AAB"/>
                  </a:gs>
                  <a:gs pos="100000">
                    <a:srgbClr val="01304C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79037" y="612559"/>
            <a:ext cx="17907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FFFF"/>
                </a:solidFill>
              </a:rPr>
              <a:t>https://www.ypppt.com/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0">
    <p:cover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1974409" y="0"/>
            <a:ext cx="8991600" cy="6858000"/>
          </a:xfrm>
          <a:custGeom>
            <a:avLst/>
            <a:gdLst>
              <a:gd name="connsiteX0" fmla="*/ 0 w 6743700"/>
              <a:gd name="connsiteY0" fmla="*/ 5162550 h 5162550"/>
              <a:gd name="connsiteX1" fmla="*/ 1181100 w 6743700"/>
              <a:gd name="connsiteY1" fmla="*/ 5162550 h 5162550"/>
              <a:gd name="connsiteX2" fmla="*/ 6743700 w 6743700"/>
              <a:gd name="connsiteY2" fmla="*/ 0 h 5162550"/>
              <a:gd name="connsiteX3" fmla="*/ 5476875 w 6743700"/>
              <a:gd name="connsiteY3" fmla="*/ 0 h 5162550"/>
              <a:gd name="connsiteX4" fmla="*/ 0 w 6743700"/>
              <a:gd name="connsiteY4" fmla="*/ 5162550 h 516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3700" h="5162550">
                <a:moveTo>
                  <a:pt x="0" y="5162550"/>
                </a:moveTo>
                <a:lnTo>
                  <a:pt x="1181100" y="5162550"/>
                </a:lnTo>
                <a:lnTo>
                  <a:pt x="6743700" y="0"/>
                </a:lnTo>
                <a:lnTo>
                  <a:pt x="5476875" y="0"/>
                </a:lnTo>
                <a:lnTo>
                  <a:pt x="0" y="5162550"/>
                </a:lnTo>
                <a:close/>
              </a:path>
            </a:pathLst>
          </a:custGeom>
          <a:solidFill>
            <a:srgbClr val="A6C36B"/>
          </a:solidFill>
          <a:ln w="12700">
            <a:noFill/>
          </a:ln>
          <a:effectLst>
            <a:innerShdw blurRad="25400" dist="12700" dir="189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873962" y="1526824"/>
            <a:ext cx="6574837" cy="4594075"/>
            <a:chOff x="7845698" y="1251503"/>
            <a:chExt cx="4865688" cy="3806834"/>
          </a:xfrm>
        </p:grpSpPr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9768160" y="3759759"/>
              <a:ext cx="1020763" cy="111125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7845698" y="1251503"/>
              <a:ext cx="4865688" cy="3067486"/>
            </a:xfrm>
            <a:custGeom>
              <a:avLst/>
              <a:gdLst>
                <a:gd name="T0" fmla="*/ 443 w 443"/>
                <a:gd name="T1" fmla="*/ 230 h 270"/>
                <a:gd name="T2" fmla="*/ 443 w 443"/>
                <a:gd name="T3" fmla="*/ 18 h 270"/>
                <a:gd name="T4" fmla="*/ 425 w 443"/>
                <a:gd name="T5" fmla="*/ 0 h 270"/>
                <a:gd name="T6" fmla="*/ 18 w 443"/>
                <a:gd name="T7" fmla="*/ 0 h 270"/>
                <a:gd name="T8" fmla="*/ 0 w 443"/>
                <a:gd name="T9" fmla="*/ 18 h 270"/>
                <a:gd name="T10" fmla="*/ 0 w 443"/>
                <a:gd name="T11" fmla="*/ 230 h 270"/>
                <a:gd name="T12" fmla="*/ 0 w 443"/>
                <a:gd name="T13" fmla="*/ 246 h 270"/>
                <a:gd name="T14" fmla="*/ 0 w 443"/>
                <a:gd name="T15" fmla="*/ 248 h 270"/>
                <a:gd name="T16" fmla="*/ 0 w 443"/>
                <a:gd name="T17" fmla="*/ 248 h 270"/>
                <a:gd name="T18" fmla="*/ 22 w 443"/>
                <a:gd name="T19" fmla="*/ 270 h 270"/>
                <a:gd name="T20" fmla="*/ 420 w 443"/>
                <a:gd name="T21" fmla="*/ 270 h 270"/>
                <a:gd name="T22" fmla="*/ 443 w 443"/>
                <a:gd name="T23" fmla="*/ 248 h 270"/>
                <a:gd name="T24" fmla="*/ 443 w 443"/>
                <a:gd name="T25" fmla="*/ 248 h 270"/>
                <a:gd name="T26" fmla="*/ 443 w 443"/>
                <a:gd name="T27" fmla="*/ 246 h 270"/>
                <a:gd name="T28" fmla="*/ 443 w 443"/>
                <a:gd name="T29" fmla="*/ 23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270">
                  <a:moveTo>
                    <a:pt x="443" y="230"/>
                  </a:moveTo>
                  <a:cubicBezTo>
                    <a:pt x="443" y="18"/>
                    <a:pt x="443" y="18"/>
                    <a:pt x="443" y="18"/>
                  </a:cubicBezTo>
                  <a:cubicBezTo>
                    <a:pt x="443" y="8"/>
                    <a:pt x="435" y="0"/>
                    <a:pt x="4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39"/>
                    <a:pt x="0" y="246"/>
                    <a:pt x="0" y="246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60"/>
                    <a:pt x="10" y="270"/>
                    <a:pt x="22" y="270"/>
                  </a:cubicBezTo>
                  <a:cubicBezTo>
                    <a:pt x="420" y="270"/>
                    <a:pt x="420" y="270"/>
                    <a:pt x="420" y="270"/>
                  </a:cubicBezTo>
                  <a:cubicBezTo>
                    <a:pt x="432" y="270"/>
                    <a:pt x="443" y="260"/>
                    <a:pt x="443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43" y="246"/>
                    <a:pt x="443" y="246"/>
                    <a:pt x="443" y="246"/>
                  </a:cubicBezTo>
                  <a:cubicBezTo>
                    <a:pt x="443" y="246"/>
                    <a:pt x="443" y="239"/>
                    <a:pt x="443" y="23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7955235" y="1372153"/>
              <a:ext cx="4646613" cy="2670729"/>
            </a:xfrm>
            <a:custGeom>
              <a:avLst/>
              <a:gdLst>
                <a:gd name="T0" fmla="*/ 423 w 423"/>
                <a:gd name="T1" fmla="*/ 15 h 235"/>
                <a:gd name="T2" fmla="*/ 408 w 423"/>
                <a:gd name="T3" fmla="*/ 0 h 235"/>
                <a:gd name="T4" fmla="*/ 15 w 423"/>
                <a:gd name="T5" fmla="*/ 0 h 235"/>
                <a:gd name="T6" fmla="*/ 0 w 423"/>
                <a:gd name="T7" fmla="*/ 15 h 235"/>
                <a:gd name="T8" fmla="*/ 0 w 423"/>
                <a:gd name="T9" fmla="*/ 220 h 235"/>
                <a:gd name="T10" fmla="*/ 0 w 423"/>
                <a:gd name="T11" fmla="*/ 235 h 235"/>
                <a:gd name="T12" fmla="*/ 423 w 423"/>
                <a:gd name="T13" fmla="*/ 235 h 235"/>
                <a:gd name="T14" fmla="*/ 423 w 423"/>
                <a:gd name="T15" fmla="*/ 220 h 235"/>
                <a:gd name="T16" fmla="*/ 423 w 423"/>
                <a:gd name="T17" fmla="*/ 1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235">
                  <a:moveTo>
                    <a:pt x="423" y="15"/>
                  </a:moveTo>
                  <a:cubicBezTo>
                    <a:pt x="423" y="6"/>
                    <a:pt x="416" y="0"/>
                    <a:pt x="40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28"/>
                    <a:pt x="0" y="235"/>
                    <a:pt x="0" y="235"/>
                  </a:cubicBezTo>
                  <a:cubicBezTo>
                    <a:pt x="423" y="235"/>
                    <a:pt x="423" y="235"/>
                    <a:pt x="423" y="235"/>
                  </a:cubicBezTo>
                  <a:cubicBezTo>
                    <a:pt x="423" y="235"/>
                    <a:pt x="423" y="228"/>
                    <a:pt x="423" y="220"/>
                  </a:cubicBezTo>
                  <a:lnTo>
                    <a:pt x="423" y="15"/>
                  </a:lnTo>
                  <a:close/>
                </a:path>
              </a:pathLst>
            </a:custGeom>
            <a:solidFill>
              <a:srgbClr val="059CAE"/>
            </a:solidFill>
            <a:ln w="12700">
              <a:noFill/>
            </a:ln>
            <a:effectLst>
              <a:innerShdw blurRad="25400" dist="12700" dir="189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8075885" y="1503917"/>
              <a:ext cx="4394201" cy="237562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9328423" y="4828149"/>
              <a:ext cx="1911350" cy="23018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160" y="1831340"/>
            <a:ext cx="5937885" cy="297053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128173" y="143392"/>
            <a:ext cx="4970561" cy="646331"/>
            <a:chOff x="6080760" y="1044564"/>
            <a:chExt cx="4970561" cy="646331"/>
          </a:xfrm>
        </p:grpSpPr>
        <p:sp>
          <p:nvSpPr>
            <p:cNvPr id="13" name="文本框 12"/>
            <p:cNvSpPr txBox="1"/>
            <p:nvPr/>
          </p:nvSpPr>
          <p:spPr>
            <a:xfrm>
              <a:off x="6080760" y="1044564"/>
              <a:ext cx="223361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049AAB"/>
                  </a:solidFill>
                  <a:cs typeface="+mn-ea"/>
                  <a:sym typeface="+mn-lt"/>
                </a:rPr>
                <a:t>ONE</a:t>
              </a:r>
              <a:endParaRPr lang="zh-CN" altLang="en-US" sz="36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214107" y="1078775"/>
              <a:ext cx="3837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cs typeface="+mn-ea"/>
                  <a:sym typeface="+mn-lt"/>
                </a:rPr>
                <a:t>病</a:t>
              </a:r>
              <a:r>
                <a:rPr lang="zh-CN" altLang="en-US" sz="2800" b="1" dirty="0">
                  <a:cs typeface="+mn-ea"/>
                  <a:sym typeface="+mn-lt"/>
                </a:rPr>
                <a:t>史</a:t>
              </a:r>
              <a:r>
                <a:rPr lang="zh-CN" altLang="en-US" sz="2800" b="1" dirty="0" smtClean="0">
                  <a:cs typeface="+mn-ea"/>
                  <a:sym typeface="+mn-lt"/>
                </a:rPr>
                <a:t>资料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150235" y="1831340"/>
            <a:ext cx="5975350" cy="295275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TextBox 35"/>
          <p:cNvSpPr txBox="1"/>
          <p:nvPr/>
        </p:nvSpPr>
        <p:spPr>
          <a:xfrm>
            <a:off x="3460467" y="2385607"/>
            <a:ext cx="5533680" cy="2252918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>
            <a:spAutoFit/>
          </a:bodyPr>
          <a:lstStyle>
            <a:defPPr>
              <a:defRPr lang="zh-CN"/>
            </a:defPPr>
            <a:lvl1pPr algn="just" eaLnBrk="0" hangingPunct="0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茅</a:t>
            </a:r>
            <a:r>
              <a:rPr lang="en-US" altLang="zh-CN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××</a:t>
            </a:r>
          </a:p>
          <a:p>
            <a:pPr algn="l">
              <a:spcBef>
                <a:spcPct val="20000"/>
              </a:spcBef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男性，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70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岁</a:t>
            </a:r>
          </a:p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因</a:t>
            </a:r>
            <a:r>
              <a:rPr lang="zh-CN" altLang="zh-CN" sz="1800" dirty="0">
                <a:solidFill>
                  <a:srgbClr val="5268A5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en-US" sz="1800" dirty="0">
                <a:solidFill>
                  <a:srgbClr val="5268A5"/>
                </a:solidFill>
                <a:latin typeface="+mn-lt"/>
                <a:ea typeface="+mn-ea"/>
                <a:cs typeface="+mn-ea"/>
                <a:sym typeface="+mn-lt"/>
              </a:rPr>
              <a:t>反复胸闷、气促、胸痛</a:t>
            </a:r>
            <a:r>
              <a:rPr lang="en-US" altLang="zh-CN" sz="1800" dirty="0">
                <a:solidFill>
                  <a:srgbClr val="5268A5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1800" dirty="0">
                <a:solidFill>
                  <a:srgbClr val="5268A5"/>
                </a:solidFill>
                <a:latin typeface="+mn-lt"/>
                <a:ea typeface="+mn-ea"/>
                <a:cs typeface="+mn-ea"/>
                <a:sym typeface="+mn-lt"/>
              </a:rPr>
              <a:t>年，再发胸闷</a:t>
            </a:r>
            <a:r>
              <a:rPr lang="en-US" altLang="zh-CN" sz="1800" dirty="0">
                <a:solidFill>
                  <a:srgbClr val="5268A5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800" dirty="0">
                <a:solidFill>
                  <a:srgbClr val="5268A5"/>
                </a:solidFill>
                <a:latin typeface="+mn-lt"/>
                <a:ea typeface="+mn-ea"/>
                <a:cs typeface="+mn-ea"/>
                <a:sym typeface="+mn-lt"/>
              </a:rPr>
              <a:t>天</a:t>
            </a:r>
            <a:r>
              <a:rPr lang="zh-CN" altLang="zh-CN" sz="1800" dirty="0">
                <a:solidFill>
                  <a:srgbClr val="5268A5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入院</a:t>
            </a:r>
            <a:endParaRPr lang="en-US" altLang="zh-CN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既往史</a:t>
            </a: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否认“糖尿病、脑卒中、肝炎”等病史</a:t>
            </a: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个人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史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婚育史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家族史均无殊</a:t>
            </a: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TextBox 54"/>
          <p:cNvSpPr txBox="1"/>
          <p:nvPr/>
        </p:nvSpPr>
        <p:spPr>
          <a:xfrm>
            <a:off x="4877517" y="1952158"/>
            <a:ext cx="2520280" cy="707887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pPr algn="ctr"/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患者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39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39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39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28173" y="143392"/>
            <a:ext cx="4970561" cy="646331"/>
            <a:chOff x="6080760" y="1044564"/>
            <a:chExt cx="4970561" cy="646331"/>
          </a:xfrm>
        </p:grpSpPr>
        <p:sp>
          <p:nvSpPr>
            <p:cNvPr id="13" name="文本框 12"/>
            <p:cNvSpPr txBox="1"/>
            <p:nvPr/>
          </p:nvSpPr>
          <p:spPr>
            <a:xfrm>
              <a:off x="6080760" y="1044564"/>
              <a:ext cx="223361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049AAB"/>
                  </a:solidFill>
                  <a:cs typeface="+mn-ea"/>
                  <a:sym typeface="+mn-lt"/>
                </a:rPr>
                <a:t>ONE</a:t>
              </a:r>
              <a:endParaRPr lang="zh-CN" altLang="en-US" sz="36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214107" y="1078775"/>
              <a:ext cx="3837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cs typeface="+mn-ea"/>
                  <a:sym typeface="+mn-lt"/>
                </a:rPr>
                <a:t>病史资料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545798" y="2472508"/>
            <a:ext cx="22479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患者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前开始出现劳力后胸闷、气促、胸痛，胸痛持续约数分钟，含服硝酸酯类药物能缓解，当时诊断为“冠状动脉粥样硬化性心脏病，心功能不全，劳力性心绞痛”，给予抗心衰、抗血小板聚集、调脂、利尿等治疗后好转。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Freeform 18"/>
          <p:cNvSpPr/>
          <p:nvPr/>
        </p:nvSpPr>
        <p:spPr bwMode="auto">
          <a:xfrm>
            <a:off x="3214258" y="3238369"/>
            <a:ext cx="6323861" cy="2089967"/>
          </a:xfrm>
          <a:custGeom>
            <a:avLst/>
            <a:gdLst>
              <a:gd name="T0" fmla="*/ 4948 w 8907"/>
              <a:gd name="T1" fmla="*/ 90 h 2930"/>
              <a:gd name="T2" fmla="*/ 273 w 8907"/>
              <a:gd name="T3" fmla="*/ 1302 h 2930"/>
              <a:gd name="T4" fmla="*/ 3960 w 8907"/>
              <a:gd name="T5" fmla="*/ 2840 h 2930"/>
              <a:gd name="T6" fmla="*/ 8635 w 8907"/>
              <a:gd name="T7" fmla="*/ 1627 h 2930"/>
              <a:gd name="T8" fmla="*/ 4948 w 8907"/>
              <a:gd name="T9" fmla="*/ 90 h 2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07" h="2930">
                <a:moveTo>
                  <a:pt x="4948" y="90"/>
                </a:moveTo>
                <a:cubicBezTo>
                  <a:pt x="2639" y="0"/>
                  <a:pt x="546" y="543"/>
                  <a:pt x="273" y="1302"/>
                </a:cubicBezTo>
                <a:cubicBezTo>
                  <a:pt x="0" y="2062"/>
                  <a:pt x="1651" y="2750"/>
                  <a:pt x="3960" y="2840"/>
                </a:cubicBezTo>
                <a:cubicBezTo>
                  <a:pt x="6269" y="2930"/>
                  <a:pt x="8362" y="2387"/>
                  <a:pt x="8635" y="1627"/>
                </a:cubicBezTo>
                <a:cubicBezTo>
                  <a:pt x="8907" y="868"/>
                  <a:pt x="7257" y="180"/>
                  <a:pt x="4948" y="90"/>
                </a:cubicBezTo>
                <a:close/>
              </a:path>
            </a:pathLst>
          </a:custGeom>
          <a:noFill/>
          <a:ln w="9525" cap="flat">
            <a:solidFill>
              <a:schemeClr val="bg2">
                <a:lumMod val="50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4" name="Freeform 19"/>
          <p:cNvSpPr/>
          <p:nvPr/>
        </p:nvSpPr>
        <p:spPr bwMode="auto">
          <a:xfrm>
            <a:off x="7716635" y="3350236"/>
            <a:ext cx="785711" cy="259272"/>
          </a:xfrm>
          <a:custGeom>
            <a:avLst/>
            <a:gdLst>
              <a:gd name="T0" fmla="*/ 614 w 1106"/>
              <a:gd name="T1" fmla="*/ 11 h 364"/>
              <a:gd name="T2" fmla="*/ 34 w 1106"/>
              <a:gd name="T3" fmla="*/ 161 h 364"/>
              <a:gd name="T4" fmla="*/ 492 w 1106"/>
              <a:gd name="T5" fmla="*/ 352 h 364"/>
              <a:gd name="T6" fmla="*/ 1072 w 1106"/>
              <a:gd name="T7" fmla="*/ 202 h 364"/>
              <a:gd name="T8" fmla="*/ 614 w 1106"/>
              <a:gd name="T9" fmla="*/ 11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6" h="364">
                <a:moveTo>
                  <a:pt x="614" y="11"/>
                </a:moveTo>
                <a:cubicBezTo>
                  <a:pt x="327" y="0"/>
                  <a:pt x="68" y="67"/>
                  <a:pt x="34" y="161"/>
                </a:cubicBezTo>
                <a:cubicBezTo>
                  <a:pt x="0" y="256"/>
                  <a:pt x="205" y="341"/>
                  <a:pt x="492" y="352"/>
                </a:cubicBezTo>
                <a:cubicBezTo>
                  <a:pt x="778" y="364"/>
                  <a:pt x="1038" y="296"/>
                  <a:pt x="1072" y="202"/>
                </a:cubicBezTo>
                <a:cubicBezTo>
                  <a:pt x="1106" y="107"/>
                  <a:pt x="901" y="22"/>
                  <a:pt x="614" y="11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5" name="Freeform 20"/>
          <p:cNvSpPr/>
          <p:nvPr/>
        </p:nvSpPr>
        <p:spPr bwMode="auto">
          <a:xfrm>
            <a:off x="7195460" y="5042741"/>
            <a:ext cx="840987" cy="276381"/>
          </a:xfrm>
          <a:custGeom>
            <a:avLst/>
            <a:gdLst>
              <a:gd name="T0" fmla="*/ 1011 w 1184"/>
              <a:gd name="T1" fmla="*/ 297 h 389"/>
              <a:gd name="T2" fmla="*/ 905 w 1184"/>
              <a:gd name="T3" fmla="*/ 57 h 389"/>
              <a:gd name="T4" fmla="*/ 173 w 1184"/>
              <a:gd name="T5" fmla="*/ 91 h 389"/>
              <a:gd name="T6" fmla="*/ 279 w 1184"/>
              <a:gd name="T7" fmla="*/ 332 h 389"/>
              <a:gd name="T8" fmla="*/ 1011 w 1184"/>
              <a:gd name="T9" fmla="*/ 297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4" h="389">
                <a:moveTo>
                  <a:pt x="1011" y="297"/>
                </a:moveTo>
                <a:cubicBezTo>
                  <a:pt x="1184" y="221"/>
                  <a:pt x="1136" y="113"/>
                  <a:pt x="905" y="57"/>
                </a:cubicBezTo>
                <a:cubicBezTo>
                  <a:pt x="673" y="0"/>
                  <a:pt x="346" y="15"/>
                  <a:pt x="173" y="91"/>
                </a:cubicBezTo>
                <a:cubicBezTo>
                  <a:pt x="0" y="168"/>
                  <a:pt x="48" y="275"/>
                  <a:pt x="279" y="332"/>
                </a:cubicBezTo>
                <a:cubicBezTo>
                  <a:pt x="511" y="389"/>
                  <a:pt x="838" y="373"/>
                  <a:pt x="1011" y="297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26" name="Freeform 21"/>
          <p:cNvSpPr/>
          <p:nvPr/>
        </p:nvSpPr>
        <p:spPr bwMode="auto">
          <a:xfrm>
            <a:off x="2982624" y="4049086"/>
            <a:ext cx="843619" cy="279013"/>
          </a:xfrm>
          <a:custGeom>
            <a:avLst/>
            <a:gdLst>
              <a:gd name="T0" fmla="*/ 114 w 1188"/>
              <a:gd name="T1" fmla="*/ 264 h 391"/>
              <a:gd name="T2" fmla="*/ 800 w 1188"/>
              <a:gd name="T3" fmla="*/ 354 h 391"/>
              <a:gd name="T4" fmla="*/ 1074 w 1188"/>
              <a:gd name="T5" fmla="*/ 128 h 391"/>
              <a:gd name="T6" fmla="*/ 387 w 1188"/>
              <a:gd name="T7" fmla="*/ 38 h 391"/>
              <a:gd name="T8" fmla="*/ 114 w 1188"/>
              <a:gd name="T9" fmla="*/ 26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8" h="391">
                <a:moveTo>
                  <a:pt x="114" y="264"/>
                </a:moveTo>
                <a:cubicBezTo>
                  <a:pt x="228" y="351"/>
                  <a:pt x="535" y="391"/>
                  <a:pt x="800" y="354"/>
                </a:cubicBezTo>
                <a:cubicBezTo>
                  <a:pt x="1066" y="316"/>
                  <a:pt x="1188" y="215"/>
                  <a:pt x="1074" y="128"/>
                </a:cubicBezTo>
                <a:cubicBezTo>
                  <a:pt x="960" y="41"/>
                  <a:pt x="653" y="0"/>
                  <a:pt x="387" y="38"/>
                </a:cubicBezTo>
                <a:cubicBezTo>
                  <a:pt x="122" y="75"/>
                  <a:pt x="0" y="176"/>
                  <a:pt x="114" y="264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7" name="Freeform 22"/>
          <p:cNvSpPr/>
          <p:nvPr/>
        </p:nvSpPr>
        <p:spPr bwMode="auto">
          <a:xfrm>
            <a:off x="4278983" y="3589767"/>
            <a:ext cx="4194411" cy="1385854"/>
          </a:xfrm>
          <a:custGeom>
            <a:avLst/>
            <a:gdLst>
              <a:gd name="T0" fmla="*/ 3280 w 5906"/>
              <a:gd name="T1" fmla="*/ 59 h 1942"/>
              <a:gd name="T2" fmla="*/ 181 w 5906"/>
              <a:gd name="T3" fmla="*/ 863 h 1942"/>
              <a:gd name="T4" fmla="*/ 2625 w 5906"/>
              <a:gd name="T5" fmla="*/ 1883 h 1942"/>
              <a:gd name="T6" fmla="*/ 5725 w 5906"/>
              <a:gd name="T7" fmla="*/ 1079 h 1942"/>
              <a:gd name="T8" fmla="*/ 3280 w 5906"/>
              <a:gd name="T9" fmla="*/ 59 h 1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6" h="1942">
                <a:moveTo>
                  <a:pt x="3280" y="59"/>
                </a:moveTo>
                <a:cubicBezTo>
                  <a:pt x="1749" y="0"/>
                  <a:pt x="361" y="360"/>
                  <a:pt x="181" y="863"/>
                </a:cubicBezTo>
                <a:cubicBezTo>
                  <a:pt x="0" y="1367"/>
                  <a:pt x="1094" y="1823"/>
                  <a:pt x="2625" y="1883"/>
                </a:cubicBezTo>
                <a:cubicBezTo>
                  <a:pt x="4156" y="1942"/>
                  <a:pt x="5544" y="1582"/>
                  <a:pt x="5725" y="1079"/>
                </a:cubicBezTo>
                <a:cubicBezTo>
                  <a:pt x="5906" y="575"/>
                  <a:pt x="4812" y="119"/>
                  <a:pt x="3280" y="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70000"/>
            </a:schemeClr>
          </a:solidFill>
          <a:ln w="17463" cap="flat">
            <a:noFill/>
            <a:prstDash val="solid"/>
            <a:miter lim="800000"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8" name="Freeform 26"/>
          <p:cNvSpPr/>
          <p:nvPr/>
        </p:nvSpPr>
        <p:spPr bwMode="auto">
          <a:xfrm>
            <a:off x="5797762" y="4091201"/>
            <a:ext cx="1156851" cy="382985"/>
          </a:xfrm>
          <a:custGeom>
            <a:avLst/>
            <a:gdLst>
              <a:gd name="T0" fmla="*/ 905 w 1630"/>
              <a:gd name="T1" fmla="*/ 16 h 536"/>
              <a:gd name="T2" fmla="*/ 50 w 1630"/>
              <a:gd name="T3" fmla="*/ 238 h 536"/>
              <a:gd name="T4" fmla="*/ 725 w 1630"/>
              <a:gd name="T5" fmla="*/ 520 h 536"/>
              <a:gd name="T6" fmla="*/ 1580 w 1630"/>
              <a:gd name="T7" fmla="*/ 298 h 536"/>
              <a:gd name="T8" fmla="*/ 905 w 1630"/>
              <a:gd name="T9" fmla="*/ 1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0" h="536">
                <a:moveTo>
                  <a:pt x="905" y="16"/>
                </a:moveTo>
                <a:cubicBezTo>
                  <a:pt x="483" y="0"/>
                  <a:pt x="100" y="99"/>
                  <a:pt x="50" y="238"/>
                </a:cubicBezTo>
                <a:cubicBezTo>
                  <a:pt x="0" y="377"/>
                  <a:pt x="302" y="503"/>
                  <a:pt x="725" y="520"/>
                </a:cubicBezTo>
                <a:cubicBezTo>
                  <a:pt x="1147" y="536"/>
                  <a:pt x="1530" y="437"/>
                  <a:pt x="1580" y="298"/>
                </a:cubicBezTo>
                <a:cubicBezTo>
                  <a:pt x="1630" y="159"/>
                  <a:pt x="1328" y="33"/>
                  <a:pt x="905" y="16"/>
                </a:cubicBezTo>
                <a:close/>
              </a:path>
            </a:pathLst>
          </a:custGeom>
          <a:solidFill>
            <a:srgbClr val="999999">
              <a:alpha val="50000"/>
            </a:srgbClr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9" name="Freeform 27"/>
          <p:cNvSpPr/>
          <p:nvPr/>
        </p:nvSpPr>
        <p:spPr bwMode="auto">
          <a:xfrm>
            <a:off x="5610426" y="1719155"/>
            <a:ext cx="1546000" cy="2548259"/>
          </a:xfrm>
          <a:custGeom>
            <a:avLst/>
            <a:gdLst>
              <a:gd name="T0" fmla="*/ 1193 w 2386"/>
              <a:gd name="T1" fmla="*/ 0 h 3916"/>
              <a:gd name="T2" fmla="*/ 2386 w 2386"/>
              <a:gd name="T3" fmla="*/ 1193 h 3916"/>
              <a:gd name="T4" fmla="*/ 2036 w 2386"/>
              <a:gd name="T5" fmla="*/ 2277 h 3916"/>
              <a:gd name="T6" fmla="*/ 1193 w 2386"/>
              <a:gd name="T7" fmla="*/ 3916 h 3916"/>
              <a:gd name="T8" fmla="*/ 345 w 2386"/>
              <a:gd name="T9" fmla="*/ 2272 h 3916"/>
              <a:gd name="T10" fmla="*/ 0 w 2386"/>
              <a:gd name="T11" fmla="*/ 1193 h 3916"/>
              <a:gd name="T12" fmla="*/ 1193 w 2386"/>
              <a:gd name="T13" fmla="*/ 0 h 3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86" h="3916">
                <a:moveTo>
                  <a:pt x="1193" y="0"/>
                </a:moveTo>
                <a:cubicBezTo>
                  <a:pt x="1852" y="0"/>
                  <a:pt x="2386" y="534"/>
                  <a:pt x="2386" y="1193"/>
                </a:cubicBezTo>
                <a:cubicBezTo>
                  <a:pt x="2386" y="1522"/>
                  <a:pt x="2212" y="1948"/>
                  <a:pt x="2036" y="2277"/>
                </a:cubicBezTo>
                <a:lnTo>
                  <a:pt x="1193" y="3916"/>
                </a:lnTo>
                <a:lnTo>
                  <a:pt x="345" y="2272"/>
                </a:lnTo>
                <a:cubicBezTo>
                  <a:pt x="211" y="2010"/>
                  <a:pt x="25" y="1509"/>
                  <a:pt x="0" y="1193"/>
                </a:cubicBezTo>
                <a:cubicBezTo>
                  <a:pt x="0" y="534"/>
                  <a:pt x="534" y="0"/>
                  <a:pt x="1193" y="0"/>
                </a:cubicBezTo>
                <a:close/>
              </a:path>
            </a:pathLst>
          </a:custGeom>
          <a:solidFill>
            <a:srgbClr val="049AAB"/>
          </a:solidFill>
          <a:ln w="38100" cap="flat">
            <a:solidFill>
              <a:srgbClr val="049AAB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04" tIns="45702" rIns="91404" bIns="45702" numCol="1" anchor="t" anchorCtr="0" compatLnSpc="1"/>
          <a:lstStyle/>
          <a:p>
            <a:pPr algn="ctr"/>
            <a:endParaRPr lang="zh-CN" altLang="en-US" sz="2000" b="1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124762" y="3183093"/>
            <a:ext cx="596193" cy="984442"/>
            <a:chOff x="2386013" y="3190876"/>
            <a:chExt cx="719137" cy="1187450"/>
          </a:xfrm>
        </p:grpSpPr>
        <p:sp>
          <p:nvSpPr>
            <p:cNvPr id="32" name="Freeform 24"/>
            <p:cNvSpPr/>
            <p:nvPr/>
          </p:nvSpPr>
          <p:spPr bwMode="auto">
            <a:xfrm>
              <a:off x="2386013" y="3190876"/>
              <a:ext cx="719137" cy="1187450"/>
            </a:xfrm>
            <a:custGeom>
              <a:avLst/>
              <a:gdLst>
                <a:gd name="T0" fmla="*/ 420 w 840"/>
                <a:gd name="T1" fmla="*/ 0 h 1380"/>
                <a:gd name="T2" fmla="*/ 840 w 840"/>
                <a:gd name="T3" fmla="*/ 420 h 1380"/>
                <a:gd name="T4" fmla="*/ 717 w 840"/>
                <a:gd name="T5" fmla="*/ 802 h 1380"/>
                <a:gd name="T6" fmla="*/ 420 w 840"/>
                <a:gd name="T7" fmla="*/ 1380 h 1380"/>
                <a:gd name="T8" fmla="*/ 121 w 840"/>
                <a:gd name="T9" fmla="*/ 800 h 1380"/>
                <a:gd name="T10" fmla="*/ 0 w 840"/>
                <a:gd name="T11" fmla="*/ 420 h 1380"/>
                <a:gd name="T12" fmla="*/ 420 w 840"/>
                <a:gd name="T13" fmla="*/ 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0" h="1380">
                  <a:moveTo>
                    <a:pt x="420" y="0"/>
                  </a:moveTo>
                  <a:cubicBezTo>
                    <a:pt x="652" y="0"/>
                    <a:pt x="840" y="188"/>
                    <a:pt x="840" y="420"/>
                  </a:cubicBezTo>
                  <a:cubicBezTo>
                    <a:pt x="840" y="536"/>
                    <a:pt x="779" y="687"/>
                    <a:pt x="717" y="802"/>
                  </a:cubicBezTo>
                  <a:lnTo>
                    <a:pt x="420" y="1380"/>
                  </a:lnTo>
                  <a:lnTo>
                    <a:pt x="121" y="800"/>
                  </a:lnTo>
                  <a:cubicBezTo>
                    <a:pt x="74" y="708"/>
                    <a:pt x="8" y="532"/>
                    <a:pt x="0" y="420"/>
                  </a:cubicBezTo>
                  <a:cubicBezTo>
                    <a:pt x="0" y="188"/>
                    <a:pt x="188" y="0"/>
                    <a:pt x="420" y="0"/>
                  </a:cubicBez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rgbClr val="049AAB"/>
              </a:solidFill>
              <a:prstDash val="solid"/>
              <a:miter lim="800000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04" tIns="45702" rIns="91404" bIns="45702" numCol="1" anchor="t" anchorCtr="0" compatLnSpc="1"/>
            <a:lstStyle/>
            <a:p>
              <a:pPr algn="ctr"/>
              <a:endParaRPr lang="zh-CN" altLang="en-US" sz="2000" b="1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490140" y="3321670"/>
              <a:ext cx="473926" cy="704935"/>
            </a:xfrm>
            <a:prstGeom prst="rect">
              <a:avLst/>
            </a:prstGeom>
            <a:noFill/>
            <a:ln w="38100" cap="flat">
              <a:noFill/>
              <a:prstDash val="solid"/>
              <a:miter lim="800000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04" tIns="45702" rIns="91404" bIns="45702" numCol="1" anchor="t" anchorCtr="0" compatLnSpc="1"/>
            <a:lstStyle/>
            <a:p>
              <a:pPr algn="ctr"/>
              <a:r>
                <a:rPr lang="en-US" altLang="zh-CN" sz="2800" b="1" dirty="0">
                  <a:solidFill>
                    <a:srgbClr val="049AAB"/>
                  </a:solidFill>
                  <a:cs typeface="+mn-ea"/>
                  <a:sym typeface="+mn-lt"/>
                </a:rPr>
                <a:t>1</a:t>
              </a:r>
              <a:endParaRPr lang="zh-CN" altLang="en-US" sz="28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833769" y="2467134"/>
            <a:ext cx="596193" cy="984442"/>
            <a:chOff x="8066088" y="2327276"/>
            <a:chExt cx="719137" cy="1187450"/>
          </a:xfrm>
        </p:grpSpPr>
        <p:sp>
          <p:nvSpPr>
            <p:cNvPr id="35" name="Freeform 23"/>
            <p:cNvSpPr/>
            <p:nvPr/>
          </p:nvSpPr>
          <p:spPr bwMode="auto">
            <a:xfrm>
              <a:off x="8066088" y="2327276"/>
              <a:ext cx="719137" cy="1187450"/>
            </a:xfrm>
            <a:custGeom>
              <a:avLst/>
              <a:gdLst>
                <a:gd name="T0" fmla="*/ 420 w 840"/>
                <a:gd name="T1" fmla="*/ 0 h 1380"/>
                <a:gd name="T2" fmla="*/ 840 w 840"/>
                <a:gd name="T3" fmla="*/ 420 h 1380"/>
                <a:gd name="T4" fmla="*/ 717 w 840"/>
                <a:gd name="T5" fmla="*/ 802 h 1380"/>
                <a:gd name="T6" fmla="*/ 420 w 840"/>
                <a:gd name="T7" fmla="*/ 1380 h 1380"/>
                <a:gd name="T8" fmla="*/ 122 w 840"/>
                <a:gd name="T9" fmla="*/ 800 h 1380"/>
                <a:gd name="T10" fmla="*/ 0 w 840"/>
                <a:gd name="T11" fmla="*/ 420 h 1380"/>
                <a:gd name="T12" fmla="*/ 420 w 840"/>
                <a:gd name="T13" fmla="*/ 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0" h="1380">
                  <a:moveTo>
                    <a:pt x="420" y="0"/>
                  </a:moveTo>
                  <a:cubicBezTo>
                    <a:pt x="652" y="0"/>
                    <a:pt x="840" y="188"/>
                    <a:pt x="840" y="420"/>
                  </a:cubicBezTo>
                  <a:cubicBezTo>
                    <a:pt x="840" y="536"/>
                    <a:pt x="779" y="686"/>
                    <a:pt x="717" y="802"/>
                  </a:cubicBezTo>
                  <a:lnTo>
                    <a:pt x="420" y="1380"/>
                  </a:lnTo>
                  <a:lnTo>
                    <a:pt x="122" y="800"/>
                  </a:lnTo>
                  <a:cubicBezTo>
                    <a:pt x="74" y="708"/>
                    <a:pt x="9" y="531"/>
                    <a:pt x="0" y="420"/>
                  </a:cubicBezTo>
                  <a:cubicBezTo>
                    <a:pt x="0" y="188"/>
                    <a:pt x="188" y="0"/>
                    <a:pt x="420" y="0"/>
                  </a:cubicBez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rgbClr val="049AAB"/>
              </a:solidFill>
              <a:prstDash val="solid"/>
              <a:miter lim="800000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04" tIns="45702" rIns="91404" bIns="45702" numCol="1" anchor="t" anchorCtr="0" compatLnSpc="1"/>
            <a:lstStyle/>
            <a:p>
              <a:pPr algn="ctr"/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8244643" y="2431982"/>
              <a:ext cx="520516" cy="7053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049AAB"/>
                  </a:solidFill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332334" y="4189908"/>
            <a:ext cx="597510" cy="984442"/>
            <a:chOff x="7461250" y="4405313"/>
            <a:chExt cx="720725" cy="1187450"/>
          </a:xfrm>
        </p:grpSpPr>
        <p:sp>
          <p:nvSpPr>
            <p:cNvPr id="38" name="Freeform 25"/>
            <p:cNvSpPr/>
            <p:nvPr/>
          </p:nvSpPr>
          <p:spPr bwMode="auto">
            <a:xfrm>
              <a:off x="7461250" y="4405313"/>
              <a:ext cx="720725" cy="1187450"/>
            </a:xfrm>
            <a:custGeom>
              <a:avLst/>
              <a:gdLst>
                <a:gd name="T0" fmla="*/ 421 w 841"/>
                <a:gd name="T1" fmla="*/ 0 h 1380"/>
                <a:gd name="T2" fmla="*/ 841 w 841"/>
                <a:gd name="T3" fmla="*/ 420 h 1380"/>
                <a:gd name="T4" fmla="*/ 718 w 841"/>
                <a:gd name="T5" fmla="*/ 802 h 1380"/>
                <a:gd name="T6" fmla="*/ 421 w 841"/>
                <a:gd name="T7" fmla="*/ 1380 h 1380"/>
                <a:gd name="T8" fmla="*/ 122 w 841"/>
                <a:gd name="T9" fmla="*/ 801 h 1380"/>
                <a:gd name="T10" fmla="*/ 0 w 841"/>
                <a:gd name="T11" fmla="*/ 420 h 1380"/>
                <a:gd name="T12" fmla="*/ 421 w 841"/>
                <a:gd name="T13" fmla="*/ 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1" h="1380">
                  <a:moveTo>
                    <a:pt x="421" y="0"/>
                  </a:moveTo>
                  <a:cubicBezTo>
                    <a:pt x="653" y="0"/>
                    <a:pt x="841" y="188"/>
                    <a:pt x="841" y="420"/>
                  </a:cubicBezTo>
                  <a:cubicBezTo>
                    <a:pt x="841" y="537"/>
                    <a:pt x="780" y="687"/>
                    <a:pt x="718" y="802"/>
                  </a:cubicBezTo>
                  <a:lnTo>
                    <a:pt x="421" y="1380"/>
                  </a:lnTo>
                  <a:lnTo>
                    <a:pt x="122" y="801"/>
                  </a:lnTo>
                  <a:cubicBezTo>
                    <a:pt x="75" y="709"/>
                    <a:pt x="9" y="532"/>
                    <a:pt x="0" y="420"/>
                  </a:cubicBezTo>
                  <a:cubicBezTo>
                    <a:pt x="0" y="188"/>
                    <a:pt x="189" y="0"/>
                    <a:pt x="421" y="0"/>
                  </a:cubicBez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rgbClr val="049AAB"/>
              </a:solidFill>
              <a:prstDash val="solid"/>
              <a:miter lim="800000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04" tIns="45702" rIns="91404" bIns="45702" numCol="1" anchor="t" anchorCtr="0" compatLnSpc="1"/>
            <a:lstStyle/>
            <a:p>
              <a:pPr algn="ctr"/>
              <a:endParaRPr lang="zh-CN" altLang="en-US" sz="2800" b="1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7630494" y="4465498"/>
              <a:ext cx="473925" cy="704935"/>
            </a:xfrm>
            <a:prstGeom prst="rect">
              <a:avLst/>
            </a:prstGeom>
            <a:noFill/>
            <a:ln w="38100" cap="flat">
              <a:noFill/>
              <a:prstDash val="solid"/>
              <a:miter lim="800000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04" tIns="45702" rIns="91404" bIns="45702" numCol="1" anchor="t" anchorCtr="0" compatLnSpc="1"/>
            <a:lstStyle/>
            <a:p>
              <a:pPr algn="ctr"/>
              <a:r>
                <a:rPr lang="en-US" altLang="zh-CN" sz="2800" b="1" dirty="0">
                  <a:solidFill>
                    <a:srgbClr val="049AAB"/>
                  </a:solidFill>
                  <a:cs typeface="+mn-ea"/>
                  <a:sym typeface="+mn-lt"/>
                </a:rPr>
                <a:t>3</a:t>
              </a:r>
              <a:endParaRPr lang="zh-CN" altLang="en-US" sz="28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9511063" y="697197"/>
            <a:ext cx="24644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t" hangingPunct="0">
              <a:lnSpc>
                <a:spcPct val="15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于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月份在浙江省某三甲医院植入冠脉支架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枚（具体位置不详），于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月份在上海某医院因“左侧肾动脉狭窄”植入支架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枚，术后一直口服“阿司匹林肠溶片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0.1g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qd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、氯吡格雷片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75mg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qd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、阿托伐他汀片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20mg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qd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等，胸闷、气促有好转，胸痛未再发。</a:t>
            </a:r>
          </a:p>
        </p:txBody>
      </p:sp>
      <p:sp>
        <p:nvSpPr>
          <p:cNvPr id="43" name="矩形 42"/>
          <p:cNvSpPr/>
          <p:nvPr/>
        </p:nvSpPr>
        <p:spPr>
          <a:xfrm>
            <a:off x="5606948" y="5513692"/>
            <a:ext cx="4219374" cy="744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4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天前患者胸闷再发，活动后加重，伴双下肢凹陷性浮肿，无胸痛，遂收住我科。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6079490" y="2236470"/>
            <a:ext cx="594360" cy="797560"/>
            <a:chOff x="7265988" y="2335213"/>
            <a:chExt cx="652462" cy="874713"/>
          </a:xfrm>
          <a:solidFill>
            <a:schemeClr val="bg1"/>
          </a:solidFill>
        </p:grpSpPr>
        <p:sp>
          <p:nvSpPr>
            <p:cNvPr id="72" name="Freeform 23"/>
            <p:cNvSpPr>
              <a:spLocks noEditPoints="1"/>
            </p:cNvSpPr>
            <p:nvPr/>
          </p:nvSpPr>
          <p:spPr bwMode="auto">
            <a:xfrm>
              <a:off x="7265988" y="2335213"/>
              <a:ext cx="323850" cy="874713"/>
            </a:xfrm>
            <a:custGeom>
              <a:avLst/>
              <a:gdLst>
                <a:gd name="T0" fmla="*/ 283 w 407"/>
                <a:gd name="T1" fmla="*/ 0 h 1101"/>
                <a:gd name="T2" fmla="*/ 151 w 407"/>
                <a:gd name="T3" fmla="*/ 120 h 1101"/>
                <a:gd name="T4" fmla="*/ 17 w 407"/>
                <a:gd name="T5" fmla="*/ 511 h 1101"/>
                <a:gd name="T6" fmla="*/ 5 w 407"/>
                <a:gd name="T7" fmla="*/ 949 h 1101"/>
                <a:gd name="T8" fmla="*/ 47 w 407"/>
                <a:gd name="T9" fmla="*/ 1072 h 1101"/>
                <a:gd name="T10" fmla="*/ 137 w 407"/>
                <a:gd name="T11" fmla="*/ 1094 h 1101"/>
                <a:gd name="T12" fmla="*/ 206 w 407"/>
                <a:gd name="T13" fmla="*/ 966 h 1101"/>
                <a:gd name="T14" fmla="*/ 282 w 407"/>
                <a:gd name="T15" fmla="*/ 866 h 1101"/>
                <a:gd name="T16" fmla="*/ 396 w 407"/>
                <a:gd name="T17" fmla="*/ 788 h 1101"/>
                <a:gd name="T18" fmla="*/ 406 w 407"/>
                <a:gd name="T19" fmla="*/ 177 h 1101"/>
                <a:gd name="T20" fmla="*/ 353 w 407"/>
                <a:gd name="T21" fmla="*/ 19 h 1101"/>
                <a:gd name="T22" fmla="*/ 42 w 407"/>
                <a:gd name="T23" fmla="*/ 748 h 1101"/>
                <a:gd name="T24" fmla="*/ 128 w 407"/>
                <a:gd name="T25" fmla="*/ 731 h 1101"/>
                <a:gd name="T26" fmla="*/ 329 w 407"/>
                <a:gd name="T27" fmla="*/ 622 h 1101"/>
                <a:gd name="T28" fmla="*/ 365 w 407"/>
                <a:gd name="T29" fmla="*/ 654 h 1101"/>
                <a:gd name="T30" fmla="*/ 354 w 407"/>
                <a:gd name="T31" fmla="*/ 712 h 1101"/>
                <a:gd name="T32" fmla="*/ 230 w 407"/>
                <a:gd name="T33" fmla="*/ 751 h 1101"/>
                <a:gd name="T34" fmla="*/ 68 w 407"/>
                <a:gd name="T35" fmla="*/ 872 h 1101"/>
                <a:gd name="T36" fmla="*/ 33 w 407"/>
                <a:gd name="T37" fmla="*/ 851 h 1101"/>
                <a:gd name="T38" fmla="*/ 321 w 407"/>
                <a:gd name="T39" fmla="*/ 815 h 1101"/>
                <a:gd name="T40" fmla="*/ 223 w 407"/>
                <a:gd name="T41" fmla="*/ 873 h 1101"/>
                <a:gd name="T42" fmla="*/ 158 w 407"/>
                <a:gd name="T43" fmla="*/ 1019 h 1101"/>
                <a:gd name="T44" fmla="*/ 98 w 407"/>
                <a:gd name="T45" fmla="*/ 1065 h 1101"/>
                <a:gd name="T46" fmla="*/ 40 w 407"/>
                <a:gd name="T47" fmla="*/ 995 h 1101"/>
                <a:gd name="T48" fmla="*/ 63 w 407"/>
                <a:gd name="T49" fmla="*/ 932 h 1101"/>
                <a:gd name="T50" fmla="*/ 237 w 407"/>
                <a:gd name="T51" fmla="*/ 806 h 1101"/>
                <a:gd name="T52" fmla="*/ 354 w 407"/>
                <a:gd name="T53" fmla="*/ 765 h 1101"/>
                <a:gd name="T54" fmla="*/ 365 w 407"/>
                <a:gd name="T55" fmla="*/ 809 h 1101"/>
                <a:gd name="T56" fmla="*/ 350 w 407"/>
                <a:gd name="T57" fmla="*/ 559 h 1101"/>
                <a:gd name="T58" fmla="*/ 226 w 407"/>
                <a:gd name="T59" fmla="*/ 615 h 1101"/>
                <a:gd name="T60" fmla="*/ 64 w 407"/>
                <a:gd name="T61" fmla="*/ 693 h 1101"/>
                <a:gd name="T62" fmla="*/ 31 w 407"/>
                <a:gd name="T63" fmla="*/ 661 h 1101"/>
                <a:gd name="T64" fmla="*/ 46 w 407"/>
                <a:gd name="T65" fmla="*/ 558 h 1101"/>
                <a:gd name="T66" fmla="*/ 103 w 407"/>
                <a:gd name="T67" fmla="*/ 559 h 1101"/>
                <a:gd name="T68" fmla="*/ 252 w 407"/>
                <a:gd name="T69" fmla="*/ 511 h 1101"/>
                <a:gd name="T70" fmla="*/ 361 w 407"/>
                <a:gd name="T71" fmla="*/ 487 h 1101"/>
                <a:gd name="T72" fmla="*/ 371 w 407"/>
                <a:gd name="T73" fmla="*/ 368 h 1101"/>
                <a:gd name="T74" fmla="*/ 333 w 407"/>
                <a:gd name="T75" fmla="*/ 423 h 1101"/>
                <a:gd name="T76" fmla="*/ 163 w 407"/>
                <a:gd name="T77" fmla="*/ 495 h 1101"/>
                <a:gd name="T78" fmla="*/ 70 w 407"/>
                <a:gd name="T79" fmla="*/ 501 h 1101"/>
                <a:gd name="T80" fmla="*/ 77 w 407"/>
                <a:gd name="T81" fmla="*/ 386 h 1101"/>
                <a:gd name="T82" fmla="*/ 117 w 407"/>
                <a:gd name="T83" fmla="*/ 372 h 1101"/>
                <a:gd name="T84" fmla="*/ 192 w 407"/>
                <a:gd name="T85" fmla="*/ 374 h 1101"/>
                <a:gd name="T86" fmla="*/ 371 w 407"/>
                <a:gd name="T87" fmla="*/ 321 h 1101"/>
                <a:gd name="T88" fmla="*/ 377 w 407"/>
                <a:gd name="T89" fmla="*/ 234 h 1101"/>
                <a:gd name="T90" fmla="*/ 297 w 407"/>
                <a:gd name="T91" fmla="*/ 284 h 1101"/>
                <a:gd name="T92" fmla="*/ 155 w 407"/>
                <a:gd name="T93" fmla="*/ 328 h 1101"/>
                <a:gd name="T94" fmla="*/ 114 w 407"/>
                <a:gd name="T95" fmla="*/ 296 h 1101"/>
                <a:gd name="T96" fmla="*/ 151 w 407"/>
                <a:gd name="T97" fmla="*/ 191 h 1101"/>
                <a:gd name="T98" fmla="*/ 208 w 407"/>
                <a:gd name="T99" fmla="*/ 190 h 1101"/>
                <a:gd name="T100" fmla="*/ 340 w 407"/>
                <a:gd name="T101" fmla="*/ 185 h 1101"/>
                <a:gd name="T102" fmla="*/ 378 w 407"/>
                <a:gd name="T103" fmla="*/ 212 h 1101"/>
                <a:gd name="T104" fmla="*/ 229 w 407"/>
                <a:gd name="T105" fmla="*/ 142 h 1101"/>
                <a:gd name="T106" fmla="*/ 205 w 407"/>
                <a:gd name="T107" fmla="*/ 96 h 1101"/>
                <a:gd name="T108" fmla="*/ 284 w 407"/>
                <a:gd name="T109" fmla="*/ 36 h 1101"/>
                <a:gd name="T110" fmla="*/ 349 w 407"/>
                <a:gd name="T111" fmla="*/ 63 h 1101"/>
                <a:gd name="T112" fmla="*/ 349 w 407"/>
                <a:gd name="T113" fmla="*/ 127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7" h="1101">
                  <a:moveTo>
                    <a:pt x="346" y="14"/>
                  </a:moveTo>
                  <a:lnTo>
                    <a:pt x="346" y="14"/>
                  </a:lnTo>
                  <a:lnTo>
                    <a:pt x="336" y="9"/>
                  </a:lnTo>
                  <a:lnTo>
                    <a:pt x="328" y="5"/>
                  </a:lnTo>
                  <a:lnTo>
                    <a:pt x="318" y="2"/>
                  </a:lnTo>
                  <a:lnTo>
                    <a:pt x="310" y="0"/>
                  </a:lnTo>
                  <a:lnTo>
                    <a:pt x="301" y="0"/>
                  </a:lnTo>
                  <a:lnTo>
                    <a:pt x="291" y="0"/>
                  </a:lnTo>
                  <a:lnTo>
                    <a:pt x="283" y="0"/>
                  </a:lnTo>
                  <a:lnTo>
                    <a:pt x="275" y="1"/>
                  </a:lnTo>
                  <a:lnTo>
                    <a:pt x="258" y="7"/>
                  </a:lnTo>
                  <a:lnTo>
                    <a:pt x="241" y="15"/>
                  </a:lnTo>
                  <a:lnTo>
                    <a:pt x="224" y="28"/>
                  </a:lnTo>
                  <a:lnTo>
                    <a:pt x="209" y="42"/>
                  </a:lnTo>
                  <a:lnTo>
                    <a:pt x="194" y="58"/>
                  </a:lnTo>
                  <a:lnTo>
                    <a:pt x="180" y="76"/>
                  </a:lnTo>
                  <a:lnTo>
                    <a:pt x="164" y="97"/>
                  </a:lnTo>
                  <a:lnTo>
                    <a:pt x="151" y="120"/>
                  </a:lnTo>
                  <a:lnTo>
                    <a:pt x="138" y="145"/>
                  </a:lnTo>
                  <a:lnTo>
                    <a:pt x="124" y="170"/>
                  </a:lnTo>
                  <a:lnTo>
                    <a:pt x="113" y="196"/>
                  </a:lnTo>
                  <a:lnTo>
                    <a:pt x="100" y="224"/>
                  </a:lnTo>
                  <a:lnTo>
                    <a:pt x="78" y="283"/>
                  </a:lnTo>
                  <a:lnTo>
                    <a:pt x="58" y="342"/>
                  </a:lnTo>
                  <a:lnTo>
                    <a:pt x="42" y="400"/>
                  </a:lnTo>
                  <a:lnTo>
                    <a:pt x="28" y="458"/>
                  </a:lnTo>
                  <a:lnTo>
                    <a:pt x="17" y="511"/>
                  </a:lnTo>
                  <a:lnTo>
                    <a:pt x="8" y="559"/>
                  </a:lnTo>
                  <a:lnTo>
                    <a:pt x="3" y="601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1" y="725"/>
                  </a:lnTo>
                  <a:lnTo>
                    <a:pt x="3" y="823"/>
                  </a:lnTo>
                  <a:lnTo>
                    <a:pt x="7" y="935"/>
                  </a:lnTo>
                  <a:lnTo>
                    <a:pt x="7" y="935"/>
                  </a:lnTo>
                  <a:lnTo>
                    <a:pt x="5" y="949"/>
                  </a:lnTo>
                  <a:lnTo>
                    <a:pt x="5" y="964"/>
                  </a:lnTo>
                  <a:lnTo>
                    <a:pt x="7" y="978"/>
                  </a:lnTo>
                  <a:lnTo>
                    <a:pt x="10" y="993"/>
                  </a:lnTo>
                  <a:lnTo>
                    <a:pt x="12" y="1007"/>
                  </a:lnTo>
                  <a:lnTo>
                    <a:pt x="18" y="1021"/>
                  </a:lnTo>
                  <a:lnTo>
                    <a:pt x="24" y="1035"/>
                  </a:lnTo>
                  <a:lnTo>
                    <a:pt x="31" y="1048"/>
                  </a:lnTo>
                  <a:lnTo>
                    <a:pt x="38" y="1060"/>
                  </a:lnTo>
                  <a:lnTo>
                    <a:pt x="47" y="1072"/>
                  </a:lnTo>
                  <a:lnTo>
                    <a:pt x="56" y="1080"/>
                  </a:lnTo>
                  <a:lnTo>
                    <a:pt x="65" y="1088"/>
                  </a:lnTo>
                  <a:lnTo>
                    <a:pt x="77" y="1095"/>
                  </a:lnTo>
                  <a:lnTo>
                    <a:pt x="88" y="1100"/>
                  </a:lnTo>
                  <a:lnTo>
                    <a:pt x="99" y="1101"/>
                  </a:lnTo>
                  <a:lnTo>
                    <a:pt x="111" y="1101"/>
                  </a:lnTo>
                  <a:lnTo>
                    <a:pt x="111" y="1101"/>
                  </a:lnTo>
                  <a:lnTo>
                    <a:pt x="125" y="1098"/>
                  </a:lnTo>
                  <a:lnTo>
                    <a:pt x="137" y="1094"/>
                  </a:lnTo>
                  <a:lnTo>
                    <a:pt x="148" y="1088"/>
                  </a:lnTo>
                  <a:lnTo>
                    <a:pt x="156" y="1081"/>
                  </a:lnTo>
                  <a:lnTo>
                    <a:pt x="163" y="1073"/>
                  </a:lnTo>
                  <a:lnTo>
                    <a:pt x="170" y="1063"/>
                  </a:lnTo>
                  <a:lnTo>
                    <a:pt x="176" y="1052"/>
                  </a:lnTo>
                  <a:lnTo>
                    <a:pt x="181" y="1041"/>
                  </a:lnTo>
                  <a:lnTo>
                    <a:pt x="190" y="1016"/>
                  </a:lnTo>
                  <a:lnTo>
                    <a:pt x="198" y="991"/>
                  </a:lnTo>
                  <a:lnTo>
                    <a:pt x="206" y="966"/>
                  </a:lnTo>
                  <a:lnTo>
                    <a:pt x="216" y="942"/>
                  </a:lnTo>
                  <a:lnTo>
                    <a:pt x="216" y="942"/>
                  </a:lnTo>
                  <a:lnTo>
                    <a:pt x="224" y="926"/>
                  </a:lnTo>
                  <a:lnTo>
                    <a:pt x="233" y="914"/>
                  </a:lnTo>
                  <a:lnTo>
                    <a:pt x="241" y="901"/>
                  </a:lnTo>
                  <a:lnTo>
                    <a:pt x="251" y="890"/>
                  </a:lnTo>
                  <a:lnTo>
                    <a:pt x="261" y="880"/>
                  </a:lnTo>
                  <a:lnTo>
                    <a:pt x="272" y="873"/>
                  </a:lnTo>
                  <a:lnTo>
                    <a:pt x="282" y="866"/>
                  </a:lnTo>
                  <a:lnTo>
                    <a:pt x="293" y="859"/>
                  </a:lnTo>
                  <a:lnTo>
                    <a:pt x="305" y="855"/>
                  </a:lnTo>
                  <a:lnTo>
                    <a:pt x="317" y="852"/>
                  </a:lnTo>
                  <a:lnTo>
                    <a:pt x="329" y="850"/>
                  </a:lnTo>
                  <a:lnTo>
                    <a:pt x="342" y="848"/>
                  </a:lnTo>
                  <a:lnTo>
                    <a:pt x="370" y="847"/>
                  </a:lnTo>
                  <a:lnTo>
                    <a:pt x="397" y="848"/>
                  </a:lnTo>
                  <a:lnTo>
                    <a:pt x="397" y="848"/>
                  </a:lnTo>
                  <a:lnTo>
                    <a:pt x="396" y="788"/>
                  </a:lnTo>
                  <a:lnTo>
                    <a:pt x="395" y="728"/>
                  </a:lnTo>
                  <a:lnTo>
                    <a:pt x="395" y="610"/>
                  </a:lnTo>
                  <a:lnTo>
                    <a:pt x="397" y="490"/>
                  </a:lnTo>
                  <a:lnTo>
                    <a:pt x="402" y="370"/>
                  </a:lnTo>
                  <a:lnTo>
                    <a:pt x="402" y="370"/>
                  </a:lnTo>
                  <a:lnTo>
                    <a:pt x="406" y="283"/>
                  </a:lnTo>
                  <a:lnTo>
                    <a:pt x="407" y="231"/>
                  </a:lnTo>
                  <a:lnTo>
                    <a:pt x="407" y="203"/>
                  </a:lnTo>
                  <a:lnTo>
                    <a:pt x="406" y="177"/>
                  </a:lnTo>
                  <a:lnTo>
                    <a:pt x="404" y="150"/>
                  </a:lnTo>
                  <a:lnTo>
                    <a:pt x="402" y="125"/>
                  </a:lnTo>
                  <a:lnTo>
                    <a:pt x="396" y="100"/>
                  </a:lnTo>
                  <a:lnTo>
                    <a:pt x="390" y="78"/>
                  </a:lnTo>
                  <a:lnTo>
                    <a:pt x="382" y="57"/>
                  </a:lnTo>
                  <a:lnTo>
                    <a:pt x="372" y="40"/>
                  </a:lnTo>
                  <a:lnTo>
                    <a:pt x="367" y="32"/>
                  </a:lnTo>
                  <a:lnTo>
                    <a:pt x="360" y="25"/>
                  </a:lnTo>
                  <a:lnTo>
                    <a:pt x="353" y="19"/>
                  </a:lnTo>
                  <a:lnTo>
                    <a:pt x="346" y="14"/>
                  </a:lnTo>
                  <a:lnTo>
                    <a:pt x="346" y="14"/>
                  </a:lnTo>
                  <a:close/>
                  <a:moveTo>
                    <a:pt x="32" y="783"/>
                  </a:moveTo>
                  <a:lnTo>
                    <a:pt x="32" y="783"/>
                  </a:lnTo>
                  <a:lnTo>
                    <a:pt x="32" y="767"/>
                  </a:lnTo>
                  <a:lnTo>
                    <a:pt x="35" y="756"/>
                  </a:lnTo>
                  <a:lnTo>
                    <a:pt x="38" y="749"/>
                  </a:lnTo>
                  <a:lnTo>
                    <a:pt x="39" y="748"/>
                  </a:lnTo>
                  <a:lnTo>
                    <a:pt x="42" y="748"/>
                  </a:lnTo>
                  <a:lnTo>
                    <a:pt x="42" y="748"/>
                  </a:lnTo>
                  <a:lnTo>
                    <a:pt x="53" y="748"/>
                  </a:lnTo>
                  <a:lnTo>
                    <a:pt x="53" y="748"/>
                  </a:lnTo>
                  <a:lnTo>
                    <a:pt x="57" y="748"/>
                  </a:lnTo>
                  <a:lnTo>
                    <a:pt x="57" y="748"/>
                  </a:lnTo>
                  <a:lnTo>
                    <a:pt x="70" y="748"/>
                  </a:lnTo>
                  <a:lnTo>
                    <a:pt x="81" y="745"/>
                  </a:lnTo>
                  <a:lnTo>
                    <a:pt x="104" y="739"/>
                  </a:lnTo>
                  <a:lnTo>
                    <a:pt x="128" y="731"/>
                  </a:lnTo>
                  <a:lnTo>
                    <a:pt x="149" y="721"/>
                  </a:lnTo>
                  <a:lnTo>
                    <a:pt x="149" y="721"/>
                  </a:lnTo>
                  <a:lnTo>
                    <a:pt x="174" y="707"/>
                  </a:lnTo>
                  <a:lnTo>
                    <a:pt x="198" y="693"/>
                  </a:lnTo>
                  <a:lnTo>
                    <a:pt x="243" y="665"/>
                  </a:lnTo>
                  <a:lnTo>
                    <a:pt x="264" y="652"/>
                  </a:lnTo>
                  <a:lnTo>
                    <a:pt x="284" y="639"/>
                  </a:lnTo>
                  <a:lnTo>
                    <a:pt x="307" y="629"/>
                  </a:lnTo>
                  <a:lnTo>
                    <a:pt x="329" y="622"/>
                  </a:lnTo>
                  <a:lnTo>
                    <a:pt x="329" y="622"/>
                  </a:lnTo>
                  <a:lnTo>
                    <a:pt x="336" y="621"/>
                  </a:lnTo>
                  <a:lnTo>
                    <a:pt x="343" y="622"/>
                  </a:lnTo>
                  <a:lnTo>
                    <a:pt x="349" y="625"/>
                  </a:lnTo>
                  <a:lnTo>
                    <a:pt x="354" y="628"/>
                  </a:lnTo>
                  <a:lnTo>
                    <a:pt x="360" y="633"/>
                  </a:lnTo>
                  <a:lnTo>
                    <a:pt x="363" y="639"/>
                  </a:lnTo>
                  <a:lnTo>
                    <a:pt x="364" y="646"/>
                  </a:lnTo>
                  <a:lnTo>
                    <a:pt x="365" y="654"/>
                  </a:lnTo>
                  <a:lnTo>
                    <a:pt x="365" y="654"/>
                  </a:lnTo>
                  <a:lnTo>
                    <a:pt x="365" y="675"/>
                  </a:lnTo>
                  <a:lnTo>
                    <a:pt x="365" y="675"/>
                  </a:lnTo>
                  <a:lnTo>
                    <a:pt x="364" y="691"/>
                  </a:lnTo>
                  <a:lnTo>
                    <a:pt x="363" y="702"/>
                  </a:lnTo>
                  <a:lnTo>
                    <a:pt x="358" y="709"/>
                  </a:lnTo>
                  <a:lnTo>
                    <a:pt x="356" y="712"/>
                  </a:lnTo>
                  <a:lnTo>
                    <a:pt x="354" y="712"/>
                  </a:lnTo>
                  <a:lnTo>
                    <a:pt x="354" y="712"/>
                  </a:lnTo>
                  <a:lnTo>
                    <a:pt x="343" y="712"/>
                  </a:lnTo>
                  <a:lnTo>
                    <a:pt x="343" y="712"/>
                  </a:lnTo>
                  <a:lnTo>
                    <a:pt x="325" y="713"/>
                  </a:lnTo>
                  <a:lnTo>
                    <a:pt x="307" y="716"/>
                  </a:lnTo>
                  <a:lnTo>
                    <a:pt x="290" y="720"/>
                  </a:lnTo>
                  <a:lnTo>
                    <a:pt x="275" y="727"/>
                  </a:lnTo>
                  <a:lnTo>
                    <a:pt x="259" y="734"/>
                  </a:lnTo>
                  <a:lnTo>
                    <a:pt x="244" y="742"/>
                  </a:lnTo>
                  <a:lnTo>
                    <a:pt x="230" y="751"/>
                  </a:lnTo>
                  <a:lnTo>
                    <a:pt x="216" y="762"/>
                  </a:lnTo>
                  <a:lnTo>
                    <a:pt x="188" y="783"/>
                  </a:lnTo>
                  <a:lnTo>
                    <a:pt x="160" y="805"/>
                  </a:lnTo>
                  <a:lnTo>
                    <a:pt x="131" y="829"/>
                  </a:lnTo>
                  <a:lnTo>
                    <a:pt x="102" y="850"/>
                  </a:lnTo>
                  <a:lnTo>
                    <a:pt x="102" y="850"/>
                  </a:lnTo>
                  <a:lnTo>
                    <a:pt x="86" y="861"/>
                  </a:lnTo>
                  <a:lnTo>
                    <a:pt x="68" y="872"/>
                  </a:lnTo>
                  <a:lnTo>
                    <a:pt x="68" y="872"/>
                  </a:lnTo>
                  <a:lnTo>
                    <a:pt x="61" y="875"/>
                  </a:lnTo>
                  <a:lnTo>
                    <a:pt x="56" y="876"/>
                  </a:lnTo>
                  <a:lnTo>
                    <a:pt x="50" y="875"/>
                  </a:lnTo>
                  <a:lnTo>
                    <a:pt x="44" y="873"/>
                  </a:lnTo>
                  <a:lnTo>
                    <a:pt x="40" y="869"/>
                  </a:lnTo>
                  <a:lnTo>
                    <a:pt x="36" y="864"/>
                  </a:lnTo>
                  <a:lnTo>
                    <a:pt x="35" y="858"/>
                  </a:lnTo>
                  <a:lnTo>
                    <a:pt x="33" y="851"/>
                  </a:lnTo>
                  <a:lnTo>
                    <a:pt x="33" y="851"/>
                  </a:lnTo>
                  <a:lnTo>
                    <a:pt x="32" y="783"/>
                  </a:lnTo>
                  <a:lnTo>
                    <a:pt x="32" y="783"/>
                  </a:lnTo>
                  <a:close/>
                  <a:moveTo>
                    <a:pt x="364" y="811"/>
                  </a:moveTo>
                  <a:lnTo>
                    <a:pt x="364" y="811"/>
                  </a:lnTo>
                  <a:lnTo>
                    <a:pt x="363" y="811"/>
                  </a:lnTo>
                  <a:lnTo>
                    <a:pt x="363" y="811"/>
                  </a:lnTo>
                  <a:lnTo>
                    <a:pt x="349" y="811"/>
                  </a:lnTo>
                  <a:lnTo>
                    <a:pt x="335" y="812"/>
                  </a:lnTo>
                  <a:lnTo>
                    <a:pt x="321" y="815"/>
                  </a:lnTo>
                  <a:lnTo>
                    <a:pt x="308" y="818"/>
                  </a:lnTo>
                  <a:lnTo>
                    <a:pt x="296" y="822"/>
                  </a:lnTo>
                  <a:lnTo>
                    <a:pt x="283" y="826"/>
                  </a:lnTo>
                  <a:lnTo>
                    <a:pt x="272" y="832"/>
                  </a:lnTo>
                  <a:lnTo>
                    <a:pt x="262" y="839"/>
                  </a:lnTo>
                  <a:lnTo>
                    <a:pt x="251" y="846"/>
                  </a:lnTo>
                  <a:lnTo>
                    <a:pt x="241" y="854"/>
                  </a:lnTo>
                  <a:lnTo>
                    <a:pt x="231" y="864"/>
                  </a:lnTo>
                  <a:lnTo>
                    <a:pt x="223" y="873"/>
                  </a:lnTo>
                  <a:lnTo>
                    <a:pt x="215" y="885"/>
                  </a:lnTo>
                  <a:lnTo>
                    <a:pt x="206" y="897"/>
                  </a:lnTo>
                  <a:lnTo>
                    <a:pt x="191" y="924"/>
                  </a:lnTo>
                  <a:lnTo>
                    <a:pt x="191" y="924"/>
                  </a:lnTo>
                  <a:lnTo>
                    <a:pt x="184" y="939"/>
                  </a:lnTo>
                  <a:lnTo>
                    <a:pt x="178" y="954"/>
                  </a:lnTo>
                  <a:lnTo>
                    <a:pt x="169" y="985"/>
                  </a:lnTo>
                  <a:lnTo>
                    <a:pt x="169" y="985"/>
                  </a:lnTo>
                  <a:lnTo>
                    <a:pt x="158" y="1019"/>
                  </a:lnTo>
                  <a:lnTo>
                    <a:pt x="152" y="1031"/>
                  </a:lnTo>
                  <a:lnTo>
                    <a:pt x="146" y="1042"/>
                  </a:lnTo>
                  <a:lnTo>
                    <a:pt x="139" y="1052"/>
                  </a:lnTo>
                  <a:lnTo>
                    <a:pt x="131" y="1058"/>
                  </a:lnTo>
                  <a:lnTo>
                    <a:pt x="121" y="1063"/>
                  </a:lnTo>
                  <a:lnTo>
                    <a:pt x="109" y="1065"/>
                  </a:lnTo>
                  <a:lnTo>
                    <a:pt x="106" y="1065"/>
                  </a:lnTo>
                  <a:lnTo>
                    <a:pt x="106" y="1065"/>
                  </a:lnTo>
                  <a:lnTo>
                    <a:pt x="98" y="1065"/>
                  </a:lnTo>
                  <a:lnTo>
                    <a:pt x="91" y="1062"/>
                  </a:lnTo>
                  <a:lnTo>
                    <a:pt x="84" y="1059"/>
                  </a:lnTo>
                  <a:lnTo>
                    <a:pt x="77" y="1053"/>
                  </a:lnTo>
                  <a:lnTo>
                    <a:pt x="67" y="1044"/>
                  </a:lnTo>
                  <a:lnTo>
                    <a:pt x="58" y="1034"/>
                  </a:lnTo>
                  <a:lnTo>
                    <a:pt x="58" y="1034"/>
                  </a:lnTo>
                  <a:lnTo>
                    <a:pt x="51" y="1021"/>
                  </a:lnTo>
                  <a:lnTo>
                    <a:pt x="46" y="1009"/>
                  </a:lnTo>
                  <a:lnTo>
                    <a:pt x="40" y="995"/>
                  </a:lnTo>
                  <a:lnTo>
                    <a:pt x="38" y="980"/>
                  </a:lnTo>
                  <a:lnTo>
                    <a:pt x="38" y="980"/>
                  </a:lnTo>
                  <a:lnTo>
                    <a:pt x="36" y="973"/>
                  </a:lnTo>
                  <a:lnTo>
                    <a:pt x="38" y="964"/>
                  </a:lnTo>
                  <a:lnTo>
                    <a:pt x="42" y="957"/>
                  </a:lnTo>
                  <a:lnTo>
                    <a:pt x="46" y="950"/>
                  </a:lnTo>
                  <a:lnTo>
                    <a:pt x="50" y="943"/>
                  </a:lnTo>
                  <a:lnTo>
                    <a:pt x="57" y="938"/>
                  </a:lnTo>
                  <a:lnTo>
                    <a:pt x="63" y="932"/>
                  </a:lnTo>
                  <a:lnTo>
                    <a:pt x="70" y="929"/>
                  </a:lnTo>
                  <a:lnTo>
                    <a:pt x="70" y="929"/>
                  </a:lnTo>
                  <a:lnTo>
                    <a:pt x="99" y="913"/>
                  </a:lnTo>
                  <a:lnTo>
                    <a:pt x="123" y="896"/>
                  </a:lnTo>
                  <a:lnTo>
                    <a:pt x="123" y="896"/>
                  </a:lnTo>
                  <a:lnTo>
                    <a:pt x="155" y="872"/>
                  </a:lnTo>
                  <a:lnTo>
                    <a:pt x="184" y="850"/>
                  </a:lnTo>
                  <a:lnTo>
                    <a:pt x="212" y="827"/>
                  </a:lnTo>
                  <a:lnTo>
                    <a:pt x="237" y="806"/>
                  </a:lnTo>
                  <a:lnTo>
                    <a:pt x="264" y="790"/>
                  </a:lnTo>
                  <a:lnTo>
                    <a:pt x="276" y="783"/>
                  </a:lnTo>
                  <a:lnTo>
                    <a:pt x="289" y="776"/>
                  </a:lnTo>
                  <a:lnTo>
                    <a:pt x="301" y="772"/>
                  </a:lnTo>
                  <a:lnTo>
                    <a:pt x="315" y="767"/>
                  </a:lnTo>
                  <a:lnTo>
                    <a:pt x="329" y="765"/>
                  </a:lnTo>
                  <a:lnTo>
                    <a:pt x="343" y="765"/>
                  </a:lnTo>
                  <a:lnTo>
                    <a:pt x="343" y="765"/>
                  </a:lnTo>
                  <a:lnTo>
                    <a:pt x="354" y="765"/>
                  </a:lnTo>
                  <a:lnTo>
                    <a:pt x="354" y="765"/>
                  </a:lnTo>
                  <a:lnTo>
                    <a:pt x="357" y="766"/>
                  </a:lnTo>
                  <a:lnTo>
                    <a:pt x="358" y="767"/>
                  </a:lnTo>
                  <a:lnTo>
                    <a:pt x="363" y="773"/>
                  </a:lnTo>
                  <a:lnTo>
                    <a:pt x="365" y="780"/>
                  </a:lnTo>
                  <a:lnTo>
                    <a:pt x="367" y="788"/>
                  </a:lnTo>
                  <a:lnTo>
                    <a:pt x="367" y="788"/>
                  </a:lnTo>
                  <a:lnTo>
                    <a:pt x="365" y="804"/>
                  </a:lnTo>
                  <a:lnTo>
                    <a:pt x="365" y="809"/>
                  </a:lnTo>
                  <a:lnTo>
                    <a:pt x="364" y="811"/>
                  </a:lnTo>
                  <a:lnTo>
                    <a:pt x="364" y="811"/>
                  </a:lnTo>
                  <a:close/>
                  <a:moveTo>
                    <a:pt x="367" y="526"/>
                  </a:moveTo>
                  <a:lnTo>
                    <a:pt x="367" y="526"/>
                  </a:lnTo>
                  <a:lnTo>
                    <a:pt x="367" y="534"/>
                  </a:lnTo>
                  <a:lnTo>
                    <a:pt x="364" y="541"/>
                  </a:lnTo>
                  <a:lnTo>
                    <a:pt x="360" y="548"/>
                  </a:lnTo>
                  <a:lnTo>
                    <a:pt x="356" y="554"/>
                  </a:lnTo>
                  <a:lnTo>
                    <a:pt x="350" y="559"/>
                  </a:lnTo>
                  <a:lnTo>
                    <a:pt x="344" y="564"/>
                  </a:lnTo>
                  <a:lnTo>
                    <a:pt x="337" y="566"/>
                  </a:lnTo>
                  <a:lnTo>
                    <a:pt x="329" y="568"/>
                  </a:lnTo>
                  <a:lnTo>
                    <a:pt x="329" y="568"/>
                  </a:lnTo>
                  <a:lnTo>
                    <a:pt x="315" y="572"/>
                  </a:lnTo>
                  <a:lnTo>
                    <a:pt x="301" y="576"/>
                  </a:lnTo>
                  <a:lnTo>
                    <a:pt x="275" y="587"/>
                  </a:lnTo>
                  <a:lnTo>
                    <a:pt x="250" y="601"/>
                  </a:lnTo>
                  <a:lnTo>
                    <a:pt x="226" y="615"/>
                  </a:lnTo>
                  <a:lnTo>
                    <a:pt x="180" y="646"/>
                  </a:lnTo>
                  <a:lnTo>
                    <a:pt x="156" y="660"/>
                  </a:lnTo>
                  <a:lnTo>
                    <a:pt x="132" y="672"/>
                  </a:lnTo>
                  <a:lnTo>
                    <a:pt x="132" y="672"/>
                  </a:lnTo>
                  <a:lnTo>
                    <a:pt x="114" y="681"/>
                  </a:lnTo>
                  <a:lnTo>
                    <a:pt x="93" y="689"/>
                  </a:lnTo>
                  <a:lnTo>
                    <a:pt x="93" y="689"/>
                  </a:lnTo>
                  <a:lnTo>
                    <a:pt x="78" y="692"/>
                  </a:lnTo>
                  <a:lnTo>
                    <a:pt x="64" y="693"/>
                  </a:lnTo>
                  <a:lnTo>
                    <a:pt x="51" y="695"/>
                  </a:lnTo>
                  <a:lnTo>
                    <a:pt x="43" y="693"/>
                  </a:lnTo>
                  <a:lnTo>
                    <a:pt x="43" y="693"/>
                  </a:lnTo>
                  <a:lnTo>
                    <a:pt x="40" y="692"/>
                  </a:lnTo>
                  <a:lnTo>
                    <a:pt x="38" y="691"/>
                  </a:lnTo>
                  <a:lnTo>
                    <a:pt x="33" y="682"/>
                  </a:lnTo>
                  <a:lnTo>
                    <a:pt x="31" y="672"/>
                  </a:lnTo>
                  <a:lnTo>
                    <a:pt x="31" y="661"/>
                  </a:lnTo>
                  <a:lnTo>
                    <a:pt x="31" y="661"/>
                  </a:lnTo>
                  <a:lnTo>
                    <a:pt x="31" y="633"/>
                  </a:lnTo>
                  <a:lnTo>
                    <a:pt x="31" y="633"/>
                  </a:lnTo>
                  <a:lnTo>
                    <a:pt x="32" y="608"/>
                  </a:lnTo>
                  <a:lnTo>
                    <a:pt x="35" y="579"/>
                  </a:lnTo>
                  <a:lnTo>
                    <a:pt x="35" y="579"/>
                  </a:lnTo>
                  <a:lnTo>
                    <a:pt x="36" y="572"/>
                  </a:lnTo>
                  <a:lnTo>
                    <a:pt x="39" y="566"/>
                  </a:lnTo>
                  <a:lnTo>
                    <a:pt x="42" y="562"/>
                  </a:lnTo>
                  <a:lnTo>
                    <a:pt x="46" y="558"/>
                  </a:lnTo>
                  <a:lnTo>
                    <a:pt x="51" y="555"/>
                  </a:lnTo>
                  <a:lnTo>
                    <a:pt x="56" y="555"/>
                  </a:lnTo>
                  <a:lnTo>
                    <a:pt x="63" y="555"/>
                  </a:lnTo>
                  <a:lnTo>
                    <a:pt x="68" y="557"/>
                  </a:lnTo>
                  <a:lnTo>
                    <a:pt x="68" y="557"/>
                  </a:lnTo>
                  <a:lnTo>
                    <a:pt x="84" y="559"/>
                  </a:lnTo>
                  <a:lnTo>
                    <a:pt x="99" y="561"/>
                  </a:lnTo>
                  <a:lnTo>
                    <a:pt x="99" y="561"/>
                  </a:lnTo>
                  <a:lnTo>
                    <a:pt x="103" y="559"/>
                  </a:lnTo>
                  <a:lnTo>
                    <a:pt x="103" y="559"/>
                  </a:lnTo>
                  <a:lnTo>
                    <a:pt x="120" y="559"/>
                  </a:lnTo>
                  <a:lnTo>
                    <a:pt x="137" y="557"/>
                  </a:lnTo>
                  <a:lnTo>
                    <a:pt x="156" y="552"/>
                  </a:lnTo>
                  <a:lnTo>
                    <a:pt x="176" y="547"/>
                  </a:lnTo>
                  <a:lnTo>
                    <a:pt x="176" y="547"/>
                  </a:lnTo>
                  <a:lnTo>
                    <a:pt x="195" y="538"/>
                  </a:lnTo>
                  <a:lnTo>
                    <a:pt x="215" y="530"/>
                  </a:lnTo>
                  <a:lnTo>
                    <a:pt x="252" y="511"/>
                  </a:lnTo>
                  <a:lnTo>
                    <a:pt x="291" y="492"/>
                  </a:lnTo>
                  <a:lnTo>
                    <a:pt x="311" y="484"/>
                  </a:lnTo>
                  <a:lnTo>
                    <a:pt x="332" y="477"/>
                  </a:lnTo>
                  <a:lnTo>
                    <a:pt x="332" y="477"/>
                  </a:lnTo>
                  <a:lnTo>
                    <a:pt x="339" y="476"/>
                  </a:lnTo>
                  <a:lnTo>
                    <a:pt x="346" y="476"/>
                  </a:lnTo>
                  <a:lnTo>
                    <a:pt x="353" y="478"/>
                  </a:lnTo>
                  <a:lnTo>
                    <a:pt x="357" y="481"/>
                  </a:lnTo>
                  <a:lnTo>
                    <a:pt x="361" y="487"/>
                  </a:lnTo>
                  <a:lnTo>
                    <a:pt x="365" y="492"/>
                  </a:lnTo>
                  <a:lnTo>
                    <a:pt x="367" y="498"/>
                  </a:lnTo>
                  <a:lnTo>
                    <a:pt x="368" y="506"/>
                  </a:lnTo>
                  <a:lnTo>
                    <a:pt x="368" y="506"/>
                  </a:lnTo>
                  <a:lnTo>
                    <a:pt x="367" y="526"/>
                  </a:lnTo>
                  <a:lnTo>
                    <a:pt x="367" y="526"/>
                  </a:lnTo>
                  <a:close/>
                  <a:moveTo>
                    <a:pt x="374" y="324"/>
                  </a:moveTo>
                  <a:lnTo>
                    <a:pt x="374" y="324"/>
                  </a:lnTo>
                  <a:lnTo>
                    <a:pt x="371" y="368"/>
                  </a:lnTo>
                  <a:lnTo>
                    <a:pt x="371" y="368"/>
                  </a:lnTo>
                  <a:lnTo>
                    <a:pt x="371" y="392"/>
                  </a:lnTo>
                  <a:lnTo>
                    <a:pt x="371" y="392"/>
                  </a:lnTo>
                  <a:lnTo>
                    <a:pt x="370" y="396"/>
                  </a:lnTo>
                  <a:lnTo>
                    <a:pt x="368" y="402"/>
                  </a:lnTo>
                  <a:lnTo>
                    <a:pt x="364" y="406"/>
                  </a:lnTo>
                  <a:lnTo>
                    <a:pt x="360" y="410"/>
                  </a:lnTo>
                  <a:lnTo>
                    <a:pt x="347" y="417"/>
                  </a:lnTo>
                  <a:lnTo>
                    <a:pt x="333" y="423"/>
                  </a:lnTo>
                  <a:lnTo>
                    <a:pt x="333" y="423"/>
                  </a:lnTo>
                  <a:lnTo>
                    <a:pt x="308" y="431"/>
                  </a:lnTo>
                  <a:lnTo>
                    <a:pt x="284" y="439"/>
                  </a:lnTo>
                  <a:lnTo>
                    <a:pt x="262" y="449"/>
                  </a:lnTo>
                  <a:lnTo>
                    <a:pt x="241" y="460"/>
                  </a:lnTo>
                  <a:lnTo>
                    <a:pt x="202" y="480"/>
                  </a:lnTo>
                  <a:lnTo>
                    <a:pt x="183" y="488"/>
                  </a:lnTo>
                  <a:lnTo>
                    <a:pt x="163" y="495"/>
                  </a:lnTo>
                  <a:lnTo>
                    <a:pt x="163" y="495"/>
                  </a:lnTo>
                  <a:lnTo>
                    <a:pt x="146" y="501"/>
                  </a:lnTo>
                  <a:lnTo>
                    <a:pt x="131" y="505"/>
                  </a:lnTo>
                  <a:lnTo>
                    <a:pt x="116" y="506"/>
                  </a:lnTo>
                  <a:lnTo>
                    <a:pt x="103" y="508"/>
                  </a:lnTo>
                  <a:lnTo>
                    <a:pt x="103" y="508"/>
                  </a:lnTo>
                  <a:lnTo>
                    <a:pt x="88" y="506"/>
                  </a:lnTo>
                  <a:lnTo>
                    <a:pt x="75" y="504"/>
                  </a:lnTo>
                  <a:lnTo>
                    <a:pt x="75" y="504"/>
                  </a:lnTo>
                  <a:lnTo>
                    <a:pt x="70" y="501"/>
                  </a:lnTo>
                  <a:lnTo>
                    <a:pt x="65" y="495"/>
                  </a:lnTo>
                  <a:lnTo>
                    <a:pt x="63" y="490"/>
                  </a:lnTo>
                  <a:lnTo>
                    <a:pt x="60" y="483"/>
                  </a:lnTo>
                  <a:lnTo>
                    <a:pt x="58" y="474"/>
                  </a:lnTo>
                  <a:lnTo>
                    <a:pt x="58" y="467"/>
                  </a:lnTo>
                  <a:lnTo>
                    <a:pt x="58" y="459"/>
                  </a:lnTo>
                  <a:lnTo>
                    <a:pt x="60" y="451"/>
                  </a:lnTo>
                  <a:lnTo>
                    <a:pt x="60" y="451"/>
                  </a:lnTo>
                  <a:lnTo>
                    <a:pt x="77" y="386"/>
                  </a:lnTo>
                  <a:lnTo>
                    <a:pt x="77" y="386"/>
                  </a:lnTo>
                  <a:lnTo>
                    <a:pt x="79" y="379"/>
                  </a:lnTo>
                  <a:lnTo>
                    <a:pt x="82" y="375"/>
                  </a:lnTo>
                  <a:lnTo>
                    <a:pt x="88" y="371"/>
                  </a:lnTo>
                  <a:lnTo>
                    <a:pt x="92" y="370"/>
                  </a:lnTo>
                  <a:lnTo>
                    <a:pt x="98" y="368"/>
                  </a:lnTo>
                  <a:lnTo>
                    <a:pt x="104" y="368"/>
                  </a:lnTo>
                  <a:lnTo>
                    <a:pt x="110" y="370"/>
                  </a:lnTo>
                  <a:lnTo>
                    <a:pt x="117" y="372"/>
                  </a:lnTo>
                  <a:lnTo>
                    <a:pt x="117" y="372"/>
                  </a:lnTo>
                  <a:lnTo>
                    <a:pt x="127" y="375"/>
                  </a:lnTo>
                  <a:lnTo>
                    <a:pt x="135" y="378"/>
                  </a:lnTo>
                  <a:lnTo>
                    <a:pt x="145" y="379"/>
                  </a:lnTo>
                  <a:lnTo>
                    <a:pt x="156" y="381"/>
                  </a:lnTo>
                  <a:lnTo>
                    <a:pt x="156" y="381"/>
                  </a:lnTo>
                  <a:lnTo>
                    <a:pt x="167" y="379"/>
                  </a:lnTo>
                  <a:lnTo>
                    <a:pt x="180" y="378"/>
                  </a:lnTo>
                  <a:lnTo>
                    <a:pt x="192" y="374"/>
                  </a:lnTo>
                  <a:lnTo>
                    <a:pt x="205" y="370"/>
                  </a:lnTo>
                  <a:lnTo>
                    <a:pt x="205" y="370"/>
                  </a:lnTo>
                  <a:lnTo>
                    <a:pt x="233" y="358"/>
                  </a:lnTo>
                  <a:lnTo>
                    <a:pt x="265" y="347"/>
                  </a:lnTo>
                  <a:lnTo>
                    <a:pt x="298" y="337"/>
                  </a:lnTo>
                  <a:lnTo>
                    <a:pt x="337" y="326"/>
                  </a:lnTo>
                  <a:lnTo>
                    <a:pt x="337" y="326"/>
                  </a:lnTo>
                  <a:lnTo>
                    <a:pt x="364" y="322"/>
                  </a:lnTo>
                  <a:lnTo>
                    <a:pt x="371" y="321"/>
                  </a:lnTo>
                  <a:lnTo>
                    <a:pt x="374" y="321"/>
                  </a:lnTo>
                  <a:lnTo>
                    <a:pt x="374" y="321"/>
                  </a:lnTo>
                  <a:lnTo>
                    <a:pt x="374" y="324"/>
                  </a:lnTo>
                  <a:lnTo>
                    <a:pt x="374" y="324"/>
                  </a:lnTo>
                  <a:close/>
                  <a:moveTo>
                    <a:pt x="378" y="212"/>
                  </a:moveTo>
                  <a:lnTo>
                    <a:pt x="378" y="212"/>
                  </a:lnTo>
                  <a:lnTo>
                    <a:pt x="378" y="227"/>
                  </a:lnTo>
                  <a:lnTo>
                    <a:pt x="378" y="227"/>
                  </a:lnTo>
                  <a:lnTo>
                    <a:pt x="377" y="234"/>
                  </a:lnTo>
                  <a:lnTo>
                    <a:pt x="374" y="243"/>
                  </a:lnTo>
                  <a:lnTo>
                    <a:pt x="371" y="250"/>
                  </a:lnTo>
                  <a:lnTo>
                    <a:pt x="367" y="255"/>
                  </a:lnTo>
                  <a:lnTo>
                    <a:pt x="361" y="262"/>
                  </a:lnTo>
                  <a:lnTo>
                    <a:pt x="354" y="266"/>
                  </a:lnTo>
                  <a:lnTo>
                    <a:pt x="347" y="270"/>
                  </a:lnTo>
                  <a:lnTo>
                    <a:pt x="340" y="273"/>
                  </a:lnTo>
                  <a:lnTo>
                    <a:pt x="340" y="273"/>
                  </a:lnTo>
                  <a:lnTo>
                    <a:pt x="297" y="284"/>
                  </a:lnTo>
                  <a:lnTo>
                    <a:pt x="258" y="296"/>
                  </a:lnTo>
                  <a:lnTo>
                    <a:pt x="223" y="307"/>
                  </a:lnTo>
                  <a:lnTo>
                    <a:pt x="191" y="319"/>
                  </a:lnTo>
                  <a:lnTo>
                    <a:pt x="191" y="319"/>
                  </a:lnTo>
                  <a:lnTo>
                    <a:pt x="181" y="324"/>
                  </a:lnTo>
                  <a:lnTo>
                    <a:pt x="171" y="325"/>
                  </a:lnTo>
                  <a:lnTo>
                    <a:pt x="163" y="326"/>
                  </a:lnTo>
                  <a:lnTo>
                    <a:pt x="155" y="328"/>
                  </a:lnTo>
                  <a:lnTo>
                    <a:pt x="155" y="328"/>
                  </a:lnTo>
                  <a:lnTo>
                    <a:pt x="148" y="328"/>
                  </a:lnTo>
                  <a:lnTo>
                    <a:pt x="139" y="326"/>
                  </a:lnTo>
                  <a:lnTo>
                    <a:pt x="132" y="324"/>
                  </a:lnTo>
                  <a:lnTo>
                    <a:pt x="125" y="319"/>
                  </a:lnTo>
                  <a:lnTo>
                    <a:pt x="125" y="319"/>
                  </a:lnTo>
                  <a:lnTo>
                    <a:pt x="121" y="315"/>
                  </a:lnTo>
                  <a:lnTo>
                    <a:pt x="117" y="310"/>
                  </a:lnTo>
                  <a:lnTo>
                    <a:pt x="116" y="303"/>
                  </a:lnTo>
                  <a:lnTo>
                    <a:pt x="114" y="296"/>
                  </a:lnTo>
                  <a:lnTo>
                    <a:pt x="114" y="287"/>
                  </a:lnTo>
                  <a:lnTo>
                    <a:pt x="114" y="279"/>
                  </a:lnTo>
                  <a:lnTo>
                    <a:pt x="116" y="270"/>
                  </a:lnTo>
                  <a:lnTo>
                    <a:pt x="118" y="263"/>
                  </a:lnTo>
                  <a:lnTo>
                    <a:pt x="118" y="263"/>
                  </a:lnTo>
                  <a:lnTo>
                    <a:pt x="132" y="229"/>
                  </a:lnTo>
                  <a:lnTo>
                    <a:pt x="146" y="196"/>
                  </a:lnTo>
                  <a:lnTo>
                    <a:pt x="146" y="196"/>
                  </a:lnTo>
                  <a:lnTo>
                    <a:pt x="151" y="191"/>
                  </a:lnTo>
                  <a:lnTo>
                    <a:pt x="155" y="185"/>
                  </a:lnTo>
                  <a:lnTo>
                    <a:pt x="160" y="183"/>
                  </a:lnTo>
                  <a:lnTo>
                    <a:pt x="166" y="180"/>
                  </a:lnTo>
                  <a:lnTo>
                    <a:pt x="173" y="180"/>
                  </a:lnTo>
                  <a:lnTo>
                    <a:pt x="180" y="180"/>
                  </a:lnTo>
                  <a:lnTo>
                    <a:pt x="187" y="181"/>
                  </a:lnTo>
                  <a:lnTo>
                    <a:pt x="194" y="184"/>
                  </a:lnTo>
                  <a:lnTo>
                    <a:pt x="194" y="184"/>
                  </a:lnTo>
                  <a:lnTo>
                    <a:pt x="208" y="190"/>
                  </a:lnTo>
                  <a:lnTo>
                    <a:pt x="224" y="194"/>
                  </a:lnTo>
                  <a:lnTo>
                    <a:pt x="243" y="196"/>
                  </a:lnTo>
                  <a:lnTo>
                    <a:pt x="262" y="198"/>
                  </a:lnTo>
                  <a:lnTo>
                    <a:pt x="262" y="198"/>
                  </a:lnTo>
                  <a:lnTo>
                    <a:pt x="279" y="196"/>
                  </a:lnTo>
                  <a:lnTo>
                    <a:pt x="298" y="195"/>
                  </a:lnTo>
                  <a:lnTo>
                    <a:pt x="319" y="191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7" y="184"/>
                  </a:lnTo>
                  <a:lnTo>
                    <a:pt x="354" y="184"/>
                  </a:lnTo>
                  <a:lnTo>
                    <a:pt x="361" y="187"/>
                  </a:lnTo>
                  <a:lnTo>
                    <a:pt x="367" y="190"/>
                  </a:lnTo>
                  <a:lnTo>
                    <a:pt x="371" y="194"/>
                  </a:lnTo>
                  <a:lnTo>
                    <a:pt x="374" y="198"/>
                  </a:lnTo>
                  <a:lnTo>
                    <a:pt x="377" y="205"/>
                  </a:lnTo>
                  <a:lnTo>
                    <a:pt x="378" y="212"/>
                  </a:lnTo>
                  <a:lnTo>
                    <a:pt x="378" y="212"/>
                  </a:lnTo>
                  <a:close/>
                  <a:moveTo>
                    <a:pt x="335" y="134"/>
                  </a:moveTo>
                  <a:lnTo>
                    <a:pt x="335" y="134"/>
                  </a:lnTo>
                  <a:lnTo>
                    <a:pt x="314" y="138"/>
                  </a:lnTo>
                  <a:lnTo>
                    <a:pt x="294" y="142"/>
                  </a:lnTo>
                  <a:lnTo>
                    <a:pt x="277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38" y="143"/>
                  </a:lnTo>
                  <a:lnTo>
                    <a:pt x="229" y="142"/>
                  </a:lnTo>
                  <a:lnTo>
                    <a:pt x="219" y="139"/>
                  </a:lnTo>
                  <a:lnTo>
                    <a:pt x="219" y="139"/>
                  </a:lnTo>
                  <a:lnTo>
                    <a:pt x="212" y="136"/>
                  </a:lnTo>
                  <a:lnTo>
                    <a:pt x="208" y="131"/>
                  </a:lnTo>
                  <a:lnTo>
                    <a:pt x="204" y="125"/>
                  </a:lnTo>
                  <a:lnTo>
                    <a:pt x="202" y="118"/>
                  </a:lnTo>
                  <a:lnTo>
                    <a:pt x="202" y="111"/>
                  </a:lnTo>
                  <a:lnTo>
                    <a:pt x="202" y="103"/>
                  </a:lnTo>
                  <a:lnTo>
                    <a:pt x="205" y="96"/>
                  </a:lnTo>
                  <a:lnTo>
                    <a:pt x="209" y="89"/>
                  </a:lnTo>
                  <a:lnTo>
                    <a:pt x="209" y="89"/>
                  </a:lnTo>
                  <a:lnTo>
                    <a:pt x="220" y="78"/>
                  </a:lnTo>
                  <a:lnTo>
                    <a:pt x="230" y="67"/>
                  </a:lnTo>
                  <a:lnTo>
                    <a:pt x="241" y="57"/>
                  </a:lnTo>
                  <a:lnTo>
                    <a:pt x="251" y="50"/>
                  </a:lnTo>
                  <a:lnTo>
                    <a:pt x="262" y="43"/>
                  </a:lnTo>
                  <a:lnTo>
                    <a:pt x="273" y="39"/>
                  </a:lnTo>
                  <a:lnTo>
                    <a:pt x="284" y="36"/>
                  </a:lnTo>
                  <a:lnTo>
                    <a:pt x="296" y="35"/>
                  </a:lnTo>
                  <a:lnTo>
                    <a:pt x="296" y="35"/>
                  </a:lnTo>
                  <a:lnTo>
                    <a:pt x="304" y="36"/>
                  </a:lnTo>
                  <a:lnTo>
                    <a:pt x="314" y="37"/>
                  </a:lnTo>
                  <a:lnTo>
                    <a:pt x="324" y="42"/>
                  </a:lnTo>
                  <a:lnTo>
                    <a:pt x="333" y="46"/>
                  </a:lnTo>
                  <a:lnTo>
                    <a:pt x="333" y="46"/>
                  </a:lnTo>
                  <a:lnTo>
                    <a:pt x="342" y="53"/>
                  </a:lnTo>
                  <a:lnTo>
                    <a:pt x="349" y="63"/>
                  </a:lnTo>
                  <a:lnTo>
                    <a:pt x="356" y="74"/>
                  </a:lnTo>
                  <a:lnTo>
                    <a:pt x="361" y="86"/>
                  </a:lnTo>
                  <a:lnTo>
                    <a:pt x="361" y="86"/>
                  </a:lnTo>
                  <a:lnTo>
                    <a:pt x="363" y="93"/>
                  </a:lnTo>
                  <a:lnTo>
                    <a:pt x="363" y="100"/>
                  </a:lnTo>
                  <a:lnTo>
                    <a:pt x="361" y="109"/>
                  </a:lnTo>
                  <a:lnTo>
                    <a:pt x="358" y="114"/>
                  </a:lnTo>
                  <a:lnTo>
                    <a:pt x="354" y="121"/>
                  </a:lnTo>
                  <a:lnTo>
                    <a:pt x="349" y="127"/>
                  </a:lnTo>
                  <a:lnTo>
                    <a:pt x="342" y="131"/>
                  </a:lnTo>
                  <a:lnTo>
                    <a:pt x="335" y="134"/>
                  </a:lnTo>
                  <a:lnTo>
                    <a:pt x="335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24"/>
            <p:cNvSpPr>
              <a:spLocks noEditPoints="1"/>
            </p:cNvSpPr>
            <p:nvPr/>
          </p:nvSpPr>
          <p:spPr bwMode="auto">
            <a:xfrm>
              <a:off x="7597775" y="2335213"/>
              <a:ext cx="320675" cy="874713"/>
            </a:xfrm>
            <a:custGeom>
              <a:avLst/>
              <a:gdLst>
                <a:gd name="T0" fmla="*/ 328 w 406"/>
                <a:gd name="T1" fmla="*/ 283 h 1101"/>
                <a:gd name="T2" fmla="*/ 198 w 406"/>
                <a:gd name="T3" fmla="*/ 42 h 1101"/>
                <a:gd name="T4" fmla="*/ 88 w 406"/>
                <a:gd name="T5" fmla="*/ 2 h 1101"/>
                <a:gd name="T6" fmla="*/ 25 w 406"/>
                <a:gd name="T7" fmla="*/ 57 h 1101"/>
                <a:gd name="T8" fmla="*/ 6 w 406"/>
                <a:gd name="T9" fmla="*/ 370 h 1101"/>
                <a:gd name="T10" fmla="*/ 66 w 406"/>
                <a:gd name="T11" fmla="*/ 848 h 1101"/>
                <a:gd name="T12" fmla="*/ 165 w 406"/>
                <a:gd name="T13" fmla="*/ 901 h 1101"/>
                <a:gd name="T14" fmla="*/ 230 w 406"/>
                <a:gd name="T15" fmla="*/ 1052 h 1101"/>
                <a:gd name="T16" fmla="*/ 307 w 406"/>
                <a:gd name="T17" fmla="*/ 1101 h 1101"/>
                <a:gd name="T18" fmla="*/ 389 w 406"/>
                <a:gd name="T19" fmla="*/ 1021 h 1101"/>
                <a:gd name="T20" fmla="*/ 406 w 406"/>
                <a:gd name="T21" fmla="*/ 725 h 1101"/>
                <a:gd name="T22" fmla="*/ 74 w 406"/>
                <a:gd name="T23" fmla="*/ 46 h 1101"/>
                <a:gd name="T24" fmla="*/ 156 w 406"/>
                <a:gd name="T25" fmla="*/ 50 h 1101"/>
                <a:gd name="T26" fmla="*/ 205 w 406"/>
                <a:gd name="T27" fmla="*/ 118 h 1101"/>
                <a:gd name="T28" fmla="*/ 145 w 406"/>
                <a:gd name="T29" fmla="*/ 145 h 1101"/>
                <a:gd name="T30" fmla="*/ 49 w 406"/>
                <a:gd name="T31" fmla="*/ 114 h 1101"/>
                <a:gd name="T32" fmla="*/ 32 w 406"/>
                <a:gd name="T33" fmla="*/ 198 h 1101"/>
                <a:gd name="T34" fmla="*/ 109 w 406"/>
                <a:gd name="T35" fmla="*/ 195 h 1101"/>
                <a:gd name="T36" fmla="*/ 220 w 406"/>
                <a:gd name="T37" fmla="*/ 181 h 1101"/>
                <a:gd name="T38" fmla="*/ 275 w 406"/>
                <a:gd name="T39" fmla="*/ 229 h 1101"/>
                <a:gd name="T40" fmla="*/ 286 w 406"/>
                <a:gd name="T41" fmla="*/ 315 h 1101"/>
                <a:gd name="T42" fmla="*/ 236 w 406"/>
                <a:gd name="T43" fmla="*/ 325 h 1101"/>
                <a:gd name="T44" fmla="*/ 60 w 406"/>
                <a:gd name="T45" fmla="*/ 270 h 1101"/>
                <a:gd name="T46" fmla="*/ 29 w 406"/>
                <a:gd name="T47" fmla="*/ 212 h 1101"/>
                <a:gd name="T48" fmla="*/ 33 w 406"/>
                <a:gd name="T49" fmla="*/ 321 h 1101"/>
                <a:gd name="T50" fmla="*/ 202 w 406"/>
                <a:gd name="T51" fmla="*/ 370 h 1101"/>
                <a:gd name="T52" fmla="*/ 289 w 406"/>
                <a:gd name="T53" fmla="*/ 372 h 1101"/>
                <a:gd name="T54" fmla="*/ 331 w 406"/>
                <a:gd name="T55" fmla="*/ 386 h 1101"/>
                <a:gd name="T56" fmla="*/ 342 w 406"/>
                <a:gd name="T57" fmla="*/ 495 h 1101"/>
                <a:gd name="T58" fmla="*/ 261 w 406"/>
                <a:gd name="T59" fmla="*/ 501 h 1101"/>
                <a:gd name="T60" fmla="*/ 74 w 406"/>
                <a:gd name="T61" fmla="*/ 423 h 1101"/>
                <a:gd name="T62" fmla="*/ 370 w 406"/>
                <a:gd name="T63" fmla="*/ 980 h 1101"/>
                <a:gd name="T64" fmla="*/ 324 w 406"/>
                <a:gd name="T65" fmla="*/ 1059 h 1101"/>
                <a:gd name="T66" fmla="*/ 261 w 406"/>
                <a:gd name="T67" fmla="*/ 1042 h 1101"/>
                <a:gd name="T68" fmla="*/ 201 w 406"/>
                <a:gd name="T69" fmla="*/ 897 h 1101"/>
                <a:gd name="T70" fmla="*/ 112 w 406"/>
                <a:gd name="T71" fmla="*/ 822 h 1101"/>
                <a:gd name="T72" fmla="*/ 42 w 406"/>
                <a:gd name="T73" fmla="*/ 809 h 1101"/>
                <a:gd name="T74" fmla="*/ 53 w 406"/>
                <a:gd name="T75" fmla="*/ 765 h 1101"/>
                <a:gd name="T76" fmla="*/ 169 w 406"/>
                <a:gd name="T77" fmla="*/ 806 h 1101"/>
                <a:gd name="T78" fmla="*/ 343 w 406"/>
                <a:gd name="T79" fmla="*/ 932 h 1101"/>
                <a:gd name="T80" fmla="*/ 374 w 406"/>
                <a:gd name="T81" fmla="*/ 851 h 1101"/>
                <a:gd name="T82" fmla="*/ 339 w 406"/>
                <a:gd name="T83" fmla="*/ 872 h 1101"/>
                <a:gd name="T84" fmla="*/ 177 w 406"/>
                <a:gd name="T85" fmla="*/ 751 h 1101"/>
                <a:gd name="T86" fmla="*/ 53 w 406"/>
                <a:gd name="T87" fmla="*/ 712 h 1101"/>
                <a:gd name="T88" fmla="*/ 42 w 406"/>
                <a:gd name="T89" fmla="*/ 654 h 1101"/>
                <a:gd name="T90" fmla="*/ 78 w 406"/>
                <a:gd name="T91" fmla="*/ 622 h 1101"/>
                <a:gd name="T92" fmla="*/ 279 w 406"/>
                <a:gd name="T93" fmla="*/ 731 h 1101"/>
                <a:gd name="T94" fmla="*/ 366 w 406"/>
                <a:gd name="T95" fmla="*/ 748 h 1101"/>
                <a:gd name="T96" fmla="*/ 364 w 406"/>
                <a:gd name="T97" fmla="*/ 693 h 1101"/>
                <a:gd name="T98" fmla="*/ 273 w 406"/>
                <a:gd name="T99" fmla="*/ 672 h 1101"/>
                <a:gd name="T100" fmla="*/ 78 w 406"/>
                <a:gd name="T101" fmla="*/ 568 h 1101"/>
                <a:gd name="T102" fmla="*/ 40 w 406"/>
                <a:gd name="T103" fmla="*/ 526 h 1101"/>
                <a:gd name="T104" fmla="*/ 67 w 406"/>
                <a:gd name="T105" fmla="*/ 476 h 1101"/>
                <a:gd name="T106" fmla="*/ 232 w 406"/>
                <a:gd name="T107" fmla="*/ 547 h 1101"/>
                <a:gd name="T108" fmla="*/ 339 w 406"/>
                <a:gd name="T109" fmla="*/ 557 h 1101"/>
                <a:gd name="T110" fmla="*/ 373 w 406"/>
                <a:gd name="T111" fmla="*/ 579 h 1101"/>
                <a:gd name="T112" fmla="*/ 370 w 406"/>
                <a:gd name="T113" fmla="*/ 691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6" h="1101">
                  <a:moveTo>
                    <a:pt x="406" y="633"/>
                  </a:moveTo>
                  <a:lnTo>
                    <a:pt x="406" y="633"/>
                  </a:lnTo>
                  <a:lnTo>
                    <a:pt x="405" y="601"/>
                  </a:lnTo>
                  <a:lnTo>
                    <a:pt x="399" y="559"/>
                  </a:lnTo>
                  <a:lnTo>
                    <a:pt x="391" y="511"/>
                  </a:lnTo>
                  <a:lnTo>
                    <a:pt x="379" y="458"/>
                  </a:lnTo>
                  <a:lnTo>
                    <a:pt x="366" y="400"/>
                  </a:lnTo>
                  <a:lnTo>
                    <a:pt x="347" y="342"/>
                  </a:lnTo>
                  <a:lnTo>
                    <a:pt x="328" y="283"/>
                  </a:lnTo>
                  <a:lnTo>
                    <a:pt x="307" y="224"/>
                  </a:lnTo>
                  <a:lnTo>
                    <a:pt x="294" y="196"/>
                  </a:lnTo>
                  <a:lnTo>
                    <a:pt x="282" y="170"/>
                  </a:lnTo>
                  <a:lnTo>
                    <a:pt x="269" y="145"/>
                  </a:lnTo>
                  <a:lnTo>
                    <a:pt x="255" y="120"/>
                  </a:lnTo>
                  <a:lnTo>
                    <a:pt x="243" y="97"/>
                  </a:lnTo>
                  <a:lnTo>
                    <a:pt x="227" y="76"/>
                  </a:lnTo>
                  <a:lnTo>
                    <a:pt x="213" y="58"/>
                  </a:lnTo>
                  <a:lnTo>
                    <a:pt x="198" y="42"/>
                  </a:lnTo>
                  <a:lnTo>
                    <a:pt x="181" y="28"/>
                  </a:lnTo>
                  <a:lnTo>
                    <a:pt x="166" y="15"/>
                  </a:lnTo>
                  <a:lnTo>
                    <a:pt x="149" y="7"/>
                  </a:lnTo>
                  <a:lnTo>
                    <a:pt x="133" y="1"/>
                  </a:lnTo>
                  <a:lnTo>
                    <a:pt x="124" y="0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98" y="0"/>
                  </a:lnTo>
                  <a:lnTo>
                    <a:pt x="88" y="2"/>
                  </a:lnTo>
                  <a:lnTo>
                    <a:pt x="80" y="5"/>
                  </a:lnTo>
                  <a:lnTo>
                    <a:pt x="71" y="9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54" y="19"/>
                  </a:lnTo>
                  <a:lnTo>
                    <a:pt x="47" y="25"/>
                  </a:lnTo>
                  <a:lnTo>
                    <a:pt x="40" y="32"/>
                  </a:lnTo>
                  <a:lnTo>
                    <a:pt x="35" y="40"/>
                  </a:lnTo>
                  <a:lnTo>
                    <a:pt x="25" y="57"/>
                  </a:lnTo>
                  <a:lnTo>
                    <a:pt x="17" y="78"/>
                  </a:lnTo>
                  <a:lnTo>
                    <a:pt x="11" y="100"/>
                  </a:lnTo>
                  <a:lnTo>
                    <a:pt x="6" y="125"/>
                  </a:lnTo>
                  <a:lnTo>
                    <a:pt x="3" y="150"/>
                  </a:lnTo>
                  <a:lnTo>
                    <a:pt x="1" y="177"/>
                  </a:lnTo>
                  <a:lnTo>
                    <a:pt x="0" y="203"/>
                  </a:lnTo>
                  <a:lnTo>
                    <a:pt x="0" y="231"/>
                  </a:lnTo>
                  <a:lnTo>
                    <a:pt x="1" y="283"/>
                  </a:lnTo>
                  <a:lnTo>
                    <a:pt x="6" y="370"/>
                  </a:lnTo>
                  <a:lnTo>
                    <a:pt x="6" y="370"/>
                  </a:lnTo>
                  <a:lnTo>
                    <a:pt x="10" y="490"/>
                  </a:lnTo>
                  <a:lnTo>
                    <a:pt x="11" y="610"/>
                  </a:lnTo>
                  <a:lnTo>
                    <a:pt x="13" y="728"/>
                  </a:lnTo>
                  <a:lnTo>
                    <a:pt x="11" y="788"/>
                  </a:lnTo>
                  <a:lnTo>
                    <a:pt x="10" y="848"/>
                  </a:lnTo>
                  <a:lnTo>
                    <a:pt x="10" y="848"/>
                  </a:lnTo>
                  <a:lnTo>
                    <a:pt x="38" y="847"/>
                  </a:lnTo>
                  <a:lnTo>
                    <a:pt x="66" y="848"/>
                  </a:lnTo>
                  <a:lnTo>
                    <a:pt x="78" y="850"/>
                  </a:lnTo>
                  <a:lnTo>
                    <a:pt x="91" y="852"/>
                  </a:lnTo>
                  <a:lnTo>
                    <a:pt x="102" y="855"/>
                  </a:lnTo>
                  <a:lnTo>
                    <a:pt x="113" y="859"/>
                  </a:lnTo>
                  <a:lnTo>
                    <a:pt x="124" y="866"/>
                  </a:lnTo>
                  <a:lnTo>
                    <a:pt x="135" y="873"/>
                  </a:lnTo>
                  <a:lnTo>
                    <a:pt x="145" y="880"/>
                  </a:lnTo>
                  <a:lnTo>
                    <a:pt x="156" y="890"/>
                  </a:lnTo>
                  <a:lnTo>
                    <a:pt x="165" y="901"/>
                  </a:lnTo>
                  <a:lnTo>
                    <a:pt x="174" y="914"/>
                  </a:lnTo>
                  <a:lnTo>
                    <a:pt x="183" y="926"/>
                  </a:lnTo>
                  <a:lnTo>
                    <a:pt x="191" y="942"/>
                  </a:lnTo>
                  <a:lnTo>
                    <a:pt x="191" y="942"/>
                  </a:lnTo>
                  <a:lnTo>
                    <a:pt x="201" y="966"/>
                  </a:lnTo>
                  <a:lnTo>
                    <a:pt x="209" y="991"/>
                  </a:lnTo>
                  <a:lnTo>
                    <a:pt x="216" y="1016"/>
                  </a:lnTo>
                  <a:lnTo>
                    <a:pt x="226" y="1041"/>
                  </a:lnTo>
                  <a:lnTo>
                    <a:pt x="230" y="1052"/>
                  </a:lnTo>
                  <a:lnTo>
                    <a:pt x="237" y="1063"/>
                  </a:lnTo>
                  <a:lnTo>
                    <a:pt x="243" y="1073"/>
                  </a:lnTo>
                  <a:lnTo>
                    <a:pt x="251" y="1081"/>
                  </a:lnTo>
                  <a:lnTo>
                    <a:pt x="259" y="1088"/>
                  </a:lnTo>
                  <a:lnTo>
                    <a:pt x="271" y="1094"/>
                  </a:lnTo>
                  <a:lnTo>
                    <a:pt x="282" y="1098"/>
                  </a:lnTo>
                  <a:lnTo>
                    <a:pt x="296" y="1101"/>
                  </a:lnTo>
                  <a:lnTo>
                    <a:pt x="296" y="1101"/>
                  </a:lnTo>
                  <a:lnTo>
                    <a:pt x="307" y="1101"/>
                  </a:lnTo>
                  <a:lnTo>
                    <a:pt x="319" y="1100"/>
                  </a:lnTo>
                  <a:lnTo>
                    <a:pt x="331" y="1095"/>
                  </a:lnTo>
                  <a:lnTo>
                    <a:pt x="340" y="1088"/>
                  </a:lnTo>
                  <a:lnTo>
                    <a:pt x="352" y="1080"/>
                  </a:lnTo>
                  <a:lnTo>
                    <a:pt x="360" y="1072"/>
                  </a:lnTo>
                  <a:lnTo>
                    <a:pt x="368" y="1060"/>
                  </a:lnTo>
                  <a:lnTo>
                    <a:pt x="377" y="1048"/>
                  </a:lnTo>
                  <a:lnTo>
                    <a:pt x="384" y="1035"/>
                  </a:lnTo>
                  <a:lnTo>
                    <a:pt x="389" y="1021"/>
                  </a:lnTo>
                  <a:lnTo>
                    <a:pt x="393" y="1007"/>
                  </a:lnTo>
                  <a:lnTo>
                    <a:pt x="398" y="993"/>
                  </a:lnTo>
                  <a:lnTo>
                    <a:pt x="400" y="978"/>
                  </a:lnTo>
                  <a:lnTo>
                    <a:pt x="402" y="964"/>
                  </a:lnTo>
                  <a:lnTo>
                    <a:pt x="402" y="949"/>
                  </a:lnTo>
                  <a:lnTo>
                    <a:pt x="400" y="935"/>
                  </a:lnTo>
                  <a:lnTo>
                    <a:pt x="400" y="935"/>
                  </a:lnTo>
                  <a:lnTo>
                    <a:pt x="403" y="823"/>
                  </a:lnTo>
                  <a:lnTo>
                    <a:pt x="406" y="725"/>
                  </a:lnTo>
                  <a:lnTo>
                    <a:pt x="406" y="633"/>
                  </a:lnTo>
                  <a:lnTo>
                    <a:pt x="406" y="633"/>
                  </a:lnTo>
                  <a:close/>
                  <a:moveTo>
                    <a:pt x="46" y="86"/>
                  </a:moveTo>
                  <a:lnTo>
                    <a:pt x="46" y="86"/>
                  </a:lnTo>
                  <a:lnTo>
                    <a:pt x="52" y="74"/>
                  </a:lnTo>
                  <a:lnTo>
                    <a:pt x="59" y="63"/>
                  </a:lnTo>
                  <a:lnTo>
                    <a:pt x="66" y="53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84" y="42"/>
                  </a:lnTo>
                  <a:lnTo>
                    <a:pt x="93" y="37"/>
                  </a:lnTo>
                  <a:lnTo>
                    <a:pt x="103" y="36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23" y="36"/>
                  </a:lnTo>
                  <a:lnTo>
                    <a:pt x="134" y="39"/>
                  </a:lnTo>
                  <a:lnTo>
                    <a:pt x="145" y="43"/>
                  </a:lnTo>
                  <a:lnTo>
                    <a:pt x="156" y="50"/>
                  </a:lnTo>
                  <a:lnTo>
                    <a:pt x="166" y="57"/>
                  </a:lnTo>
                  <a:lnTo>
                    <a:pt x="177" y="67"/>
                  </a:lnTo>
                  <a:lnTo>
                    <a:pt x="187" y="78"/>
                  </a:lnTo>
                  <a:lnTo>
                    <a:pt x="198" y="89"/>
                  </a:lnTo>
                  <a:lnTo>
                    <a:pt x="198" y="89"/>
                  </a:lnTo>
                  <a:lnTo>
                    <a:pt x="201" y="96"/>
                  </a:lnTo>
                  <a:lnTo>
                    <a:pt x="204" y="103"/>
                  </a:lnTo>
                  <a:lnTo>
                    <a:pt x="205" y="111"/>
                  </a:lnTo>
                  <a:lnTo>
                    <a:pt x="205" y="118"/>
                  </a:lnTo>
                  <a:lnTo>
                    <a:pt x="202" y="125"/>
                  </a:lnTo>
                  <a:lnTo>
                    <a:pt x="200" y="131"/>
                  </a:lnTo>
                  <a:lnTo>
                    <a:pt x="194" y="136"/>
                  </a:lnTo>
                  <a:lnTo>
                    <a:pt x="188" y="139"/>
                  </a:lnTo>
                  <a:lnTo>
                    <a:pt x="188" y="139"/>
                  </a:lnTo>
                  <a:lnTo>
                    <a:pt x="179" y="142"/>
                  </a:lnTo>
                  <a:lnTo>
                    <a:pt x="169" y="143"/>
                  </a:lnTo>
                  <a:lnTo>
                    <a:pt x="145" y="145"/>
                  </a:lnTo>
                  <a:lnTo>
                    <a:pt x="145" y="145"/>
                  </a:lnTo>
                  <a:lnTo>
                    <a:pt x="130" y="145"/>
                  </a:lnTo>
                  <a:lnTo>
                    <a:pt x="113" y="142"/>
                  </a:lnTo>
                  <a:lnTo>
                    <a:pt x="93" y="138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66" y="131"/>
                  </a:lnTo>
                  <a:lnTo>
                    <a:pt x="59" y="127"/>
                  </a:lnTo>
                  <a:lnTo>
                    <a:pt x="53" y="121"/>
                  </a:lnTo>
                  <a:lnTo>
                    <a:pt x="49" y="114"/>
                  </a:lnTo>
                  <a:lnTo>
                    <a:pt x="46" y="109"/>
                  </a:lnTo>
                  <a:lnTo>
                    <a:pt x="45" y="100"/>
                  </a:lnTo>
                  <a:lnTo>
                    <a:pt x="45" y="93"/>
                  </a:lnTo>
                  <a:lnTo>
                    <a:pt x="46" y="86"/>
                  </a:lnTo>
                  <a:lnTo>
                    <a:pt x="46" y="86"/>
                  </a:lnTo>
                  <a:close/>
                  <a:moveTo>
                    <a:pt x="29" y="212"/>
                  </a:moveTo>
                  <a:lnTo>
                    <a:pt x="29" y="212"/>
                  </a:lnTo>
                  <a:lnTo>
                    <a:pt x="31" y="205"/>
                  </a:lnTo>
                  <a:lnTo>
                    <a:pt x="32" y="198"/>
                  </a:lnTo>
                  <a:lnTo>
                    <a:pt x="36" y="194"/>
                  </a:lnTo>
                  <a:lnTo>
                    <a:pt x="40" y="190"/>
                  </a:lnTo>
                  <a:lnTo>
                    <a:pt x="46" y="187"/>
                  </a:lnTo>
                  <a:lnTo>
                    <a:pt x="52" y="184"/>
                  </a:lnTo>
                  <a:lnTo>
                    <a:pt x="59" y="184"/>
                  </a:lnTo>
                  <a:lnTo>
                    <a:pt x="67" y="185"/>
                  </a:lnTo>
                  <a:lnTo>
                    <a:pt x="67" y="185"/>
                  </a:lnTo>
                  <a:lnTo>
                    <a:pt x="88" y="191"/>
                  </a:lnTo>
                  <a:lnTo>
                    <a:pt x="109" y="195"/>
                  </a:lnTo>
                  <a:lnTo>
                    <a:pt x="127" y="196"/>
                  </a:lnTo>
                  <a:lnTo>
                    <a:pt x="145" y="198"/>
                  </a:lnTo>
                  <a:lnTo>
                    <a:pt x="145" y="198"/>
                  </a:lnTo>
                  <a:lnTo>
                    <a:pt x="165" y="196"/>
                  </a:lnTo>
                  <a:lnTo>
                    <a:pt x="183" y="194"/>
                  </a:lnTo>
                  <a:lnTo>
                    <a:pt x="200" y="190"/>
                  </a:lnTo>
                  <a:lnTo>
                    <a:pt x="213" y="184"/>
                  </a:lnTo>
                  <a:lnTo>
                    <a:pt x="213" y="184"/>
                  </a:lnTo>
                  <a:lnTo>
                    <a:pt x="220" y="181"/>
                  </a:lnTo>
                  <a:lnTo>
                    <a:pt x="227" y="180"/>
                  </a:lnTo>
                  <a:lnTo>
                    <a:pt x="234" y="180"/>
                  </a:lnTo>
                  <a:lnTo>
                    <a:pt x="241" y="180"/>
                  </a:lnTo>
                  <a:lnTo>
                    <a:pt x="247" y="183"/>
                  </a:lnTo>
                  <a:lnTo>
                    <a:pt x="253" y="185"/>
                  </a:lnTo>
                  <a:lnTo>
                    <a:pt x="257" y="191"/>
                  </a:lnTo>
                  <a:lnTo>
                    <a:pt x="261" y="196"/>
                  </a:lnTo>
                  <a:lnTo>
                    <a:pt x="261" y="196"/>
                  </a:lnTo>
                  <a:lnTo>
                    <a:pt x="275" y="229"/>
                  </a:lnTo>
                  <a:lnTo>
                    <a:pt x="289" y="263"/>
                  </a:lnTo>
                  <a:lnTo>
                    <a:pt x="289" y="263"/>
                  </a:lnTo>
                  <a:lnTo>
                    <a:pt x="292" y="270"/>
                  </a:lnTo>
                  <a:lnTo>
                    <a:pt x="293" y="279"/>
                  </a:lnTo>
                  <a:lnTo>
                    <a:pt x="293" y="287"/>
                  </a:lnTo>
                  <a:lnTo>
                    <a:pt x="293" y="296"/>
                  </a:lnTo>
                  <a:lnTo>
                    <a:pt x="292" y="303"/>
                  </a:lnTo>
                  <a:lnTo>
                    <a:pt x="289" y="310"/>
                  </a:lnTo>
                  <a:lnTo>
                    <a:pt x="286" y="315"/>
                  </a:lnTo>
                  <a:lnTo>
                    <a:pt x="280" y="319"/>
                  </a:lnTo>
                  <a:lnTo>
                    <a:pt x="280" y="319"/>
                  </a:lnTo>
                  <a:lnTo>
                    <a:pt x="275" y="324"/>
                  </a:lnTo>
                  <a:lnTo>
                    <a:pt x="268" y="326"/>
                  </a:lnTo>
                  <a:lnTo>
                    <a:pt x="259" y="328"/>
                  </a:lnTo>
                  <a:lnTo>
                    <a:pt x="251" y="328"/>
                  </a:lnTo>
                  <a:lnTo>
                    <a:pt x="251" y="328"/>
                  </a:lnTo>
                  <a:lnTo>
                    <a:pt x="244" y="326"/>
                  </a:lnTo>
                  <a:lnTo>
                    <a:pt x="236" y="325"/>
                  </a:lnTo>
                  <a:lnTo>
                    <a:pt x="226" y="324"/>
                  </a:lnTo>
                  <a:lnTo>
                    <a:pt x="216" y="319"/>
                  </a:lnTo>
                  <a:lnTo>
                    <a:pt x="216" y="319"/>
                  </a:lnTo>
                  <a:lnTo>
                    <a:pt x="184" y="307"/>
                  </a:lnTo>
                  <a:lnTo>
                    <a:pt x="149" y="296"/>
                  </a:lnTo>
                  <a:lnTo>
                    <a:pt x="110" y="284"/>
                  </a:lnTo>
                  <a:lnTo>
                    <a:pt x="67" y="273"/>
                  </a:lnTo>
                  <a:lnTo>
                    <a:pt x="67" y="273"/>
                  </a:lnTo>
                  <a:lnTo>
                    <a:pt x="60" y="270"/>
                  </a:lnTo>
                  <a:lnTo>
                    <a:pt x="53" y="266"/>
                  </a:lnTo>
                  <a:lnTo>
                    <a:pt x="46" y="262"/>
                  </a:lnTo>
                  <a:lnTo>
                    <a:pt x="40" y="255"/>
                  </a:lnTo>
                  <a:lnTo>
                    <a:pt x="36" y="250"/>
                  </a:lnTo>
                  <a:lnTo>
                    <a:pt x="32" y="243"/>
                  </a:lnTo>
                  <a:lnTo>
                    <a:pt x="31" y="234"/>
                  </a:lnTo>
                  <a:lnTo>
                    <a:pt x="29" y="227"/>
                  </a:lnTo>
                  <a:lnTo>
                    <a:pt x="29" y="227"/>
                  </a:lnTo>
                  <a:lnTo>
                    <a:pt x="29" y="212"/>
                  </a:lnTo>
                  <a:lnTo>
                    <a:pt x="29" y="212"/>
                  </a:lnTo>
                  <a:close/>
                  <a:moveTo>
                    <a:pt x="36" y="392"/>
                  </a:moveTo>
                  <a:lnTo>
                    <a:pt x="36" y="392"/>
                  </a:lnTo>
                  <a:lnTo>
                    <a:pt x="35" y="368"/>
                  </a:lnTo>
                  <a:lnTo>
                    <a:pt x="35" y="368"/>
                  </a:lnTo>
                  <a:lnTo>
                    <a:pt x="33" y="324"/>
                  </a:lnTo>
                  <a:lnTo>
                    <a:pt x="33" y="324"/>
                  </a:lnTo>
                  <a:lnTo>
                    <a:pt x="33" y="321"/>
                  </a:lnTo>
                  <a:lnTo>
                    <a:pt x="33" y="321"/>
                  </a:lnTo>
                  <a:lnTo>
                    <a:pt x="36" y="321"/>
                  </a:lnTo>
                  <a:lnTo>
                    <a:pt x="43" y="322"/>
                  </a:lnTo>
                  <a:lnTo>
                    <a:pt x="70" y="326"/>
                  </a:lnTo>
                  <a:lnTo>
                    <a:pt x="70" y="326"/>
                  </a:lnTo>
                  <a:lnTo>
                    <a:pt x="107" y="337"/>
                  </a:lnTo>
                  <a:lnTo>
                    <a:pt x="142" y="347"/>
                  </a:lnTo>
                  <a:lnTo>
                    <a:pt x="174" y="358"/>
                  </a:lnTo>
                  <a:lnTo>
                    <a:pt x="202" y="370"/>
                  </a:lnTo>
                  <a:lnTo>
                    <a:pt x="202" y="370"/>
                  </a:lnTo>
                  <a:lnTo>
                    <a:pt x="215" y="374"/>
                  </a:lnTo>
                  <a:lnTo>
                    <a:pt x="227" y="378"/>
                  </a:lnTo>
                  <a:lnTo>
                    <a:pt x="240" y="379"/>
                  </a:lnTo>
                  <a:lnTo>
                    <a:pt x="251" y="381"/>
                  </a:lnTo>
                  <a:lnTo>
                    <a:pt x="251" y="381"/>
                  </a:lnTo>
                  <a:lnTo>
                    <a:pt x="261" y="379"/>
                  </a:lnTo>
                  <a:lnTo>
                    <a:pt x="272" y="378"/>
                  </a:lnTo>
                  <a:lnTo>
                    <a:pt x="280" y="375"/>
                  </a:lnTo>
                  <a:lnTo>
                    <a:pt x="289" y="372"/>
                  </a:lnTo>
                  <a:lnTo>
                    <a:pt x="289" y="372"/>
                  </a:lnTo>
                  <a:lnTo>
                    <a:pt x="296" y="370"/>
                  </a:lnTo>
                  <a:lnTo>
                    <a:pt x="303" y="368"/>
                  </a:lnTo>
                  <a:lnTo>
                    <a:pt x="310" y="368"/>
                  </a:lnTo>
                  <a:lnTo>
                    <a:pt x="315" y="370"/>
                  </a:lnTo>
                  <a:lnTo>
                    <a:pt x="319" y="371"/>
                  </a:lnTo>
                  <a:lnTo>
                    <a:pt x="324" y="375"/>
                  </a:lnTo>
                  <a:lnTo>
                    <a:pt x="328" y="379"/>
                  </a:lnTo>
                  <a:lnTo>
                    <a:pt x="331" y="386"/>
                  </a:lnTo>
                  <a:lnTo>
                    <a:pt x="331" y="386"/>
                  </a:lnTo>
                  <a:lnTo>
                    <a:pt x="347" y="451"/>
                  </a:lnTo>
                  <a:lnTo>
                    <a:pt x="347" y="451"/>
                  </a:lnTo>
                  <a:lnTo>
                    <a:pt x="349" y="459"/>
                  </a:lnTo>
                  <a:lnTo>
                    <a:pt x="349" y="467"/>
                  </a:lnTo>
                  <a:lnTo>
                    <a:pt x="349" y="474"/>
                  </a:lnTo>
                  <a:lnTo>
                    <a:pt x="347" y="483"/>
                  </a:lnTo>
                  <a:lnTo>
                    <a:pt x="345" y="490"/>
                  </a:lnTo>
                  <a:lnTo>
                    <a:pt x="342" y="495"/>
                  </a:lnTo>
                  <a:lnTo>
                    <a:pt x="338" y="501"/>
                  </a:lnTo>
                  <a:lnTo>
                    <a:pt x="332" y="504"/>
                  </a:lnTo>
                  <a:lnTo>
                    <a:pt x="332" y="504"/>
                  </a:lnTo>
                  <a:lnTo>
                    <a:pt x="319" y="506"/>
                  </a:lnTo>
                  <a:lnTo>
                    <a:pt x="304" y="508"/>
                  </a:lnTo>
                  <a:lnTo>
                    <a:pt x="304" y="508"/>
                  </a:lnTo>
                  <a:lnTo>
                    <a:pt x="292" y="506"/>
                  </a:lnTo>
                  <a:lnTo>
                    <a:pt x="276" y="505"/>
                  </a:lnTo>
                  <a:lnTo>
                    <a:pt x="261" y="501"/>
                  </a:lnTo>
                  <a:lnTo>
                    <a:pt x="243" y="495"/>
                  </a:lnTo>
                  <a:lnTo>
                    <a:pt x="243" y="495"/>
                  </a:lnTo>
                  <a:lnTo>
                    <a:pt x="225" y="488"/>
                  </a:lnTo>
                  <a:lnTo>
                    <a:pt x="205" y="480"/>
                  </a:lnTo>
                  <a:lnTo>
                    <a:pt x="166" y="460"/>
                  </a:lnTo>
                  <a:lnTo>
                    <a:pt x="144" y="449"/>
                  </a:lnTo>
                  <a:lnTo>
                    <a:pt x="121" y="439"/>
                  </a:lnTo>
                  <a:lnTo>
                    <a:pt x="99" y="431"/>
                  </a:lnTo>
                  <a:lnTo>
                    <a:pt x="74" y="423"/>
                  </a:lnTo>
                  <a:lnTo>
                    <a:pt x="74" y="423"/>
                  </a:lnTo>
                  <a:lnTo>
                    <a:pt x="59" y="417"/>
                  </a:lnTo>
                  <a:lnTo>
                    <a:pt x="47" y="410"/>
                  </a:lnTo>
                  <a:lnTo>
                    <a:pt x="43" y="406"/>
                  </a:lnTo>
                  <a:lnTo>
                    <a:pt x="39" y="402"/>
                  </a:lnTo>
                  <a:lnTo>
                    <a:pt x="38" y="396"/>
                  </a:lnTo>
                  <a:lnTo>
                    <a:pt x="36" y="392"/>
                  </a:lnTo>
                  <a:lnTo>
                    <a:pt x="36" y="392"/>
                  </a:lnTo>
                  <a:close/>
                  <a:moveTo>
                    <a:pt x="370" y="980"/>
                  </a:moveTo>
                  <a:lnTo>
                    <a:pt x="370" y="980"/>
                  </a:lnTo>
                  <a:lnTo>
                    <a:pt x="367" y="995"/>
                  </a:lnTo>
                  <a:lnTo>
                    <a:pt x="361" y="1009"/>
                  </a:lnTo>
                  <a:lnTo>
                    <a:pt x="356" y="1021"/>
                  </a:lnTo>
                  <a:lnTo>
                    <a:pt x="349" y="1034"/>
                  </a:lnTo>
                  <a:lnTo>
                    <a:pt x="349" y="1034"/>
                  </a:lnTo>
                  <a:lnTo>
                    <a:pt x="340" y="1044"/>
                  </a:lnTo>
                  <a:lnTo>
                    <a:pt x="331" y="1053"/>
                  </a:lnTo>
                  <a:lnTo>
                    <a:pt x="324" y="1059"/>
                  </a:lnTo>
                  <a:lnTo>
                    <a:pt x="317" y="1062"/>
                  </a:lnTo>
                  <a:lnTo>
                    <a:pt x="310" y="1065"/>
                  </a:lnTo>
                  <a:lnTo>
                    <a:pt x="301" y="1065"/>
                  </a:lnTo>
                  <a:lnTo>
                    <a:pt x="297" y="1065"/>
                  </a:lnTo>
                  <a:lnTo>
                    <a:pt x="297" y="1065"/>
                  </a:lnTo>
                  <a:lnTo>
                    <a:pt x="286" y="1063"/>
                  </a:lnTo>
                  <a:lnTo>
                    <a:pt x="276" y="1058"/>
                  </a:lnTo>
                  <a:lnTo>
                    <a:pt x="268" y="1052"/>
                  </a:lnTo>
                  <a:lnTo>
                    <a:pt x="261" y="1042"/>
                  </a:lnTo>
                  <a:lnTo>
                    <a:pt x="255" y="1031"/>
                  </a:lnTo>
                  <a:lnTo>
                    <a:pt x="250" y="1019"/>
                  </a:lnTo>
                  <a:lnTo>
                    <a:pt x="239" y="985"/>
                  </a:lnTo>
                  <a:lnTo>
                    <a:pt x="239" y="985"/>
                  </a:lnTo>
                  <a:lnTo>
                    <a:pt x="229" y="954"/>
                  </a:lnTo>
                  <a:lnTo>
                    <a:pt x="223" y="939"/>
                  </a:lnTo>
                  <a:lnTo>
                    <a:pt x="216" y="924"/>
                  </a:lnTo>
                  <a:lnTo>
                    <a:pt x="216" y="924"/>
                  </a:lnTo>
                  <a:lnTo>
                    <a:pt x="201" y="897"/>
                  </a:lnTo>
                  <a:lnTo>
                    <a:pt x="193" y="885"/>
                  </a:lnTo>
                  <a:lnTo>
                    <a:pt x="184" y="873"/>
                  </a:lnTo>
                  <a:lnTo>
                    <a:pt x="176" y="864"/>
                  </a:lnTo>
                  <a:lnTo>
                    <a:pt x="166" y="854"/>
                  </a:lnTo>
                  <a:lnTo>
                    <a:pt x="156" y="846"/>
                  </a:lnTo>
                  <a:lnTo>
                    <a:pt x="145" y="839"/>
                  </a:lnTo>
                  <a:lnTo>
                    <a:pt x="134" y="832"/>
                  </a:lnTo>
                  <a:lnTo>
                    <a:pt x="123" y="826"/>
                  </a:lnTo>
                  <a:lnTo>
                    <a:pt x="112" y="822"/>
                  </a:lnTo>
                  <a:lnTo>
                    <a:pt x="99" y="818"/>
                  </a:lnTo>
                  <a:lnTo>
                    <a:pt x="87" y="815"/>
                  </a:lnTo>
                  <a:lnTo>
                    <a:pt x="73" y="812"/>
                  </a:lnTo>
                  <a:lnTo>
                    <a:pt x="59" y="811"/>
                  </a:lnTo>
                  <a:lnTo>
                    <a:pt x="45" y="811"/>
                  </a:lnTo>
                  <a:lnTo>
                    <a:pt x="45" y="811"/>
                  </a:lnTo>
                  <a:lnTo>
                    <a:pt x="42" y="811"/>
                  </a:lnTo>
                  <a:lnTo>
                    <a:pt x="42" y="811"/>
                  </a:lnTo>
                  <a:lnTo>
                    <a:pt x="42" y="809"/>
                  </a:lnTo>
                  <a:lnTo>
                    <a:pt x="40" y="804"/>
                  </a:lnTo>
                  <a:lnTo>
                    <a:pt x="40" y="788"/>
                  </a:lnTo>
                  <a:lnTo>
                    <a:pt x="40" y="788"/>
                  </a:lnTo>
                  <a:lnTo>
                    <a:pt x="42" y="780"/>
                  </a:lnTo>
                  <a:lnTo>
                    <a:pt x="45" y="773"/>
                  </a:lnTo>
                  <a:lnTo>
                    <a:pt x="47" y="767"/>
                  </a:lnTo>
                  <a:lnTo>
                    <a:pt x="50" y="766"/>
                  </a:lnTo>
                  <a:lnTo>
                    <a:pt x="53" y="765"/>
                  </a:lnTo>
                  <a:lnTo>
                    <a:pt x="53" y="765"/>
                  </a:lnTo>
                  <a:lnTo>
                    <a:pt x="64" y="765"/>
                  </a:lnTo>
                  <a:lnTo>
                    <a:pt x="64" y="765"/>
                  </a:lnTo>
                  <a:lnTo>
                    <a:pt x="78" y="765"/>
                  </a:lnTo>
                  <a:lnTo>
                    <a:pt x="92" y="767"/>
                  </a:lnTo>
                  <a:lnTo>
                    <a:pt x="105" y="772"/>
                  </a:lnTo>
                  <a:lnTo>
                    <a:pt x="119" y="776"/>
                  </a:lnTo>
                  <a:lnTo>
                    <a:pt x="131" y="783"/>
                  </a:lnTo>
                  <a:lnTo>
                    <a:pt x="144" y="790"/>
                  </a:lnTo>
                  <a:lnTo>
                    <a:pt x="169" y="806"/>
                  </a:lnTo>
                  <a:lnTo>
                    <a:pt x="195" y="827"/>
                  </a:lnTo>
                  <a:lnTo>
                    <a:pt x="223" y="850"/>
                  </a:lnTo>
                  <a:lnTo>
                    <a:pt x="253" y="872"/>
                  </a:lnTo>
                  <a:lnTo>
                    <a:pt x="283" y="896"/>
                  </a:lnTo>
                  <a:lnTo>
                    <a:pt x="283" y="896"/>
                  </a:lnTo>
                  <a:lnTo>
                    <a:pt x="308" y="913"/>
                  </a:lnTo>
                  <a:lnTo>
                    <a:pt x="336" y="929"/>
                  </a:lnTo>
                  <a:lnTo>
                    <a:pt x="336" y="929"/>
                  </a:lnTo>
                  <a:lnTo>
                    <a:pt x="343" y="932"/>
                  </a:lnTo>
                  <a:lnTo>
                    <a:pt x="350" y="938"/>
                  </a:lnTo>
                  <a:lnTo>
                    <a:pt x="356" y="943"/>
                  </a:lnTo>
                  <a:lnTo>
                    <a:pt x="361" y="950"/>
                  </a:lnTo>
                  <a:lnTo>
                    <a:pt x="366" y="957"/>
                  </a:lnTo>
                  <a:lnTo>
                    <a:pt x="368" y="964"/>
                  </a:lnTo>
                  <a:lnTo>
                    <a:pt x="370" y="973"/>
                  </a:lnTo>
                  <a:lnTo>
                    <a:pt x="370" y="980"/>
                  </a:lnTo>
                  <a:lnTo>
                    <a:pt x="370" y="980"/>
                  </a:lnTo>
                  <a:close/>
                  <a:moveTo>
                    <a:pt x="374" y="851"/>
                  </a:moveTo>
                  <a:lnTo>
                    <a:pt x="374" y="851"/>
                  </a:lnTo>
                  <a:lnTo>
                    <a:pt x="373" y="858"/>
                  </a:lnTo>
                  <a:lnTo>
                    <a:pt x="370" y="864"/>
                  </a:lnTo>
                  <a:lnTo>
                    <a:pt x="367" y="869"/>
                  </a:lnTo>
                  <a:lnTo>
                    <a:pt x="363" y="873"/>
                  </a:lnTo>
                  <a:lnTo>
                    <a:pt x="357" y="875"/>
                  </a:lnTo>
                  <a:lnTo>
                    <a:pt x="352" y="876"/>
                  </a:lnTo>
                  <a:lnTo>
                    <a:pt x="345" y="875"/>
                  </a:lnTo>
                  <a:lnTo>
                    <a:pt x="339" y="872"/>
                  </a:lnTo>
                  <a:lnTo>
                    <a:pt x="339" y="872"/>
                  </a:lnTo>
                  <a:lnTo>
                    <a:pt x="321" y="861"/>
                  </a:lnTo>
                  <a:lnTo>
                    <a:pt x="306" y="850"/>
                  </a:lnTo>
                  <a:lnTo>
                    <a:pt x="306" y="850"/>
                  </a:lnTo>
                  <a:lnTo>
                    <a:pt x="275" y="829"/>
                  </a:lnTo>
                  <a:lnTo>
                    <a:pt x="247" y="805"/>
                  </a:lnTo>
                  <a:lnTo>
                    <a:pt x="219" y="783"/>
                  </a:lnTo>
                  <a:lnTo>
                    <a:pt x="191" y="762"/>
                  </a:lnTo>
                  <a:lnTo>
                    <a:pt x="177" y="751"/>
                  </a:lnTo>
                  <a:lnTo>
                    <a:pt x="162" y="742"/>
                  </a:lnTo>
                  <a:lnTo>
                    <a:pt x="148" y="734"/>
                  </a:lnTo>
                  <a:lnTo>
                    <a:pt x="133" y="727"/>
                  </a:lnTo>
                  <a:lnTo>
                    <a:pt x="116" y="720"/>
                  </a:lnTo>
                  <a:lnTo>
                    <a:pt x="100" y="716"/>
                  </a:lnTo>
                  <a:lnTo>
                    <a:pt x="82" y="713"/>
                  </a:lnTo>
                  <a:lnTo>
                    <a:pt x="64" y="712"/>
                  </a:lnTo>
                  <a:lnTo>
                    <a:pt x="64" y="712"/>
                  </a:lnTo>
                  <a:lnTo>
                    <a:pt x="53" y="712"/>
                  </a:lnTo>
                  <a:lnTo>
                    <a:pt x="53" y="712"/>
                  </a:lnTo>
                  <a:lnTo>
                    <a:pt x="50" y="712"/>
                  </a:lnTo>
                  <a:lnTo>
                    <a:pt x="49" y="709"/>
                  </a:lnTo>
                  <a:lnTo>
                    <a:pt x="45" y="702"/>
                  </a:lnTo>
                  <a:lnTo>
                    <a:pt x="42" y="691"/>
                  </a:lnTo>
                  <a:lnTo>
                    <a:pt x="42" y="675"/>
                  </a:lnTo>
                  <a:lnTo>
                    <a:pt x="42" y="675"/>
                  </a:lnTo>
                  <a:lnTo>
                    <a:pt x="42" y="654"/>
                  </a:lnTo>
                  <a:lnTo>
                    <a:pt x="42" y="654"/>
                  </a:lnTo>
                  <a:lnTo>
                    <a:pt x="42" y="646"/>
                  </a:lnTo>
                  <a:lnTo>
                    <a:pt x="45" y="639"/>
                  </a:lnTo>
                  <a:lnTo>
                    <a:pt x="47" y="633"/>
                  </a:lnTo>
                  <a:lnTo>
                    <a:pt x="52" y="628"/>
                  </a:lnTo>
                  <a:lnTo>
                    <a:pt x="57" y="625"/>
                  </a:lnTo>
                  <a:lnTo>
                    <a:pt x="64" y="622"/>
                  </a:lnTo>
                  <a:lnTo>
                    <a:pt x="71" y="621"/>
                  </a:lnTo>
                  <a:lnTo>
                    <a:pt x="78" y="622"/>
                  </a:lnTo>
                  <a:lnTo>
                    <a:pt x="78" y="622"/>
                  </a:lnTo>
                  <a:lnTo>
                    <a:pt x="100" y="629"/>
                  </a:lnTo>
                  <a:lnTo>
                    <a:pt x="123" y="639"/>
                  </a:lnTo>
                  <a:lnTo>
                    <a:pt x="144" y="652"/>
                  </a:lnTo>
                  <a:lnTo>
                    <a:pt x="165" y="665"/>
                  </a:lnTo>
                  <a:lnTo>
                    <a:pt x="209" y="693"/>
                  </a:lnTo>
                  <a:lnTo>
                    <a:pt x="233" y="707"/>
                  </a:lnTo>
                  <a:lnTo>
                    <a:pt x="258" y="721"/>
                  </a:lnTo>
                  <a:lnTo>
                    <a:pt x="258" y="721"/>
                  </a:lnTo>
                  <a:lnTo>
                    <a:pt x="279" y="731"/>
                  </a:lnTo>
                  <a:lnTo>
                    <a:pt x="301" y="739"/>
                  </a:lnTo>
                  <a:lnTo>
                    <a:pt x="325" y="745"/>
                  </a:lnTo>
                  <a:lnTo>
                    <a:pt x="338" y="748"/>
                  </a:lnTo>
                  <a:lnTo>
                    <a:pt x="349" y="748"/>
                  </a:lnTo>
                  <a:lnTo>
                    <a:pt x="349" y="748"/>
                  </a:lnTo>
                  <a:lnTo>
                    <a:pt x="354" y="748"/>
                  </a:lnTo>
                  <a:lnTo>
                    <a:pt x="354" y="748"/>
                  </a:lnTo>
                  <a:lnTo>
                    <a:pt x="366" y="748"/>
                  </a:lnTo>
                  <a:lnTo>
                    <a:pt x="366" y="748"/>
                  </a:lnTo>
                  <a:lnTo>
                    <a:pt x="367" y="748"/>
                  </a:lnTo>
                  <a:lnTo>
                    <a:pt x="370" y="749"/>
                  </a:lnTo>
                  <a:lnTo>
                    <a:pt x="373" y="756"/>
                  </a:lnTo>
                  <a:lnTo>
                    <a:pt x="375" y="767"/>
                  </a:lnTo>
                  <a:lnTo>
                    <a:pt x="375" y="783"/>
                  </a:lnTo>
                  <a:lnTo>
                    <a:pt x="375" y="783"/>
                  </a:lnTo>
                  <a:lnTo>
                    <a:pt x="374" y="851"/>
                  </a:lnTo>
                  <a:lnTo>
                    <a:pt x="374" y="851"/>
                  </a:lnTo>
                  <a:close/>
                  <a:moveTo>
                    <a:pt x="364" y="693"/>
                  </a:moveTo>
                  <a:lnTo>
                    <a:pt x="364" y="693"/>
                  </a:lnTo>
                  <a:lnTo>
                    <a:pt x="356" y="695"/>
                  </a:lnTo>
                  <a:lnTo>
                    <a:pt x="343" y="693"/>
                  </a:lnTo>
                  <a:lnTo>
                    <a:pt x="328" y="692"/>
                  </a:lnTo>
                  <a:lnTo>
                    <a:pt x="314" y="689"/>
                  </a:lnTo>
                  <a:lnTo>
                    <a:pt x="314" y="689"/>
                  </a:lnTo>
                  <a:lnTo>
                    <a:pt x="293" y="681"/>
                  </a:lnTo>
                  <a:lnTo>
                    <a:pt x="273" y="672"/>
                  </a:lnTo>
                  <a:lnTo>
                    <a:pt x="273" y="672"/>
                  </a:lnTo>
                  <a:lnTo>
                    <a:pt x="250" y="660"/>
                  </a:lnTo>
                  <a:lnTo>
                    <a:pt x="227" y="646"/>
                  </a:lnTo>
                  <a:lnTo>
                    <a:pt x="181" y="615"/>
                  </a:lnTo>
                  <a:lnTo>
                    <a:pt x="158" y="601"/>
                  </a:lnTo>
                  <a:lnTo>
                    <a:pt x="133" y="587"/>
                  </a:lnTo>
                  <a:lnTo>
                    <a:pt x="106" y="576"/>
                  </a:lnTo>
                  <a:lnTo>
                    <a:pt x="92" y="572"/>
                  </a:lnTo>
                  <a:lnTo>
                    <a:pt x="78" y="568"/>
                  </a:lnTo>
                  <a:lnTo>
                    <a:pt x="78" y="568"/>
                  </a:lnTo>
                  <a:lnTo>
                    <a:pt x="70" y="566"/>
                  </a:lnTo>
                  <a:lnTo>
                    <a:pt x="63" y="564"/>
                  </a:lnTo>
                  <a:lnTo>
                    <a:pt x="57" y="559"/>
                  </a:lnTo>
                  <a:lnTo>
                    <a:pt x="52" y="554"/>
                  </a:lnTo>
                  <a:lnTo>
                    <a:pt x="46" y="548"/>
                  </a:lnTo>
                  <a:lnTo>
                    <a:pt x="43" y="541"/>
                  </a:lnTo>
                  <a:lnTo>
                    <a:pt x="40" y="534"/>
                  </a:lnTo>
                  <a:lnTo>
                    <a:pt x="40" y="526"/>
                  </a:lnTo>
                  <a:lnTo>
                    <a:pt x="40" y="526"/>
                  </a:lnTo>
                  <a:lnTo>
                    <a:pt x="39" y="506"/>
                  </a:lnTo>
                  <a:lnTo>
                    <a:pt x="39" y="506"/>
                  </a:lnTo>
                  <a:lnTo>
                    <a:pt x="40" y="498"/>
                  </a:lnTo>
                  <a:lnTo>
                    <a:pt x="42" y="492"/>
                  </a:lnTo>
                  <a:lnTo>
                    <a:pt x="45" y="487"/>
                  </a:lnTo>
                  <a:lnTo>
                    <a:pt x="49" y="481"/>
                  </a:lnTo>
                  <a:lnTo>
                    <a:pt x="54" y="478"/>
                  </a:lnTo>
                  <a:lnTo>
                    <a:pt x="61" y="476"/>
                  </a:lnTo>
                  <a:lnTo>
                    <a:pt x="67" y="476"/>
                  </a:lnTo>
                  <a:lnTo>
                    <a:pt x="74" y="477"/>
                  </a:lnTo>
                  <a:lnTo>
                    <a:pt x="74" y="477"/>
                  </a:lnTo>
                  <a:lnTo>
                    <a:pt x="95" y="484"/>
                  </a:lnTo>
                  <a:lnTo>
                    <a:pt x="116" y="492"/>
                  </a:lnTo>
                  <a:lnTo>
                    <a:pt x="153" y="511"/>
                  </a:lnTo>
                  <a:lnTo>
                    <a:pt x="193" y="530"/>
                  </a:lnTo>
                  <a:lnTo>
                    <a:pt x="212" y="538"/>
                  </a:lnTo>
                  <a:lnTo>
                    <a:pt x="232" y="547"/>
                  </a:lnTo>
                  <a:lnTo>
                    <a:pt x="232" y="547"/>
                  </a:lnTo>
                  <a:lnTo>
                    <a:pt x="251" y="552"/>
                  </a:lnTo>
                  <a:lnTo>
                    <a:pt x="269" y="557"/>
                  </a:lnTo>
                  <a:lnTo>
                    <a:pt x="287" y="559"/>
                  </a:lnTo>
                  <a:lnTo>
                    <a:pt x="303" y="559"/>
                  </a:lnTo>
                  <a:lnTo>
                    <a:pt x="303" y="559"/>
                  </a:lnTo>
                  <a:lnTo>
                    <a:pt x="308" y="561"/>
                  </a:lnTo>
                  <a:lnTo>
                    <a:pt x="308" y="561"/>
                  </a:lnTo>
                  <a:lnTo>
                    <a:pt x="324" y="559"/>
                  </a:lnTo>
                  <a:lnTo>
                    <a:pt x="339" y="557"/>
                  </a:lnTo>
                  <a:lnTo>
                    <a:pt x="339" y="557"/>
                  </a:lnTo>
                  <a:lnTo>
                    <a:pt x="345" y="555"/>
                  </a:lnTo>
                  <a:lnTo>
                    <a:pt x="350" y="555"/>
                  </a:lnTo>
                  <a:lnTo>
                    <a:pt x="356" y="555"/>
                  </a:lnTo>
                  <a:lnTo>
                    <a:pt x="361" y="558"/>
                  </a:lnTo>
                  <a:lnTo>
                    <a:pt x="366" y="562"/>
                  </a:lnTo>
                  <a:lnTo>
                    <a:pt x="368" y="566"/>
                  </a:lnTo>
                  <a:lnTo>
                    <a:pt x="371" y="572"/>
                  </a:lnTo>
                  <a:lnTo>
                    <a:pt x="373" y="579"/>
                  </a:lnTo>
                  <a:lnTo>
                    <a:pt x="373" y="579"/>
                  </a:lnTo>
                  <a:lnTo>
                    <a:pt x="375" y="608"/>
                  </a:lnTo>
                  <a:lnTo>
                    <a:pt x="377" y="633"/>
                  </a:lnTo>
                  <a:lnTo>
                    <a:pt x="377" y="633"/>
                  </a:lnTo>
                  <a:lnTo>
                    <a:pt x="377" y="661"/>
                  </a:lnTo>
                  <a:lnTo>
                    <a:pt x="377" y="661"/>
                  </a:lnTo>
                  <a:lnTo>
                    <a:pt x="377" y="672"/>
                  </a:lnTo>
                  <a:lnTo>
                    <a:pt x="374" y="682"/>
                  </a:lnTo>
                  <a:lnTo>
                    <a:pt x="370" y="691"/>
                  </a:lnTo>
                  <a:lnTo>
                    <a:pt x="367" y="692"/>
                  </a:lnTo>
                  <a:lnTo>
                    <a:pt x="364" y="693"/>
                  </a:lnTo>
                  <a:lnTo>
                    <a:pt x="364" y="6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449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549"/>
                            </p:stCondLst>
                            <p:childTnLst>
                              <p:par>
                                <p:cTn id="8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799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28173" y="143392"/>
            <a:ext cx="4970561" cy="646331"/>
            <a:chOff x="6080760" y="1044564"/>
            <a:chExt cx="4970561" cy="646331"/>
          </a:xfrm>
        </p:grpSpPr>
        <p:sp>
          <p:nvSpPr>
            <p:cNvPr id="13" name="文本框 12"/>
            <p:cNvSpPr txBox="1"/>
            <p:nvPr/>
          </p:nvSpPr>
          <p:spPr>
            <a:xfrm>
              <a:off x="6080760" y="1044564"/>
              <a:ext cx="223361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049AAB"/>
                  </a:solidFill>
                  <a:cs typeface="+mn-ea"/>
                  <a:sym typeface="+mn-lt"/>
                </a:rPr>
                <a:t>ONE</a:t>
              </a:r>
              <a:endParaRPr lang="zh-CN" altLang="en-US" sz="36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214107" y="1078775"/>
              <a:ext cx="3837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cs typeface="+mn-ea"/>
                  <a:sym typeface="+mn-lt"/>
                </a:rPr>
                <a:t>病史资料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</p:grp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859115" y="1895313"/>
            <a:ext cx="1023512" cy="1025529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0" name="Oval 6"/>
          <p:cNvSpPr>
            <a:spLocks noChangeArrowheads="1"/>
          </p:cNvSpPr>
          <p:nvPr/>
        </p:nvSpPr>
        <p:spPr bwMode="auto">
          <a:xfrm>
            <a:off x="6108751" y="2077287"/>
            <a:ext cx="790587" cy="790831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2" name="Oval 7"/>
          <p:cNvSpPr>
            <a:spLocks noChangeArrowheads="1"/>
          </p:cNvSpPr>
          <p:nvPr/>
        </p:nvSpPr>
        <p:spPr bwMode="auto">
          <a:xfrm>
            <a:off x="5481381" y="2599405"/>
            <a:ext cx="1023512" cy="1023828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4" name="Oval 8"/>
          <p:cNvSpPr>
            <a:spLocks noChangeArrowheads="1"/>
          </p:cNvSpPr>
          <p:nvPr/>
        </p:nvSpPr>
        <p:spPr bwMode="auto">
          <a:xfrm>
            <a:off x="6135952" y="2578997"/>
            <a:ext cx="964005" cy="964303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6521895" y="2965058"/>
            <a:ext cx="964005" cy="964303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6" name="Oval 10"/>
          <p:cNvSpPr>
            <a:spLocks noChangeArrowheads="1"/>
          </p:cNvSpPr>
          <p:nvPr/>
        </p:nvSpPr>
        <p:spPr bwMode="auto">
          <a:xfrm>
            <a:off x="5092039" y="3274587"/>
            <a:ext cx="964005" cy="964303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7" name="Oval 11"/>
          <p:cNvSpPr>
            <a:spLocks noChangeArrowheads="1"/>
          </p:cNvSpPr>
          <p:nvPr/>
        </p:nvSpPr>
        <p:spPr bwMode="auto">
          <a:xfrm>
            <a:off x="4264052" y="3009275"/>
            <a:ext cx="751481" cy="746612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8" name="Freeform 12"/>
          <p:cNvSpPr/>
          <p:nvPr/>
        </p:nvSpPr>
        <p:spPr bwMode="auto">
          <a:xfrm>
            <a:off x="4862515" y="2145315"/>
            <a:ext cx="2390460" cy="3214341"/>
          </a:xfrm>
          <a:custGeom>
            <a:avLst/>
            <a:gdLst>
              <a:gd name="T0" fmla="*/ 203 w 595"/>
              <a:gd name="T1" fmla="*/ 800 h 800"/>
              <a:gd name="T2" fmla="*/ 419 w 595"/>
              <a:gd name="T3" fmla="*/ 800 h 800"/>
              <a:gd name="T4" fmla="*/ 335 w 595"/>
              <a:gd name="T5" fmla="*/ 556 h 800"/>
              <a:gd name="T6" fmla="*/ 473 w 595"/>
              <a:gd name="T7" fmla="*/ 332 h 800"/>
              <a:gd name="T8" fmla="*/ 587 w 595"/>
              <a:gd name="T9" fmla="*/ 344 h 800"/>
              <a:gd name="T10" fmla="*/ 388 w 595"/>
              <a:gd name="T11" fmla="*/ 338 h 800"/>
              <a:gd name="T12" fmla="*/ 463 w 595"/>
              <a:gd name="T13" fmla="*/ 247 h 800"/>
              <a:gd name="T14" fmla="*/ 595 w 595"/>
              <a:gd name="T15" fmla="*/ 210 h 800"/>
              <a:gd name="T16" fmla="*/ 484 w 595"/>
              <a:gd name="T17" fmla="*/ 219 h 800"/>
              <a:gd name="T18" fmla="*/ 498 w 595"/>
              <a:gd name="T19" fmla="*/ 102 h 800"/>
              <a:gd name="T20" fmla="*/ 476 w 595"/>
              <a:gd name="T21" fmla="*/ 209 h 800"/>
              <a:gd name="T22" fmla="*/ 324 w 595"/>
              <a:gd name="T23" fmla="*/ 342 h 800"/>
              <a:gd name="T24" fmla="*/ 322 w 595"/>
              <a:gd name="T25" fmla="*/ 187 h 800"/>
              <a:gd name="T26" fmla="*/ 394 w 595"/>
              <a:gd name="T27" fmla="*/ 95 h 800"/>
              <a:gd name="T28" fmla="*/ 309 w 595"/>
              <a:gd name="T29" fmla="*/ 170 h 800"/>
              <a:gd name="T30" fmla="*/ 272 w 595"/>
              <a:gd name="T31" fmla="*/ 61 h 800"/>
              <a:gd name="T32" fmla="*/ 178 w 595"/>
              <a:gd name="T33" fmla="*/ 0 h 800"/>
              <a:gd name="T34" fmla="*/ 273 w 595"/>
              <a:gd name="T35" fmla="*/ 135 h 800"/>
              <a:gd name="T36" fmla="*/ 207 w 595"/>
              <a:gd name="T37" fmla="*/ 96 h 800"/>
              <a:gd name="T38" fmla="*/ 108 w 595"/>
              <a:gd name="T39" fmla="*/ 91 h 800"/>
              <a:gd name="T40" fmla="*/ 59 w 595"/>
              <a:gd name="T41" fmla="*/ 60 h 800"/>
              <a:gd name="T42" fmla="*/ 115 w 595"/>
              <a:gd name="T43" fmla="*/ 102 h 800"/>
              <a:gd name="T44" fmla="*/ 227 w 595"/>
              <a:gd name="T45" fmla="*/ 124 h 800"/>
              <a:gd name="T46" fmla="*/ 282 w 595"/>
              <a:gd name="T47" fmla="*/ 203 h 800"/>
              <a:gd name="T48" fmla="*/ 274 w 595"/>
              <a:gd name="T49" fmla="*/ 424 h 800"/>
              <a:gd name="T50" fmla="*/ 217 w 595"/>
              <a:gd name="T51" fmla="*/ 372 h 800"/>
              <a:gd name="T52" fmla="*/ 136 w 595"/>
              <a:gd name="T53" fmla="*/ 299 h 800"/>
              <a:gd name="T54" fmla="*/ 123 w 595"/>
              <a:gd name="T55" fmla="*/ 209 h 800"/>
              <a:gd name="T56" fmla="*/ 130 w 595"/>
              <a:gd name="T57" fmla="*/ 312 h 800"/>
              <a:gd name="T58" fmla="*/ 0 w 595"/>
              <a:gd name="T59" fmla="*/ 318 h 800"/>
              <a:gd name="T60" fmla="*/ 131 w 595"/>
              <a:gd name="T61" fmla="*/ 330 h 800"/>
              <a:gd name="T62" fmla="*/ 230 w 595"/>
              <a:gd name="T63" fmla="*/ 430 h 800"/>
              <a:gd name="T64" fmla="*/ 257 w 595"/>
              <a:gd name="T65" fmla="*/ 485 h 800"/>
              <a:gd name="T66" fmla="*/ 92 w 595"/>
              <a:gd name="T67" fmla="*/ 502 h 800"/>
              <a:gd name="T68" fmla="*/ 190 w 595"/>
              <a:gd name="T69" fmla="*/ 482 h 800"/>
              <a:gd name="T70" fmla="*/ 275 w 595"/>
              <a:gd name="T71" fmla="*/ 605 h 800"/>
              <a:gd name="T72" fmla="*/ 203 w 595"/>
              <a:gd name="T73" fmla="*/ 80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5" h="800">
                <a:moveTo>
                  <a:pt x="203" y="800"/>
                </a:moveTo>
                <a:cubicBezTo>
                  <a:pt x="442" y="800"/>
                  <a:pt x="419" y="800"/>
                  <a:pt x="419" y="800"/>
                </a:cubicBezTo>
                <a:cubicBezTo>
                  <a:pt x="419" y="800"/>
                  <a:pt x="335" y="782"/>
                  <a:pt x="335" y="556"/>
                </a:cubicBezTo>
                <a:cubicBezTo>
                  <a:pt x="335" y="462"/>
                  <a:pt x="400" y="338"/>
                  <a:pt x="473" y="332"/>
                </a:cubicBezTo>
                <a:cubicBezTo>
                  <a:pt x="545" y="327"/>
                  <a:pt x="587" y="344"/>
                  <a:pt x="587" y="344"/>
                </a:cubicBezTo>
                <a:cubicBezTo>
                  <a:pt x="587" y="344"/>
                  <a:pt x="497" y="284"/>
                  <a:pt x="388" y="338"/>
                </a:cubicBezTo>
                <a:cubicBezTo>
                  <a:pt x="388" y="338"/>
                  <a:pt x="416" y="282"/>
                  <a:pt x="463" y="247"/>
                </a:cubicBezTo>
                <a:cubicBezTo>
                  <a:pt x="510" y="212"/>
                  <a:pt x="578" y="209"/>
                  <a:pt x="595" y="210"/>
                </a:cubicBezTo>
                <a:cubicBezTo>
                  <a:pt x="595" y="210"/>
                  <a:pt x="542" y="192"/>
                  <a:pt x="484" y="219"/>
                </a:cubicBezTo>
                <a:cubicBezTo>
                  <a:pt x="484" y="219"/>
                  <a:pt x="528" y="188"/>
                  <a:pt x="498" y="102"/>
                </a:cubicBezTo>
                <a:cubicBezTo>
                  <a:pt x="498" y="102"/>
                  <a:pt x="507" y="178"/>
                  <a:pt x="476" y="209"/>
                </a:cubicBezTo>
                <a:cubicBezTo>
                  <a:pt x="445" y="241"/>
                  <a:pt x="349" y="297"/>
                  <a:pt x="324" y="342"/>
                </a:cubicBezTo>
                <a:cubicBezTo>
                  <a:pt x="324" y="342"/>
                  <a:pt x="304" y="256"/>
                  <a:pt x="322" y="187"/>
                </a:cubicBezTo>
                <a:cubicBezTo>
                  <a:pt x="338" y="127"/>
                  <a:pt x="383" y="98"/>
                  <a:pt x="394" y="95"/>
                </a:cubicBezTo>
                <a:cubicBezTo>
                  <a:pt x="394" y="95"/>
                  <a:pt x="336" y="103"/>
                  <a:pt x="309" y="170"/>
                </a:cubicBezTo>
                <a:cubicBezTo>
                  <a:pt x="309" y="170"/>
                  <a:pt x="309" y="112"/>
                  <a:pt x="272" y="61"/>
                </a:cubicBezTo>
                <a:cubicBezTo>
                  <a:pt x="234" y="11"/>
                  <a:pt x="192" y="3"/>
                  <a:pt x="178" y="0"/>
                </a:cubicBezTo>
                <a:cubicBezTo>
                  <a:pt x="178" y="0"/>
                  <a:pt x="270" y="33"/>
                  <a:pt x="273" y="135"/>
                </a:cubicBezTo>
                <a:cubicBezTo>
                  <a:pt x="273" y="135"/>
                  <a:pt x="248" y="105"/>
                  <a:pt x="207" y="96"/>
                </a:cubicBezTo>
                <a:cubicBezTo>
                  <a:pt x="166" y="88"/>
                  <a:pt x="128" y="95"/>
                  <a:pt x="108" y="91"/>
                </a:cubicBezTo>
                <a:cubicBezTo>
                  <a:pt x="87" y="87"/>
                  <a:pt x="63" y="69"/>
                  <a:pt x="59" y="60"/>
                </a:cubicBezTo>
                <a:cubicBezTo>
                  <a:pt x="59" y="60"/>
                  <a:pt x="71" y="88"/>
                  <a:pt x="115" y="102"/>
                </a:cubicBezTo>
                <a:cubicBezTo>
                  <a:pt x="154" y="114"/>
                  <a:pt x="197" y="104"/>
                  <a:pt x="227" y="124"/>
                </a:cubicBezTo>
                <a:cubicBezTo>
                  <a:pt x="257" y="144"/>
                  <a:pt x="277" y="172"/>
                  <a:pt x="282" y="203"/>
                </a:cubicBezTo>
                <a:cubicBezTo>
                  <a:pt x="287" y="231"/>
                  <a:pt x="295" y="335"/>
                  <a:pt x="274" y="424"/>
                </a:cubicBezTo>
                <a:cubicBezTo>
                  <a:pt x="274" y="424"/>
                  <a:pt x="250" y="393"/>
                  <a:pt x="217" y="372"/>
                </a:cubicBezTo>
                <a:cubicBezTo>
                  <a:pt x="183" y="349"/>
                  <a:pt x="148" y="318"/>
                  <a:pt x="136" y="299"/>
                </a:cubicBezTo>
                <a:cubicBezTo>
                  <a:pt x="124" y="281"/>
                  <a:pt x="121" y="234"/>
                  <a:pt x="123" y="209"/>
                </a:cubicBezTo>
                <a:cubicBezTo>
                  <a:pt x="123" y="209"/>
                  <a:pt x="105" y="271"/>
                  <a:pt x="130" y="312"/>
                </a:cubicBezTo>
                <a:cubicBezTo>
                  <a:pt x="130" y="312"/>
                  <a:pt x="70" y="282"/>
                  <a:pt x="0" y="318"/>
                </a:cubicBezTo>
                <a:cubicBezTo>
                  <a:pt x="0" y="318"/>
                  <a:pt x="83" y="298"/>
                  <a:pt x="131" y="330"/>
                </a:cubicBezTo>
                <a:cubicBezTo>
                  <a:pt x="183" y="364"/>
                  <a:pt x="216" y="408"/>
                  <a:pt x="230" y="430"/>
                </a:cubicBezTo>
                <a:cubicBezTo>
                  <a:pt x="244" y="453"/>
                  <a:pt x="257" y="485"/>
                  <a:pt x="257" y="485"/>
                </a:cubicBezTo>
                <a:cubicBezTo>
                  <a:pt x="257" y="485"/>
                  <a:pt x="182" y="437"/>
                  <a:pt x="92" y="502"/>
                </a:cubicBezTo>
                <a:cubicBezTo>
                  <a:pt x="92" y="502"/>
                  <a:pt x="145" y="475"/>
                  <a:pt x="190" y="482"/>
                </a:cubicBezTo>
                <a:cubicBezTo>
                  <a:pt x="235" y="489"/>
                  <a:pt x="275" y="528"/>
                  <a:pt x="275" y="605"/>
                </a:cubicBezTo>
                <a:cubicBezTo>
                  <a:pt x="275" y="681"/>
                  <a:pt x="257" y="753"/>
                  <a:pt x="203" y="80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9" name="Oval 13"/>
          <p:cNvSpPr>
            <a:spLocks noChangeArrowheads="1"/>
          </p:cNvSpPr>
          <p:nvPr/>
        </p:nvSpPr>
        <p:spPr bwMode="auto">
          <a:xfrm>
            <a:off x="4264051" y="2252462"/>
            <a:ext cx="1217332" cy="1217708"/>
          </a:xfrm>
          <a:prstGeom prst="ellipse">
            <a:avLst/>
          </a:prstGeom>
          <a:solidFill>
            <a:srgbClr val="049AAB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Oval 14"/>
          <p:cNvSpPr>
            <a:spLocks noChangeArrowheads="1"/>
          </p:cNvSpPr>
          <p:nvPr/>
        </p:nvSpPr>
        <p:spPr bwMode="auto">
          <a:xfrm>
            <a:off x="5467781" y="1511802"/>
            <a:ext cx="1217332" cy="1217708"/>
          </a:xfrm>
          <a:prstGeom prst="ellipse">
            <a:avLst/>
          </a:prstGeom>
          <a:solidFill>
            <a:srgbClr val="01304C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Rectangle 24"/>
          <p:cNvSpPr>
            <a:spLocks noChangeArrowheads="1"/>
          </p:cNvSpPr>
          <p:nvPr/>
        </p:nvSpPr>
        <p:spPr bwMode="auto">
          <a:xfrm>
            <a:off x="8122466" y="2077287"/>
            <a:ext cx="3380153" cy="106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颜面无明显浮肿。颈静脉无怒张，气管居中。两肺呼吸音粗，两肺底闻及少许细湿啰音。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790175" y="2157030"/>
            <a:ext cx="3380153" cy="106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体检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BP :170/95mmHg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（入院），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P:100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次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R:22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次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T:36.5℃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，急性病容，未见紫绀，巩膜无黄染。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1755582" y="4970505"/>
            <a:ext cx="3380153" cy="69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次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分，律齐，未闻及病理性杂音。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7252975" y="4928647"/>
            <a:ext cx="3380153" cy="106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腹软，肝脾肋下未及，肝颈静脉反流征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(-)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，移动性浊音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(-)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，双下肢轻度凹陷性浮肿。</a:t>
            </a:r>
          </a:p>
        </p:txBody>
      </p:sp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6685113" y="1915722"/>
            <a:ext cx="1217332" cy="121770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Oval 14"/>
          <p:cNvSpPr>
            <a:spLocks noChangeArrowheads="1"/>
          </p:cNvSpPr>
          <p:nvPr/>
        </p:nvSpPr>
        <p:spPr bwMode="auto">
          <a:xfrm>
            <a:off x="6054542" y="3061150"/>
            <a:ext cx="1217332" cy="1217708"/>
          </a:xfrm>
          <a:prstGeom prst="ellipse">
            <a:avLst/>
          </a:prstGeom>
          <a:solidFill>
            <a:srgbClr val="9BD744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0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5" grpId="0"/>
      <p:bldP spid="56" grpId="0"/>
      <p:bldP spid="57" grpId="0"/>
      <p:bldP spid="58" grpId="0"/>
      <p:bldP spid="59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38" y="-121920"/>
            <a:ext cx="653320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096000" y="2074783"/>
            <a:ext cx="3837214" cy="1354217"/>
            <a:chOff x="6081486" y="649688"/>
            <a:chExt cx="3837214" cy="1354217"/>
          </a:xfrm>
        </p:grpSpPr>
        <p:sp>
          <p:nvSpPr>
            <p:cNvPr id="11" name="文本框 10"/>
            <p:cNvSpPr txBox="1"/>
            <p:nvPr/>
          </p:nvSpPr>
          <p:spPr>
            <a:xfrm>
              <a:off x="6081486" y="649688"/>
              <a:ext cx="3403762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049AAB"/>
                  </a:solidFill>
                  <a:cs typeface="+mn-ea"/>
                  <a:sym typeface="+mn-lt"/>
                </a:rPr>
                <a:t>PART </a:t>
              </a:r>
              <a:r>
                <a:rPr lang="en-US" altLang="zh-CN" sz="3600" b="1" dirty="0" smtClean="0">
                  <a:solidFill>
                    <a:srgbClr val="049AAB"/>
                  </a:solidFill>
                  <a:cs typeface="+mn-ea"/>
                  <a:sym typeface="+mn-lt"/>
                </a:rPr>
                <a:t>TWO</a:t>
              </a:r>
              <a:endParaRPr lang="zh-CN" altLang="en-US" sz="36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081486" y="1296019"/>
              <a:ext cx="3837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辅助资料</a:t>
              </a:r>
              <a:endPara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/>
          <a:stretch>
            <a:fillRect/>
          </a:stretch>
        </p:blipFill>
        <p:spPr>
          <a:xfrm>
            <a:off x="9083040" y="-121920"/>
            <a:ext cx="310896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r="9145"/>
          <a:stretch>
            <a:fillRect/>
          </a:stretch>
        </p:blipFill>
        <p:spPr>
          <a:xfrm>
            <a:off x="-29796" y="1211580"/>
            <a:ext cx="5718387" cy="4191000"/>
          </a:xfrm>
          <a:prstGeom prst="rect">
            <a:avLst/>
          </a:prstGeom>
        </p:spPr>
      </p:pic>
      <p:sp>
        <p:nvSpPr>
          <p:cNvPr id="13" name="TextBox 58"/>
          <p:cNvSpPr txBox="1"/>
          <p:nvPr/>
        </p:nvSpPr>
        <p:spPr>
          <a:xfrm>
            <a:off x="4976216" y="1933679"/>
            <a:ext cx="109356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b="1" dirty="0" smtClean="0">
                <a:gradFill>
                  <a:gsLst>
                    <a:gs pos="0">
                      <a:srgbClr val="049AAB"/>
                    </a:gs>
                    <a:gs pos="100000">
                      <a:srgbClr val="01304C"/>
                    </a:gs>
                  </a:gsLst>
                  <a:lin ang="5400000" scaled="1"/>
                </a:gradFill>
                <a:cs typeface="+mn-ea"/>
                <a:sym typeface="+mn-lt"/>
              </a:rPr>
              <a:t>2</a:t>
            </a:r>
            <a:endParaRPr lang="zh-CN" altLang="en-US" sz="11500" b="1" dirty="0">
              <a:gradFill>
                <a:gsLst>
                  <a:gs pos="0">
                    <a:srgbClr val="049AAB"/>
                  </a:gs>
                  <a:gs pos="100000">
                    <a:srgbClr val="01304C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ver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28173" y="143392"/>
            <a:ext cx="5110261" cy="646331"/>
            <a:chOff x="6080760" y="1044564"/>
            <a:chExt cx="5110261" cy="646331"/>
          </a:xfrm>
        </p:grpSpPr>
        <p:sp>
          <p:nvSpPr>
            <p:cNvPr id="13" name="文本框 12"/>
            <p:cNvSpPr txBox="1"/>
            <p:nvPr/>
          </p:nvSpPr>
          <p:spPr>
            <a:xfrm>
              <a:off x="6080760" y="1044564"/>
              <a:ext cx="223361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049AAB"/>
                  </a:solidFill>
                  <a:cs typeface="+mn-ea"/>
                  <a:sym typeface="+mn-lt"/>
                </a:rPr>
                <a:t>TWO</a:t>
              </a:r>
              <a:endParaRPr lang="zh-CN" altLang="en-US" sz="36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353807" y="1091475"/>
              <a:ext cx="3837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辅助资料</a:t>
              </a:r>
            </a:p>
          </p:txBody>
        </p:sp>
      </p:grpSp>
      <p:sp>
        <p:nvSpPr>
          <p:cNvPr id="21" name="椭圆 1"/>
          <p:cNvSpPr/>
          <p:nvPr/>
        </p:nvSpPr>
        <p:spPr>
          <a:xfrm>
            <a:off x="3695554" y="1384149"/>
            <a:ext cx="1838291" cy="1653940"/>
          </a:xfrm>
          <a:custGeom>
            <a:avLst/>
            <a:gdLst/>
            <a:ahLst/>
            <a:cxnLst/>
            <a:rect l="l" t="t" r="r" b="b"/>
            <a:pathLst>
              <a:path w="1648346" h="1656184">
                <a:moveTo>
                  <a:pt x="820254" y="0"/>
                </a:moveTo>
                <a:cubicBezTo>
                  <a:pt x="1277597" y="0"/>
                  <a:pt x="1648346" y="370749"/>
                  <a:pt x="1648346" y="828092"/>
                </a:cubicBezTo>
                <a:cubicBezTo>
                  <a:pt x="1648346" y="1285435"/>
                  <a:pt x="1277597" y="1656184"/>
                  <a:pt x="820254" y="1656184"/>
                </a:cubicBezTo>
                <a:cubicBezTo>
                  <a:pt x="771082" y="1656184"/>
                  <a:pt x="722910" y="1651898"/>
                  <a:pt x="676238" y="1642851"/>
                </a:cubicBezTo>
                <a:lnTo>
                  <a:pt x="676238" y="1458836"/>
                </a:lnTo>
                <a:cubicBezTo>
                  <a:pt x="722365" y="1470593"/>
                  <a:pt x="770659" y="1476164"/>
                  <a:pt x="820254" y="1476164"/>
                </a:cubicBezTo>
                <a:cubicBezTo>
                  <a:pt x="1178174" y="1476164"/>
                  <a:pt x="1468326" y="1186012"/>
                  <a:pt x="1468326" y="828092"/>
                </a:cubicBezTo>
                <a:cubicBezTo>
                  <a:pt x="1468326" y="470172"/>
                  <a:pt x="1178174" y="180020"/>
                  <a:pt x="820254" y="180020"/>
                </a:cubicBezTo>
                <a:cubicBezTo>
                  <a:pt x="499245" y="180020"/>
                  <a:pt x="232748" y="413413"/>
                  <a:pt x="183071" y="720080"/>
                </a:cubicBezTo>
                <a:lnTo>
                  <a:pt x="0" y="720080"/>
                </a:lnTo>
                <a:cubicBezTo>
                  <a:pt x="52132" y="313716"/>
                  <a:pt x="399556" y="0"/>
                  <a:pt x="820254" y="0"/>
                </a:cubicBezTo>
                <a:close/>
              </a:path>
            </a:pathLst>
          </a:custGeom>
          <a:solidFill>
            <a:srgbClr val="9BD744"/>
          </a:solidFill>
          <a:ln w="25400" cap="flat" cmpd="sng" algn="ctr">
            <a:noFill/>
            <a:prstDash val="solid"/>
          </a:ln>
          <a:effectLst/>
        </p:spPr>
        <p:txBody>
          <a:bodyPr lIns="117199" tIns="58599" rIns="117199" bIns="58599" rtlCol="0" anchor="ctr"/>
          <a:lstStyle/>
          <a:p>
            <a:pPr algn="ctr"/>
            <a:endParaRPr lang="zh-CN" altLang="en-US" sz="2600" b="1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22" name="椭圆 1"/>
          <p:cNvSpPr/>
          <p:nvPr/>
        </p:nvSpPr>
        <p:spPr>
          <a:xfrm>
            <a:off x="3527476" y="2834533"/>
            <a:ext cx="923516" cy="1653940"/>
          </a:xfrm>
          <a:custGeom>
            <a:avLst/>
            <a:gdLst/>
            <a:ahLst/>
            <a:cxnLst/>
            <a:rect l="l" t="t" r="r" b="b"/>
            <a:pathLst>
              <a:path w="828092" h="1656184">
                <a:moveTo>
                  <a:pt x="828092" y="0"/>
                </a:moveTo>
                <a:lnTo>
                  <a:pt x="828092" y="180020"/>
                </a:lnTo>
                <a:cubicBezTo>
                  <a:pt x="470172" y="180020"/>
                  <a:pt x="180020" y="470172"/>
                  <a:pt x="180020" y="828092"/>
                </a:cubicBezTo>
                <a:cubicBezTo>
                  <a:pt x="180020" y="1186012"/>
                  <a:pt x="470172" y="1476164"/>
                  <a:pt x="828092" y="1476164"/>
                </a:cubicBezTo>
                <a:lnTo>
                  <a:pt x="828092" y="1656184"/>
                </a:lnTo>
                <a:cubicBezTo>
                  <a:pt x="370749" y="1656184"/>
                  <a:pt x="0" y="1285435"/>
                  <a:pt x="0" y="828092"/>
                </a:cubicBezTo>
                <a:cubicBezTo>
                  <a:pt x="0" y="370749"/>
                  <a:pt x="370749" y="0"/>
                  <a:pt x="828092" y="0"/>
                </a:cubicBezTo>
                <a:close/>
              </a:path>
            </a:pathLst>
          </a:custGeom>
          <a:solidFill>
            <a:srgbClr val="9BD744"/>
          </a:solidFill>
          <a:ln w="25400" cap="flat" cmpd="sng" algn="ctr">
            <a:noFill/>
            <a:prstDash val="solid"/>
          </a:ln>
          <a:effectLst/>
        </p:spPr>
        <p:txBody>
          <a:bodyPr lIns="117199" tIns="58599" rIns="117199" bIns="58599" rtlCol="0" anchor="ctr"/>
          <a:lstStyle/>
          <a:p>
            <a:pPr algn="ctr">
              <a:defRPr/>
            </a:pPr>
            <a:endParaRPr lang="zh-CN" altLang="en-US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23" name="椭圆 1"/>
          <p:cNvSpPr/>
          <p:nvPr/>
        </p:nvSpPr>
        <p:spPr>
          <a:xfrm rot="5400000">
            <a:off x="3493244" y="4208439"/>
            <a:ext cx="1646112" cy="1847033"/>
          </a:xfrm>
          <a:custGeom>
            <a:avLst/>
            <a:gdLst/>
            <a:ahLst/>
            <a:cxnLst/>
            <a:rect l="l" t="t" r="r" b="b"/>
            <a:pathLst>
              <a:path w="1648346" h="1656184">
                <a:moveTo>
                  <a:pt x="820254" y="0"/>
                </a:moveTo>
                <a:cubicBezTo>
                  <a:pt x="1277597" y="0"/>
                  <a:pt x="1648346" y="370749"/>
                  <a:pt x="1648346" y="828092"/>
                </a:cubicBezTo>
                <a:cubicBezTo>
                  <a:pt x="1648346" y="1285435"/>
                  <a:pt x="1277597" y="1656184"/>
                  <a:pt x="820254" y="1656184"/>
                </a:cubicBezTo>
                <a:cubicBezTo>
                  <a:pt x="771082" y="1656184"/>
                  <a:pt x="722910" y="1651898"/>
                  <a:pt x="676238" y="1642851"/>
                </a:cubicBezTo>
                <a:lnTo>
                  <a:pt x="676238" y="1458836"/>
                </a:lnTo>
                <a:cubicBezTo>
                  <a:pt x="722365" y="1470593"/>
                  <a:pt x="770659" y="1476164"/>
                  <a:pt x="820254" y="1476164"/>
                </a:cubicBezTo>
                <a:cubicBezTo>
                  <a:pt x="1178174" y="1476164"/>
                  <a:pt x="1468326" y="1186012"/>
                  <a:pt x="1468326" y="828092"/>
                </a:cubicBezTo>
                <a:cubicBezTo>
                  <a:pt x="1468326" y="470172"/>
                  <a:pt x="1178174" y="180020"/>
                  <a:pt x="820254" y="180020"/>
                </a:cubicBezTo>
                <a:cubicBezTo>
                  <a:pt x="499245" y="180020"/>
                  <a:pt x="232748" y="413413"/>
                  <a:pt x="183071" y="720080"/>
                </a:cubicBezTo>
                <a:lnTo>
                  <a:pt x="0" y="720080"/>
                </a:lnTo>
                <a:cubicBezTo>
                  <a:pt x="52132" y="313716"/>
                  <a:pt x="399556" y="0"/>
                  <a:pt x="820254" y="0"/>
                </a:cubicBezTo>
                <a:close/>
              </a:path>
            </a:pathLst>
          </a:custGeom>
          <a:solidFill>
            <a:srgbClr val="059CAE"/>
          </a:solidFill>
          <a:ln w="25400" cap="flat" cmpd="sng" algn="ctr">
            <a:noFill/>
            <a:prstDash val="solid"/>
          </a:ln>
          <a:effectLst/>
        </p:spPr>
        <p:txBody>
          <a:bodyPr lIns="117199" tIns="58599" rIns="117199" bIns="58599" rtlCol="0" anchor="ctr"/>
          <a:lstStyle/>
          <a:p>
            <a:pPr algn="ctr"/>
            <a:endParaRPr lang="zh-CN" altLang="en-US" sz="2600" b="1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24" name="椭圆 1"/>
          <p:cNvSpPr/>
          <p:nvPr/>
        </p:nvSpPr>
        <p:spPr>
          <a:xfrm rot="10800000">
            <a:off x="2052540" y="1156243"/>
            <a:ext cx="1838291" cy="1653940"/>
          </a:xfrm>
          <a:custGeom>
            <a:avLst/>
            <a:gdLst/>
            <a:ahLst/>
            <a:cxnLst/>
            <a:rect l="l" t="t" r="r" b="b"/>
            <a:pathLst>
              <a:path w="1648346" h="1656184">
                <a:moveTo>
                  <a:pt x="820254" y="0"/>
                </a:moveTo>
                <a:cubicBezTo>
                  <a:pt x="1277597" y="0"/>
                  <a:pt x="1648346" y="370749"/>
                  <a:pt x="1648346" y="828092"/>
                </a:cubicBezTo>
                <a:cubicBezTo>
                  <a:pt x="1648346" y="1285435"/>
                  <a:pt x="1277597" y="1656184"/>
                  <a:pt x="820254" y="1656184"/>
                </a:cubicBezTo>
                <a:cubicBezTo>
                  <a:pt x="771082" y="1656184"/>
                  <a:pt x="722910" y="1651898"/>
                  <a:pt x="676238" y="1642851"/>
                </a:cubicBezTo>
                <a:lnTo>
                  <a:pt x="676238" y="1458836"/>
                </a:lnTo>
                <a:cubicBezTo>
                  <a:pt x="722365" y="1470593"/>
                  <a:pt x="770659" y="1476164"/>
                  <a:pt x="820254" y="1476164"/>
                </a:cubicBezTo>
                <a:cubicBezTo>
                  <a:pt x="1178174" y="1476164"/>
                  <a:pt x="1468326" y="1186012"/>
                  <a:pt x="1468326" y="828092"/>
                </a:cubicBezTo>
                <a:cubicBezTo>
                  <a:pt x="1468326" y="470172"/>
                  <a:pt x="1178174" y="180020"/>
                  <a:pt x="820254" y="180020"/>
                </a:cubicBezTo>
                <a:cubicBezTo>
                  <a:pt x="499245" y="180020"/>
                  <a:pt x="232748" y="413413"/>
                  <a:pt x="183071" y="720080"/>
                </a:cubicBezTo>
                <a:lnTo>
                  <a:pt x="0" y="720080"/>
                </a:lnTo>
                <a:cubicBezTo>
                  <a:pt x="52132" y="313716"/>
                  <a:pt x="399556" y="0"/>
                  <a:pt x="820254" y="0"/>
                </a:cubicBezTo>
                <a:close/>
              </a:path>
            </a:pathLst>
          </a:custGeom>
          <a:solidFill>
            <a:srgbClr val="059CAE"/>
          </a:solidFill>
          <a:ln w="25400" cap="flat" cmpd="sng" algn="ctr">
            <a:noFill/>
            <a:prstDash val="solid"/>
          </a:ln>
          <a:effectLst/>
        </p:spPr>
        <p:txBody>
          <a:bodyPr lIns="117199" tIns="58599" rIns="117199" bIns="58599" rtlCol="0" anchor="ctr"/>
          <a:lstStyle/>
          <a:p>
            <a:pPr algn="ctr">
              <a:defRPr/>
            </a:pPr>
            <a:endParaRPr lang="zh-CN" altLang="en-US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25" name="椭圆 1"/>
          <p:cNvSpPr/>
          <p:nvPr/>
        </p:nvSpPr>
        <p:spPr>
          <a:xfrm rot="6199008">
            <a:off x="2445738" y="3568527"/>
            <a:ext cx="826970" cy="1740176"/>
          </a:xfrm>
          <a:custGeom>
            <a:avLst/>
            <a:gdLst/>
            <a:ahLst/>
            <a:cxnLst/>
            <a:rect l="l" t="t" r="r" b="b"/>
            <a:pathLst>
              <a:path w="828092" h="1560369">
                <a:moveTo>
                  <a:pt x="16824" y="994982"/>
                </a:moveTo>
                <a:cubicBezTo>
                  <a:pt x="5793" y="941075"/>
                  <a:pt x="0" y="885260"/>
                  <a:pt x="0" y="828092"/>
                </a:cubicBezTo>
                <a:cubicBezTo>
                  <a:pt x="0" y="370749"/>
                  <a:pt x="370749" y="0"/>
                  <a:pt x="828092" y="0"/>
                </a:cubicBezTo>
                <a:lnTo>
                  <a:pt x="828092" y="180020"/>
                </a:lnTo>
                <a:cubicBezTo>
                  <a:pt x="470172" y="180020"/>
                  <a:pt x="180020" y="470172"/>
                  <a:pt x="180020" y="828092"/>
                </a:cubicBezTo>
                <a:cubicBezTo>
                  <a:pt x="180020" y="1180557"/>
                  <a:pt x="461395" y="1467304"/>
                  <a:pt x="811810" y="1474523"/>
                </a:cubicBezTo>
                <a:lnTo>
                  <a:pt x="449129" y="1560369"/>
                </a:lnTo>
                <a:cubicBezTo>
                  <a:pt x="229080" y="1450469"/>
                  <a:pt x="67556" y="1242904"/>
                  <a:pt x="16824" y="994982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17199" tIns="58599" rIns="117199" bIns="58599" rtlCol="0" anchor="ctr"/>
          <a:lstStyle/>
          <a:p>
            <a:pPr algn="ctr">
              <a:defRPr/>
            </a:pPr>
            <a:endParaRPr lang="zh-CN" altLang="en-US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26" name="圆角矩形 14"/>
          <p:cNvSpPr/>
          <p:nvPr/>
        </p:nvSpPr>
        <p:spPr>
          <a:xfrm>
            <a:off x="5362834" y="1784208"/>
            <a:ext cx="4416818" cy="647193"/>
          </a:xfrm>
          <a:custGeom>
            <a:avLst/>
            <a:gdLst/>
            <a:ahLst/>
            <a:cxnLst/>
            <a:rect l="l" t="t" r="r" b="b"/>
            <a:pathLst>
              <a:path w="3960440" h="648072">
                <a:moveTo>
                  <a:pt x="0" y="0"/>
                </a:moveTo>
                <a:lnTo>
                  <a:pt x="3636404" y="0"/>
                </a:lnTo>
                <a:cubicBezTo>
                  <a:pt x="3815364" y="0"/>
                  <a:pt x="3960440" y="145076"/>
                  <a:pt x="3960440" y="324036"/>
                </a:cubicBezTo>
                <a:cubicBezTo>
                  <a:pt x="3960440" y="502996"/>
                  <a:pt x="3815364" y="648072"/>
                  <a:pt x="3636404" y="648072"/>
                </a:cubicBezTo>
                <a:lnTo>
                  <a:pt x="0" y="648072"/>
                </a:lnTo>
                <a:close/>
              </a:path>
            </a:pathLst>
          </a:custGeom>
          <a:solidFill>
            <a:srgbClr val="9BD744"/>
          </a:solidFill>
          <a:ln w="25400" cap="flat" cmpd="sng" algn="ctr">
            <a:noFill/>
            <a:prstDash val="solid"/>
          </a:ln>
          <a:effectLst/>
        </p:spPr>
        <p:txBody>
          <a:bodyPr lIns="117199" tIns="58599" rIns="117199" bIns="58599"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血生化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圆角矩形 14"/>
          <p:cNvSpPr/>
          <p:nvPr/>
        </p:nvSpPr>
        <p:spPr>
          <a:xfrm>
            <a:off x="5077830" y="4723487"/>
            <a:ext cx="4683914" cy="647193"/>
          </a:xfrm>
          <a:custGeom>
            <a:avLst/>
            <a:gdLst>
              <a:gd name="connsiteX0" fmla="*/ 0 w 4033295"/>
              <a:gd name="connsiteY0" fmla="*/ 0 h 648072"/>
              <a:gd name="connsiteX1" fmla="*/ 3709259 w 4033295"/>
              <a:gd name="connsiteY1" fmla="*/ 0 h 648072"/>
              <a:gd name="connsiteX2" fmla="*/ 4033295 w 4033295"/>
              <a:gd name="connsiteY2" fmla="*/ 324036 h 648072"/>
              <a:gd name="connsiteX3" fmla="*/ 3709259 w 4033295"/>
              <a:gd name="connsiteY3" fmla="*/ 648072 h 648072"/>
              <a:gd name="connsiteX4" fmla="*/ 72855 w 4033295"/>
              <a:gd name="connsiteY4" fmla="*/ 648072 h 648072"/>
              <a:gd name="connsiteX5" fmla="*/ 0 w 4033295"/>
              <a:gd name="connsiteY5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3295" h="648072">
                <a:moveTo>
                  <a:pt x="0" y="0"/>
                </a:moveTo>
                <a:lnTo>
                  <a:pt x="3709259" y="0"/>
                </a:lnTo>
                <a:cubicBezTo>
                  <a:pt x="3888219" y="0"/>
                  <a:pt x="4033295" y="145076"/>
                  <a:pt x="4033295" y="324036"/>
                </a:cubicBezTo>
                <a:cubicBezTo>
                  <a:pt x="4033295" y="502996"/>
                  <a:pt x="3888219" y="648072"/>
                  <a:pt x="3709259" y="648072"/>
                </a:cubicBezTo>
                <a:lnTo>
                  <a:pt x="72855" y="648072"/>
                </a:lnTo>
                <a:cubicBezTo>
                  <a:pt x="72855" y="432048"/>
                  <a:pt x="0" y="216024"/>
                  <a:pt x="0" y="0"/>
                </a:cubicBezTo>
                <a:close/>
              </a:path>
            </a:pathLst>
          </a:custGeom>
          <a:solidFill>
            <a:srgbClr val="059CAE"/>
          </a:solidFill>
          <a:ln w="25400" cap="flat" cmpd="sng" algn="ctr">
            <a:noFill/>
            <a:prstDash val="solid"/>
          </a:ln>
          <a:effectLst/>
        </p:spPr>
        <p:txBody>
          <a:bodyPr lIns="117199" tIns="58599" rIns="117199" bIns="58599"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尿常规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4291666" y="1806825"/>
            <a:ext cx="675801" cy="979918"/>
          </a:xfrm>
          <a:prstGeom prst="rect">
            <a:avLst/>
          </a:prstGeom>
          <a:noFill/>
        </p:spPr>
        <p:txBody>
          <a:bodyPr wrap="square" lIns="117199" tIns="58599" rIns="117199" bIns="58599" rtlCol="0">
            <a:spAutoFit/>
          </a:bodyPr>
          <a:lstStyle/>
          <a:p>
            <a:pPr>
              <a:defRPr/>
            </a:pPr>
            <a:r>
              <a:rPr lang="en-US" altLang="zh-CN" sz="5600" b="1" kern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</a:t>
            </a:r>
            <a:endParaRPr lang="zh-CN" altLang="en-US" sz="5600" b="1" kern="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9"/>
          <p:cNvSpPr txBox="1"/>
          <p:nvPr/>
        </p:nvSpPr>
        <p:spPr>
          <a:xfrm>
            <a:off x="4131053" y="4747756"/>
            <a:ext cx="675801" cy="979918"/>
          </a:xfrm>
          <a:prstGeom prst="rect">
            <a:avLst/>
          </a:prstGeom>
          <a:noFill/>
        </p:spPr>
        <p:txBody>
          <a:bodyPr wrap="square" lIns="117199" tIns="58599" rIns="117199" bIns="58599" rtlCol="0">
            <a:spAutoFit/>
          </a:bodyPr>
          <a:lstStyle/>
          <a:p>
            <a:pPr>
              <a:defRPr/>
            </a:pPr>
            <a:r>
              <a:rPr lang="en-US" altLang="zh-CN" sz="5600" b="1" kern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B</a:t>
            </a:r>
            <a:endParaRPr lang="zh-CN" altLang="en-US" sz="5600" b="1" kern="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10"/>
          <p:cNvSpPr txBox="1"/>
          <p:nvPr/>
        </p:nvSpPr>
        <p:spPr>
          <a:xfrm>
            <a:off x="5496250" y="2575221"/>
            <a:ext cx="4947081" cy="1595670"/>
          </a:xfrm>
          <a:prstGeom prst="rect">
            <a:avLst/>
          </a:prstGeom>
          <a:noFill/>
        </p:spPr>
        <p:txBody>
          <a:bodyPr wrap="square" lIns="117199" tIns="58599" rIns="117199" bIns="58599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甘油三酯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1.5mmol/L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，低密度脂蛋白胆固醇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1.85mmol/L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，总蛋白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52.6g/l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，白蛋白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32.4g/l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 肌酐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161umol/L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，尿素氮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9.32mmol/L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eGFR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36.9 ml/min</a:t>
            </a:r>
            <a:endParaRPr lang="zh-CN" altLang="el-GR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5239817" y="5483953"/>
            <a:ext cx="6224328" cy="1226338"/>
          </a:xfrm>
          <a:prstGeom prst="rect">
            <a:avLst/>
          </a:prstGeom>
          <a:noFill/>
        </p:spPr>
        <p:txBody>
          <a:bodyPr wrap="square" lIns="117199" tIns="58599" rIns="117199" bIns="58599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比重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1.012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，尿蛋白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1+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，尿隐血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1+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24h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尿蛋白定量（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mg/24h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）：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680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血常规：血红蛋白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120g/L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，红细胞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4.0*10</a:t>
            </a:r>
            <a:r>
              <a:rPr lang="en-US" altLang="zh-CN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12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proBNP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7076pg/ml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肌钙蛋白：阴性。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大便常规、乙肝三系、凝血功能、甲状腺功能、肿瘤系列、免疫系列无明显异常。</a:t>
            </a: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14902" r="16842"/>
          <a:stretch>
            <a:fillRect/>
          </a:stretch>
        </p:blipFill>
        <p:spPr>
          <a:xfrm>
            <a:off x="4804410" y="2132965"/>
            <a:ext cx="2584450" cy="2585085"/>
          </a:xfrm>
          <a:prstGeom prst="ellipse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128173" y="143392"/>
            <a:ext cx="5097561" cy="646331"/>
            <a:chOff x="6080760" y="1044564"/>
            <a:chExt cx="5097561" cy="646331"/>
          </a:xfrm>
        </p:grpSpPr>
        <p:sp>
          <p:nvSpPr>
            <p:cNvPr id="13" name="文本框 12"/>
            <p:cNvSpPr txBox="1"/>
            <p:nvPr/>
          </p:nvSpPr>
          <p:spPr>
            <a:xfrm>
              <a:off x="6080760" y="1044564"/>
              <a:ext cx="223361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049AAB"/>
                  </a:solidFill>
                  <a:cs typeface="+mn-ea"/>
                  <a:sym typeface="+mn-lt"/>
                </a:rPr>
                <a:t>TWO</a:t>
              </a:r>
              <a:endParaRPr lang="zh-CN" altLang="en-US" sz="3600" b="1" dirty="0">
                <a:solidFill>
                  <a:srgbClr val="049AAB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341107" y="1078775"/>
              <a:ext cx="3837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辅助资料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626518" y="946120"/>
            <a:ext cx="4938963" cy="4986496"/>
            <a:chOff x="3632543" y="904853"/>
            <a:chExt cx="4938963" cy="4986496"/>
          </a:xfrm>
        </p:grpSpPr>
        <p:grpSp>
          <p:nvGrpSpPr>
            <p:cNvPr id="17" name="组合 16"/>
            <p:cNvGrpSpPr/>
            <p:nvPr/>
          </p:nvGrpSpPr>
          <p:grpSpPr>
            <a:xfrm>
              <a:off x="3941059" y="1237136"/>
              <a:ext cx="4321930" cy="4321930"/>
              <a:chOff x="2529840" y="1429560"/>
              <a:chExt cx="4321930" cy="4321930"/>
            </a:xfrm>
          </p:grpSpPr>
          <p:sp>
            <p:nvSpPr>
              <p:cNvPr id="37" name="同心圆 36"/>
              <p:cNvSpPr/>
              <p:nvPr/>
            </p:nvSpPr>
            <p:spPr>
              <a:xfrm>
                <a:off x="2529840" y="1429560"/>
                <a:ext cx="4321930" cy="4321930"/>
              </a:xfrm>
              <a:prstGeom prst="donut">
                <a:avLst>
                  <a:gd name="adj" fmla="val 3867"/>
                </a:avLst>
              </a:prstGeom>
              <a:solidFill>
                <a:srgbClr val="9BD7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空心弧 37"/>
              <p:cNvSpPr/>
              <p:nvPr/>
            </p:nvSpPr>
            <p:spPr>
              <a:xfrm>
                <a:off x="2529840" y="1429560"/>
                <a:ext cx="4321930" cy="4321930"/>
              </a:xfrm>
              <a:prstGeom prst="blockArc">
                <a:avLst>
                  <a:gd name="adj1" fmla="val 17331894"/>
                  <a:gd name="adj2" fmla="val 20942245"/>
                  <a:gd name="adj3" fmla="val 3909"/>
                </a:avLst>
              </a:prstGeom>
              <a:solidFill>
                <a:srgbClr val="049A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同心圆 17"/>
            <p:cNvSpPr/>
            <p:nvPr/>
          </p:nvSpPr>
          <p:spPr>
            <a:xfrm>
              <a:off x="3632543" y="904853"/>
              <a:ext cx="4938963" cy="4986496"/>
            </a:xfrm>
            <a:prstGeom prst="donut">
              <a:avLst>
                <a:gd name="adj" fmla="val 3867"/>
              </a:avLst>
            </a:prstGeom>
            <a:solidFill>
              <a:srgbClr val="9BD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空心弧 18"/>
            <p:cNvSpPr/>
            <p:nvPr/>
          </p:nvSpPr>
          <p:spPr>
            <a:xfrm>
              <a:off x="3632543" y="904853"/>
              <a:ext cx="4938963" cy="4986496"/>
            </a:xfrm>
            <a:prstGeom prst="blockArc">
              <a:avLst>
                <a:gd name="adj1" fmla="val 6147524"/>
                <a:gd name="adj2" fmla="val 12309748"/>
                <a:gd name="adj3" fmla="val 3891"/>
              </a:avLst>
            </a:prstGeom>
            <a:solidFill>
              <a:srgbClr val="049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09155" y="1583902"/>
              <a:ext cx="3585738" cy="3628398"/>
              <a:chOff x="6893903" y="899240"/>
              <a:chExt cx="4938963" cy="4997722"/>
            </a:xfrm>
          </p:grpSpPr>
          <p:sp>
            <p:nvSpPr>
              <p:cNvPr id="35" name="同心圆 34"/>
              <p:cNvSpPr/>
              <p:nvPr/>
            </p:nvSpPr>
            <p:spPr>
              <a:xfrm>
                <a:off x="6893903" y="899240"/>
                <a:ext cx="4938963" cy="4986496"/>
              </a:xfrm>
              <a:prstGeom prst="donut">
                <a:avLst>
                  <a:gd name="adj" fmla="val 3867"/>
                </a:avLst>
              </a:prstGeom>
              <a:solidFill>
                <a:srgbClr val="9BD7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空心弧 35"/>
              <p:cNvSpPr/>
              <p:nvPr/>
            </p:nvSpPr>
            <p:spPr>
              <a:xfrm>
                <a:off x="6893903" y="910466"/>
                <a:ext cx="4938963" cy="4986496"/>
              </a:xfrm>
              <a:prstGeom prst="blockArc">
                <a:avLst>
                  <a:gd name="adj1" fmla="val 1230229"/>
                  <a:gd name="adj2" fmla="val 5561773"/>
                  <a:gd name="adj3" fmla="val 3841"/>
                </a:avLst>
              </a:prstGeom>
              <a:solidFill>
                <a:srgbClr val="049A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4567445" y="1853252"/>
              <a:ext cx="3057110" cy="3078471"/>
              <a:chOff x="7253037" y="752453"/>
              <a:chExt cx="4951896" cy="4986496"/>
            </a:xfrm>
          </p:grpSpPr>
          <p:sp>
            <p:nvSpPr>
              <p:cNvPr id="33" name="同心圆 32"/>
              <p:cNvSpPr/>
              <p:nvPr/>
            </p:nvSpPr>
            <p:spPr>
              <a:xfrm>
                <a:off x="7253037" y="752453"/>
                <a:ext cx="4938963" cy="4986496"/>
              </a:xfrm>
              <a:prstGeom prst="donut">
                <a:avLst>
                  <a:gd name="adj" fmla="val 3867"/>
                </a:avLst>
              </a:prstGeom>
              <a:solidFill>
                <a:srgbClr val="9BD7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空心弧 33"/>
              <p:cNvSpPr/>
              <p:nvPr/>
            </p:nvSpPr>
            <p:spPr>
              <a:xfrm>
                <a:off x="7265970" y="752453"/>
                <a:ext cx="4938963" cy="4986496"/>
              </a:xfrm>
              <a:prstGeom prst="blockArc">
                <a:avLst>
                  <a:gd name="adj1" fmla="val 12906868"/>
                  <a:gd name="adj2" fmla="val 15844502"/>
                  <a:gd name="adj3" fmla="val 3748"/>
                </a:avLst>
              </a:prstGeom>
              <a:solidFill>
                <a:srgbClr val="049A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384729" y="2144629"/>
            <a:ext cx="4613239" cy="2047975"/>
            <a:chOff x="384729" y="2482185"/>
            <a:chExt cx="4613239" cy="2047975"/>
          </a:xfrm>
        </p:grpSpPr>
        <p:grpSp>
          <p:nvGrpSpPr>
            <p:cNvPr id="40" name="组合 39"/>
            <p:cNvGrpSpPr/>
            <p:nvPr/>
          </p:nvGrpSpPr>
          <p:grpSpPr>
            <a:xfrm>
              <a:off x="2191748" y="2597839"/>
              <a:ext cx="2806220" cy="134676"/>
              <a:chOff x="1558717" y="5489084"/>
              <a:chExt cx="2806220" cy="134676"/>
            </a:xfrm>
          </p:grpSpPr>
          <p:cxnSp>
            <p:nvCxnSpPr>
              <p:cNvPr id="45" name="直接连接符 44"/>
              <p:cNvCxnSpPr/>
              <p:nvPr/>
            </p:nvCxnSpPr>
            <p:spPr>
              <a:xfrm flipH="1">
                <a:off x="1724407" y="5582973"/>
                <a:ext cx="2640530" cy="0"/>
              </a:xfrm>
              <a:prstGeom prst="line">
                <a:avLst/>
              </a:prstGeom>
              <a:ln>
                <a:solidFill>
                  <a:srgbClr val="4057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椭圆 45"/>
              <p:cNvSpPr/>
              <p:nvPr/>
            </p:nvSpPr>
            <p:spPr>
              <a:xfrm>
                <a:off x="1558717" y="5489084"/>
                <a:ext cx="134676" cy="13467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57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36A0D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583198" y="2482185"/>
              <a:ext cx="16257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rgbClr val="059CAE"/>
                  </a:solidFill>
                  <a:cs typeface="+mn-ea"/>
                  <a:sym typeface="+mn-lt"/>
                </a:rPr>
                <a:t>泌尿系</a:t>
              </a:r>
              <a:r>
                <a:rPr lang="en-US" altLang="zh-CN" sz="2400" b="1" dirty="0">
                  <a:solidFill>
                    <a:srgbClr val="059CAE"/>
                  </a:solidFill>
                  <a:cs typeface="+mn-ea"/>
                  <a:sym typeface="+mn-lt"/>
                </a:rPr>
                <a:t>B</a:t>
              </a:r>
              <a:r>
                <a:rPr lang="zh-CN" altLang="en-US" sz="2400" b="1" dirty="0">
                  <a:solidFill>
                    <a:srgbClr val="059CAE"/>
                  </a:solidFill>
                  <a:cs typeface="+mn-ea"/>
                  <a:sym typeface="+mn-lt"/>
                </a:rPr>
                <a:t>超</a:t>
              </a:r>
              <a:endParaRPr lang="en-US" altLang="zh-CN" sz="2400" dirty="0">
                <a:solidFill>
                  <a:srgbClr val="059CAE"/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384729" y="2960500"/>
              <a:ext cx="315886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  <a:spcBef>
                  <a:spcPct val="20000"/>
                </a:spcBef>
                <a:buClr>
                  <a:srgbClr val="255014"/>
                </a:buClr>
                <a:buSzPct val="80000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左肾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10.1×4.2cm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，右肾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9.7×4.0cm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，双肾形态大小正常，包膜光整，皮髓质回声欠清，结合临床考虑慢性肾病表现。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49494" y="4718119"/>
            <a:ext cx="4015443" cy="1128268"/>
            <a:chOff x="349494" y="5055675"/>
            <a:chExt cx="4015443" cy="1128268"/>
          </a:xfrm>
        </p:grpSpPr>
        <p:grpSp>
          <p:nvGrpSpPr>
            <p:cNvPr id="48" name="组合 47"/>
            <p:cNvGrpSpPr/>
            <p:nvPr/>
          </p:nvGrpSpPr>
          <p:grpSpPr>
            <a:xfrm>
              <a:off x="1558717" y="5489084"/>
              <a:ext cx="2806220" cy="134676"/>
              <a:chOff x="1558717" y="5489084"/>
              <a:chExt cx="2806220" cy="134676"/>
            </a:xfrm>
          </p:grpSpPr>
          <p:cxnSp>
            <p:nvCxnSpPr>
              <p:cNvPr id="53" name="直接连接符 52"/>
              <p:cNvCxnSpPr/>
              <p:nvPr/>
            </p:nvCxnSpPr>
            <p:spPr>
              <a:xfrm flipH="1">
                <a:off x="1724407" y="5582973"/>
                <a:ext cx="2640530" cy="0"/>
              </a:xfrm>
              <a:prstGeom prst="line">
                <a:avLst/>
              </a:prstGeom>
              <a:ln>
                <a:solidFill>
                  <a:srgbClr val="4057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椭圆 53"/>
              <p:cNvSpPr/>
              <p:nvPr/>
            </p:nvSpPr>
            <p:spPr>
              <a:xfrm>
                <a:off x="1558717" y="5489084"/>
                <a:ext cx="134676" cy="13467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57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36A0D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349494" y="5055675"/>
              <a:ext cx="2871059" cy="1128268"/>
              <a:chOff x="1047761" y="2931931"/>
              <a:chExt cx="2871059" cy="1128268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1910936" y="2931931"/>
                <a:ext cx="11079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zh-CN" altLang="en-US" sz="2400" b="1" dirty="0">
                    <a:solidFill>
                      <a:srgbClr val="059CAE"/>
                    </a:solidFill>
                    <a:cs typeface="+mn-ea"/>
                    <a:sym typeface="+mn-lt"/>
                  </a:rPr>
                  <a:t>心电图</a:t>
                </a:r>
                <a:endParaRPr lang="en-US" altLang="zh-CN" sz="2400" dirty="0">
                  <a:solidFill>
                    <a:srgbClr val="059CA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047761" y="3642008"/>
                <a:ext cx="2871059" cy="418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20000"/>
                  </a:spcBef>
                  <a:buClr>
                    <a:srgbClr val="255014"/>
                  </a:buClr>
                  <a:buSzPct val="80000"/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窦性心律，左心室肥大。</a:t>
                </a: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7610546" y="1666373"/>
            <a:ext cx="4351177" cy="1301519"/>
            <a:chOff x="7610546" y="2003929"/>
            <a:chExt cx="4351177" cy="1301519"/>
          </a:xfrm>
        </p:grpSpPr>
        <p:grpSp>
          <p:nvGrpSpPr>
            <p:cNvPr id="56" name="组合 55"/>
            <p:cNvGrpSpPr/>
            <p:nvPr/>
          </p:nvGrpSpPr>
          <p:grpSpPr>
            <a:xfrm>
              <a:off x="7610546" y="2166759"/>
              <a:ext cx="2578484" cy="134676"/>
              <a:chOff x="7610546" y="2166759"/>
              <a:chExt cx="2578484" cy="134676"/>
            </a:xfrm>
          </p:grpSpPr>
          <p:cxnSp>
            <p:nvCxnSpPr>
              <p:cNvPr id="61" name="直接连接符 60"/>
              <p:cNvCxnSpPr/>
              <p:nvPr/>
            </p:nvCxnSpPr>
            <p:spPr>
              <a:xfrm>
                <a:off x="7610546" y="2232075"/>
                <a:ext cx="2565420" cy="0"/>
              </a:xfrm>
              <a:prstGeom prst="line">
                <a:avLst/>
              </a:prstGeom>
              <a:ln>
                <a:solidFill>
                  <a:srgbClr val="4057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椭圆 61"/>
              <p:cNvSpPr/>
              <p:nvPr/>
            </p:nvSpPr>
            <p:spPr>
              <a:xfrm>
                <a:off x="10054354" y="2166759"/>
                <a:ext cx="134676" cy="13467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57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36A0D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7" name="矩形 56"/>
            <p:cNvSpPr/>
            <p:nvPr/>
          </p:nvSpPr>
          <p:spPr>
            <a:xfrm>
              <a:off x="10189030" y="2003929"/>
              <a:ext cx="17235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1891AB"/>
                  </a:solidFill>
                  <a:cs typeface="+mn-ea"/>
                  <a:sym typeface="+mn-lt"/>
                </a:rPr>
                <a:t>肾动脉超声</a:t>
              </a:r>
              <a:endParaRPr lang="en-US" altLang="zh-CN" sz="2400" dirty="0">
                <a:solidFill>
                  <a:srgbClr val="1891AB"/>
                </a:solidFill>
                <a:cs typeface="+mn-ea"/>
                <a:sym typeface="+mn-lt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9696748" y="2517925"/>
              <a:ext cx="2264975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  <a:spcBef>
                  <a:spcPct val="20000"/>
                </a:spcBef>
                <a:buClr>
                  <a:srgbClr val="255014"/>
                </a:buClr>
                <a:buSzPct val="80000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双肾动脉内径正常，左肾动脉阻力指数偏高。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335818" y="4478657"/>
            <a:ext cx="3994256" cy="1692657"/>
            <a:chOff x="7335818" y="4816213"/>
            <a:chExt cx="3994256" cy="1692657"/>
          </a:xfrm>
        </p:grpSpPr>
        <p:grpSp>
          <p:nvGrpSpPr>
            <p:cNvPr id="64" name="组合 63"/>
            <p:cNvGrpSpPr/>
            <p:nvPr/>
          </p:nvGrpSpPr>
          <p:grpSpPr>
            <a:xfrm>
              <a:off x="7335818" y="4957857"/>
              <a:ext cx="2578484" cy="134676"/>
              <a:chOff x="7610546" y="2166759"/>
              <a:chExt cx="2578484" cy="134676"/>
            </a:xfrm>
          </p:grpSpPr>
          <p:cxnSp>
            <p:nvCxnSpPr>
              <p:cNvPr id="69" name="直接连接符 68"/>
              <p:cNvCxnSpPr/>
              <p:nvPr/>
            </p:nvCxnSpPr>
            <p:spPr>
              <a:xfrm>
                <a:off x="7610546" y="2232075"/>
                <a:ext cx="2565420" cy="0"/>
              </a:xfrm>
              <a:prstGeom prst="line">
                <a:avLst/>
              </a:prstGeom>
              <a:ln>
                <a:solidFill>
                  <a:srgbClr val="4057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椭圆 69"/>
              <p:cNvSpPr/>
              <p:nvPr/>
            </p:nvSpPr>
            <p:spPr>
              <a:xfrm>
                <a:off x="10054354" y="2166759"/>
                <a:ext cx="134676" cy="13467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057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36A0D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5" name="矩形 64"/>
            <p:cNvSpPr/>
            <p:nvPr/>
          </p:nvSpPr>
          <p:spPr>
            <a:xfrm>
              <a:off x="9914302" y="4816213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059CAE"/>
                  </a:solidFill>
                  <a:cs typeface="+mn-ea"/>
                  <a:sym typeface="+mn-lt"/>
                </a:rPr>
                <a:t>心脏彩超</a:t>
              </a:r>
              <a:endParaRPr lang="en-US" altLang="zh-CN" sz="2400" dirty="0">
                <a:solidFill>
                  <a:srgbClr val="059CAE"/>
                </a:solidFill>
                <a:cs typeface="+mn-ea"/>
                <a:sym typeface="+mn-lt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8982363" y="5308541"/>
              <a:ext cx="226497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  <a:spcBef>
                  <a:spcPct val="20000"/>
                </a:spcBef>
                <a:buClr>
                  <a:srgbClr val="255014"/>
                </a:buClr>
                <a:buSzPct val="80000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左室整体收缩舒张功能下降，轻度二尖瓣、主动脉瓣返流。</a:t>
              </a:r>
            </a:p>
          </p:txBody>
        </p:sp>
      </p:grp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清新自然病例演讲比赛PPT.pptx"/>
</p:tagLst>
</file>

<file path=ppt/theme/theme1.xml><?xml version="1.0" encoding="utf-8"?>
<a:theme xmlns:a="http://schemas.openxmlformats.org/drawingml/2006/main" name="第一PPT，www.1ppt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ljp5yzj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1642</Words>
  <Application>Microsoft Office PowerPoint</Application>
  <PresentationFormat>宽屏</PresentationFormat>
  <Paragraphs>368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Webdings</vt:lpstr>
      <vt:lpstr>Wingdings</vt:lpstr>
      <vt:lpstr>第一PPT，www.1ppt.com​​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1</cp:revision>
  <dcterms:created xsi:type="dcterms:W3CDTF">2017-12-15T07:07:45Z</dcterms:created>
  <dcterms:modified xsi:type="dcterms:W3CDTF">2023-01-05T01:08:00Z</dcterms:modified>
</cp:coreProperties>
</file>