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4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68" r:id="rId3"/>
  </p:sldMasterIdLst>
  <p:notesMasterIdLst>
    <p:notesMasterId r:id="rId30"/>
  </p:notesMasterIdLst>
  <p:sldIdLst>
    <p:sldId id="295" r:id="rId4"/>
    <p:sldId id="289" r:id="rId5"/>
    <p:sldId id="319" r:id="rId6"/>
    <p:sldId id="257" r:id="rId7"/>
    <p:sldId id="297" r:id="rId8"/>
    <p:sldId id="301" r:id="rId9"/>
    <p:sldId id="309" r:id="rId10"/>
    <p:sldId id="310" r:id="rId11"/>
    <p:sldId id="311" r:id="rId12"/>
    <p:sldId id="313" r:id="rId13"/>
    <p:sldId id="314" r:id="rId14"/>
    <p:sldId id="315" r:id="rId15"/>
    <p:sldId id="316" r:id="rId16"/>
    <p:sldId id="298" r:id="rId17"/>
    <p:sldId id="300" r:id="rId18"/>
    <p:sldId id="306" r:id="rId19"/>
    <p:sldId id="307" r:id="rId20"/>
    <p:sldId id="308" r:id="rId21"/>
    <p:sldId id="317" r:id="rId22"/>
    <p:sldId id="318" r:id="rId23"/>
    <p:sldId id="299" r:id="rId24"/>
    <p:sldId id="302" r:id="rId25"/>
    <p:sldId id="304" r:id="rId26"/>
    <p:sldId id="305" r:id="rId27"/>
    <p:sldId id="296" r:id="rId28"/>
    <p:sldId id="32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AFD"/>
    <a:srgbClr val="FEFDF8"/>
    <a:srgbClr val="FFE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4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0107D-A159-4E19-825B-2969F9BDD278}" type="datetimeFigureOut">
              <a:rPr lang="zh-CN" altLang="en-US" smtClean="0"/>
              <a:t>2023/1/3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45546-1062-4274-AA17-07C00578BAE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7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032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173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08265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16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454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7552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401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136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091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308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943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0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04606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869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7581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4407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9157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030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2081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623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11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18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485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585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770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245546-1062-4274-AA17-07C00578BAE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054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6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5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9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28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82104" y="66068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405132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92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3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58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3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25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EBA2516-88A2-48BC-A3F9-62FAAF1F1F9F}"/>
              </a:ext>
            </a:extLst>
          </p:cNvPr>
          <p:cNvCxnSpPr>
            <a:cxnSpLocks/>
          </p:cNvCxnSpPr>
          <p:nvPr userDrawn="1"/>
        </p:nvCxnSpPr>
        <p:spPr>
          <a:xfrm>
            <a:off x="1631867" y="423465"/>
            <a:ext cx="0" cy="72299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A54B64D-43FD-478D-9591-791129519D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2289" y="172931"/>
            <a:ext cx="2326105" cy="1162068"/>
          </a:xfrm>
          <a:prstGeom prst="rect">
            <a:avLst/>
          </a:prstGeom>
        </p:spPr>
      </p:pic>
      <p:pic>
        <p:nvPicPr>
          <p:cNvPr id="7" name="Picture 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AD4A1D-2611-426C-A523-E33B75A0EE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301303"/>
            <a:ext cx="1145660" cy="88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3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8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10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344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397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39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980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847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312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9377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333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16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25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25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18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3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8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2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7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2" Type="http://schemas.openxmlformats.org/officeDocument/2006/relationships/tags" Target="../tags/tag26.xml"/><Relationship Id="rId16" Type="http://schemas.openxmlformats.org/officeDocument/2006/relationships/image" Target="../media/image30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notesSlide" Target="../notesSlides/notesSlide16.xml"/><Relationship Id="rId10" Type="http://schemas.openxmlformats.org/officeDocument/2006/relationships/tags" Target="../tags/tag34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jpe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5.png"/><Relationship Id="rId5" Type="http://schemas.openxmlformats.org/officeDocument/2006/relationships/tags" Target="../tags/tag6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19.pn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notesSlide" Target="../notesSlides/notesSlide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0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5EF904-0C3E-4287-A20A-B3574766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15132" y="967111"/>
            <a:ext cx="3769438" cy="37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974C6A-CD21-4882-B705-DC6A5C3C7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500"/>
            <a:ext cx="12192000" cy="1587500"/>
          </a:xfrm>
          <a:prstGeom prst="rect">
            <a:avLst/>
          </a:prstGeom>
        </p:spPr>
      </p:pic>
      <p:sp>
        <p:nvSpPr>
          <p:cNvPr id="28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191622-6ADA-4AFD-A3AB-DA3CE8F4268B}"/>
              </a:ext>
            </a:extLst>
          </p:cNvPr>
          <p:cNvSpPr/>
          <p:nvPr/>
        </p:nvSpPr>
        <p:spPr>
          <a:xfrm>
            <a:off x="0" y="5316219"/>
            <a:ext cx="12192000" cy="45719"/>
          </a:xfrm>
          <a:prstGeom prst="rect">
            <a:avLst/>
          </a:prstGeom>
          <a:solidFill>
            <a:srgbClr val="FEF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D9A359-751A-4377-B99C-506FD2C34258}"/>
              </a:ext>
            </a:extLst>
          </p:cNvPr>
          <p:cNvGrpSpPr/>
          <p:nvPr/>
        </p:nvGrpSpPr>
        <p:grpSpPr>
          <a:xfrm>
            <a:off x="329955" y="189086"/>
            <a:ext cx="3556247" cy="1133683"/>
            <a:chOff x="215655" y="214486"/>
            <a:chExt cx="3556247" cy="1133683"/>
          </a:xfrm>
        </p:grpSpPr>
        <p:pic>
          <p:nvPicPr>
            <p:cNvPr id="29" name="Aitds4-1" descr="图片包含 游戏机, 灯, 动物, 画&#10;&#10;描述已自动生成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1575AF-73E7-4C50-8493-20A43F552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302" y="296695"/>
              <a:ext cx="3451600" cy="1051474"/>
            </a:xfrm>
            <a:prstGeom prst="rect">
              <a:avLst/>
            </a:prstGeom>
          </p:spPr>
        </p:pic>
        <p:sp>
          <p:nvSpPr>
            <p:cNvPr id="30" name="Aitds4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84B691-CCF1-495E-85D9-53635CD20DF7}"/>
                </a:ext>
              </a:extLst>
            </p:cNvPr>
            <p:cNvSpPr/>
            <p:nvPr/>
          </p:nvSpPr>
          <p:spPr>
            <a:xfrm flipH="1">
              <a:off x="1129992" y="887521"/>
              <a:ext cx="2254357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某某市某某局某某党委</a:t>
              </a:r>
            </a:p>
          </p:txBody>
        </p:sp>
        <p:sp>
          <p:nvSpPr>
            <p:cNvPr id="31" name="Aitds4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1C0060-464F-430D-B329-61AAB42AA115}"/>
                </a:ext>
              </a:extLst>
            </p:cNvPr>
            <p:cNvSpPr txBox="1"/>
            <p:nvPr/>
          </p:nvSpPr>
          <p:spPr>
            <a:xfrm>
              <a:off x="1400176" y="436611"/>
              <a:ext cx="150480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中国共产党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Aitds4-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61E4C4-DCB6-4D33-BB86-FEA4862B9E41}"/>
                </a:ext>
              </a:extLst>
            </p:cNvPr>
            <p:cNvSpPr txBox="1"/>
            <p:nvPr/>
          </p:nvSpPr>
          <p:spPr>
            <a:xfrm>
              <a:off x="1109016" y="708233"/>
              <a:ext cx="2435988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Communist Party of China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2" name="Aitds4-5" descr="图片包含 游戏机&#10;&#10;描述已自动生成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B6039C-C0EF-4467-AAB0-5F5579BF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655" y="214486"/>
              <a:ext cx="1133302" cy="1133302"/>
            </a:xfrm>
            <a:prstGeom prst="rect">
              <a:avLst/>
            </a:prstGeom>
          </p:spPr>
        </p:pic>
      </p:grpSp>
      <p:sp>
        <p:nvSpPr>
          <p:cNvPr id="14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271102-6855-41B2-A4B4-66A1EE75BE32}"/>
              </a:ext>
            </a:extLst>
          </p:cNvPr>
          <p:cNvSpPr txBox="1"/>
          <p:nvPr/>
        </p:nvSpPr>
        <p:spPr>
          <a:xfrm>
            <a:off x="418650" y="1913214"/>
            <a:ext cx="323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新时代</a:t>
            </a:r>
          </a:p>
        </p:txBody>
      </p:sp>
      <p:sp>
        <p:nvSpPr>
          <p:cNvPr id="15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26950C-D7E3-44B7-BEDE-8310190249D7}"/>
              </a:ext>
            </a:extLst>
          </p:cNvPr>
          <p:cNvSpPr txBox="1"/>
          <p:nvPr/>
        </p:nvSpPr>
        <p:spPr>
          <a:xfrm>
            <a:off x="438278" y="3319267"/>
            <a:ext cx="76325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领导干部制度执行力提升策略</a:t>
            </a:r>
          </a:p>
        </p:txBody>
      </p:sp>
      <p:sp>
        <p:nvSpPr>
          <p:cNvPr id="19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882772-D366-40D9-AE0A-69B299F7BFF1}"/>
              </a:ext>
            </a:extLst>
          </p:cNvPr>
          <p:cNvSpPr/>
          <p:nvPr/>
        </p:nvSpPr>
        <p:spPr bwMode="auto">
          <a:xfrm>
            <a:off x="8197843" y="1664231"/>
            <a:ext cx="3252091" cy="2313846"/>
          </a:xfrm>
          <a:custGeom>
            <a:avLst/>
            <a:gdLst>
              <a:gd name="T0" fmla="*/ 74 w 2632"/>
              <a:gd name="T1" fmla="*/ 0 h 1676"/>
              <a:gd name="T2" fmla="*/ 0 w 2632"/>
              <a:gd name="T3" fmla="*/ 74 h 1676"/>
              <a:gd name="T4" fmla="*/ 0 w 2632"/>
              <a:gd name="T5" fmla="*/ 1602 h 1676"/>
              <a:gd name="T6" fmla="*/ 74 w 2632"/>
              <a:gd name="T7" fmla="*/ 1676 h 1676"/>
              <a:gd name="T8" fmla="*/ 2558 w 2632"/>
              <a:gd name="T9" fmla="*/ 1676 h 1676"/>
              <a:gd name="T10" fmla="*/ 2632 w 2632"/>
              <a:gd name="T11" fmla="*/ 1602 h 1676"/>
              <a:gd name="T12" fmla="*/ 2632 w 2632"/>
              <a:gd name="T13" fmla="*/ 74 h 1676"/>
              <a:gd name="T14" fmla="*/ 2558 w 2632"/>
              <a:gd name="T15" fmla="*/ 0 h 1676"/>
              <a:gd name="T16" fmla="*/ 74 w 2632"/>
              <a:gd name="T17" fmla="*/ 0 h 1676"/>
              <a:gd name="T18" fmla="*/ 2458 w 2632"/>
              <a:gd name="T19" fmla="*/ 1511 h 1676"/>
              <a:gd name="T20" fmla="*/ 169 w 2632"/>
              <a:gd name="T21" fmla="*/ 1511 h 1676"/>
              <a:gd name="T22" fmla="*/ 169 w 2632"/>
              <a:gd name="T23" fmla="*/ 160 h 1676"/>
              <a:gd name="T24" fmla="*/ 2458 w 2632"/>
              <a:gd name="T25" fmla="*/ 160 h 1676"/>
              <a:gd name="T26" fmla="*/ 2458 w 2632"/>
              <a:gd name="T27" fmla="*/ 1511 h 1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32" h="1676"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602"/>
                  <a:pt x="0" y="1602"/>
                  <a:pt x="0" y="1602"/>
                </a:cubicBezTo>
                <a:cubicBezTo>
                  <a:pt x="0" y="1643"/>
                  <a:pt x="33" y="1676"/>
                  <a:pt x="74" y="1676"/>
                </a:cubicBezTo>
                <a:cubicBezTo>
                  <a:pt x="2558" y="1676"/>
                  <a:pt x="2558" y="1676"/>
                  <a:pt x="2558" y="1676"/>
                </a:cubicBezTo>
                <a:cubicBezTo>
                  <a:pt x="2599" y="1676"/>
                  <a:pt x="2632" y="1643"/>
                  <a:pt x="2632" y="1602"/>
                </a:cubicBezTo>
                <a:cubicBezTo>
                  <a:pt x="2632" y="74"/>
                  <a:pt x="2632" y="74"/>
                  <a:pt x="2632" y="74"/>
                </a:cubicBezTo>
                <a:cubicBezTo>
                  <a:pt x="2632" y="33"/>
                  <a:pt x="2599" y="0"/>
                  <a:pt x="2558" y="0"/>
                </a:cubicBezTo>
                <a:lnTo>
                  <a:pt x="74" y="0"/>
                </a:lnTo>
                <a:close/>
                <a:moveTo>
                  <a:pt x="2458" y="1511"/>
                </a:moveTo>
                <a:cubicBezTo>
                  <a:pt x="169" y="1511"/>
                  <a:pt x="169" y="1511"/>
                  <a:pt x="169" y="1511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2458" y="160"/>
                  <a:pt x="2458" y="160"/>
                  <a:pt x="2458" y="160"/>
                </a:cubicBezTo>
                <a:lnTo>
                  <a:pt x="2458" y="15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2E06C79-3364-4CCE-8E67-00173B5E7563}"/>
              </a:ext>
            </a:extLst>
          </p:cNvPr>
          <p:cNvSpPr/>
          <p:nvPr/>
        </p:nvSpPr>
        <p:spPr bwMode="auto">
          <a:xfrm>
            <a:off x="7785101" y="4022085"/>
            <a:ext cx="4076700" cy="572105"/>
          </a:xfrm>
          <a:custGeom>
            <a:avLst/>
            <a:gdLst>
              <a:gd name="T0" fmla="*/ 2939 w 3300"/>
              <a:gd name="T1" fmla="*/ 0 h 414"/>
              <a:gd name="T2" fmla="*/ 361 w 3300"/>
              <a:gd name="T3" fmla="*/ 0 h 414"/>
              <a:gd name="T4" fmla="*/ 314 w 3300"/>
              <a:gd name="T5" fmla="*/ 19 h 414"/>
              <a:gd name="T6" fmla="*/ 54 w 3300"/>
              <a:gd name="T7" fmla="*/ 263 h 414"/>
              <a:gd name="T8" fmla="*/ 101 w 3300"/>
              <a:gd name="T9" fmla="*/ 414 h 414"/>
              <a:gd name="T10" fmla="*/ 3199 w 3300"/>
              <a:gd name="T11" fmla="*/ 414 h 414"/>
              <a:gd name="T12" fmla="*/ 3246 w 3300"/>
              <a:gd name="T13" fmla="*/ 263 h 414"/>
              <a:gd name="T14" fmla="*/ 2986 w 3300"/>
              <a:gd name="T15" fmla="*/ 19 h 414"/>
              <a:gd name="T16" fmla="*/ 2939 w 3300"/>
              <a:gd name="T1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00" h="414">
                <a:moveTo>
                  <a:pt x="2939" y="0"/>
                </a:moveTo>
                <a:cubicBezTo>
                  <a:pt x="361" y="0"/>
                  <a:pt x="361" y="0"/>
                  <a:pt x="361" y="0"/>
                </a:cubicBezTo>
                <a:cubicBezTo>
                  <a:pt x="344" y="0"/>
                  <a:pt x="327" y="7"/>
                  <a:pt x="314" y="19"/>
                </a:cubicBezTo>
                <a:cubicBezTo>
                  <a:pt x="54" y="263"/>
                  <a:pt x="54" y="263"/>
                  <a:pt x="54" y="263"/>
                </a:cubicBezTo>
                <a:cubicBezTo>
                  <a:pt x="0" y="314"/>
                  <a:pt x="31" y="414"/>
                  <a:pt x="101" y="414"/>
                </a:cubicBezTo>
                <a:cubicBezTo>
                  <a:pt x="3199" y="414"/>
                  <a:pt x="3199" y="414"/>
                  <a:pt x="3199" y="414"/>
                </a:cubicBezTo>
                <a:cubicBezTo>
                  <a:pt x="3269" y="414"/>
                  <a:pt x="3300" y="314"/>
                  <a:pt x="3246" y="263"/>
                </a:cubicBezTo>
                <a:cubicBezTo>
                  <a:pt x="2986" y="19"/>
                  <a:pt x="2986" y="19"/>
                  <a:pt x="2986" y="19"/>
                </a:cubicBezTo>
                <a:cubicBezTo>
                  <a:pt x="2973" y="7"/>
                  <a:pt x="2956" y="0"/>
                  <a:pt x="293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7F7C7D-86EB-4441-9C55-1D2318223644}"/>
              </a:ext>
            </a:extLst>
          </p:cNvPr>
          <p:cNvSpPr/>
          <p:nvPr/>
        </p:nvSpPr>
        <p:spPr bwMode="auto">
          <a:xfrm>
            <a:off x="8406837" y="1885249"/>
            <a:ext cx="2827981" cy="1864964"/>
          </a:xfrm>
          <a:custGeom>
            <a:avLst/>
            <a:gdLst>
              <a:gd name="T0" fmla="*/ 3234 w 3234"/>
              <a:gd name="T1" fmla="*/ 1907 h 1907"/>
              <a:gd name="T2" fmla="*/ 3234 w 3234"/>
              <a:gd name="T3" fmla="*/ 0 h 1907"/>
              <a:gd name="T4" fmla="*/ 0 w 3234"/>
              <a:gd name="T5" fmla="*/ 0 h 1907"/>
              <a:gd name="T6" fmla="*/ 0 w 3234"/>
              <a:gd name="T7" fmla="*/ 1907 h 1907"/>
              <a:gd name="T8" fmla="*/ 3234 w 3234"/>
              <a:gd name="T9" fmla="*/ 1907 h 1907"/>
              <a:gd name="T10" fmla="*/ 1586 w 3234"/>
              <a:gd name="T11" fmla="*/ 1221 h 1907"/>
              <a:gd name="T12" fmla="*/ 886 w 3234"/>
              <a:gd name="T13" fmla="*/ 1221 h 1907"/>
              <a:gd name="T14" fmla="*/ 886 w 3234"/>
              <a:gd name="T15" fmla="*/ 1135 h 1907"/>
              <a:gd name="T16" fmla="*/ 1586 w 3234"/>
              <a:gd name="T17" fmla="*/ 1135 h 1907"/>
              <a:gd name="T18" fmla="*/ 1586 w 3234"/>
              <a:gd name="T19" fmla="*/ 1221 h 1907"/>
              <a:gd name="T20" fmla="*/ 2380 w 3234"/>
              <a:gd name="T21" fmla="*/ 1701 h 1907"/>
              <a:gd name="T22" fmla="*/ 1630 w 3234"/>
              <a:gd name="T23" fmla="*/ 1701 h 1907"/>
              <a:gd name="T24" fmla="*/ 1630 w 3234"/>
              <a:gd name="T25" fmla="*/ 1635 h 1907"/>
              <a:gd name="T26" fmla="*/ 2380 w 3234"/>
              <a:gd name="T27" fmla="*/ 1635 h 1907"/>
              <a:gd name="T28" fmla="*/ 2380 w 3234"/>
              <a:gd name="T29" fmla="*/ 1701 h 1907"/>
              <a:gd name="T30" fmla="*/ 3073 w 3234"/>
              <a:gd name="T31" fmla="*/ 1588 h 1907"/>
              <a:gd name="T32" fmla="*/ 1630 w 3234"/>
              <a:gd name="T33" fmla="*/ 1588 h 1907"/>
              <a:gd name="T34" fmla="*/ 1630 w 3234"/>
              <a:gd name="T35" fmla="*/ 1522 h 1907"/>
              <a:gd name="T36" fmla="*/ 3073 w 3234"/>
              <a:gd name="T37" fmla="*/ 1522 h 1907"/>
              <a:gd name="T38" fmla="*/ 3073 w 3234"/>
              <a:gd name="T39" fmla="*/ 1588 h 1907"/>
              <a:gd name="T40" fmla="*/ 3073 w 3234"/>
              <a:gd name="T41" fmla="*/ 1474 h 1907"/>
              <a:gd name="T42" fmla="*/ 1630 w 3234"/>
              <a:gd name="T43" fmla="*/ 1474 h 1907"/>
              <a:gd name="T44" fmla="*/ 1630 w 3234"/>
              <a:gd name="T45" fmla="*/ 1409 h 1907"/>
              <a:gd name="T46" fmla="*/ 3073 w 3234"/>
              <a:gd name="T47" fmla="*/ 1409 h 1907"/>
              <a:gd name="T48" fmla="*/ 3073 w 3234"/>
              <a:gd name="T49" fmla="*/ 1474 h 1907"/>
              <a:gd name="T50" fmla="*/ 3073 w 3234"/>
              <a:gd name="T51" fmla="*/ 1361 h 1907"/>
              <a:gd name="T52" fmla="*/ 1630 w 3234"/>
              <a:gd name="T53" fmla="*/ 1361 h 1907"/>
              <a:gd name="T54" fmla="*/ 1630 w 3234"/>
              <a:gd name="T55" fmla="*/ 1296 h 1907"/>
              <a:gd name="T56" fmla="*/ 3073 w 3234"/>
              <a:gd name="T57" fmla="*/ 1296 h 1907"/>
              <a:gd name="T58" fmla="*/ 3073 w 3234"/>
              <a:gd name="T59" fmla="*/ 1361 h 1907"/>
              <a:gd name="T60" fmla="*/ 1630 w 3234"/>
              <a:gd name="T61" fmla="*/ 1221 h 1907"/>
              <a:gd name="T62" fmla="*/ 1630 w 3234"/>
              <a:gd name="T63" fmla="*/ 1135 h 1907"/>
              <a:gd name="T64" fmla="*/ 2330 w 3234"/>
              <a:gd name="T65" fmla="*/ 1135 h 1907"/>
              <a:gd name="T66" fmla="*/ 2330 w 3234"/>
              <a:gd name="T67" fmla="*/ 1221 h 1907"/>
              <a:gd name="T68" fmla="*/ 1630 w 3234"/>
              <a:gd name="T69" fmla="*/ 1221 h 1907"/>
              <a:gd name="T70" fmla="*/ 3073 w 3234"/>
              <a:gd name="T71" fmla="*/ 1221 h 1907"/>
              <a:gd name="T72" fmla="*/ 2373 w 3234"/>
              <a:gd name="T73" fmla="*/ 1221 h 1907"/>
              <a:gd name="T74" fmla="*/ 2373 w 3234"/>
              <a:gd name="T75" fmla="*/ 1135 h 1907"/>
              <a:gd name="T76" fmla="*/ 3073 w 3234"/>
              <a:gd name="T77" fmla="*/ 1135 h 1907"/>
              <a:gd name="T78" fmla="*/ 3073 w 3234"/>
              <a:gd name="T79" fmla="*/ 1221 h 1907"/>
              <a:gd name="T80" fmla="*/ 143 w 3234"/>
              <a:gd name="T81" fmla="*/ 163 h 1907"/>
              <a:gd name="T82" fmla="*/ 3073 w 3234"/>
              <a:gd name="T83" fmla="*/ 163 h 1907"/>
              <a:gd name="T84" fmla="*/ 3073 w 3234"/>
              <a:gd name="T85" fmla="*/ 1056 h 1907"/>
              <a:gd name="T86" fmla="*/ 143 w 3234"/>
              <a:gd name="T87" fmla="*/ 1056 h 1907"/>
              <a:gd name="T88" fmla="*/ 143 w 3234"/>
              <a:gd name="T89" fmla="*/ 163 h 1907"/>
              <a:gd name="T90" fmla="*/ 143 w 3234"/>
              <a:gd name="T91" fmla="*/ 1135 h 1907"/>
              <a:gd name="T92" fmla="*/ 842 w 3234"/>
              <a:gd name="T93" fmla="*/ 1135 h 1907"/>
              <a:gd name="T94" fmla="*/ 842 w 3234"/>
              <a:gd name="T95" fmla="*/ 1221 h 1907"/>
              <a:gd name="T96" fmla="*/ 143 w 3234"/>
              <a:gd name="T97" fmla="*/ 1221 h 1907"/>
              <a:gd name="T98" fmla="*/ 143 w 3234"/>
              <a:gd name="T99" fmla="*/ 1135 h 1907"/>
              <a:gd name="T100" fmla="*/ 143 w 3234"/>
              <a:gd name="T101" fmla="*/ 1300 h 1907"/>
              <a:gd name="T102" fmla="*/ 1585 w 3234"/>
              <a:gd name="T103" fmla="*/ 1300 h 1907"/>
              <a:gd name="T104" fmla="*/ 1585 w 3234"/>
              <a:gd name="T105" fmla="*/ 1739 h 1907"/>
              <a:gd name="T106" fmla="*/ 143 w 3234"/>
              <a:gd name="T107" fmla="*/ 1739 h 1907"/>
              <a:gd name="T108" fmla="*/ 143 w 3234"/>
              <a:gd name="T109" fmla="*/ 1300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34" h="1907">
                <a:moveTo>
                  <a:pt x="3234" y="1907"/>
                </a:moveTo>
                <a:lnTo>
                  <a:pt x="3234" y="0"/>
                </a:lnTo>
                <a:lnTo>
                  <a:pt x="0" y="0"/>
                </a:lnTo>
                <a:lnTo>
                  <a:pt x="0" y="1907"/>
                </a:lnTo>
                <a:lnTo>
                  <a:pt x="3234" y="1907"/>
                </a:lnTo>
                <a:close/>
                <a:moveTo>
                  <a:pt x="1586" y="1221"/>
                </a:moveTo>
                <a:lnTo>
                  <a:pt x="886" y="1221"/>
                </a:lnTo>
                <a:lnTo>
                  <a:pt x="886" y="1135"/>
                </a:lnTo>
                <a:lnTo>
                  <a:pt x="1586" y="1135"/>
                </a:lnTo>
                <a:lnTo>
                  <a:pt x="1586" y="1221"/>
                </a:lnTo>
                <a:close/>
                <a:moveTo>
                  <a:pt x="2380" y="1701"/>
                </a:moveTo>
                <a:lnTo>
                  <a:pt x="1630" y="1701"/>
                </a:lnTo>
                <a:lnTo>
                  <a:pt x="1630" y="1635"/>
                </a:lnTo>
                <a:lnTo>
                  <a:pt x="2380" y="1635"/>
                </a:lnTo>
                <a:lnTo>
                  <a:pt x="2380" y="1701"/>
                </a:lnTo>
                <a:close/>
                <a:moveTo>
                  <a:pt x="3073" y="1588"/>
                </a:moveTo>
                <a:lnTo>
                  <a:pt x="1630" y="1588"/>
                </a:lnTo>
                <a:lnTo>
                  <a:pt x="1630" y="1522"/>
                </a:lnTo>
                <a:lnTo>
                  <a:pt x="3073" y="1522"/>
                </a:lnTo>
                <a:lnTo>
                  <a:pt x="3073" y="1588"/>
                </a:lnTo>
                <a:close/>
                <a:moveTo>
                  <a:pt x="3073" y="1474"/>
                </a:moveTo>
                <a:lnTo>
                  <a:pt x="1630" y="1474"/>
                </a:lnTo>
                <a:lnTo>
                  <a:pt x="1630" y="1409"/>
                </a:lnTo>
                <a:lnTo>
                  <a:pt x="3073" y="1409"/>
                </a:lnTo>
                <a:lnTo>
                  <a:pt x="3073" y="1474"/>
                </a:lnTo>
                <a:close/>
                <a:moveTo>
                  <a:pt x="3073" y="1361"/>
                </a:moveTo>
                <a:lnTo>
                  <a:pt x="1630" y="1361"/>
                </a:lnTo>
                <a:lnTo>
                  <a:pt x="1630" y="1296"/>
                </a:lnTo>
                <a:lnTo>
                  <a:pt x="3073" y="1296"/>
                </a:lnTo>
                <a:lnTo>
                  <a:pt x="3073" y="1361"/>
                </a:lnTo>
                <a:close/>
                <a:moveTo>
                  <a:pt x="1630" y="1221"/>
                </a:moveTo>
                <a:lnTo>
                  <a:pt x="1630" y="1135"/>
                </a:lnTo>
                <a:lnTo>
                  <a:pt x="2330" y="1135"/>
                </a:lnTo>
                <a:lnTo>
                  <a:pt x="2330" y="1221"/>
                </a:lnTo>
                <a:lnTo>
                  <a:pt x="1630" y="1221"/>
                </a:lnTo>
                <a:close/>
                <a:moveTo>
                  <a:pt x="3073" y="1221"/>
                </a:moveTo>
                <a:lnTo>
                  <a:pt x="2373" y="1221"/>
                </a:lnTo>
                <a:lnTo>
                  <a:pt x="2373" y="1135"/>
                </a:lnTo>
                <a:lnTo>
                  <a:pt x="3073" y="1135"/>
                </a:lnTo>
                <a:lnTo>
                  <a:pt x="3073" y="1221"/>
                </a:lnTo>
                <a:close/>
                <a:moveTo>
                  <a:pt x="143" y="163"/>
                </a:moveTo>
                <a:lnTo>
                  <a:pt x="3073" y="163"/>
                </a:lnTo>
                <a:lnTo>
                  <a:pt x="3073" y="1056"/>
                </a:lnTo>
                <a:lnTo>
                  <a:pt x="143" y="1056"/>
                </a:lnTo>
                <a:lnTo>
                  <a:pt x="143" y="163"/>
                </a:lnTo>
                <a:close/>
                <a:moveTo>
                  <a:pt x="143" y="1135"/>
                </a:moveTo>
                <a:lnTo>
                  <a:pt x="842" y="1135"/>
                </a:lnTo>
                <a:lnTo>
                  <a:pt x="842" y="1221"/>
                </a:lnTo>
                <a:lnTo>
                  <a:pt x="143" y="1221"/>
                </a:lnTo>
                <a:lnTo>
                  <a:pt x="143" y="1135"/>
                </a:lnTo>
                <a:close/>
                <a:moveTo>
                  <a:pt x="143" y="1300"/>
                </a:moveTo>
                <a:lnTo>
                  <a:pt x="1585" y="1300"/>
                </a:lnTo>
                <a:lnTo>
                  <a:pt x="1585" y="1739"/>
                </a:lnTo>
                <a:lnTo>
                  <a:pt x="143" y="1739"/>
                </a:lnTo>
                <a:lnTo>
                  <a:pt x="143" y="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A6C06C-1C5D-4C6F-B6B5-555561D8171E}"/>
              </a:ext>
            </a:extLst>
          </p:cNvPr>
          <p:cNvSpPr/>
          <p:nvPr/>
        </p:nvSpPr>
        <p:spPr bwMode="auto">
          <a:xfrm>
            <a:off x="8531884" y="2044656"/>
            <a:ext cx="2562147" cy="873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党课开讲啦</a:t>
            </a:r>
            <a:endParaRPr sz="3200" b="1" dirty="0">
              <a:solidFill>
                <a:srgbClr val="C00000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3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556E5B-D58E-44DE-8579-E8197F24B31C}"/>
              </a:ext>
            </a:extLst>
          </p:cNvPr>
          <p:cNvSpPr/>
          <p:nvPr/>
        </p:nvSpPr>
        <p:spPr bwMode="auto">
          <a:xfrm>
            <a:off x="8531884" y="2995230"/>
            <a:ext cx="611243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Aitds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2EA240-75AE-4C70-AC83-42C38C26FFF0}"/>
              </a:ext>
            </a:extLst>
          </p:cNvPr>
          <p:cNvSpPr/>
          <p:nvPr/>
        </p:nvSpPr>
        <p:spPr bwMode="auto">
          <a:xfrm>
            <a:off x="8531884" y="3156593"/>
            <a:ext cx="1260961" cy="429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Aitds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F8F275-0F02-4711-8EBD-CB08F1596620}"/>
              </a:ext>
            </a:extLst>
          </p:cNvPr>
          <p:cNvSpPr/>
          <p:nvPr/>
        </p:nvSpPr>
        <p:spPr bwMode="auto">
          <a:xfrm>
            <a:off x="9181602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Aitds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A73B59-6456-4680-82E0-8EB40B314C49}"/>
              </a:ext>
            </a:extLst>
          </p:cNvPr>
          <p:cNvSpPr/>
          <p:nvPr/>
        </p:nvSpPr>
        <p:spPr bwMode="auto">
          <a:xfrm>
            <a:off x="9832195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Aitds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F49F6D-6FCE-421B-8AD9-256934F8ACEC}"/>
              </a:ext>
            </a:extLst>
          </p:cNvPr>
          <p:cNvSpPr/>
          <p:nvPr/>
        </p:nvSpPr>
        <p:spPr bwMode="auto">
          <a:xfrm>
            <a:off x="9832195" y="3152681"/>
            <a:ext cx="1261836" cy="6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Aitds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3E01F-6517-4F61-BE73-075DE4B7C8D8}"/>
              </a:ext>
            </a:extLst>
          </p:cNvPr>
          <p:cNvSpPr/>
          <p:nvPr/>
        </p:nvSpPr>
        <p:spPr bwMode="auto">
          <a:xfrm>
            <a:off x="9832195" y="3263190"/>
            <a:ext cx="1261836" cy="6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Aitds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1914A79-6E3C-4D20-AC7B-3251E0CEE96C}"/>
              </a:ext>
            </a:extLst>
          </p:cNvPr>
          <p:cNvSpPr/>
          <p:nvPr/>
        </p:nvSpPr>
        <p:spPr bwMode="auto">
          <a:xfrm>
            <a:off x="9832195" y="3373700"/>
            <a:ext cx="1261836" cy="6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Aitds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DF1DE4-6257-4EC1-9BAB-7EF63128243E}"/>
              </a:ext>
            </a:extLst>
          </p:cNvPr>
          <p:cNvSpPr/>
          <p:nvPr/>
        </p:nvSpPr>
        <p:spPr bwMode="auto">
          <a:xfrm>
            <a:off x="9832195" y="3484209"/>
            <a:ext cx="655840" cy="6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Aitds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E5DE79-0868-4F95-9F6A-D625748C750B}"/>
              </a:ext>
            </a:extLst>
          </p:cNvPr>
          <p:cNvSpPr/>
          <p:nvPr/>
        </p:nvSpPr>
        <p:spPr bwMode="auto">
          <a:xfrm>
            <a:off x="10481914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6" name="Aitds20" descr="图片包含 游戏机, 伞, 旗子, 衬衫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3CFD4A-4D08-4C12-914F-D433D86787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383" y="1554468"/>
            <a:ext cx="2543021" cy="1800702"/>
          </a:xfrm>
          <a:prstGeom prst="rect">
            <a:avLst/>
          </a:prstGeom>
        </p:spPr>
      </p:pic>
      <p:pic>
        <p:nvPicPr>
          <p:cNvPr id="45" name="Aitds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9EE1B4-CD79-4C1E-BC6C-ED045A33A23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884" y="618129"/>
            <a:ext cx="1566864" cy="617861"/>
          </a:xfrm>
          <a:prstGeom prst="rect">
            <a:avLst/>
          </a:prstGeom>
        </p:spPr>
      </p:pic>
      <p:pic>
        <p:nvPicPr>
          <p:cNvPr id="13" name="Aitds22" descr="图片包含 室内, 红色, 桌子, 男人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C180F5-1E02-4ED4-A0CB-79F844A547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084" y="4742028"/>
            <a:ext cx="1068208" cy="2115972"/>
          </a:xfrm>
          <a:prstGeom prst="rect">
            <a:avLst/>
          </a:prstGeom>
        </p:spPr>
      </p:pic>
      <p:sp>
        <p:nvSpPr>
          <p:cNvPr id="2" name="星形: 五角 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DDF2E2-A7EE-42A9-A65B-81D330AABCAA}"/>
              </a:ext>
            </a:extLst>
          </p:cNvPr>
          <p:cNvSpPr/>
          <p:nvPr/>
        </p:nvSpPr>
        <p:spPr>
          <a:xfrm>
            <a:off x="4143375" y="2409825"/>
            <a:ext cx="323850" cy="323850"/>
          </a:xfrm>
          <a:prstGeom prst="star5">
            <a:avLst>
              <a:gd name="adj" fmla="val 22424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EF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3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grpSp>
        <p:nvGrpSpPr>
          <p:cNvPr id="21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24EB62-0E84-415F-BF42-1CC12B794903}"/>
              </a:ext>
            </a:extLst>
          </p:cNvPr>
          <p:cNvGrpSpPr/>
          <p:nvPr/>
        </p:nvGrpSpPr>
        <p:grpSpPr>
          <a:xfrm>
            <a:off x="5533983" y="2336413"/>
            <a:ext cx="1251460" cy="2718219"/>
            <a:chOff x="6295969" y="2503041"/>
            <a:chExt cx="1251460" cy="2718219"/>
          </a:xfrm>
        </p:grpSpPr>
        <p:cxnSp>
          <p:nvCxnSpPr>
            <p:cNvPr id="22" name="Aitds2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A42BE5-4CA2-488F-88DE-96DDB3CBDCB5}"/>
                </a:ext>
              </a:extLst>
            </p:cNvPr>
            <p:cNvCxnSpPr>
              <a:cxnSpLocks/>
              <a:endCxn id="25" idx="6"/>
            </p:cNvCxnSpPr>
            <p:nvPr/>
          </p:nvCxnSpPr>
          <p:spPr>
            <a:xfrm flipH="1">
              <a:off x="7106997" y="3859785"/>
              <a:ext cx="427592" cy="0"/>
            </a:xfrm>
            <a:prstGeom prst="line">
              <a:avLst/>
            </a:prstGeom>
            <a:ln>
              <a:solidFill>
                <a:srgbClr val="FF9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Aitds2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FF4DC9-8BA7-4DEA-8EF2-8D4F1D4CDDFC}"/>
                </a:ext>
              </a:extLst>
            </p:cNvPr>
            <p:cNvSpPr/>
            <p:nvPr/>
          </p:nvSpPr>
          <p:spPr>
            <a:xfrm>
              <a:off x="6295969" y="2503041"/>
              <a:ext cx="1251460" cy="576000"/>
            </a:xfrm>
            <a:custGeom>
              <a:avLst/>
              <a:gdLst>
                <a:gd name="connsiteX0" fmla="*/ 0 w 1276350"/>
                <a:gd name="connsiteY0" fmla="*/ 438150 h 438150"/>
                <a:gd name="connsiteX1" fmla="*/ 0 w 1276350"/>
                <a:gd name="connsiteY1" fmla="*/ 0 h 438150"/>
                <a:gd name="connsiteX2" fmla="*/ 1276350 w 127635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4381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24" name="Aitds2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8716CD-07FD-46CB-99A0-A168C4D6CE92}"/>
                </a:ext>
              </a:extLst>
            </p:cNvPr>
            <p:cNvSpPr/>
            <p:nvPr/>
          </p:nvSpPr>
          <p:spPr>
            <a:xfrm flipV="1">
              <a:off x="6295969" y="4645260"/>
              <a:ext cx="1251460" cy="576000"/>
            </a:xfrm>
            <a:custGeom>
              <a:avLst/>
              <a:gdLst>
                <a:gd name="connsiteX0" fmla="*/ 0 w 1276350"/>
                <a:gd name="connsiteY0" fmla="*/ 438150 h 438150"/>
                <a:gd name="connsiteX1" fmla="*/ 0 w 1276350"/>
                <a:gd name="connsiteY1" fmla="*/ 0 h 438150"/>
                <a:gd name="connsiteX2" fmla="*/ 1276350 w 1276350"/>
                <a:gd name="connsiteY2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438150">
                  <a:moveTo>
                    <a:pt x="0" y="438150"/>
                  </a:moveTo>
                  <a:lnTo>
                    <a:pt x="0" y="0"/>
                  </a:lnTo>
                  <a:lnTo>
                    <a:pt x="1276350" y="0"/>
                  </a:lnTo>
                </a:path>
              </a:pathLst>
            </a:custGeom>
            <a:noFill/>
            <a:ln>
              <a:solidFill>
                <a:srgbClr val="FF95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5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79D023-0D51-4CAB-9FAA-93B850272F0C}"/>
              </a:ext>
            </a:extLst>
          </p:cNvPr>
          <p:cNvSpPr/>
          <p:nvPr/>
        </p:nvSpPr>
        <p:spPr>
          <a:xfrm>
            <a:off x="4774059" y="2907681"/>
            <a:ext cx="1570952" cy="1570952"/>
          </a:xfrm>
          <a:prstGeom prst="ellipse">
            <a:avLst/>
          </a:prstGeom>
          <a:solidFill>
            <a:srgbClr val="C00000"/>
          </a:solidFill>
          <a:ln w="127000">
            <a:solidFill>
              <a:srgbClr val="C00000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45720" tIns="22860" rIns="45720" bIns="2286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3200" b="1" dirty="0">
                <a:solidFill>
                  <a:srgbClr val="FEFDF8"/>
                </a:solidFill>
                <a:cs typeface="+mn-ea"/>
                <a:sym typeface="+mn-lt"/>
              </a:rPr>
              <a:t>突出</a:t>
            </a:r>
            <a:endParaRPr lang="en-US" altLang="zh-CN" sz="3200" b="1" dirty="0">
              <a:solidFill>
                <a:srgbClr val="FEFDF8"/>
              </a:solidFill>
              <a:cs typeface="+mn-ea"/>
              <a:sym typeface="+mn-lt"/>
            </a:endParaRPr>
          </a:p>
          <a:p>
            <a:pPr algn="ctr"/>
            <a:r>
              <a:rPr lang="zh-CN" altLang="en-US" sz="3200" b="1" dirty="0">
                <a:solidFill>
                  <a:srgbClr val="FEFDF8"/>
                </a:solidFill>
                <a:cs typeface="+mn-ea"/>
                <a:sym typeface="+mn-lt"/>
              </a:rPr>
              <a:t>问题</a:t>
            </a:r>
            <a:endParaRPr lang="en-US" altLang="zh-CN" sz="3200" b="1" dirty="0">
              <a:solidFill>
                <a:srgbClr val="FEFDF8"/>
              </a:solidFill>
              <a:cs typeface="+mn-ea"/>
              <a:sym typeface="+mn-lt"/>
            </a:endParaRPr>
          </a:p>
        </p:txBody>
      </p:sp>
      <p:sp>
        <p:nvSpPr>
          <p:cNvPr id="26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CAC126-0576-4937-A4A9-845CCE267003}"/>
              </a:ext>
            </a:extLst>
          </p:cNvPr>
          <p:cNvSpPr>
            <a:spLocks noChangeAspect="1"/>
          </p:cNvSpPr>
          <p:nvPr/>
        </p:nvSpPr>
        <p:spPr>
          <a:xfrm flipH="1">
            <a:off x="6772603" y="2066412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EFDF8"/>
                </a:solidFill>
                <a:cs typeface="+mn-ea"/>
                <a:sym typeface="+mn-lt"/>
              </a:rPr>
              <a:t>1</a:t>
            </a:r>
            <a:endParaRPr dirty="0">
              <a:solidFill>
                <a:srgbClr val="FEFDF8"/>
              </a:solidFill>
              <a:cs typeface="+mn-ea"/>
              <a:sym typeface="+mn-lt"/>
            </a:endParaRPr>
          </a:p>
        </p:txBody>
      </p:sp>
      <p:sp>
        <p:nvSpPr>
          <p:cNvPr id="27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F7E7E2-C181-40F9-ABC8-F81F520873FB}"/>
              </a:ext>
            </a:extLst>
          </p:cNvPr>
          <p:cNvSpPr>
            <a:spLocks noChangeAspect="1"/>
          </p:cNvSpPr>
          <p:nvPr/>
        </p:nvSpPr>
        <p:spPr>
          <a:xfrm flipH="1">
            <a:off x="6772603" y="4784632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EFDF8"/>
                </a:solidFill>
                <a:cs typeface="+mn-ea"/>
                <a:sym typeface="+mn-lt"/>
              </a:rPr>
              <a:t>3</a:t>
            </a:r>
            <a:endParaRPr dirty="0">
              <a:solidFill>
                <a:srgbClr val="FEFDF8"/>
              </a:solidFill>
              <a:cs typeface="+mn-ea"/>
              <a:sym typeface="+mn-lt"/>
            </a:endParaRPr>
          </a:p>
        </p:txBody>
      </p:sp>
      <p:sp>
        <p:nvSpPr>
          <p:cNvPr id="28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A1E7787-E45F-4EAB-9CA6-7D0DEFE56729}"/>
              </a:ext>
            </a:extLst>
          </p:cNvPr>
          <p:cNvSpPr>
            <a:spLocks noChangeAspect="1"/>
          </p:cNvSpPr>
          <p:nvPr/>
        </p:nvSpPr>
        <p:spPr>
          <a:xfrm flipH="1">
            <a:off x="6772603" y="3423157"/>
            <a:ext cx="540000" cy="540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rgbClr val="FEFDF8"/>
                </a:solidFill>
                <a:cs typeface="+mn-ea"/>
                <a:sym typeface="+mn-lt"/>
              </a:rPr>
              <a:t>2</a:t>
            </a:r>
            <a:endParaRPr dirty="0">
              <a:solidFill>
                <a:srgbClr val="FEFDF8"/>
              </a:solidFill>
              <a:cs typeface="+mn-ea"/>
              <a:sym typeface="+mn-lt"/>
            </a:endParaRPr>
          </a:p>
        </p:txBody>
      </p:sp>
      <p:sp>
        <p:nvSpPr>
          <p:cNvPr id="29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E0E4F9-A2E2-483A-AFD7-76FB7DD80209}"/>
              </a:ext>
            </a:extLst>
          </p:cNvPr>
          <p:cNvSpPr/>
          <p:nvPr/>
        </p:nvSpPr>
        <p:spPr>
          <a:xfrm>
            <a:off x="7424727" y="2013247"/>
            <a:ext cx="3534213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领导干部制度执行力提升的基本方法</a:t>
            </a:r>
          </a:p>
        </p:txBody>
      </p:sp>
      <p:sp>
        <p:nvSpPr>
          <p:cNvPr id="30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092729-E9B1-4DF3-9A6B-5D97317EA8CE}"/>
              </a:ext>
            </a:extLst>
          </p:cNvPr>
          <p:cNvSpPr/>
          <p:nvPr/>
        </p:nvSpPr>
        <p:spPr>
          <a:xfrm>
            <a:off x="7424727" y="3369991"/>
            <a:ext cx="3534213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问题导向是马克思主义方法论的重要体现。</a:t>
            </a:r>
          </a:p>
        </p:txBody>
      </p:sp>
      <p:sp>
        <p:nvSpPr>
          <p:cNvPr id="31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5B2E531-01FB-41F4-9E6B-AA007AF32D4C}"/>
              </a:ext>
            </a:extLst>
          </p:cNvPr>
          <p:cNvSpPr/>
          <p:nvPr/>
        </p:nvSpPr>
        <p:spPr>
          <a:xfrm>
            <a:off x="7424727" y="4305805"/>
            <a:ext cx="3649673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面对领导干部制度执行困境，要树立问题意识、坚持问题导向、聚焦问题症结，发现问题、找准问题，进而解决问题。</a:t>
            </a:r>
          </a:p>
        </p:txBody>
      </p:sp>
      <p:pic>
        <p:nvPicPr>
          <p:cNvPr id="32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D7C13C-42EC-48D7-BB93-FA6B2ECBE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677" y="1998883"/>
            <a:ext cx="3015080" cy="3235250"/>
          </a:xfrm>
          <a:prstGeom prst="rect">
            <a:avLst/>
          </a:prstGeom>
          <a:ln>
            <a:solidFill>
              <a:srgbClr val="FF0000">
                <a:alpha val="25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413382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926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54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8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B218AD-CC0A-4A76-BE6F-AB575956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41695" y="1669143"/>
            <a:ext cx="1852346" cy="182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33296B-C0A3-4425-932A-D8C21305D5A6}"/>
              </a:ext>
            </a:extLst>
          </p:cNvPr>
          <p:cNvSpPr txBox="1"/>
          <p:nvPr/>
        </p:nvSpPr>
        <p:spPr>
          <a:xfrm>
            <a:off x="2121158" y="1964395"/>
            <a:ext cx="657135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cs typeface="+mn-ea"/>
                <a:sym typeface="+mn-lt"/>
              </a:rPr>
              <a:t>要抓住领导干部制度执行存在的共性问题。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cs typeface="+mn-ea"/>
                <a:sym typeface="+mn-lt"/>
              </a:rPr>
              <a:t>针对制度执行不力、执行意识不强、执行素质不够以及形式主义、官僚主义等共性问题，采取建章立制、统一整改的方法。</a:t>
            </a:r>
          </a:p>
        </p:txBody>
      </p:sp>
      <p:sp>
        <p:nvSpPr>
          <p:cNvPr id="11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6B251E7-1428-4F15-A6EF-66B3290890E5}"/>
              </a:ext>
            </a:extLst>
          </p:cNvPr>
          <p:cNvSpPr>
            <a:spLocks/>
          </p:cNvSpPr>
          <p:nvPr/>
        </p:nvSpPr>
        <p:spPr>
          <a:xfrm>
            <a:off x="1216229" y="1489167"/>
            <a:ext cx="9981938" cy="2277104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ot"/>
          </a:ln>
        </p:spPr>
        <p:txBody>
          <a:bodyPr wrap="square" rtlCol="0" anchor="ctr"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3A84C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12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34941C-FB0E-454C-95BA-866333134C38}"/>
              </a:ext>
            </a:extLst>
          </p:cNvPr>
          <p:cNvSpPr/>
          <p:nvPr/>
        </p:nvSpPr>
        <p:spPr>
          <a:xfrm>
            <a:off x="1104172" y="4136846"/>
            <a:ext cx="9983656" cy="816333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0" dirty="0">
                <a:solidFill>
                  <a:srgbClr val="FEFDF8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13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60D980C-CCF7-4620-9869-0AFECBF70D04}"/>
              </a:ext>
            </a:extLst>
          </p:cNvPr>
          <p:cNvSpPr/>
          <p:nvPr/>
        </p:nvSpPr>
        <p:spPr>
          <a:xfrm>
            <a:off x="5782340" y="5032560"/>
            <a:ext cx="584790" cy="446568"/>
          </a:xfrm>
          <a:prstGeom prst="downArrow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000" b="1" kern="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47A592-3713-4468-AE3F-169113DB237E}"/>
              </a:ext>
            </a:extLst>
          </p:cNvPr>
          <p:cNvSpPr/>
          <p:nvPr/>
        </p:nvSpPr>
        <p:spPr>
          <a:xfrm>
            <a:off x="4208304" y="5533478"/>
            <a:ext cx="3262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C00000"/>
                </a:solidFill>
                <a:cs typeface="+mn-ea"/>
                <a:sym typeface="+mn-lt"/>
              </a:rPr>
              <a:t>抓住共性问题</a:t>
            </a:r>
          </a:p>
        </p:txBody>
      </p:sp>
      <p:sp>
        <p:nvSpPr>
          <p:cNvPr id="15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2488A8-12C9-48B3-99AD-EF4185AE9D31}"/>
              </a:ext>
            </a:extLst>
          </p:cNvPr>
          <p:cNvSpPr/>
          <p:nvPr/>
        </p:nvSpPr>
        <p:spPr>
          <a:xfrm>
            <a:off x="621168" y="1886762"/>
            <a:ext cx="1219510" cy="13937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cs typeface="+mn-ea"/>
                <a:sym typeface="+mn-lt"/>
              </a:rPr>
              <a:t>首</a:t>
            </a:r>
            <a:endParaRPr lang="en-US" altLang="zh-CN" sz="2800" dirty="0">
              <a:cs typeface="+mn-ea"/>
              <a:sym typeface="+mn-lt"/>
            </a:endParaRPr>
          </a:p>
          <a:p>
            <a:pPr algn="ctr"/>
            <a:r>
              <a:rPr lang="zh-CN" altLang="en-US" sz="2800" dirty="0">
                <a:cs typeface="+mn-ea"/>
                <a:sym typeface="+mn-lt"/>
              </a:rPr>
              <a:t>先</a:t>
            </a:r>
          </a:p>
        </p:txBody>
      </p:sp>
      <p:pic>
        <p:nvPicPr>
          <p:cNvPr id="19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4CAE3BA-7AD6-40E2-92A5-2F1D8572349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8891" y="4951138"/>
            <a:ext cx="1187030" cy="1365622"/>
          </a:xfrm>
          <a:prstGeom prst="rect">
            <a:avLst/>
          </a:prstGeom>
        </p:spPr>
      </p:pic>
      <p:pic>
        <p:nvPicPr>
          <p:cNvPr id="20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20A246-EC7A-4EF9-B726-F9679FDA35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6080" y="4951139"/>
            <a:ext cx="1187030" cy="1365622"/>
          </a:xfrm>
          <a:prstGeom prst="rect">
            <a:avLst/>
          </a:prstGeom>
        </p:spPr>
      </p:pic>
      <p:sp>
        <p:nvSpPr>
          <p:cNvPr id="21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E66620-A649-49C8-A242-53602646AB65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</p:spTree>
    <p:extLst>
      <p:ext uri="{BB962C8B-B14F-4D97-AF65-F5344CB8AC3E}">
        <p14:creationId xmlns:p14="http://schemas.microsoft.com/office/powerpoint/2010/main" val="135866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4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1000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1000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172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422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172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672"/>
                                </p:stCondLst>
                                <p:childTnLst>
                                  <p:par>
                                    <p:cTn id="3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672"/>
                                </p:stCondLst>
                                <p:childTnLst>
                                  <p:par>
                                    <p:cTn id="3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172"/>
                                </p:stCondLst>
                                <p:childTnLst>
                                  <p:par>
                                    <p:cTn id="5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 animBg="1"/>
          <p:bldP spid="13" grpId="0" animBg="1"/>
          <p:bldP spid="14" grpId="0"/>
          <p:bldP spid="14" grpId="1"/>
          <p:bldP spid="15" grpId="0" animBg="1"/>
          <p:bldP spid="21" grpId="0"/>
        </p:bldLst>
      </p:timing>
    </mc:Choice>
    <mc:Fallback xmlns:a14="http://schemas.microsoft.com/office/drawing/2010/main"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172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2422"/>
                                </p:stCondLst>
                                <p:childTnLst>
                                  <p:par>
                                    <p:cTn id="22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172"/>
                                </p:stCondLst>
                                <p:childTnLst>
                                  <p:par>
                                    <p:cTn id="2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672"/>
                                </p:stCondLst>
                                <p:childTnLst>
                                  <p:par>
                                    <p:cTn id="30" presetID="23" presetClass="entr" presetSubtype="3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(6*min(max(#ppt_w*#ppt_h,.3),1)-7.4)/-.7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(6*min(max(#ppt_w*#ppt_h,.3),1)-7.4)/-.7*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672"/>
                                </p:stCondLst>
                                <p:childTnLst>
                                  <p:par>
                                    <p:cTn id="37" presetID="17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17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172"/>
                                </p:stCondLst>
                                <p:childTnLst>
                                  <p:par>
                                    <p:cTn id="50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 animBg="1"/>
          <p:bldP spid="12" grpId="0" animBg="1"/>
          <p:bldP spid="13" grpId="0" animBg="1"/>
          <p:bldP spid="14" grpId="0"/>
          <p:bldP spid="14" grpId="1"/>
          <p:bldP spid="15" grpId="0" animBg="1"/>
          <p:bldP spid="21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23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FAFEF71-8602-4175-9FCF-18E56DEF5457}"/>
              </a:ext>
            </a:extLst>
          </p:cNvPr>
          <p:cNvSpPr/>
          <p:nvPr/>
        </p:nvSpPr>
        <p:spPr>
          <a:xfrm>
            <a:off x="3021870" y="2206010"/>
            <a:ext cx="605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要抓住领导干部制度执行存在的个性问题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A6F9A0D-6BA2-4B88-89C2-82E37053E1BE}"/>
              </a:ext>
            </a:extLst>
          </p:cNvPr>
          <p:cNvSpPr/>
          <p:nvPr/>
        </p:nvSpPr>
        <p:spPr>
          <a:xfrm>
            <a:off x="1661389" y="4106626"/>
            <a:ext cx="4366800" cy="54000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44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5F22BC4-8EFC-43F0-AAF3-7ED0B60D1F13}"/>
              </a:ext>
            </a:extLst>
          </p:cNvPr>
          <p:cNvSpPr/>
          <p:nvPr/>
        </p:nvSpPr>
        <p:spPr>
          <a:xfrm>
            <a:off x="1917296" y="4112055"/>
            <a:ext cx="2871809" cy="4996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针对因多重利益诉求</a:t>
            </a:r>
          </a:p>
        </p:txBody>
      </p:sp>
      <p:sp>
        <p:nvSpPr>
          <p:cNvPr id="45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0C5B7CE-51A7-4B76-AA02-ECB6961CC378}"/>
              </a:ext>
            </a:extLst>
          </p:cNvPr>
          <p:cNvSpPr/>
          <p:nvPr/>
        </p:nvSpPr>
        <p:spPr>
          <a:xfrm>
            <a:off x="1121390" y="4106627"/>
            <a:ext cx="540000" cy="54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37BC23C-D4AD-4B62-9120-93E7B7BDBA77}"/>
              </a:ext>
            </a:extLst>
          </p:cNvPr>
          <p:cNvSpPr/>
          <p:nvPr/>
        </p:nvSpPr>
        <p:spPr>
          <a:xfrm>
            <a:off x="1130806" y="4924288"/>
            <a:ext cx="540000" cy="54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7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71A4EE09-C628-4779-A5E2-B19952F7499F}"/>
              </a:ext>
            </a:extLst>
          </p:cNvPr>
          <p:cNvSpPr/>
          <p:nvPr/>
        </p:nvSpPr>
        <p:spPr>
          <a:xfrm>
            <a:off x="6264931" y="4100368"/>
            <a:ext cx="540000" cy="54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252C38C-11A1-4F03-8B35-C89166618669}"/>
              </a:ext>
            </a:extLst>
          </p:cNvPr>
          <p:cNvSpPr/>
          <p:nvPr/>
        </p:nvSpPr>
        <p:spPr>
          <a:xfrm>
            <a:off x="1917296" y="4911127"/>
            <a:ext cx="2871809" cy="4996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的差异化个性问题</a:t>
            </a:r>
          </a:p>
        </p:txBody>
      </p:sp>
      <p:sp>
        <p:nvSpPr>
          <p:cNvPr id="49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84D7ECE8-8FE9-4CE7-802B-A9AB40CF83CC}"/>
              </a:ext>
            </a:extLst>
          </p:cNvPr>
          <p:cNvSpPr/>
          <p:nvPr/>
        </p:nvSpPr>
        <p:spPr>
          <a:xfrm>
            <a:off x="6882643" y="4064300"/>
            <a:ext cx="3022322" cy="4996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不同制度执行背景呈现</a:t>
            </a:r>
          </a:p>
        </p:txBody>
      </p:sp>
      <p:sp>
        <p:nvSpPr>
          <p:cNvPr id="50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10F70D5-069F-469C-8BDF-B98E2F5142E6}"/>
              </a:ext>
            </a:extLst>
          </p:cNvPr>
          <p:cNvSpPr/>
          <p:nvPr/>
        </p:nvSpPr>
        <p:spPr>
          <a:xfrm>
            <a:off x="1661389" y="4924287"/>
            <a:ext cx="4366800" cy="54000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1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D0A963D6-17D1-4113-BDDB-8E40F91CD9B3}"/>
              </a:ext>
            </a:extLst>
          </p:cNvPr>
          <p:cNvSpPr/>
          <p:nvPr/>
        </p:nvSpPr>
        <p:spPr>
          <a:xfrm>
            <a:off x="6795558" y="4100363"/>
            <a:ext cx="4367521" cy="54000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2" name="Aitds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C1BE30EC-96E4-4C8A-A5EC-1953D06C8A90}"/>
              </a:ext>
            </a:extLst>
          </p:cNvPr>
          <p:cNvSpPr/>
          <p:nvPr/>
        </p:nvSpPr>
        <p:spPr>
          <a:xfrm>
            <a:off x="6255558" y="4910247"/>
            <a:ext cx="540000" cy="540000"/>
          </a:xfrm>
          <a:prstGeom prst="roundRect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Aitds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F794D37-8700-45BE-B428-F0ACDDE8B616}"/>
              </a:ext>
            </a:extLst>
          </p:cNvPr>
          <p:cNvSpPr/>
          <p:nvPr/>
        </p:nvSpPr>
        <p:spPr>
          <a:xfrm>
            <a:off x="6882643" y="4880445"/>
            <a:ext cx="3421234" cy="4996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C00000"/>
                </a:solidFill>
                <a:cs typeface="+mn-ea"/>
                <a:sym typeface="+mn-lt"/>
              </a:rPr>
              <a:t>分类整改 具体问题具体分析</a:t>
            </a:r>
          </a:p>
        </p:txBody>
      </p:sp>
      <p:sp>
        <p:nvSpPr>
          <p:cNvPr id="54" name="Aitds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7D45C1E-7537-4366-BE74-4083F9A9783D}"/>
              </a:ext>
            </a:extLst>
          </p:cNvPr>
          <p:cNvSpPr/>
          <p:nvPr/>
        </p:nvSpPr>
        <p:spPr>
          <a:xfrm>
            <a:off x="6795558" y="4910245"/>
            <a:ext cx="4367521" cy="540001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6" name="Aitds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62DFFD5-ABEA-4D43-AE58-0D8AE2064D29}"/>
              </a:ext>
            </a:extLst>
          </p:cNvPr>
          <p:cNvGrpSpPr/>
          <p:nvPr/>
        </p:nvGrpSpPr>
        <p:grpSpPr>
          <a:xfrm>
            <a:off x="1391390" y="3047721"/>
            <a:ext cx="9321333" cy="646331"/>
            <a:chOff x="1447800" y="2782669"/>
            <a:chExt cx="9321333" cy="646331"/>
          </a:xfrm>
        </p:grpSpPr>
        <p:sp>
          <p:nvSpPr>
            <p:cNvPr id="57" name="Aitds15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03A8136D-0CA6-4CE3-B10C-0206E1394AC9}"/>
                </a:ext>
              </a:extLst>
            </p:cNvPr>
            <p:cNvSpPr/>
            <p:nvPr/>
          </p:nvSpPr>
          <p:spPr>
            <a:xfrm>
              <a:off x="4676987" y="2782669"/>
              <a:ext cx="2862958" cy="646331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rgbClr val="C00000"/>
                  </a:solidFill>
                  <a:cs typeface="+mn-ea"/>
                  <a:sym typeface="+mn-lt"/>
                </a:rPr>
                <a:t>其 </a:t>
              </a:r>
              <a:r>
                <a:rPr lang="en-US" altLang="zh-CN" sz="3600" dirty="0">
                  <a:solidFill>
                    <a:srgbClr val="C00000"/>
                  </a:solidFill>
                  <a:cs typeface="+mn-ea"/>
                  <a:sym typeface="+mn-lt"/>
                </a:rPr>
                <a:t>/ </a:t>
              </a:r>
              <a:r>
                <a:rPr lang="zh-CN" altLang="en-US" sz="3600" dirty="0">
                  <a:solidFill>
                    <a:srgbClr val="C00000"/>
                  </a:solidFill>
                  <a:cs typeface="+mn-ea"/>
                  <a:sym typeface="+mn-lt"/>
                </a:rPr>
                <a:t>次</a:t>
              </a: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="" id="{12E2F9A0-828F-4BB2-BF84-9D25DEB61872}"/>
                </a:ext>
              </a:extLst>
            </p:cNvPr>
            <p:cNvGrpSpPr/>
            <p:nvPr/>
          </p:nvGrpSpPr>
          <p:grpSpPr>
            <a:xfrm>
              <a:off x="1447800" y="3105834"/>
              <a:ext cx="9321333" cy="0"/>
              <a:chOff x="1397000" y="3105834"/>
              <a:chExt cx="9321333" cy="0"/>
            </a:xfrm>
          </p:grpSpPr>
          <p:cxnSp>
            <p:nvCxnSpPr>
              <p:cNvPr id="59" name="Aitds15-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795E1A26-2875-4492-A192-84A76CA205DC}"/>
                  </a:ext>
                </a:extLst>
              </p:cNvPr>
              <p:cNvCxnSpPr/>
              <p:nvPr/>
            </p:nvCxnSpPr>
            <p:spPr>
              <a:xfrm>
                <a:off x="1397000" y="3105834"/>
                <a:ext cx="3072487" cy="0"/>
              </a:xfrm>
              <a:prstGeom prst="straightConnector1">
                <a:avLst/>
              </a:prstGeom>
              <a:ln w="38100" cap="rnd">
                <a:solidFill>
                  <a:srgbClr val="C00000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Aitds15-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="" id="{656811E4-E032-4BE5-9C10-0A664856532C}"/>
                  </a:ext>
                </a:extLst>
              </p:cNvPr>
              <p:cNvCxnSpPr/>
              <p:nvPr/>
            </p:nvCxnSpPr>
            <p:spPr>
              <a:xfrm>
                <a:off x="7667398" y="3105834"/>
                <a:ext cx="3050935" cy="0"/>
              </a:xfrm>
              <a:prstGeom prst="straightConnector1">
                <a:avLst/>
              </a:prstGeom>
              <a:ln w="38100" cap="rnd">
                <a:solidFill>
                  <a:srgbClr val="C00000"/>
                </a:solidFill>
                <a:round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2334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3" grpId="0"/>
      <p:bldP spid="43" grpId="0" bldLvl="0" animBg="1"/>
      <p:bldP spid="44" grpId="0"/>
      <p:bldP spid="45" grpId="0" bldLvl="0" animBg="1"/>
      <p:bldP spid="46" grpId="0" bldLvl="0" animBg="1"/>
      <p:bldP spid="47" grpId="0" bldLvl="0" animBg="1"/>
      <p:bldP spid="48" grpId="0"/>
      <p:bldP spid="49" grpId="0"/>
      <p:bldP spid="50" grpId="0" bldLvl="0" animBg="1"/>
      <p:bldP spid="51" grpId="0" bldLvl="0" animBg="1"/>
      <p:bldP spid="52" grpId="0" bldLvl="0" animBg="1"/>
      <p:bldP spid="53" grpId="0"/>
      <p:bldP spid="5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3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91BB056B-BF1D-40F3-95E5-228DB4F90DF6}"/>
              </a:ext>
            </a:extLst>
          </p:cNvPr>
          <p:cNvSpPr txBox="1"/>
          <p:nvPr/>
        </p:nvSpPr>
        <p:spPr>
          <a:xfrm>
            <a:off x="1052079" y="3466185"/>
            <a:ext cx="10157885" cy="11726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000">
                <a:solidFill>
                  <a:schemeClr val="tx2"/>
                </a:solidFill>
                <a:latin typeface="+mj-ea"/>
                <a:ea typeface="+mj-ea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干部制度执行是否到位，不仅关涉到能否贯彻落实好党和国家的方针政策、战略部署以及工作安排，更影响着领导干部能否当好“人民公仆”、能否坚守人民立场。只有透过现象看本质，才能找到领导干部制度执行问题的症结所在，才能从根本上提升制度执行的坚定性和自觉性。</a:t>
            </a:r>
          </a:p>
        </p:txBody>
      </p:sp>
      <p:sp>
        <p:nvSpPr>
          <p:cNvPr id="7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AC4518C-6732-4113-A97F-55C81A65D015}"/>
              </a:ext>
            </a:extLst>
          </p:cNvPr>
          <p:cNvSpPr/>
          <p:nvPr/>
        </p:nvSpPr>
        <p:spPr>
          <a:xfrm>
            <a:off x="11539705" y="4662071"/>
            <a:ext cx="3540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400" dirty="0">
              <a:solidFill>
                <a:srgbClr val="FFF8E6"/>
              </a:solidFill>
              <a:cs typeface="+mn-ea"/>
              <a:sym typeface="+mn-lt"/>
            </a:endParaRPr>
          </a:p>
        </p:txBody>
      </p:sp>
      <p:cxnSp>
        <p:nvCxnSpPr>
          <p:cNvPr id="12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68C6190B-C9FD-453E-866A-69FD06B68692}"/>
              </a:ext>
            </a:extLst>
          </p:cNvPr>
          <p:cNvCxnSpPr>
            <a:cxnSpLocks/>
          </p:cNvCxnSpPr>
          <p:nvPr/>
        </p:nvCxnSpPr>
        <p:spPr>
          <a:xfrm>
            <a:off x="1212413" y="4940717"/>
            <a:ext cx="247852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4DD432B3-69F9-4F85-A2E3-CC355FD8268E}"/>
              </a:ext>
            </a:extLst>
          </p:cNvPr>
          <p:cNvCxnSpPr>
            <a:cxnSpLocks/>
            <a:endCxn id="22" idx="6"/>
          </p:cNvCxnSpPr>
          <p:nvPr/>
        </p:nvCxnSpPr>
        <p:spPr>
          <a:xfrm>
            <a:off x="1212413" y="5021738"/>
            <a:ext cx="947185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53EFE595-132C-49A1-9CCF-B284F9CA3E55}"/>
              </a:ext>
            </a:extLst>
          </p:cNvPr>
          <p:cNvSpPr txBox="1"/>
          <p:nvPr/>
        </p:nvSpPr>
        <p:spPr>
          <a:xfrm>
            <a:off x="2673035" y="1907927"/>
            <a:ext cx="561997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rgbClr val="C00000"/>
                </a:solidFill>
                <a:cs typeface="+mn-ea"/>
                <a:sym typeface="+mn-lt"/>
              </a:rPr>
              <a:t>围绕</a:t>
            </a:r>
          </a:p>
        </p:txBody>
      </p:sp>
      <p:sp>
        <p:nvSpPr>
          <p:cNvPr id="16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0192DEC-B2C9-47CB-BBD0-FB9E31398C03}"/>
              </a:ext>
            </a:extLst>
          </p:cNvPr>
          <p:cNvSpPr>
            <a:spLocks noChangeAspect="1"/>
          </p:cNvSpPr>
          <p:nvPr/>
        </p:nvSpPr>
        <p:spPr bwMode="auto">
          <a:xfrm>
            <a:off x="1212413" y="2028058"/>
            <a:ext cx="1273316" cy="1056000"/>
          </a:xfrm>
          <a:custGeom>
            <a:avLst/>
            <a:gdLst>
              <a:gd name="connsiteX0" fmla="*/ 141508 w 606686"/>
              <a:gd name="connsiteY0" fmla="*/ 301962 h 503144"/>
              <a:gd name="connsiteX1" fmla="*/ 182567 w 606686"/>
              <a:gd name="connsiteY1" fmla="*/ 431787 h 503144"/>
              <a:gd name="connsiteX2" fmla="*/ 188179 w 606686"/>
              <a:gd name="connsiteY2" fmla="*/ 449346 h 503144"/>
              <a:gd name="connsiteX3" fmla="*/ 206604 w 606686"/>
              <a:gd name="connsiteY3" fmla="*/ 397229 h 503144"/>
              <a:gd name="connsiteX4" fmla="*/ 217734 w 606686"/>
              <a:gd name="connsiteY4" fmla="*/ 335492 h 503144"/>
              <a:gd name="connsiteX5" fmla="*/ 217827 w 606686"/>
              <a:gd name="connsiteY5" fmla="*/ 335492 h 503144"/>
              <a:gd name="connsiteX6" fmla="*/ 218015 w 606686"/>
              <a:gd name="connsiteY6" fmla="*/ 335492 h 503144"/>
              <a:gd name="connsiteX7" fmla="*/ 218108 w 606686"/>
              <a:gd name="connsiteY7" fmla="*/ 335492 h 503144"/>
              <a:gd name="connsiteX8" fmla="*/ 218202 w 606686"/>
              <a:gd name="connsiteY8" fmla="*/ 335492 h 503144"/>
              <a:gd name="connsiteX9" fmla="*/ 229331 w 606686"/>
              <a:gd name="connsiteY9" fmla="*/ 397229 h 503144"/>
              <a:gd name="connsiteX10" fmla="*/ 247663 w 606686"/>
              <a:gd name="connsiteY10" fmla="*/ 449440 h 503144"/>
              <a:gd name="connsiteX11" fmla="*/ 253275 w 606686"/>
              <a:gd name="connsiteY11" fmla="*/ 431880 h 503144"/>
              <a:gd name="connsiteX12" fmla="*/ 294334 w 606686"/>
              <a:gd name="connsiteY12" fmla="*/ 302149 h 503144"/>
              <a:gd name="connsiteX13" fmla="*/ 379631 w 606686"/>
              <a:gd name="connsiteY13" fmla="*/ 343245 h 503144"/>
              <a:gd name="connsiteX14" fmla="*/ 435935 w 606686"/>
              <a:gd name="connsiteY14" fmla="*/ 503144 h 503144"/>
              <a:gd name="connsiteX15" fmla="*/ 218202 w 606686"/>
              <a:gd name="connsiteY15" fmla="*/ 503144 h 503144"/>
              <a:gd name="connsiteX16" fmla="*/ 206978 w 606686"/>
              <a:gd name="connsiteY16" fmla="*/ 503144 h 503144"/>
              <a:gd name="connsiteX17" fmla="*/ 0 w 606686"/>
              <a:gd name="connsiteY17" fmla="*/ 503144 h 503144"/>
              <a:gd name="connsiteX18" fmla="*/ 56211 w 606686"/>
              <a:gd name="connsiteY18" fmla="*/ 343058 h 503144"/>
              <a:gd name="connsiteX19" fmla="*/ 141508 w 606686"/>
              <a:gd name="connsiteY19" fmla="*/ 301962 h 503144"/>
              <a:gd name="connsiteX20" fmla="*/ 471051 w 606686"/>
              <a:gd name="connsiteY20" fmla="*/ 88363 h 503144"/>
              <a:gd name="connsiteX21" fmla="*/ 466843 w 606686"/>
              <a:gd name="connsiteY21" fmla="*/ 88737 h 503144"/>
              <a:gd name="connsiteX22" fmla="*/ 462728 w 606686"/>
              <a:gd name="connsiteY22" fmla="*/ 92472 h 503144"/>
              <a:gd name="connsiteX23" fmla="*/ 466001 w 606686"/>
              <a:gd name="connsiteY23" fmla="*/ 97141 h 503144"/>
              <a:gd name="connsiteX24" fmla="*/ 472079 w 606686"/>
              <a:gd name="connsiteY24" fmla="*/ 98262 h 503144"/>
              <a:gd name="connsiteX25" fmla="*/ 478344 w 606686"/>
              <a:gd name="connsiteY25" fmla="*/ 105359 h 503144"/>
              <a:gd name="connsiteX26" fmla="*/ 478157 w 606686"/>
              <a:gd name="connsiteY26" fmla="*/ 107600 h 503144"/>
              <a:gd name="connsiteX27" fmla="*/ 472173 w 606686"/>
              <a:gd name="connsiteY27" fmla="*/ 141965 h 503144"/>
              <a:gd name="connsiteX28" fmla="*/ 469180 w 606686"/>
              <a:gd name="connsiteY28" fmla="*/ 161762 h 503144"/>
              <a:gd name="connsiteX29" fmla="*/ 484516 w 606686"/>
              <a:gd name="connsiteY29" fmla="*/ 181560 h 503144"/>
              <a:gd name="connsiteX30" fmla="*/ 497888 w 606686"/>
              <a:gd name="connsiteY30" fmla="*/ 182307 h 503144"/>
              <a:gd name="connsiteX31" fmla="*/ 522200 w 606686"/>
              <a:gd name="connsiteY31" fmla="*/ 171287 h 503144"/>
              <a:gd name="connsiteX32" fmla="*/ 524819 w 606686"/>
              <a:gd name="connsiteY32" fmla="*/ 166992 h 503144"/>
              <a:gd name="connsiteX33" fmla="*/ 520611 w 606686"/>
              <a:gd name="connsiteY33" fmla="*/ 163723 h 503144"/>
              <a:gd name="connsiteX34" fmla="*/ 515374 w 606686"/>
              <a:gd name="connsiteY34" fmla="*/ 166338 h 503144"/>
              <a:gd name="connsiteX35" fmla="*/ 508455 w 606686"/>
              <a:gd name="connsiteY35" fmla="*/ 168206 h 503144"/>
              <a:gd name="connsiteX36" fmla="*/ 503031 w 606686"/>
              <a:gd name="connsiteY36" fmla="*/ 164190 h 503144"/>
              <a:gd name="connsiteX37" fmla="*/ 502376 w 606686"/>
              <a:gd name="connsiteY37" fmla="*/ 157840 h 503144"/>
              <a:gd name="connsiteX38" fmla="*/ 504621 w 606686"/>
              <a:gd name="connsiteY38" fmla="*/ 144767 h 503144"/>
              <a:gd name="connsiteX39" fmla="*/ 511821 w 606686"/>
              <a:gd name="connsiteY39" fmla="*/ 105453 h 503144"/>
              <a:gd name="connsiteX40" fmla="*/ 512943 w 606686"/>
              <a:gd name="connsiteY40" fmla="*/ 94714 h 503144"/>
              <a:gd name="connsiteX41" fmla="*/ 506023 w 606686"/>
              <a:gd name="connsiteY41" fmla="*/ 88363 h 503144"/>
              <a:gd name="connsiteX42" fmla="*/ 488069 w 606686"/>
              <a:gd name="connsiteY42" fmla="*/ 88363 h 503144"/>
              <a:gd name="connsiteX43" fmla="*/ 498636 w 606686"/>
              <a:gd name="connsiteY43" fmla="*/ 43073 h 503144"/>
              <a:gd name="connsiteX44" fmla="*/ 480215 w 606686"/>
              <a:gd name="connsiteY44" fmla="*/ 61376 h 503144"/>
              <a:gd name="connsiteX45" fmla="*/ 498636 w 606686"/>
              <a:gd name="connsiteY45" fmla="*/ 80052 h 503144"/>
              <a:gd name="connsiteX46" fmla="*/ 516870 w 606686"/>
              <a:gd name="connsiteY46" fmla="*/ 61656 h 503144"/>
              <a:gd name="connsiteX47" fmla="*/ 498636 w 606686"/>
              <a:gd name="connsiteY47" fmla="*/ 43073 h 503144"/>
              <a:gd name="connsiteX48" fmla="*/ 210261 w 606686"/>
              <a:gd name="connsiteY48" fmla="*/ 1949 h 503144"/>
              <a:gd name="connsiteX49" fmla="*/ 265620 w 606686"/>
              <a:gd name="connsiteY49" fmla="*/ 13622 h 503144"/>
              <a:gd name="connsiteX50" fmla="*/ 292552 w 606686"/>
              <a:gd name="connsiteY50" fmla="*/ 38648 h 503144"/>
              <a:gd name="connsiteX51" fmla="*/ 322102 w 606686"/>
              <a:gd name="connsiteY51" fmla="*/ 132684 h 503144"/>
              <a:gd name="connsiteX52" fmla="*/ 318268 w 606686"/>
              <a:gd name="connsiteY52" fmla="*/ 147159 h 503144"/>
              <a:gd name="connsiteX53" fmla="*/ 327806 w 606686"/>
              <a:gd name="connsiteY53" fmla="*/ 186473 h 503144"/>
              <a:gd name="connsiteX54" fmla="*/ 308730 w 606686"/>
              <a:gd name="connsiteY54" fmla="*/ 219717 h 503144"/>
              <a:gd name="connsiteX55" fmla="*/ 241681 w 606686"/>
              <a:gd name="connsiteY55" fmla="*/ 302547 h 503144"/>
              <a:gd name="connsiteX56" fmla="*/ 192587 w 606686"/>
              <a:gd name="connsiteY56" fmla="*/ 302640 h 503144"/>
              <a:gd name="connsiteX57" fmla="*/ 125631 w 606686"/>
              <a:gd name="connsiteY57" fmla="*/ 219717 h 503144"/>
              <a:gd name="connsiteX58" fmla="*/ 106368 w 606686"/>
              <a:gd name="connsiteY58" fmla="*/ 186566 h 503144"/>
              <a:gd name="connsiteX59" fmla="*/ 116000 w 606686"/>
              <a:gd name="connsiteY59" fmla="*/ 147252 h 503144"/>
              <a:gd name="connsiteX60" fmla="*/ 112166 w 606686"/>
              <a:gd name="connsiteY60" fmla="*/ 132778 h 503144"/>
              <a:gd name="connsiteX61" fmla="*/ 111885 w 606686"/>
              <a:gd name="connsiteY61" fmla="*/ 86647 h 503144"/>
              <a:gd name="connsiteX62" fmla="*/ 138910 w 606686"/>
              <a:gd name="connsiteY62" fmla="*/ 39302 h 503144"/>
              <a:gd name="connsiteX63" fmla="*/ 163878 w 606686"/>
              <a:gd name="connsiteY63" fmla="*/ 18664 h 503144"/>
              <a:gd name="connsiteX64" fmla="*/ 188192 w 606686"/>
              <a:gd name="connsiteY64" fmla="*/ 6151 h 503144"/>
              <a:gd name="connsiteX65" fmla="*/ 210261 w 606686"/>
              <a:gd name="connsiteY65" fmla="*/ 1949 h 503144"/>
              <a:gd name="connsiteX66" fmla="*/ 493949 w 606686"/>
              <a:gd name="connsiteY66" fmla="*/ 0 h 503144"/>
              <a:gd name="connsiteX67" fmla="*/ 573724 w 606686"/>
              <a:gd name="connsiteY67" fmla="*/ 32987 h 503144"/>
              <a:gd name="connsiteX68" fmla="*/ 573724 w 606686"/>
              <a:gd name="connsiteY68" fmla="*/ 192392 h 503144"/>
              <a:gd name="connsiteX69" fmla="*/ 436826 w 606686"/>
              <a:gd name="connsiteY69" fmla="*/ 209948 h 503144"/>
              <a:gd name="connsiteX70" fmla="*/ 436545 w 606686"/>
              <a:gd name="connsiteY70" fmla="*/ 209668 h 503144"/>
              <a:gd name="connsiteX71" fmla="*/ 388575 w 606686"/>
              <a:gd name="connsiteY71" fmla="*/ 222741 h 503144"/>
              <a:gd name="connsiteX72" fmla="*/ 387266 w 606686"/>
              <a:gd name="connsiteY72" fmla="*/ 214524 h 503144"/>
              <a:gd name="connsiteX73" fmla="*/ 410456 w 606686"/>
              <a:gd name="connsiteY73" fmla="*/ 188283 h 503144"/>
              <a:gd name="connsiteX74" fmla="*/ 409334 w 606686"/>
              <a:gd name="connsiteY74" fmla="*/ 187256 h 503144"/>
              <a:gd name="connsiteX75" fmla="*/ 414103 w 606686"/>
              <a:gd name="connsiteY75" fmla="*/ 32987 h 503144"/>
              <a:gd name="connsiteX76" fmla="*/ 493949 w 606686"/>
              <a:gd name="connsiteY76" fmla="*/ 0 h 503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606686" h="503144">
                <a:moveTo>
                  <a:pt x="141508" y="301962"/>
                </a:moveTo>
                <a:lnTo>
                  <a:pt x="182567" y="431787"/>
                </a:lnTo>
                <a:lnTo>
                  <a:pt x="188179" y="449346"/>
                </a:lnTo>
                <a:lnTo>
                  <a:pt x="206604" y="397229"/>
                </a:lnTo>
                <a:cubicBezTo>
                  <a:pt x="164329" y="338388"/>
                  <a:pt x="209878" y="335492"/>
                  <a:pt x="217734" y="335492"/>
                </a:cubicBezTo>
                <a:lnTo>
                  <a:pt x="217827" y="335492"/>
                </a:lnTo>
                <a:lnTo>
                  <a:pt x="218015" y="335492"/>
                </a:lnTo>
                <a:lnTo>
                  <a:pt x="218108" y="335492"/>
                </a:lnTo>
                <a:lnTo>
                  <a:pt x="218202" y="335492"/>
                </a:lnTo>
                <a:cubicBezTo>
                  <a:pt x="226058" y="335586"/>
                  <a:pt x="271606" y="338388"/>
                  <a:pt x="229331" y="397229"/>
                </a:cubicBezTo>
                <a:lnTo>
                  <a:pt x="247663" y="449440"/>
                </a:lnTo>
                <a:lnTo>
                  <a:pt x="253275" y="431880"/>
                </a:lnTo>
                <a:lnTo>
                  <a:pt x="294334" y="302149"/>
                </a:lnTo>
                <a:cubicBezTo>
                  <a:pt x="294334" y="302149"/>
                  <a:pt x="326227" y="322884"/>
                  <a:pt x="379631" y="343245"/>
                </a:cubicBezTo>
                <a:cubicBezTo>
                  <a:pt x="438367" y="364540"/>
                  <a:pt x="434719" y="412734"/>
                  <a:pt x="435935" y="503144"/>
                </a:cubicBezTo>
                <a:lnTo>
                  <a:pt x="218202" y="503144"/>
                </a:lnTo>
                <a:lnTo>
                  <a:pt x="206978" y="503144"/>
                </a:lnTo>
                <a:lnTo>
                  <a:pt x="0" y="503144"/>
                </a:lnTo>
                <a:cubicBezTo>
                  <a:pt x="1123" y="412734"/>
                  <a:pt x="-2525" y="364353"/>
                  <a:pt x="56211" y="343058"/>
                </a:cubicBezTo>
                <a:cubicBezTo>
                  <a:pt x="109615" y="322790"/>
                  <a:pt x="141508" y="301962"/>
                  <a:pt x="141508" y="301962"/>
                </a:cubicBezTo>
                <a:close/>
                <a:moveTo>
                  <a:pt x="471051" y="88363"/>
                </a:moveTo>
                <a:cubicBezTo>
                  <a:pt x="469554" y="88550"/>
                  <a:pt x="468245" y="88550"/>
                  <a:pt x="466843" y="88737"/>
                </a:cubicBezTo>
                <a:cubicBezTo>
                  <a:pt x="464224" y="89297"/>
                  <a:pt x="463009" y="90511"/>
                  <a:pt x="462728" y="92472"/>
                </a:cubicBezTo>
                <a:cubicBezTo>
                  <a:pt x="462448" y="94340"/>
                  <a:pt x="463570" y="96208"/>
                  <a:pt x="466001" y="97141"/>
                </a:cubicBezTo>
                <a:cubicBezTo>
                  <a:pt x="467965" y="97702"/>
                  <a:pt x="470116" y="97982"/>
                  <a:pt x="472079" y="98262"/>
                </a:cubicBezTo>
                <a:cubicBezTo>
                  <a:pt x="476848" y="98822"/>
                  <a:pt x="478344" y="100503"/>
                  <a:pt x="478344" y="105359"/>
                </a:cubicBezTo>
                <a:cubicBezTo>
                  <a:pt x="478344" y="106106"/>
                  <a:pt x="478344" y="106853"/>
                  <a:pt x="478157" y="107600"/>
                </a:cubicBezTo>
                <a:lnTo>
                  <a:pt x="472173" y="141965"/>
                </a:lnTo>
                <a:cubicBezTo>
                  <a:pt x="471051" y="148502"/>
                  <a:pt x="470116" y="155132"/>
                  <a:pt x="469180" y="161762"/>
                </a:cubicBezTo>
                <a:cubicBezTo>
                  <a:pt x="467871" y="171474"/>
                  <a:pt x="477222" y="180532"/>
                  <a:pt x="484516" y="181560"/>
                </a:cubicBezTo>
                <a:cubicBezTo>
                  <a:pt x="488911" y="182120"/>
                  <a:pt x="493399" y="182307"/>
                  <a:pt x="497888" y="182307"/>
                </a:cubicBezTo>
                <a:cubicBezTo>
                  <a:pt x="507519" y="182120"/>
                  <a:pt x="515561" y="178011"/>
                  <a:pt x="522200" y="171287"/>
                </a:cubicBezTo>
                <a:cubicBezTo>
                  <a:pt x="523416" y="170167"/>
                  <a:pt x="524445" y="168579"/>
                  <a:pt x="524819" y="166992"/>
                </a:cubicBezTo>
                <a:cubicBezTo>
                  <a:pt x="525567" y="164097"/>
                  <a:pt x="523323" y="162323"/>
                  <a:pt x="520611" y="163723"/>
                </a:cubicBezTo>
                <a:cubicBezTo>
                  <a:pt x="518741" y="164377"/>
                  <a:pt x="517057" y="165685"/>
                  <a:pt x="515374" y="166338"/>
                </a:cubicBezTo>
                <a:cubicBezTo>
                  <a:pt x="513130" y="167085"/>
                  <a:pt x="510886" y="167926"/>
                  <a:pt x="508455" y="168206"/>
                </a:cubicBezTo>
                <a:cubicBezTo>
                  <a:pt x="505743" y="168486"/>
                  <a:pt x="503779" y="166992"/>
                  <a:pt x="503031" y="164190"/>
                </a:cubicBezTo>
                <a:cubicBezTo>
                  <a:pt x="502376" y="162229"/>
                  <a:pt x="502096" y="159988"/>
                  <a:pt x="502376" y="157840"/>
                </a:cubicBezTo>
                <a:cubicBezTo>
                  <a:pt x="503031" y="153545"/>
                  <a:pt x="503873" y="149156"/>
                  <a:pt x="504621" y="144767"/>
                </a:cubicBezTo>
                <a:cubicBezTo>
                  <a:pt x="507145" y="131600"/>
                  <a:pt x="509483" y="118526"/>
                  <a:pt x="511821" y="105453"/>
                </a:cubicBezTo>
                <a:cubicBezTo>
                  <a:pt x="512475" y="101997"/>
                  <a:pt x="513130" y="98355"/>
                  <a:pt x="512943" y="94714"/>
                </a:cubicBezTo>
                <a:cubicBezTo>
                  <a:pt x="512849" y="90418"/>
                  <a:pt x="510231" y="88363"/>
                  <a:pt x="506023" y="88363"/>
                </a:cubicBezTo>
                <a:lnTo>
                  <a:pt x="488069" y="88363"/>
                </a:lnTo>
                <a:close/>
                <a:moveTo>
                  <a:pt x="498636" y="43073"/>
                </a:moveTo>
                <a:cubicBezTo>
                  <a:pt x="488537" y="43073"/>
                  <a:pt x="480308" y="51290"/>
                  <a:pt x="480215" y="61376"/>
                </a:cubicBezTo>
                <a:cubicBezTo>
                  <a:pt x="480215" y="71555"/>
                  <a:pt x="488443" y="79959"/>
                  <a:pt x="498636" y="80052"/>
                </a:cubicBezTo>
                <a:cubicBezTo>
                  <a:pt x="508455" y="80052"/>
                  <a:pt x="516683" y="71835"/>
                  <a:pt x="516870" y="61656"/>
                </a:cubicBezTo>
                <a:cubicBezTo>
                  <a:pt x="516870" y="51384"/>
                  <a:pt x="508735" y="43073"/>
                  <a:pt x="498636" y="43073"/>
                </a:cubicBezTo>
                <a:close/>
                <a:moveTo>
                  <a:pt x="210261" y="1949"/>
                </a:moveTo>
                <a:cubicBezTo>
                  <a:pt x="234293" y="-199"/>
                  <a:pt x="252528" y="5964"/>
                  <a:pt x="265620" y="13622"/>
                </a:cubicBezTo>
                <a:cubicBezTo>
                  <a:pt x="285164" y="24454"/>
                  <a:pt x="292552" y="38648"/>
                  <a:pt x="292552" y="38648"/>
                </a:cubicBezTo>
                <a:cubicBezTo>
                  <a:pt x="292552" y="38648"/>
                  <a:pt x="337344" y="41917"/>
                  <a:pt x="322102" y="132684"/>
                </a:cubicBezTo>
                <a:cubicBezTo>
                  <a:pt x="321260" y="137540"/>
                  <a:pt x="319951" y="142303"/>
                  <a:pt x="318268" y="147159"/>
                </a:cubicBezTo>
                <a:cubicBezTo>
                  <a:pt x="327245" y="146225"/>
                  <a:pt x="337812" y="151361"/>
                  <a:pt x="327806" y="186473"/>
                </a:cubicBezTo>
                <a:cubicBezTo>
                  <a:pt x="320606" y="212153"/>
                  <a:pt x="313873" y="219343"/>
                  <a:pt x="308730" y="219717"/>
                </a:cubicBezTo>
                <a:cubicBezTo>
                  <a:pt x="304147" y="250253"/>
                  <a:pt x="279834" y="288820"/>
                  <a:pt x="241681" y="302547"/>
                </a:cubicBezTo>
                <a:cubicBezTo>
                  <a:pt x="225877" y="308243"/>
                  <a:pt x="208390" y="308243"/>
                  <a:pt x="192587" y="302640"/>
                </a:cubicBezTo>
                <a:cubicBezTo>
                  <a:pt x="153779" y="288913"/>
                  <a:pt x="130307" y="250253"/>
                  <a:pt x="125631" y="219717"/>
                </a:cubicBezTo>
                <a:cubicBezTo>
                  <a:pt x="120488" y="219343"/>
                  <a:pt x="113755" y="212153"/>
                  <a:pt x="106368" y="186566"/>
                </a:cubicBezTo>
                <a:cubicBezTo>
                  <a:pt x="96549" y="151641"/>
                  <a:pt x="107022" y="146411"/>
                  <a:pt x="116000" y="147252"/>
                </a:cubicBezTo>
                <a:cubicBezTo>
                  <a:pt x="114223" y="142396"/>
                  <a:pt x="113007" y="137540"/>
                  <a:pt x="112166" y="132778"/>
                </a:cubicBezTo>
                <a:cubicBezTo>
                  <a:pt x="108893" y="116342"/>
                  <a:pt x="108051" y="101214"/>
                  <a:pt x="111885" y="86647"/>
                </a:cubicBezTo>
                <a:cubicBezTo>
                  <a:pt x="116467" y="67036"/>
                  <a:pt x="127128" y="51348"/>
                  <a:pt x="138910" y="39302"/>
                </a:cubicBezTo>
                <a:cubicBezTo>
                  <a:pt x="146391" y="31364"/>
                  <a:pt x="154901" y="24361"/>
                  <a:pt x="163878" y="18664"/>
                </a:cubicBezTo>
                <a:cubicBezTo>
                  <a:pt x="171266" y="13528"/>
                  <a:pt x="179308" y="9139"/>
                  <a:pt x="188192" y="6151"/>
                </a:cubicBezTo>
                <a:cubicBezTo>
                  <a:pt x="195205" y="3817"/>
                  <a:pt x="202499" y="2322"/>
                  <a:pt x="210261" y="1949"/>
                </a:cubicBezTo>
                <a:close/>
                <a:moveTo>
                  <a:pt x="493949" y="0"/>
                </a:moveTo>
                <a:cubicBezTo>
                  <a:pt x="522832" y="0"/>
                  <a:pt x="551702" y="10996"/>
                  <a:pt x="573724" y="32987"/>
                </a:cubicBezTo>
                <a:cubicBezTo>
                  <a:pt x="617674" y="77064"/>
                  <a:pt x="617674" y="148409"/>
                  <a:pt x="573724" y="192392"/>
                </a:cubicBezTo>
                <a:cubicBezTo>
                  <a:pt x="536507" y="229465"/>
                  <a:pt x="480028" y="235348"/>
                  <a:pt x="436826" y="209948"/>
                </a:cubicBezTo>
                <a:lnTo>
                  <a:pt x="436545" y="209668"/>
                </a:lnTo>
                <a:cubicBezTo>
                  <a:pt x="419433" y="222461"/>
                  <a:pt x="401292" y="224702"/>
                  <a:pt x="388575" y="222741"/>
                </a:cubicBezTo>
                <a:cubicBezTo>
                  <a:pt x="384273" y="222088"/>
                  <a:pt x="383432" y="216391"/>
                  <a:pt x="387266" y="214524"/>
                </a:cubicBezTo>
                <a:cubicBezTo>
                  <a:pt x="398861" y="208827"/>
                  <a:pt x="406248" y="197435"/>
                  <a:pt x="410456" y="188283"/>
                </a:cubicBezTo>
                <a:lnTo>
                  <a:pt x="409334" y="187256"/>
                </a:lnTo>
                <a:cubicBezTo>
                  <a:pt x="370060" y="143086"/>
                  <a:pt x="371743" y="75290"/>
                  <a:pt x="414103" y="32987"/>
                </a:cubicBezTo>
                <a:cubicBezTo>
                  <a:pt x="436172" y="10996"/>
                  <a:pt x="465066" y="0"/>
                  <a:pt x="49394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7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2E518F1A-4FA7-4C0A-8D97-B97CFC265C7B}"/>
              </a:ext>
            </a:extLst>
          </p:cNvPr>
          <p:cNvSpPr>
            <a:spLocks/>
          </p:cNvSpPr>
          <p:nvPr/>
        </p:nvSpPr>
        <p:spPr bwMode="gray">
          <a:xfrm>
            <a:off x="3545466" y="2565301"/>
            <a:ext cx="1804703" cy="42589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>
            <a:noAutofit/>
          </a:bodyPr>
          <a:lstStyle/>
          <a:p>
            <a:pPr algn="ctr" defTabSz="914377">
              <a:defRPr/>
            </a:pPr>
            <a:r>
              <a:rPr lang="zh-CN" altLang="en-US" sz="1600" dirty="0">
                <a:gradFill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人民公仆</a:t>
            </a:r>
          </a:p>
        </p:txBody>
      </p:sp>
      <p:sp>
        <p:nvSpPr>
          <p:cNvPr id="18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20D6F60-D2FD-4EDD-B24F-3B114A52AA49}"/>
              </a:ext>
            </a:extLst>
          </p:cNvPr>
          <p:cNvSpPr>
            <a:spLocks/>
          </p:cNvSpPr>
          <p:nvPr/>
        </p:nvSpPr>
        <p:spPr bwMode="gray">
          <a:xfrm>
            <a:off x="5924469" y="2565301"/>
            <a:ext cx="1804703" cy="425899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C00000"/>
            </a:solidFill>
          </a:ln>
          <a:effectLst/>
        </p:spPr>
        <p:txBody>
          <a:bodyPr wrap="none" anchor="ctr">
            <a:noAutofit/>
          </a:bodyPr>
          <a:lstStyle/>
          <a:p>
            <a:pPr algn="ctr"/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坚守人民立场</a:t>
            </a:r>
          </a:p>
        </p:txBody>
      </p:sp>
      <p:sp>
        <p:nvSpPr>
          <p:cNvPr id="19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BC4AA11E-D0EF-430F-B8D1-CDB60212FC4B}"/>
              </a:ext>
            </a:extLst>
          </p:cNvPr>
          <p:cNvSpPr>
            <a:spLocks/>
          </p:cNvSpPr>
          <p:nvPr/>
        </p:nvSpPr>
        <p:spPr bwMode="gray">
          <a:xfrm>
            <a:off x="8303472" y="2565301"/>
            <a:ext cx="2906493" cy="425899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  <a:effectLst/>
        </p:spPr>
        <p:txBody>
          <a:bodyPr wrap="none" anchor="ctr">
            <a:noAutofit/>
          </a:bodyPr>
          <a:lstStyle/>
          <a:p>
            <a:pPr algn="ctr" defTabSz="914377">
              <a:defRPr/>
            </a:pPr>
            <a:r>
              <a:rPr lang="zh-CN" altLang="en-US" sz="1600" dirty="0">
                <a:gradFill>
                  <a:gsLst>
                    <a:gs pos="0">
                      <a:schemeClr val="bg1"/>
                    </a:gs>
                    <a:gs pos="100000">
                      <a:srgbClr val="FFFF00"/>
                    </a:gs>
                  </a:gsLst>
                  <a:lin ang="5400000" scaled="1"/>
                </a:gradFill>
                <a:cs typeface="+mn-ea"/>
                <a:sym typeface="+mn-lt"/>
              </a:rPr>
              <a:t>各级领导</a:t>
            </a:r>
          </a:p>
        </p:txBody>
      </p:sp>
      <p:sp>
        <p:nvSpPr>
          <p:cNvPr id="20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EFE6FC72-4F4C-4712-830D-26006BE25E15}"/>
              </a:ext>
            </a:extLst>
          </p:cNvPr>
          <p:cNvSpPr txBox="1"/>
          <p:nvPr/>
        </p:nvSpPr>
        <p:spPr>
          <a:xfrm>
            <a:off x="3488160" y="2027941"/>
            <a:ext cx="7408373" cy="343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33"/>
              </a:lnSpc>
            </a:pPr>
            <a:r>
              <a:rPr lang="zh-CN" altLang="en-US" sz="1600" dirty="0">
                <a:solidFill>
                  <a:srgbClr val="C00000"/>
                </a:solidFill>
                <a:cs typeface="+mn-ea"/>
                <a:sym typeface="+mn-lt"/>
              </a:rPr>
              <a:t>要全面分析、厘清问题的实质和根源</a:t>
            </a:r>
          </a:p>
        </p:txBody>
      </p:sp>
      <p:sp>
        <p:nvSpPr>
          <p:cNvPr id="22" name="Aitds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="" id="{0D195E93-0DFA-4EE6-8036-1C72583BDA8D}"/>
              </a:ext>
            </a:extLst>
          </p:cNvPr>
          <p:cNvSpPr>
            <a:spLocks noChangeAspect="1"/>
          </p:cNvSpPr>
          <p:nvPr/>
        </p:nvSpPr>
        <p:spPr bwMode="auto">
          <a:xfrm>
            <a:off x="10389753" y="4609662"/>
            <a:ext cx="906037" cy="921313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b="1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59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6="http://schemas.microsoft.com/office/drawing/2014/main"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7000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7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" grpId="0"/>
          <p:bldP spid="15" grpId="0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Choice>
    <mc:Fallback xmlns:a16="http://schemas.microsoft.com/office/drawing/2014/main"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36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3" grpId="0"/>
          <p:bldP spid="15" grpId="0"/>
          <p:bldP spid="16" grpId="0" animBg="1"/>
          <p:bldP spid="17" grpId="0" animBg="1"/>
          <p:bldP spid="18" grpId="0" animBg="1"/>
          <p:bldP spid="19" grpId="0" animBg="1"/>
          <p:bldP spid="20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2D068D-EF30-4D34-A3C9-13641FABD9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97555"/>
            <a:ext cx="12192000" cy="160445"/>
          </a:xfrm>
          <a:prstGeom prst="rect">
            <a:avLst/>
          </a:prstGeom>
        </p:spPr>
      </p:pic>
      <p:sp>
        <p:nvSpPr>
          <p:cNvPr id="5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D81BA9-14D3-4CBC-9B17-8A4E4CD4049A}"/>
              </a:ext>
            </a:extLst>
          </p:cNvPr>
          <p:cNvSpPr/>
          <p:nvPr/>
        </p:nvSpPr>
        <p:spPr>
          <a:xfrm>
            <a:off x="1771739" y="4293354"/>
            <a:ext cx="86485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66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sp>
        <p:nvSpPr>
          <p:cNvPr id="12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6043D8-D83D-42A5-AE5D-49FFA95094DE}"/>
              </a:ext>
            </a:extLst>
          </p:cNvPr>
          <p:cNvSpPr/>
          <p:nvPr userDrawn="1"/>
        </p:nvSpPr>
        <p:spPr>
          <a:xfrm>
            <a:off x="6005888" y="2665224"/>
            <a:ext cx="196132" cy="265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E5333B-23D8-43FF-93AF-791ED3C82C80}"/>
              </a:ext>
            </a:extLst>
          </p:cNvPr>
          <p:cNvSpPr txBox="1"/>
          <p:nvPr/>
        </p:nvSpPr>
        <p:spPr>
          <a:xfrm>
            <a:off x="3974324" y="3681984"/>
            <a:ext cx="42433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26">
              <a:defRPr/>
            </a:pPr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新时代</a:t>
            </a:r>
          </a:p>
        </p:txBody>
      </p:sp>
      <p:grpSp>
        <p:nvGrpSpPr>
          <p:cNvPr id="14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F51CFF-A9A7-4379-A9A0-3429DA82886E}"/>
              </a:ext>
            </a:extLst>
          </p:cNvPr>
          <p:cNvGrpSpPr/>
          <p:nvPr/>
        </p:nvGrpSpPr>
        <p:grpSpPr>
          <a:xfrm>
            <a:off x="2264031" y="5582134"/>
            <a:ext cx="7663938" cy="403753"/>
            <a:chOff x="2369837" y="4215420"/>
            <a:chExt cx="7663938" cy="403753"/>
          </a:xfrm>
        </p:grpSpPr>
        <p:sp>
          <p:nvSpPr>
            <p:cNvPr id="15" name="Aitds5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9F254E2-46A8-4B5A-879C-3B307038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295" y="4215420"/>
              <a:ext cx="2273520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领导干部制度</a:t>
              </a:r>
            </a:p>
          </p:txBody>
        </p:sp>
        <p:sp>
          <p:nvSpPr>
            <p:cNvPr id="16" name="Aitds5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A3D4A3-D506-4D8B-8AE8-348F03677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797" y="4215420"/>
              <a:ext cx="2273519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lvl="0" algn="dist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执行力提升策略</a:t>
              </a:r>
              <a:endParaRPr lang="en-US" altLang="zh-CN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Aitds5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2EF928-2057-457E-B6FD-30B91D003C1C}"/>
                </a:ext>
              </a:extLst>
            </p:cNvPr>
            <p:cNvSpPr/>
            <p:nvPr/>
          </p:nvSpPr>
          <p:spPr>
            <a:xfrm>
              <a:off x="6070202" y="4285692"/>
              <a:ext cx="263208" cy="263208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Aitds5-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E33D55-E737-4C47-A6E4-A0A68060731F}"/>
                </a:ext>
              </a:extLst>
            </p:cNvPr>
            <p:cNvCxnSpPr>
              <a:cxnSpLocks/>
            </p:cNvCxnSpPr>
            <p:nvPr/>
          </p:nvCxnSpPr>
          <p:spPr>
            <a:xfrm>
              <a:off x="2369837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Aitds5-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F87A52-4BED-45C3-8A47-F3DF072CA6B2}"/>
                </a:ext>
              </a:extLst>
            </p:cNvPr>
            <p:cNvCxnSpPr>
              <a:cxnSpLocks/>
            </p:cNvCxnSpPr>
            <p:nvPr/>
          </p:nvCxnSpPr>
          <p:spPr>
            <a:xfrm>
              <a:off x="8891704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Aitds6" descr="Nipic_4268027_20150724132014183237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0F8DAA-39FE-41F9-93D5-4BA4527E1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23" y="970399"/>
            <a:ext cx="4243353" cy="2272055"/>
          </a:xfrm>
          <a:prstGeom prst="rect">
            <a:avLst/>
          </a:prstGeom>
        </p:spPr>
      </p:pic>
      <p:sp>
        <p:nvSpPr>
          <p:cNvPr id="21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E6C15D-578F-42FC-9367-2C4BD7812894}"/>
              </a:ext>
            </a:extLst>
          </p:cNvPr>
          <p:cNvSpPr txBox="1"/>
          <p:nvPr/>
        </p:nvSpPr>
        <p:spPr>
          <a:xfrm>
            <a:off x="5080336" y="2056260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00" b="1" dirty="0">
                <a:solidFill>
                  <a:srgbClr val="FEFDF8"/>
                </a:solidFill>
                <a:cs typeface="+mn-ea"/>
                <a:sym typeface="+mn-lt"/>
              </a:rPr>
              <a:t>第二部分</a:t>
            </a:r>
          </a:p>
        </p:txBody>
      </p:sp>
    </p:spTree>
    <p:extLst>
      <p:ext uri="{BB962C8B-B14F-4D97-AF65-F5344CB8AC3E}">
        <p14:creationId xmlns:p14="http://schemas.microsoft.com/office/powerpoint/2010/main" val="354647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grpSp>
        <p:nvGrpSpPr>
          <p:cNvPr id="5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7F45769-D689-44EF-868E-C34E273DB653}"/>
              </a:ext>
            </a:extLst>
          </p:cNvPr>
          <p:cNvGrpSpPr/>
          <p:nvPr/>
        </p:nvGrpSpPr>
        <p:grpSpPr>
          <a:xfrm>
            <a:off x="694458" y="6235991"/>
            <a:ext cx="10562953" cy="1338254"/>
            <a:chOff x="4402053" y="692696"/>
            <a:chExt cx="14242182" cy="1338254"/>
          </a:xfrm>
        </p:grpSpPr>
        <p:sp>
          <p:nvSpPr>
            <p:cNvPr id="6" name="Aitds2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85FBCC7-022C-4F78-8DFF-AACCF35DCB8B}"/>
                </a:ext>
              </a:extLst>
            </p:cNvPr>
            <p:cNvSpPr txBox="1"/>
            <p:nvPr/>
          </p:nvSpPr>
          <p:spPr>
            <a:xfrm>
              <a:off x="4458874" y="692696"/>
              <a:ext cx="116269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150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defRPr>
              </a:lvl1pPr>
            </a:lstStyle>
            <a:p>
              <a:pPr lvl="0" algn="l">
                <a:defRPr/>
              </a:pPr>
              <a:endParaRPr kumimoji="0" lang="en-US" altLang="zh-CN" sz="4000" b="1" i="0" u="none" strike="noStrike" kern="1200" cap="none" spc="5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Aitds2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B7946C-0E11-4547-B2FF-4E418471B762}"/>
                </a:ext>
              </a:extLst>
            </p:cNvPr>
            <p:cNvSpPr txBox="1"/>
            <p:nvPr/>
          </p:nvSpPr>
          <p:spPr>
            <a:xfrm>
              <a:off x="4402053" y="1613592"/>
              <a:ext cx="14242182" cy="417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1500">
                  <a:solidFill>
                    <a:schemeClr val="bg1"/>
                  </a:solidFill>
                  <a:latin typeface="方正粗宋简体" panose="03000509000000000000" pitchFamily="65" charset="-122"/>
                  <a:ea typeface="方正粗宋简体" panose="03000509000000000000" pitchFamily="65" charset="-122"/>
                </a:defRPr>
              </a:lvl1pPr>
            </a:lstStyle>
            <a:p>
              <a:pPr lvl="0" algn="just">
                <a:lnSpc>
                  <a:spcPct val="130000"/>
                </a:lnSpc>
              </a:pPr>
              <a:endParaRPr lang="zh-CN" altLang="en-US" sz="1800" dirty="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778557-C2A1-41B1-85F6-345F096F4D76}"/>
              </a:ext>
            </a:extLst>
          </p:cNvPr>
          <p:cNvSpPr txBox="1"/>
          <p:nvPr/>
        </p:nvSpPr>
        <p:spPr>
          <a:xfrm>
            <a:off x="2077600" y="1790542"/>
            <a:ext cx="8930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C61821"/>
                </a:solidFill>
                <a:cs typeface="+mn-ea"/>
                <a:sym typeface="+mn-lt"/>
              </a:rPr>
              <a:t>思想是行动的先导</a:t>
            </a:r>
          </a:p>
        </p:txBody>
      </p:sp>
      <p:sp>
        <p:nvSpPr>
          <p:cNvPr id="11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10224DC-3472-4F09-ADE2-206509D35DA1}"/>
              </a:ext>
            </a:extLst>
          </p:cNvPr>
          <p:cNvSpPr/>
          <p:nvPr/>
        </p:nvSpPr>
        <p:spPr>
          <a:xfrm>
            <a:off x="2411601" y="2565326"/>
            <a:ext cx="6873120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要强化领导干部制度执行的认识论共识。</a:t>
            </a:r>
          </a:p>
        </p:txBody>
      </p:sp>
      <p:sp>
        <p:nvSpPr>
          <p:cNvPr id="12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038471-0D83-4F15-8956-86817369A3CA}"/>
              </a:ext>
            </a:extLst>
          </p:cNvPr>
          <p:cNvSpPr/>
          <p:nvPr/>
        </p:nvSpPr>
        <p:spPr>
          <a:xfrm flipV="1">
            <a:off x="2189474" y="2688127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814">
              <a:defRPr/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3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9DC143-6C11-470B-9AF4-4D7B9A9530B1}"/>
              </a:ext>
            </a:extLst>
          </p:cNvPr>
          <p:cNvCxnSpPr/>
          <p:nvPr/>
        </p:nvCxnSpPr>
        <p:spPr>
          <a:xfrm>
            <a:off x="2506264" y="2988337"/>
            <a:ext cx="8502224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sp>
        <p:nvSpPr>
          <p:cNvPr id="14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EF6D89-AC6F-42A7-BBD7-A073C761BB6F}"/>
              </a:ext>
            </a:extLst>
          </p:cNvPr>
          <p:cNvSpPr/>
          <p:nvPr/>
        </p:nvSpPr>
        <p:spPr>
          <a:xfrm>
            <a:off x="2411601" y="3109093"/>
            <a:ext cx="8646286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凝聚共识是治国理政的前提</a:t>
            </a:r>
          </a:p>
        </p:txBody>
      </p:sp>
      <p:sp>
        <p:nvSpPr>
          <p:cNvPr id="15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52A44D-F052-4BD8-8487-C2F78E804E7C}"/>
              </a:ext>
            </a:extLst>
          </p:cNvPr>
          <p:cNvSpPr/>
          <p:nvPr/>
        </p:nvSpPr>
        <p:spPr>
          <a:xfrm flipV="1">
            <a:off x="2189474" y="3231894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814">
              <a:defRPr/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6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2EF578-3863-4A60-8922-B1BD670D3529}"/>
              </a:ext>
            </a:extLst>
          </p:cNvPr>
          <p:cNvCxnSpPr/>
          <p:nvPr/>
        </p:nvCxnSpPr>
        <p:spPr>
          <a:xfrm>
            <a:off x="2506264" y="3532104"/>
            <a:ext cx="8502224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sp>
        <p:nvSpPr>
          <p:cNvPr id="17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CC474A-E221-47A4-80C1-879E99796B91}"/>
              </a:ext>
            </a:extLst>
          </p:cNvPr>
          <p:cNvSpPr/>
          <p:nvPr/>
        </p:nvSpPr>
        <p:spPr>
          <a:xfrm>
            <a:off x="2389828" y="3644905"/>
            <a:ext cx="9257885" cy="417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领导干部制度执行需要“一种共尊共信的心理力量的支撑”</a:t>
            </a:r>
          </a:p>
        </p:txBody>
      </p:sp>
      <p:sp>
        <p:nvSpPr>
          <p:cNvPr id="18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9F2300-1904-4966-9804-3BC5FAA070D9}"/>
              </a:ext>
            </a:extLst>
          </p:cNvPr>
          <p:cNvSpPr/>
          <p:nvPr/>
        </p:nvSpPr>
        <p:spPr>
          <a:xfrm flipV="1">
            <a:off x="2167702" y="3767706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814">
              <a:defRPr/>
            </a:pPr>
            <a:endParaRPr lang="zh-CN" altLang="en-US" sz="1400" kern="0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19" name="Aitds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8218E9-2B4A-48B1-945F-C07754C1207D}"/>
              </a:ext>
            </a:extLst>
          </p:cNvPr>
          <p:cNvCxnSpPr/>
          <p:nvPr/>
        </p:nvCxnSpPr>
        <p:spPr>
          <a:xfrm>
            <a:off x="2484492" y="4067916"/>
            <a:ext cx="8502224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sp>
        <p:nvSpPr>
          <p:cNvPr id="20" name="Aitds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554E365-CE5D-4CC4-8EC0-4FB84CC3369D}"/>
              </a:ext>
            </a:extLst>
          </p:cNvPr>
          <p:cNvSpPr txBox="1"/>
          <p:nvPr/>
        </p:nvSpPr>
        <p:spPr>
          <a:xfrm>
            <a:off x="2077599" y="4532568"/>
            <a:ext cx="9080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C61821"/>
                </a:solidFill>
                <a:cs typeface="+mn-ea"/>
                <a:sym typeface="+mn-lt"/>
              </a:rPr>
              <a:t>激发领导干部制度执行意愿</a:t>
            </a:r>
          </a:p>
          <a:p>
            <a:r>
              <a:rPr lang="zh-CN" altLang="en-US" sz="4000" b="1" dirty="0">
                <a:solidFill>
                  <a:srgbClr val="C61821"/>
                </a:solidFill>
                <a:cs typeface="+mn-ea"/>
                <a:sym typeface="+mn-lt"/>
              </a:rPr>
              <a:t>强化制度意识</a:t>
            </a:r>
          </a:p>
        </p:txBody>
      </p:sp>
      <p:pic>
        <p:nvPicPr>
          <p:cNvPr id="21" name="Aitds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0F69281-801A-4C54-8232-DC945CB5C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997" y="1733551"/>
            <a:ext cx="682909" cy="659926"/>
          </a:xfrm>
          <a:prstGeom prst="rect">
            <a:avLst/>
          </a:prstGeom>
        </p:spPr>
      </p:pic>
      <p:pic>
        <p:nvPicPr>
          <p:cNvPr id="22" name="Aitds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C1BD22-5BCF-407C-B80E-AC5CAEEE1C3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947" y="4461798"/>
            <a:ext cx="727953" cy="7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" grpId="0"/>
      <p:bldP spid="11" grpId="0"/>
      <p:bldP spid="12" grpId="0" animBg="1"/>
      <p:bldP spid="14" grpId="0"/>
      <p:bldP spid="15" grpId="0" animBg="1"/>
      <p:bldP spid="17" grpId="0"/>
      <p:bldP spid="18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287494-8939-4F28-8D58-8A30F0EF3944}"/>
              </a:ext>
            </a:extLst>
          </p:cNvPr>
          <p:cNvSpPr/>
          <p:nvPr/>
        </p:nvSpPr>
        <p:spPr>
          <a:xfrm>
            <a:off x="555610" y="1656485"/>
            <a:ext cx="3217079" cy="1295401"/>
          </a:xfrm>
          <a:prstGeom prst="rect">
            <a:avLst/>
          </a:prstGeom>
          <a:solidFill>
            <a:srgbClr val="FEFDF8"/>
          </a:solidFill>
          <a:ln w="155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sp>
        <p:nvSpPr>
          <p:cNvPr id="35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49F927-EA65-4E03-AD81-402E27293CEA}"/>
              </a:ext>
            </a:extLst>
          </p:cNvPr>
          <p:cNvSpPr/>
          <p:nvPr/>
        </p:nvSpPr>
        <p:spPr>
          <a:xfrm>
            <a:off x="3922658" y="1656485"/>
            <a:ext cx="7696856" cy="1295401"/>
          </a:xfrm>
          <a:prstGeom prst="rect">
            <a:avLst/>
          </a:prstGeom>
          <a:solidFill>
            <a:srgbClr val="C00000"/>
          </a:solidFill>
          <a:ln w="155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78A461-3F71-4F4F-AD87-ECDCCB506A4F}"/>
              </a:ext>
            </a:extLst>
          </p:cNvPr>
          <p:cNvSpPr txBox="1"/>
          <p:nvPr/>
        </p:nvSpPr>
        <p:spPr>
          <a:xfrm>
            <a:off x="836585" y="1856768"/>
            <a:ext cx="30860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cs typeface="+mn-ea"/>
                <a:sym typeface="+mn-lt"/>
              </a:rPr>
              <a:t>另一方面</a:t>
            </a:r>
          </a:p>
        </p:txBody>
      </p:sp>
      <p:sp>
        <p:nvSpPr>
          <p:cNvPr id="37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2B20287-20E8-4EAD-99B2-842BAAF14FBA}"/>
              </a:ext>
            </a:extLst>
          </p:cNvPr>
          <p:cNvSpPr txBox="1"/>
          <p:nvPr/>
        </p:nvSpPr>
        <p:spPr>
          <a:xfrm>
            <a:off x="3789964" y="1672470"/>
            <a:ext cx="7829550" cy="52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FEFDF8"/>
                </a:solidFill>
                <a:cs typeface="+mn-ea"/>
                <a:sym typeface="+mn-lt"/>
              </a:rPr>
              <a:t>要强化领导干部制度执行的方法论共识</a:t>
            </a:r>
          </a:p>
        </p:txBody>
      </p:sp>
      <p:sp>
        <p:nvSpPr>
          <p:cNvPr id="5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8B1021-D211-471E-863A-10F65A1AF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155" y="2098318"/>
            <a:ext cx="7703655" cy="77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1" tIns="45716" rIns="91431" bIns="45716">
            <a:spAutoFit/>
          </a:bodyPr>
          <a:lstStyle/>
          <a:p>
            <a:pPr algn="just" fontAlgn="base">
              <a:lnSpc>
                <a:spcPct val="130000"/>
              </a:lnSpc>
              <a:spcBef>
                <a:spcPct val="0"/>
              </a:spcBef>
              <a:spcAft>
                <a:spcPts val="500"/>
              </a:spcAft>
            </a:pPr>
            <a:r>
              <a:rPr lang="zh-CN" altLang="en-US" dirty="0">
                <a:solidFill>
                  <a:srgbClr val="FEFDF8"/>
                </a:solidFill>
                <a:cs typeface="+mn-ea"/>
                <a:sym typeface="+mn-lt"/>
              </a:rPr>
              <a:t>不仅要激发领导干部主动执行、积极执行的意愿，也要培养领导干部善于执行、长于执行的能力。</a:t>
            </a:r>
          </a:p>
        </p:txBody>
      </p:sp>
      <p:sp>
        <p:nvSpPr>
          <p:cNvPr id="40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D2B636-E0DB-472F-9EE9-22B242E235EB}"/>
              </a:ext>
            </a:extLst>
          </p:cNvPr>
          <p:cNvSpPr/>
          <p:nvPr/>
        </p:nvSpPr>
        <p:spPr>
          <a:xfrm>
            <a:off x="1587966" y="4160169"/>
            <a:ext cx="636847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引导领导干部运用辩证思维的方法论，处理好制度刚性和人本柔性、制度文本和制度精神、执行力度和执行高度、执行速度和执行效度、执行成本和执行收益、整体制度和局部制度等重要关系，强化遵守制度规则、分析制度本质以及深层次把握和运用制度的能力。</a:t>
            </a:r>
          </a:p>
        </p:txBody>
      </p:sp>
      <p:sp>
        <p:nvSpPr>
          <p:cNvPr id="41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2AD27F5-06BE-4ADF-9768-72775AC7E4D9}"/>
              </a:ext>
            </a:extLst>
          </p:cNvPr>
          <p:cNvSpPr txBox="1"/>
          <p:nvPr/>
        </p:nvSpPr>
        <p:spPr>
          <a:xfrm>
            <a:off x="1765300" y="3167727"/>
            <a:ext cx="6890051" cy="700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加强引导</a:t>
            </a:r>
          </a:p>
        </p:txBody>
      </p:sp>
      <p:grpSp>
        <p:nvGrpSpPr>
          <p:cNvPr id="42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DC514D-4DB6-4982-9F04-509015A77839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77945" y="5168718"/>
            <a:ext cx="868672" cy="1052488"/>
            <a:chOff x="371" y="2264"/>
            <a:chExt cx="1391" cy="1685"/>
          </a:xfrm>
        </p:grpSpPr>
        <p:sp>
          <p:nvSpPr>
            <p:cNvPr id="43" name="Aitds9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EA247D3-9202-4B47-8FC2-56E1AB943382}"/>
                </a:ext>
              </a:extLst>
            </p:cNvPr>
            <p:cNvSpPr>
              <a:spLocks noChangeAspect="1" noChangeArrowheads="1" noTextEdit="1"/>
            </p:cNvSpPr>
            <p:nvPr>
              <p:custDataLst>
                <p:tags r:id="rId9"/>
              </p:custDataLst>
            </p:nvPr>
          </p:nvSpPr>
          <p:spPr bwMode="auto">
            <a:xfrm>
              <a:off x="371" y="2264"/>
              <a:ext cx="1360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Aitds9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D700D7-035B-4C8F-B765-6C9AD9665F72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1062" y="3249"/>
              <a:ext cx="700" cy="700"/>
            </a:xfrm>
            <a:custGeom>
              <a:avLst/>
              <a:gdLst>
                <a:gd name="T0" fmla="*/ 577 w 295"/>
                <a:gd name="T1" fmla="*/ 123 h 295"/>
                <a:gd name="T2" fmla="*/ 126 w 295"/>
                <a:gd name="T3" fmla="*/ 123 h 295"/>
                <a:gd name="T4" fmla="*/ 126 w 295"/>
                <a:gd name="T5" fmla="*/ 574 h 295"/>
                <a:gd name="T6" fmla="*/ 577 w 295"/>
                <a:gd name="T7" fmla="*/ 574 h 295"/>
                <a:gd name="T8" fmla="*/ 577 w 295"/>
                <a:gd name="T9" fmla="*/ 123 h 295"/>
                <a:gd name="T10" fmla="*/ 520 w 295"/>
                <a:gd name="T11" fmla="*/ 517 h 295"/>
                <a:gd name="T12" fmla="*/ 183 w 295"/>
                <a:gd name="T13" fmla="*/ 517 h 295"/>
                <a:gd name="T14" fmla="*/ 183 w 295"/>
                <a:gd name="T15" fmla="*/ 180 h 295"/>
                <a:gd name="T16" fmla="*/ 520 w 295"/>
                <a:gd name="T17" fmla="*/ 180 h 295"/>
                <a:gd name="T18" fmla="*/ 520 w 295"/>
                <a:gd name="T19" fmla="*/ 517 h 29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5" h="295">
                  <a:moveTo>
                    <a:pt x="243" y="52"/>
                  </a:moveTo>
                  <a:cubicBezTo>
                    <a:pt x="191" y="0"/>
                    <a:pt x="105" y="0"/>
                    <a:pt x="53" y="52"/>
                  </a:cubicBezTo>
                  <a:cubicBezTo>
                    <a:pt x="0" y="104"/>
                    <a:pt x="0" y="190"/>
                    <a:pt x="53" y="242"/>
                  </a:cubicBezTo>
                  <a:cubicBezTo>
                    <a:pt x="105" y="295"/>
                    <a:pt x="191" y="295"/>
                    <a:pt x="243" y="242"/>
                  </a:cubicBezTo>
                  <a:cubicBezTo>
                    <a:pt x="295" y="190"/>
                    <a:pt x="295" y="104"/>
                    <a:pt x="243" y="52"/>
                  </a:cubicBezTo>
                  <a:close/>
                  <a:moveTo>
                    <a:pt x="219" y="218"/>
                  </a:moveTo>
                  <a:cubicBezTo>
                    <a:pt x="180" y="258"/>
                    <a:pt x="116" y="258"/>
                    <a:pt x="77" y="218"/>
                  </a:cubicBezTo>
                  <a:cubicBezTo>
                    <a:pt x="37" y="179"/>
                    <a:pt x="37" y="115"/>
                    <a:pt x="77" y="76"/>
                  </a:cubicBezTo>
                  <a:cubicBezTo>
                    <a:pt x="116" y="36"/>
                    <a:pt x="180" y="36"/>
                    <a:pt x="219" y="76"/>
                  </a:cubicBezTo>
                  <a:cubicBezTo>
                    <a:pt x="258" y="115"/>
                    <a:pt x="258" y="179"/>
                    <a:pt x="219" y="218"/>
                  </a:cubicBezTo>
                  <a:close/>
                </a:path>
              </a:pathLst>
            </a:custGeom>
            <a:solidFill>
              <a:srgbClr val="C61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Aitds9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949442-C246-4813-89BB-CCBBB845BDC7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933" y="2990"/>
              <a:ext cx="119" cy="114"/>
            </a:xfrm>
            <a:custGeom>
              <a:avLst/>
              <a:gdLst>
                <a:gd name="T0" fmla="*/ 0 w 50"/>
                <a:gd name="T1" fmla="*/ 43 h 48"/>
                <a:gd name="T2" fmla="*/ 60 w 50"/>
                <a:gd name="T3" fmla="*/ 114 h 48"/>
                <a:gd name="T4" fmla="*/ 119 w 50"/>
                <a:gd name="T5" fmla="*/ 36 h 48"/>
                <a:gd name="T6" fmla="*/ 60 w 50"/>
                <a:gd name="T7" fmla="*/ 0 h 48"/>
                <a:gd name="T8" fmla="*/ 0 w 50"/>
                <a:gd name="T9" fmla="*/ 43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" h="48">
                  <a:moveTo>
                    <a:pt x="0" y="18"/>
                  </a:moveTo>
                  <a:cubicBezTo>
                    <a:pt x="0" y="23"/>
                    <a:pt x="16" y="48"/>
                    <a:pt x="25" y="48"/>
                  </a:cubicBezTo>
                  <a:cubicBezTo>
                    <a:pt x="34" y="48"/>
                    <a:pt x="50" y="21"/>
                    <a:pt x="50" y="15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0" y="16"/>
                    <a:pt x="0" y="18"/>
                  </a:cubicBezTo>
                  <a:close/>
                </a:path>
              </a:pathLst>
            </a:custGeom>
            <a:solidFill>
              <a:srgbClr val="C61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Aitds9-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5B5AAB-7429-4039-B00C-E5A57AACE97B}"/>
                </a:ext>
              </a:extLst>
            </p:cNvPr>
            <p:cNvSpPr>
              <a:spLocks noEditPoints="1"/>
            </p:cNvSpPr>
            <p:nvPr>
              <p:custDataLst>
                <p:tags r:id="rId12"/>
              </p:custDataLst>
            </p:nvPr>
          </p:nvSpPr>
          <p:spPr bwMode="auto">
            <a:xfrm>
              <a:off x="684" y="2266"/>
              <a:ext cx="601" cy="705"/>
            </a:xfrm>
            <a:custGeom>
              <a:avLst/>
              <a:gdLst>
                <a:gd name="T0" fmla="*/ 7 w 253"/>
                <a:gd name="T1" fmla="*/ 401 h 297"/>
                <a:gd name="T2" fmla="*/ 36 w 253"/>
                <a:gd name="T3" fmla="*/ 444 h 297"/>
                <a:gd name="T4" fmla="*/ 302 w 253"/>
                <a:gd name="T5" fmla="*/ 705 h 297"/>
                <a:gd name="T6" fmla="*/ 568 w 253"/>
                <a:gd name="T7" fmla="*/ 442 h 297"/>
                <a:gd name="T8" fmla="*/ 596 w 253"/>
                <a:gd name="T9" fmla="*/ 401 h 297"/>
                <a:gd name="T10" fmla="*/ 587 w 253"/>
                <a:gd name="T11" fmla="*/ 354 h 297"/>
                <a:gd name="T12" fmla="*/ 587 w 253"/>
                <a:gd name="T13" fmla="*/ 339 h 297"/>
                <a:gd name="T14" fmla="*/ 591 w 253"/>
                <a:gd name="T15" fmla="*/ 316 h 297"/>
                <a:gd name="T16" fmla="*/ 311 w 253"/>
                <a:gd name="T17" fmla="*/ 0 h 297"/>
                <a:gd name="T18" fmla="*/ 12 w 253"/>
                <a:gd name="T19" fmla="*/ 304 h 297"/>
                <a:gd name="T20" fmla="*/ 14 w 253"/>
                <a:gd name="T21" fmla="*/ 330 h 297"/>
                <a:gd name="T22" fmla="*/ 17 w 253"/>
                <a:gd name="T23" fmla="*/ 356 h 297"/>
                <a:gd name="T24" fmla="*/ 7 w 253"/>
                <a:gd name="T25" fmla="*/ 401 h 297"/>
                <a:gd name="T26" fmla="*/ 45 w 253"/>
                <a:gd name="T27" fmla="*/ 325 h 297"/>
                <a:gd name="T28" fmla="*/ 247 w 253"/>
                <a:gd name="T29" fmla="*/ 294 h 297"/>
                <a:gd name="T30" fmla="*/ 373 w 253"/>
                <a:gd name="T31" fmla="*/ 235 h 297"/>
                <a:gd name="T32" fmla="*/ 470 w 253"/>
                <a:gd name="T33" fmla="*/ 294 h 297"/>
                <a:gd name="T34" fmla="*/ 553 w 253"/>
                <a:gd name="T35" fmla="*/ 320 h 297"/>
                <a:gd name="T36" fmla="*/ 546 w 253"/>
                <a:gd name="T37" fmla="*/ 385 h 297"/>
                <a:gd name="T38" fmla="*/ 544 w 253"/>
                <a:gd name="T39" fmla="*/ 392 h 297"/>
                <a:gd name="T40" fmla="*/ 544 w 253"/>
                <a:gd name="T41" fmla="*/ 411 h 297"/>
                <a:gd name="T42" fmla="*/ 539 w 253"/>
                <a:gd name="T43" fmla="*/ 449 h 297"/>
                <a:gd name="T44" fmla="*/ 302 w 253"/>
                <a:gd name="T45" fmla="*/ 679 h 297"/>
                <a:gd name="T46" fmla="*/ 71 w 253"/>
                <a:gd name="T47" fmla="*/ 470 h 297"/>
                <a:gd name="T48" fmla="*/ 45 w 253"/>
                <a:gd name="T49" fmla="*/ 325 h 2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53" h="297">
                  <a:moveTo>
                    <a:pt x="3" y="169"/>
                  </a:moveTo>
                  <a:cubicBezTo>
                    <a:pt x="5" y="179"/>
                    <a:pt x="10" y="186"/>
                    <a:pt x="15" y="187"/>
                  </a:cubicBezTo>
                  <a:cubicBezTo>
                    <a:pt x="35" y="250"/>
                    <a:pt x="80" y="297"/>
                    <a:pt x="127" y="297"/>
                  </a:cubicBezTo>
                  <a:cubicBezTo>
                    <a:pt x="176" y="297"/>
                    <a:pt x="220" y="252"/>
                    <a:pt x="239" y="186"/>
                  </a:cubicBezTo>
                  <a:cubicBezTo>
                    <a:pt x="244" y="185"/>
                    <a:pt x="249" y="178"/>
                    <a:pt x="251" y="169"/>
                  </a:cubicBezTo>
                  <a:cubicBezTo>
                    <a:pt x="252" y="160"/>
                    <a:pt x="250" y="152"/>
                    <a:pt x="247" y="149"/>
                  </a:cubicBezTo>
                  <a:cubicBezTo>
                    <a:pt x="247" y="147"/>
                    <a:pt x="247" y="145"/>
                    <a:pt x="247" y="143"/>
                  </a:cubicBezTo>
                  <a:cubicBezTo>
                    <a:pt x="248" y="139"/>
                    <a:pt x="249" y="136"/>
                    <a:pt x="249" y="133"/>
                  </a:cubicBezTo>
                  <a:cubicBezTo>
                    <a:pt x="253" y="74"/>
                    <a:pt x="225" y="0"/>
                    <a:pt x="131" y="0"/>
                  </a:cubicBezTo>
                  <a:cubicBezTo>
                    <a:pt x="38" y="0"/>
                    <a:pt x="0" y="60"/>
                    <a:pt x="5" y="128"/>
                  </a:cubicBezTo>
                  <a:cubicBezTo>
                    <a:pt x="5" y="131"/>
                    <a:pt x="5" y="135"/>
                    <a:pt x="6" y="139"/>
                  </a:cubicBezTo>
                  <a:cubicBezTo>
                    <a:pt x="6" y="142"/>
                    <a:pt x="6" y="146"/>
                    <a:pt x="7" y="150"/>
                  </a:cubicBezTo>
                  <a:cubicBezTo>
                    <a:pt x="3" y="153"/>
                    <a:pt x="1" y="161"/>
                    <a:pt x="3" y="169"/>
                  </a:cubicBezTo>
                  <a:close/>
                  <a:moveTo>
                    <a:pt x="19" y="137"/>
                  </a:moveTo>
                  <a:cubicBezTo>
                    <a:pt x="36" y="141"/>
                    <a:pt x="80" y="139"/>
                    <a:pt x="104" y="124"/>
                  </a:cubicBezTo>
                  <a:cubicBezTo>
                    <a:pt x="129" y="109"/>
                    <a:pt x="157" y="99"/>
                    <a:pt x="157" y="99"/>
                  </a:cubicBezTo>
                  <a:cubicBezTo>
                    <a:pt x="157" y="99"/>
                    <a:pt x="165" y="109"/>
                    <a:pt x="198" y="124"/>
                  </a:cubicBezTo>
                  <a:cubicBezTo>
                    <a:pt x="211" y="130"/>
                    <a:pt x="223" y="134"/>
                    <a:pt x="233" y="135"/>
                  </a:cubicBezTo>
                  <a:cubicBezTo>
                    <a:pt x="234" y="135"/>
                    <a:pt x="232" y="148"/>
                    <a:pt x="230" y="162"/>
                  </a:cubicBezTo>
                  <a:cubicBezTo>
                    <a:pt x="230" y="163"/>
                    <a:pt x="230" y="164"/>
                    <a:pt x="229" y="165"/>
                  </a:cubicBezTo>
                  <a:cubicBezTo>
                    <a:pt x="229" y="168"/>
                    <a:pt x="229" y="170"/>
                    <a:pt x="229" y="173"/>
                  </a:cubicBezTo>
                  <a:cubicBezTo>
                    <a:pt x="228" y="179"/>
                    <a:pt x="228" y="184"/>
                    <a:pt x="227" y="189"/>
                  </a:cubicBezTo>
                  <a:cubicBezTo>
                    <a:pt x="209" y="247"/>
                    <a:pt x="170" y="286"/>
                    <a:pt x="127" y="286"/>
                  </a:cubicBezTo>
                  <a:cubicBezTo>
                    <a:pt x="89" y="286"/>
                    <a:pt x="51" y="249"/>
                    <a:pt x="30" y="198"/>
                  </a:cubicBezTo>
                  <a:cubicBezTo>
                    <a:pt x="29" y="182"/>
                    <a:pt x="18" y="136"/>
                    <a:pt x="19" y="137"/>
                  </a:cubicBezTo>
                  <a:close/>
                </a:path>
              </a:pathLst>
            </a:custGeom>
            <a:solidFill>
              <a:srgbClr val="C61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Aitds9-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984173-5EC1-40A0-8860-6A5D5FF73F10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73" y="2931"/>
              <a:ext cx="1170" cy="771"/>
            </a:xfrm>
            <a:custGeom>
              <a:avLst/>
              <a:gdLst>
                <a:gd name="T0" fmla="*/ 776 w 493"/>
                <a:gd name="T1" fmla="*/ 403 h 325"/>
                <a:gd name="T2" fmla="*/ 1170 w 493"/>
                <a:gd name="T3" fmla="*/ 318 h 325"/>
                <a:gd name="T4" fmla="*/ 1106 w 493"/>
                <a:gd name="T5" fmla="*/ 218 h 325"/>
                <a:gd name="T6" fmla="*/ 764 w 493"/>
                <a:gd name="T7" fmla="*/ 0 h 325"/>
                <a:gd name="T8" fmla="*/ 719 w 493"/>
                <a:gd name="T9" fmla="*/ 69 h 325"/>
                <a:gd name="T10" fmla="*/ 764 w 493"/>
                <a:gd name="T11" fmla="*/ 78 h 325"/>
                <a:gd name="T12" fmla="*/ 655 w 493"/>
                <a:gd name="T13" fmla="*/ 408 h 325"/>
                <a:gd name="T14" fmla="*/ 641 w 493"/>
                <a:gd name="T15" fmla="*/ 176 h 325"/>
                <a:gd name="T16" fmla="*/ 619 w 493"/>
                <a:gd name="T17" fmla="*/ 185 h 325"/>
                <a:gd name="T18" fmla="*/ 596 w 493"/>
                <a:gd name="T19" fmla="*/ 176 h 325"/>
                <a:gd name="T20" fmla="*/ 579 w 493"/>
                <a:gd name="T21" fmla="*/ 420 h 325"/>
                <a:gd name="T22" fmla="*/ 470 w 493"/>
                <a:gd name="T23" fmla="*/ 81 h 325"/>
                <a:gd name="T24" fmla="*/ 520 w 493"/>
                <a:gd name="T25" fmla="*/ 69 h 325"/>
                <a:gd name="T26" fmla="*/ 477 w 493"/>
                <a:gd name="T27" fmla="*/ 2 h 325"/>
                <a:gd name="T28" fmla="*/ 131 w 493"/>
                <a:gd name="T29" fmla="*/ 218 h 325"/>
                <a:gd name="T30" fmla="*/ 0 w 493"/>
                <a:gd name="T31" fmla="*/ 591 h 325"/>
                <a:gd name="T32" fmla="*/ 0 w 493"/>
                <a:gd name="T33" fmla="*/ 603 h 325"/>
                <a:gd name="T34" fmla="*/ 7 w 493"/>
                <a:gd name="T35" fmla="*/ 610 h 325"/>
                <a:gd name="T36" fmla="*/ 235 w 493"/>
                <a:gd name="T37" fmla="*/ 709 h 325"/>
                <a:gd name="T38" fmla="*/ 249 w 493"/>
                <a:gd name="T39" fmla="*/ 709 h 325"/>
                <a:gd name="T40" fmla="*/ 446 w 493"/>
                <a:gd name="T41" fmla="*/ 771 h 325"/>
                <a:gd name="T42" fmla="*/ 681 w 493"/>
                <a:gd name="T43" fmla="*/ 771 h 325"/>
                <a:gd name="T44" fmla="*/ 776 w 493"/>
                <a:gd name="T45" fmla="*/ 403 h 3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93" h="325">
                  <a:moveTo>
                    <a:pt x="327" y="170"/>
                  </a:moveTo>
                  <a:cubicBezTo>
                    <a:pt x="372" y="125"/>
                    <a:pt x="437" y="113"/>
                    <a:pt x="493" y="134"/>
                  </a:cubicBezTo>
                  <a:cubicBezTo>
                    <a:pt x="486" y="120"/>
                    <a:pt x="477" y="105"/>
                    <a:pt x="466" y="92"/>
                  </a:cubicBezTo>
                  <a:cubicBezTo>
                    <a:pt x="439" y="55"/>
                    <a:pt x="397" y="14"/>
                    <a:pt x="322" y="0"/>
                  </a:cubicBezTo>
                  <a:cubicBezTo>
                    <a:pt x="303" y="29"/>
                    <a:pt x="303" y="29"/>
                    <a:pt x="303" y="29"/>
                  </a:cubicBezTo>
                  <a:cubicBezTo>
                    <a:pt x="310" y="30"/>
                    <a:pt x="316" y="32"/>
                    <a:pt x="322" y="33"/>
                  </a:cubicBezTo>
                  <a:cubicBezTo>
                    <a:pt x="276" y="172"/>
                    <a:pt x="276" y="172"/>
                    <a:pt x="276" y="172"/>
                  </a:cubicBezTo>
                  <a:cubicBezTo>
                    <a:pt x="270" y="74"/>
                    <a:pt x="270" y="74"/>
                    <a:pt x="270" y="74"/>
                  </a:cubicBezTo>
                  <a:cubicBezTo>
                    <a:pt x="267" y="77"/>
                    <a:pt x="264" y="78"/>
                    <a:pt x="261" y="78"/>
                  </a:cubicBezTo>
                  <a:cubicBezTo>
                    <a:pt x="258" y="78"/>
                    <a:pt x="255" y="77"/>
                    <a:pt x="251" y="74"/>
                  </a:cubicBezTo>
                  <a:cubicBezTo>
                    <a:pt x="244" y="177"/>
                    <a:pt x="244" y="177"/>
                    <a:pt x="244" y="177"/>
                  </a:cubicBezTo>
                  <a:cubicBezTo>
                    <a:pt x="198" y="34"/>
                    <a:pt x="198" y="34"/>
                    <a:pt x="198" y="34"/>
                  </a:cubicBezTo>
                  <a:cubicBezTo>
                    <a:pt x="205" y="32"/>
                    <a:pt x="212" y="30"/>
                    <a:pt x="219" y="29"/>
                  </a:cubicBezTo>
                  <a:cubicBezTo>
                    <a:pt x="201" y="1"/>
                    <a:pt x="201" y="1"/>
                    <a:pt x="201" y="1"/>
                  </a:cubicBezTo>
                  <a:cubicBezTo>
                    <a:pt x="122" y="14"/>
                    <a:pt x="83" y="55"/>
                    <a:pt x="55" y="92"/>
                  </a:cubicBezTo>
                  <a:cubicBezTo>
                    <a:pt x="15" y="145"/>
                    <a:pt x="0" y="208"/>
                    <a:pt x="0" y="249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3" y="257"/>
                    <a:pt x="3" y="257"/>
                    <a:pt x="3" y="257"/>
                  </a:cubicBezTo>
                  <a:cubicBezTo>
                    <a:pt x="30" y="294"/>
                    <a:pt x="75" y="299"/>
                    <a:pt x="99" y="299"/>
                  </a:cubicBezTo>
                  <a:cubicBezTo>
                    <a:pt x="101" y="299"/>
                    <a:pt x="104" y="299"/>
                    <a:pt x="105" y="299"/>
                  </a:cubicBezTo>
                  <a:cubicBezTo>
                    <a:pt x="124" y="314"/>
                    <a:pt x="157" y="321"/>
                    <a:pt x="188" y="325"/>
                  </a:cubicBezTo>
                  <a:cubicBezTo>
                    <a:pt x="287" y="325"/>
                    <a:pt x="287" y="325"/>
                    <a:pt x="287" y="325"/>
                  </a:cubicBezTo>
                  <a:cubicBezTo>
                    <a:pt x="272" y="272"/>
                    <a:pt x="285" y="212"/>
                    <a:pt x="327" y="170"/>
                  </a:cubicBezTo>
                  <a:close/>
                </a:path>
              </a:pathLst>
            </a:custGeom>
            <a:solidFill>
              <a:srgbClr val="C618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cxnSp>
        <p:nvCxnSpPr>
          <p:cNvPr id="49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4F535E-4A81-432C-8C02-371A1D4E85C7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>
            <a:off x="1048351" y="3936046"/>
            <a:ext cx="0" cy="1069340"/>
          </a:xfrm>
          <a:prstGeom prst="line">
            <a:avLst/>
          </a:prstGeom>
          <a:ln>
            <a:solidFill>
              <a:srgbClr val="C61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FDB98C-3AFC-4E6E-A300-B4B6E07EF6FA}"/>
              </a:ext>
            </a:extLst>
          </p:cNvPr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053070" y="3850321"/>
            <a:ext cx="4462506" cy="174625"/>
            <a:chOff x="1745120" y="4682325"/>
            <a:chExt cx="4462391" cy="173986"/>
          </a:xfrm>
          <a:solidFill>
            <a:srgbClr val="520000"/>
          </a:solidFill>
        </p:grpSpPr>
        <p:cxnSp>
          <p:nvCxnSpPr>
            <p:cNvPr id="51" name="Aitds11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6235C90-756D-49AB-B079-AC12DD0A47CB}"/>
                </a:ext>
              </a:extLst>
            </p:cNvPr>
            <p:cNvCxnSpPr>
              <a:cxnSpLocks/>
            </p:cNvCxnSpPr>
            <p:nvPr>
              <p:custDataLst>
                <p:tags r:id="rId7"/>
              </p:custDataLst>
            </p:nvPr>
          </p:nvCxnSpPr>
          <p:spPr>
            <a:xfrm>
              <a:off x="1745120" y="4758246"/>
              <a:ext cx="4330633" cy="0"/>
            </a:xfrm>
            <a:prstGeom prst="line">
              <a:avLst/>
            </a:prstGeom>
            <a:grpFill/>
            <a:ln>
              <a:solidFill>
                <a:srgbClr val="C618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Aitds11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E112F18-F2E2-4999-B3B0-0A2E80A34B0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032890" y="4682325"/>
              <a:ext cx="174621" cy="173986"/>
            </a:xfrm>
            <a:prstGeom prst="donut">
              <a:avLst/>
            </a:prstGeom>
            <a:solidFill>
              <a:srgbClr val="C61821"/>
            </a:solidFill>
            <a:ln>
              <a:solidFill>
                <a:srgbClr val="C618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53" name="Aitds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E62D40-E6FB-4FC8-B2C1-2E88A062CF5F}"/>
              </a:ext>
            </a:extLst>
          </p:cNvPr>
          <p:cNvCxnSpPr>
            <a:cxnSpLocks/>
          </p:cNvCxnSpPr>
          <p:nvPr>
            <p:custDataLst>
              <p:tags r:id="rId4"/>
            </p:custDataLst>
          </p:nvPr>
        </p:nvCxnSpPr>
        <p:spPr>
          <a:xfrm>
            <a:off x="4124926" y="6160859"/>
            <a:ext cx="3983038" cy="0"/>
          </a:xfrm>
          <a:prstGeom prst="line">
            <a:avLst/>
          </a:prstGeom>
          <a:ln>
            <a:solidFill>
              <a:srgbClr val="C61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Aitds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F44935-CF50-4D73-A606-DD4726199D3A}"/>
              </a:ext>
            </a:extLst>
          </p:cNvPr>
          <p:cNvCxnSpPr>
            <a:cxnSpLocks/>
          </p:cNvCxnSpPr>
          <p:nvPr>
            <p:custDataLst>
              <p:tags r:id="rId5"/>
            </p:custDataLst>
          </p:nvPr>
        </p:nvCxnSpPr>
        <p:spPr>
          <a:xfrm>
            <a:off x="8107964" y="5541734"/>
            <a:ext cx="0" cy="619125"/>
          </a:xfrm>
          <a:prstGeom prst="line">
            <a:avLst/>
          </a:prstGeom>
          <a:ln>
            <a:solidFill>
              <a:srgbClr val="C61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Aitds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CFB24C-571E-4663-B62E-94032FBB1229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29899" y="3223956"/>
            <a:ext cx="558066" cy="57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Aitds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AE0DE9-0F16-44D0-8321-0507486F93B9}"/>
              </a:ext>
            </a:extLst>
          </p:cNvPr>
          <p:cNvSpPr>
            <a:spLocks noChangeAspect="1"/>
          </p:cNvSpPr>
          <p:nvPr/>
        </p:nvSpPr>
        <p:spPr bwMode="auto">
          <a:xfrm>
            <a:off x="8735941" y="3794658"/>
            <a:ext cx="2346588" cy="2386146"/>
          </a:xfrm>
          <a:custGeom>
            <a:avLst/>
            <a:gdLst>
              <a:gd name="T0" fmla="*/ 2313 w 16074"/>
              <a:gd name="T1" fmla="*/ 11564 h 16128"/>
              <a:gd name="T2" fmla="*/ 3529 w 16074"/>
              <a:gd name="T3" fmla="*/ 12395 h 16128"/>
              <a:gd name="T4" fmla="*/ 4818 w 16074"/>
              <a:gd name="T5" fmla="*/ 13031 h 16128"/>
              <a:gd name="T6" fmla="*/ 6189 w 16074"/>
              <a:gd name="T7" fmla="*/ 13418 h 16128"/>
              <a:gd name="T8" fmla="*/ 7653 w 16074"/>
              <a:gd name="T9" fmla="*/ 13501 h 16128"/>
              <a:gd name="T10" fmla="*/ 9219 w 16074"/>
              <a:gd name="T11" fmla="*/ 13224 h 16128"/>
              <a:gd name="T12" fmla="*/ 5225 w 16074"/>
              <a:gd name="T13" fmla="*/ 7326 h 16128"/>
              <a:gd name="T14" fmla="*/ 5604 w 16074"/>
              <a:gd name="T15" fmla="*/ 2588 h 16128"/>
              <a:gd name="T16" fmla="*/ 5918 w 16074"/>
              <a:gd name="T17" fmla="*/ 2680 h 16128"/>
              <a:gd name="T18" fmla="*/ 6274 w 16074"/>
              <a:gd name="T19" fmla="*/ 2719 h 16128"/>
              <a:gd name="T20" fmla="*/ 6671 w 16074"/>
              <a:gd name="T21" fmla="*/ 2688 h 16128"/>
              <a:gd name="T22" fmla="*/ 7102 w 16074"/>
              <a:gd name="T23" fmla="*/ 2577 h 16128"/>
              <a:gd name="T24" fmla="*/ 7563 w 16074"/>
              <a:gd name="T25" fmla="*/ 2375 h 16128"/>
              <a:gd name="T26" fmla="*/ 8053 w 16074"/>
              <a:gd name="T27" fmla="*/ 2066 h 16128"/>
              <a:gd name="T28" fmla="*/ 12930 w 16074"/>
              <a:gd name="T29" fmla="*/ 10057 h 16128"/>
              <a:gd name="T30" fmla="*/ 13396 w 16074"/>
              <a:gd name="T31" fmla="*/ 8301 h 16128"/>
              <a:gd name="T32" fmla="*/ 13347 w 16074"/>
              <a:gd name="T33" fmla="*/ 6443 h 16128"/>
              <a:gd name="T34" fmla="*/ 12801 w 16074"/>
              <a:gd name="T35" fmla="*/ 4583 h 16128"/>
              <a:gd name="T36" fmla="*/ 11773 w 16074"/>
              <a:gd name="T37" fmla="*/ 2822 h 16128"/>
              <a:gd name="T38" fmla="*/ 10277 w 16074"/>
              <a:gd name="T39" fmla="*/ 1262 h 16128"/>
              <a:gd name="T40" fmla="*/ 8329 w 16074"/>
              <a:gd name="T41" fmla="*/ 0 h 16128"/>
              <a:gd name="T42" fmla="*/ 10526 w 16074"/>
              <a:gd name="T43" fmla="*/ 458 h 16128"/>
              <a:gd name="T44" fmla="*/ 12659 w 16074"/>
              <a:gd name="T45" fmla="*/ 1583 h 16128"/>
              <a:gd name="T46" fmla="*/ 14464 w 16074"/>
              <a:gd name="T47" fmla="*/ 3304 h 16128"/>
              <a:gd name="T48" fmla="*/ 15679 w 16074"/>
              <a:gd name="T49" fmla="*/ 5557 h 16128"/>
              <a:gd name="T50" fmla="*/ 16044 w 16074"/>
              <a:gd name="T51" fmla="*/ 8271 h 16128"/>
              <a:gd name="T52" fmla="*/ 15294 w 16074"/>
              <a:gd name="T53" fmla="*/ 11379 h 16128"/>
              <a:gd name="T54" fmla="*/ 12655 w 16074"/>
              <a:gd name="T55" fmla="*/ 14684 h 16128"/>
              <a:gd name="T56" fmla="*/ 10870 w 16074"/>
              <a:gd name="T57" fmla="*/ 15495 h 16128"/>
              <a:gd name="T58" fmla="*/ 9145 w 16074"/>
              <a:gd name="T59" fmla="*/ 15974 h 16128"/>
              <a:gd name="T60" fmla="*/ 7486 w 16074"/>
              <a:gd name="T61" fmla="*/ 16128 h 16128"/>
              <a:gd name="T62" fmla="*/ 5906 w 16074"/>
              <a:gd name="T63" fmla="*/ 15967 h 16128"/>
              <a:gd name="T64" fmla="*/ 4415 w 16074"/>
              <a:gd name="T65" fmla="*/ 15498 h 16128"/>
              <a:gd name="T66" fmla="*/ 3023 w 16074"/>
              <a:gd name="T67" fmla="*/ 14731 h 16128"/>
              <a:gd name="T68" fmla="*/ 2528 w 16074"/>
              <a:gd name="T69" fmla="*/ 14487 h 16128"/>
              <a:gd name="T70" fmla="*/ 2530 w 16074"/>
              <a:gd name="T71" fmla="*/ 14735 h 16128"/>
              <a:gd name="T72" fmla="*/ 2473 w 16074"/>
              <a:gd name="T73" fmla="*/ 14983 h 16128"/>
              <a:gd name="T74" fmla="*/ 2363 w 16074"/>
              <a:gd name="T75" fmla="*/ 15222 h 16128"/>
              <a:gd name="T76" fmla="*/ 2207 w 16074"/>
              <a:gd name="T77" fmla="*/ 15444 h 16128"/>
              <a:gd name="T78" fmla="*/ 2013 w 16074"/>
              <a:gd name="T79" fmla="*/ 15642 h 16128"/>
              <a:gd name="T80" fmla="*/ 1779 w 16074"/>
              <a:gd name="T81" fmla="*/ 15812 h 16128"/>
              <a:gd name="T82" fmla="*/ 1496 w 16074"/>
              <a:gd name="T83" fmla="*/ 15944 h 16128"/>
              <a:gd name="T84" fmla="*/ 1210 w 16074"/>
              <a:gd name="T85" fmla="*/ 16001 h 16128"/>
              <a:gd name="T86" fmla="*/ 933 w 16074"/>
              <a:gd name="T87" fmla="*/ 15986 h 16128"/>
              <a:gd name="T88" fmla="*/ 671 w 16074"/>
              <a:gd name="T89" fmla="*/ 15902 h 16128"/>
              <a:gd name="T90" fmla="*/ 436 w 16074"/>
              <a:gd name="T91" fmla="*/ 15751 h 16128"/>
              <a:gd name="T92" fmla="*/ 234 w 16074"/>
              <a:gd name="T93" fmla="*/ 15534 h 16128"/>
              <a:gd name="T94" fmla="*/ 33 w 16074"/>
              <a:gd name="T95" fmla="*/ 15112 h 16128"/>
              <a:gd name="T96" fmla="*/ 17 w 16074"/>
              <a:gd name="T97" fmla="*/ 14651 h 16128"/>
              <a:gd name="T98" fmla="*/ 179 w 16074"/>
              <a:gd name="T99" fmla="*/ 14226 h 16128"/>
              <a:gd name="T100" fmla="*/ 478 w 16074"/>
              <a:gd name="T101" fmla="*/ 13874 h 16128"/>
              <a:gd name="T102" fmla="*/ 878 w 16074"/>
              <a:gd name="T103" fmla="*/ 13632 h 16128"/>
              <a:gd name="T104" fmla="*/ 1339 w 16074"/>
              <a:gd name="T105" fmla="*/ 13536 h 16128"/>
              <a:gd name="T106" fmla="*/ 1477 w 16074"/>
              <a:gd name="T107" fmla="*/ 13406 h 16128"/>
              <a:gd name="T108" fmla="*/ 1100 w 16074"/>
              <a:gd name="T109" fmla="*/ 12990 h 16128"/>
              <a:gd name="T110" fmla="*/ 736 w 16074"/>
              <a:gd name="T111" fmla="*/ 12545 h 16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6074" h="16128">
                <a:moveTo>
                  <a:pt x="454" y="12169"/>
                </a:moveTo>
                <a:lnTo>
                  <a:pt x="1614" y="10993"/>
                </a:lnTo>
                <a:lnTo>
                  <a:pt x="1844" y="11188"/>
                </a:lnTo>
                <a:lnTo>
                  <a:pt x="2077" y="11378"/>
                </a:lnTo>
                <a:lnTo>
                  <a:pt x="2313" y="11564"/>
                </a:lnTo>
                <a:lnTo>
                  <a:pt x="2550" y="11742"/>
                </a:lnTo>
                <a:lnTo>
                  <a:pt x="2792" y="11916"/>
                </a:lnTo>
                <a:lnTo>
                  <a:pt x="3035" y="12083"/>
                </a:lnTo>
                <a:lnTo>
                  <a:pt x="3280" y="12242"/>
                </a:lnTo>
                <a:lnTo>
                  <a:pt x="3529" y="12395"/>
                </a:lnTo>
                <a:lnTo>
                  <a:pt x="3781" y="12540"/>
                </a:lnTo>
                <a:lnTo>
                  <a:pt x="4035" y="12677"/>
                </a:lnTo>
                <a:lnTo>
                  <a:pt x="4293" y="12804"/>
                </a:lnTo>
                <a:lnTo>
                  <a:pt x="4554" y="12923"/>
                </a:lnTo>
                <a:lnTo>
                  <a:pt x="4818" y="13031"/>
                </a:lnTo>
                <a:lnTo>
                  <a:pt x="5086" y="13131"/>
                </a:lnTo>
                <a:lnTo>
                  <a:pt x="5356" y="13220"/>
                </a:lnTo>
                <a:lnTo>
                  <a:pt x="5630" y="13298"/>
                </a:lnTo>
                <a:lnTo>
                  <a:pt x="5908" y="13364"/>
                </a:lnTo>
                <a:lnTo>
                  <a:pt x="6189" y="13418"/>
                </a:lnTo>
                <a:lnTo>
                  <a:pt x="6474" y="13461"/>
                </a:lnTo>
                <a:lnTo>
                  <a:pt x="6763" y="13491"/>
                </a:lnTo>
                <a:lnTo>
                  <a:pt x="7056" y="13508"/>
                </a:lnTo>
                <a:lnTo>
                  <a:pt x="7352" y="13511"/>
                </a:lnTo>
                <a:lnTo>
                  <a:pt x="7653" y="13501"/>
                </a:lnTo>
                <a:lnTo>
                  <a:pt x="7958" y="13476"/>
                </a:lnTo>
                <a:lnTo>
                  <a:pt x="8267" y="13437"/>
                </a:lnTo>
                <a:lnTo>
                  <a:pt x="8579" y="13381"/>
                </a:lnTo>
                <a:lnTo>
                  <a:pt x="8897" y="13311"/>
                </a:lnTo>
                <a:lnTo>
                  <a:pt x="9219" y="13224"/>
                </a:lnTo>
                <a:lnTo>
                  <a:pt x="9546" y="13121"/>
                </a:lnTo>
                <a:lnTo>
                  <a:pt x="9877" y="13001"/>
                </a:lnTo>
                <a:lnTo>
                  <a:pt x="10212" y="12863"/>
                </a:lnTo>
                <a:lnTo>
                  <a:pt x="10554" y="12708"/>
                </a:lnTo>
                <a:lnTo>
                  <a:pt x="5225" y="7326"/>
                </a:lnTo>
                <a:lnTo>
                  <a:pt x="3765" y="8813"/>
                </a:lnTo>
                <a:lnTo>
                  <a:pt x="1503" y="6582"/>
                </a:lnTo>
                <a:lnTo>
                  <a:pt x="5491" y="2537"/>
                </a:lnTo>
                <a:lnTo>
                  <a:pt x="5547" y="2563"/>
                </a:lnTo>
                <a:lnTo>
                  <a:pt x="5604" y="2588"/>
                </a:lnTo>
                <a:lnTo>
                  <a:pt x="5663" y="2610"/>
                </a:lnTo>
                <a:lnTo>
                  <a:pt x="5724" y="2631"/>
                </a:lnTo>
                <a:lnTo>
                  <a:pt x="5787" y="2649"/>
                </a:lnTo>
                <a:lnTo>
                  <a:pt x="5852" y="2666"/>
                </a:lnTo>
                <a:lnTo>
                  <a:pt x="5918" y="2680"/>
                </a:lnTo>
                <a:lnTo>
                  <a:pt x="5986" y="2693"/>
                </a:lnTo>
                <a:lnTo>
                  <a:pt x="6055" y="2703"/>
                </a:lnTo>
                <a:lnTo>
                  <a:pt x="6127" y="2711"/>
                </a:lnTo>
                <a:lnTo>
                  <a:pt x="6200" y="2716"/>
                </a:lnTo>
                <a:lnTo>
                  <a:pt x="6274" y="2719"/>
                </a:lnTo>
                <a:lnTo>
                  <a:pt x="6351" y="2719"/>
                </a:lnTo>
                <a:lnTo>
                  <a:pt x="6429" y="2716"/>
                </a:lnTo>
                <a:lnTo>
                  <a:pt x="6508" y="2710"/>
                </a:lnTo>
                <a:lnTo>
                  <a:pt x="6588" y="2700"/>
                </a:lnTo>
                <a:lnTo>
                  <a:pt x="6671" y="2688"/>
                </a:lnTo>
                <a:lnTo>
                  <a:pt x="6755" y="2673"/>
                </a:lnTo>
                <a:lnTo>
                  <a:pt x="6840" y="2654"/>
                </a:lnTo>
                <a:lnTo>
                  <a:pt x="6925" y="2632"/>
                </a:lnTo>
                <a:lnTo>
                  <a:pt x="7013" y="2607"/>
                </a:lnTo>
                <a:lnTo>
                  <a:pt x="7102" y="2577"/>
                </a:lnTo>
                <a:lnTo>
                  <a:pt x="7192" y="2545"/>
                </a:lnTo>
                <a:lnTo>
                  <a:pt x="7283" y="2508"/>
                </a:lnTo>
                <a:lnTo>
                  <a:pt x="7375" y="2468"/>
                </a:lnTo>
                <a:lnTo>
                  <a:pt x="7469" y="2423"/>
                </a:lnTo>
                <a:lnTo>
                  <a:pt x="7563" y="2375"/>
                </a:lnTo>
                <a:lnTo>
                  <a:pt x="7659" y="2321"/>
                </a:lnTo>
                <a:lnTo>
                  <a:pt x="7756" y="2265"/>
                </a:lnTo>
                <a:lnTo>
                  <a:pt x="7854" y="2203"/>
                </a:lnTo>
                <a:lnTo>
                  <a:pt x="7953" y="2137"/>
                </a:lnTo>
                <a:lnTo>
                  <a:pt x="8053" y="2066"/>
                </a:lnTo>
                <a:lnTo>
                  <a:pt x="9204" y="3243"/>
                </a:lnTo>
                <a:lnTo>
                  <a:pt x="7220" y="5296"/>
                </a:lnTo>
                <a:lnTo>
                  <a:pt x="12597" y="10708"/>
                </a:lnTo>
                <a:lnTo>
                  <a:pt x="12775" y="10387"/>
                </a:lnTo>
                <a:lnTo>
                  <a:pt x="12930" y="10057"/>
                </a:lnTo>
                <a:lnTo>
                  <a:pt x="13065" y="9719"/>
                </a:lnTo>
                <a:lnTo>
                  <a:pt x="13179" y="9373"/>
                </a:lnTo>
                <a:lnTo>
                  <a:pt x="13271" y="9022"/>
                </a:lnTo>
                <a:lnTo>
                  <a:pt x="13344" y="8664"/>
                </a:lnTo>
                <a:lnTo>
                  <a:pt x="13396" y="8301"/>
                </a:lnTo>
                <a:lnTo>
                  <a:pt x="13426" y="7934"/>
                </a:lnTo>
                <a:lnTo>
                  <a:pt x="13437" y="7564"/>
                </a:lnTo>
                <a:lnTo>
                  <a:pt x="13427" y="7192"/>
                </a:lnTo>
                <a:lnTo>
                  <a:pt x="13398" y="6818"/>
                </a:lnTo>
                <a:lnTo>
                  <a:pt x="13347" y="6443"/>
                </a:lnTo>
                <a:lnTo>
                  <a:pt x="13277" y="6068"/>
                </a:lnTo>
                <a:lnTo>
                  <a:pt x="13188" y="5694"/>
                </a:lnTo>
                <a:lnTo>
                  <a:pt x="13079" y="5321"/>
                </a:lnTo>
                <a:lnTo>
                  <a:pt x="12949" y="4950"/>
                </a:lnTo>
                <a:lnTo>
                  <a:pt x="12801" y="4583"/>
                </a:lnTo>
                <a:lnTo>
                  <a:pt x="12634" y="4220"/>
                </a:lnTo>
                <a:lnTo>
                  <a:pt x="12447" y="3862"/>
                </a:lnTo>
                <a:lnTo>
                  <a:pt x="12241" y="3509"/>
                </a:lnTo>
                <a:lnTo>
                  <a:pt x="12017" y="3162"/>
                </a:lnTo>
                <a:lnTo>
                  <a:pt x="11773" y="2822"/>
                </a:lnTo>
                <a:lnTo>
                  <a:pt x="11511" y="2492"/>
                </a:lnTo>
                <a:lnTo>
                  <a:pt x="11230" y="2169"/>
                </a:lnTo>
                <a:lnTo>
                  <a:pt x="10931" y="1856"/>
                </a:lnTo>
                <a:lnTo>
                  <a:pt x="10613" y="1553"/>
                </a:lnTo>
                <a:lnTo>
                  <a:pt x="10277" y="1262"/>
                </a:lnTo>
                <a:lnTo>
                  <a:pt x="9924" y="982"/>
                </a:lnTo>
                <a:lnTo>
                  <a:pt x="9551" y="716"/>
                </a:lnTo>
                <a:lnTo>
                  <a:pt x="9162" y="463"/>
                </a:lnTo>
                <a:lnTo>
                  <a:pt x="8754" y="224"/>
                </a:lnTo>
                <a:lnTo>
                  <a:pt x="8329" y="0"/>
                </a:lnTo>
                <a:lnTo>
                  <a:pt x="8761" y="35"/>
                </a:lnTo>
                <a:lnTo>
                  <a:pt x="9199" y="99"/>
                </a:lnTo>
                <a:lnTo>
                  <a:pt x="9641" y="192"/>
                </a:lnTo>
                <a:lnTo>
                  <a:pt x="10084" y="310"/>
                </a:lnTo>
                <a:lnTo>
                  <a:pt x="10526" y="458"/>
                </a:lnTo>
                <a:lnTo>
                  <a:pt x="10966" y="632"/>
                </a:lnTo>
                <a:lnTo>
                  <a:pt x="11402" y="832"/>
                </a:lnTo>
                <a:lnTo>
                  <a:pt x="11830" y="1057"/>
                </a:lnTo>
                <a:lnTo>
                  <a:pt x="12250" y="1307"/>
                </a:lnTo>
                <a:lnTo>
                  <a:pt x="12659" y="1583"/>
                </a:lnTo>
                <a:lnTo>
                  <a:pt x="13054" y="1881"/>
                </a:lnTo>
                <a:lnTo>
                  <a:pt x="13435" y="2203"/>
                </a:lnTo>
                <a:lnTo>
                  <a:pt x="13798" y="2548"/>
                </a:lnTo>
                <a:lnTo>
                  <a:pt x="14141" y="2915"/>
                </a:lnTo>
                <a:lnTo>
                  <a:pt x="14464" y="3304"/>
                </a:lnTo>
                <a:lnTo>
                  <a:pt x="14762" y="3714"/>
                </a:lnTo>
                <a:lnTo>
                  <a:pt x="15036" y="4146"/>
                </a:lnTo>
                <a:lnTo>
                  <a:pt x="15281" y="4596"/>
                </a:lnTo>
                <a:lnTo>
                  <a:pt x="15496" y="5067"/>
                </a:lnTo>
                <a:lnTo>
                  <a:pt x="15679" y="5557"/>
                </a:lnTo>
                <a:lnTo>
                  <a:pt x="15829" y="6065"/>
                </a:lnTo>
                <a:lnTo>
                  <a:pt x="15942" y="6591"/>
                </a:lnTo>
                <a:lnTo>
                  <a:pt x="16016" y="7135"/>
                </a:lnTo>
                <a:lnTo>
                  <a:pt x="16052" y="7695"/>
                </a:lnTo>
                <a:lnTo>
                  <a:pt x="16044" y="8271"/>
                </a:lnTo>
                <a:lnTo>
                  <a:pt x="15991" y="8863"/>
                </a:lnTo>
                <a:lnTo>
                  <a:pt x="15892" y="9471"/>
                </a:lnTo>
                <a:lnTo>
                  <a:pt x="15744" y="10093"/>
                </a:lnTo>
                <a:lnTo>
                  <a:pt x="15545" y="10729"/>
                </a:lnTo>
                <a:lnTo>
                  <a:pt x="15294" y="11379"/>
                </a:lnTo>
                <a:lnTo>
                  <a:pt x="14987" y="12042"/>
                </a:lnTo>
                <a:lnTo>
                  <a:pt x="14623" y="12717"/>
                </a:lnTo>
                <a:lnTo>
                  <a:pt x="16074" y="14218"/>
                </a:lnTo>
                <a:lnTo>
                  <a:pt x="14156" y="16081"/>
                </a:lnTo>
                <a:lnTo>
                  <a:pt x="12655" y="14684"/>
                </a:lnTo>
                <a:lnTo>
                  <a:pt x="12293" y="14873"/>
                </a:lnTo>
                <a:lnTo>
                  <a:pt x="11934" y="15048"/>
                </a:lnTo>
                <a:lnTo>
                  <a:pt x="11578" y="15211"/>
                </a:lnTo>
                <a:lnTo>
                  <a:pt x="11223" y="15360"/>
                </a:lnTo>
                <a:lnTo>
                  <a:pt x="10870" y="15495"/>
                </a:lnTo>
                <a:lnTo>
                  <a:pt x="10520" y="15617"/>
                </a:lnTo>
                <a:lnTo>
                  <a:pt x="10173" y="15726"/>
                </a:lnTo>
                <a:lnTo>
                  <a:pt x="9828" y="15822"/>
                </a:lnTo>
                <a:lnTo>
                  <a:pt x="9485" y="15904"/>
                </a:lnTo>
                <a:lnTo>
                  <a:pt x="9145" y="15974"/>
                </a:lnTo>
                <a:lnTo>
                  <a:pt x="8808" y="16030"/>
                </a:lnTo>
                <a:lnTo>
                  <a:pt x="8472" y="16074"/>
                </a:lnTo>
                <a:lnTo>
                  <a:pt x="8140" y="16105"/>
                </a:lnTo>
                <a:lnTo>
                  <a:pt x="7812" y="16123"/>
                </a:lnTo>
                <a:lnTo>
                  <a:pt x="7486" y="16128"/>
                </a:lnTo>
                <a:lnTo>
                  <a:pt x="7164" y="16121"/>
                </a:lnTo>
                <a:lnTo>
                  <a:pt x="6845" y="16101"/>
                </a:lnTo>
                <a:lnTo>
                  <a:pt x="6529" y="16069"/>
                </a:lnTo>
                <a:lnTo>
                  <a:pt x="6216" y="16024"/>
                </a:lnTo>
                <a:lnTo>
                  <a:pt x="5906" y="15967"/>
                </a:lnTo>
                <a:lnTo>
                  <a:pt x="5601" y="15897"/>
                </a:lnTo>
                <a:lnTo>
                  <a:pt x="5298" y="15816"/>
                </a:lnTo>
                <a:lnTo>
                  <a:pt x="5001" y="15722"/>
                </a:lnTo>
                <a:lnTo>
                  <a:pt x="4706" y="15616"/>
                </a:lnTo>
                <a:lnTo>
                  <a:pt x="4415" y="15498"/>
                </a:lnTo>
                <a:lnTo>
                  <a:pt x="4129" y="15368"/>
                </a:lnTo>
                <a:lnTo>
                  <a:pt x="3846" y="15227"/>
                </a:lnTo>
                <a:lnTo>
                  <a:pt x="3568" y="15073"/>
                </a:lnTo>
                <a:lnTo>
                  <a:pt x="3293" y="14907"/>
                </a:lnTo>
                <a:lnTo>
                  <a:pt x="3023" y="14731"/>
                </a:lnTo>
                <a:lnTo>
                  <a:pt x="2757" y="14542"/>
                </a:lnTo>
                <a:lnTo>
                  <a:pt x="2496" y="14342"/>
                </a:lnTo>
                <a:lnTo>
                  <a:pt x="2509" y="14390"/>
                </a:lnTo>
                <a:lnTo>
                  <a:pt x="2520" y="14439"/>
                </a:lnTo>
                <a:lnTo>
                  <a:pt x="2528" y="14487"/>
                </a:lnTo>
                <a:lnTo>
                  <a:pt x="2533" y="14536"/>
                </a:lnTo>
                <a:lnTo>
                  <a:pt x="2536" y="14586"/>
                </a:lnTo>
                <a:lnTo>
                  <a:pt x="2537" y="14635"/>
                </a:lnTo>
                <a:lnTo>
                  <a:pt x="2534" y="14686"/>
                </a:lnTo>
                <a:lnTo>
                  <a:pt x="2530" y="14735"/>
                </a:lnTo>
                <a:lnTo>
                  <a:pt x="2523" y="14785"/>
                </a:lnTo>
                <a:lnTo>
                  <a:pt x="2514" y="14835"/>
                </a:lnTo>
                <a:lnTo>
                  <a:pt x="2502" y="14884"/>
                </a:lnTo>
                <a:lnTo>
                  <a:pt x="2489" y="14934"/>
                </a:lnTo>
                <a:lnTo>
                  <a:pt x="2473" y="14983"/>
                </a:lnTo>
                <a:lnTo>
                  <a:pt x="2454" y="15031"/>
                </a:lnTo>
                <a:lnTo>
                  <a:pt x="2434" y="15080"/>
                </a:lnTo>
                <a:lnTo>
                  <a:pt x="2412" y="15127"/>
                </a:lnTo>
                <a:lnTo>
                  <a:pt x="2388" y="15174"/>
                </a:lnTo>
                <a:lnTo>
                  <a:pt x="2363" y="15222"/>
                </a:lnTo>
                <a:lnTo>
                  <a:pt x="2334" y="15267"/>
                </a:lnTo>
                <a:lnTo>
                  <a:pt x="2305" y="15313"/>
                </a:lnTo>
                <a:lnTo>
                  <a:pt x="2275" y="15358"/>
                </a:lnTo>
                <a:lnTo>
                  <a:pt x="2241" y="15401"/>
                </a:lnTo>
                <a:lnTo>
                  <a:pt x="2207" y="15444"/>
                </a:lnTo>
                <a:lnTo>
                  <a:pt x="2171" y="15486"/>
                </a:lnTo>
                <a:lnTo>
                  <a:pt x="2134" y="15526"/>
                </a:lnTo>
                <a:lnTo>
                  <a:pt x="2095" y="15567"/>
                </a:lnTo>
                <a:lnTo>
                  <a:pt x="2055" y="15605"/>
                </a:lnTo>
                <a:lnTo>
                  <a:pt x="2013" y="15642"/>
                </a:lnTo>
                <a:lnTo>
                  <a:pt x="1971" y="15677"/>
                </a:lnTo>
                <a:lnTo>
                  <a:pt x="1927" y="15713"/>
                </a:lnTo>
                <a:lnTo>
                  <a:pt x="1881" y="15745"/>
                </a:lnTo>
                <a:lnTo>
                  <a:pt x="1836" y="15777"/>
                </a:lnTo>
                <a:lnTo>
                  <a:pt x="1779" y="15812"/>
                </a:lnTo>
                <a:lnTo>
                  <a:pt x="1723" y="15845"/>
                </a:lnTo>
                <a:lnTo>
                  <a:pt x="1666" y="15874"/>
                </a:lnTo>
                <a:lnTo>
                  <a:pt x="1610" y="15900"/>
                </a:lnTo>
                <a:lnTo>
                  <a:pt x="1552" y="15923"/>
                </a:lnTo>
                <a:lnTo>
                  <a:pt x="1496" y="15944"/>
                </a:lnTo>
                <a:lnTo>
                  <a:pt x="1438" y="15961"/>
                </a:lnTo>
                <a:lnTo>
                  <a:pt x="1381" y="15975"/>
                </a:lnTo>
                <a:lnTo>
                  <a:pt x="1324" y="15987"/>
                </a:lnTo>
                <a:lnTo>
                  <a:pt x="1267" y="15995"/>
                </a:lnTo>
                <a:lnTo>
                  <a:pt x="1210" y="16001"/>
                </a:lnTo>
                <a:lnTo>
                  <a:pt x="1154" y="16003"/>
                </a:lnTo>
                <a:lnTo>
                  <a:pt x="1098" y="16003"/>
                </a:lnTo>
                <a:lnTo>
                  <a:pt x="1043" y="16000"/>
                </a:lnTo>
                <a:lnTo>
                  <a:pt x="987" y="15995"/>
                </a:lnTo>
                <a:lnTo>
                  <a:pt x="933" y="15986"/>
                </a:lnTo>
                <a:lnTo>
                  <a:pt x="879" y="15975"/>
                </a:lnTo>
                <a:lnTo>
                  <a:pt x="826" y="15961"/>
                </a:lnTo>
                <a:lnTo>
                  <a:pt x="773" y="15944"/>
                </a:lnTo>
                <a:lnTo>
                  <a:pt x="722" y="15924"/>
                </a:lnTo>
                <a:lnTo>
                  <a:pt x="671" y="15902"/>
                </a:lnTo>
                <a:lnTo>
                  <a:pt x="622" y="15877"/>
                </a:lnTo>
                <a:lnTo>
                  <a:pt x="573" y="15849"/>
                </a:lnTo>
                <a:lnTo>
                  <a:pt x="527" y="15819"/>
                </a:lnTo>
                <a:lnTo>
                  <a:pt x="480" y="15786"/>
                </a:lnTo>
                <a:lnTo>
                  <a:pt x="436" y="15751"/>
                </a:lnTo>
                <a:lnTo>
                  <a:pt x="393" y="15713"/>
                </a:lnTo>
                <a:lnTo>
                  <a:pt x="350" y="15671"/>
                </a:lnTo>
                <a:lnTo>
                  <a:pt x="310" y="15628"/>
                </a:lnTo>
                <a:lnTo>
                  <a:pt x="271" y="15583"/>
                </a:lnTo>
                <a:lnTo>
                  <a:pt x="234" y="15534"/>
                </a:lnTo>
                <a:lnTo>
                  <a:pt x="199" y="15483"/>
                </a:lnTo>
                <a:lnTo>
                  <a:pt x="143" y="15391"/>
                </a:lnTo>
                <a:lnTo>
                  <a:pt x="98" y="15299"/>
                </a:lnTo>
                <a:lnTo>
                  <a:pt x="61" y="15206"/>
                </a:lnTo>
                <a:lnTo>
                  <a:pt x="33" y="15112"/>
                </a:lnTo>
                <a:lnTo>
                  <a:pt x="14" y="15019"/>
                </a:lnTo>
                <a:lnTo>
                  <a:pt x="3" y="14925"/>
                </a:lnTo>
                <a:lnTo>
                  <a:pt x="0" y="14833"/>
                </a:lnTo>
                <a:lnTo>
                  <a:pt x="5" y="14741"/>
                </a:lnTo>
                <a:lnTo>
                  <a:pt x="17" y="14651"/>
                </a:lnTo>
                <a:lnTo>
                  <a:pt x="36" y="14562"/>
                </a:lnTo>
                <a:lnTo>
                  <a:pt x="63" y="14475"/>
                </a:lnTo>
                <a:lnTo>
                  <a:pt x="95" y="14389"/>
                </a:lnTo>
                <a:lnTo>
                  <a:pt x="133" y="14307"/>
                </a:lnTo>
                <a:lnTo>
                  <a:pt x="179" y="14226"/>
                </a:lnTo>
                <a:lnTo>
                  <a:pt x="228" y="14148"/>
                </a:lnTo>
                <a:lnTo>
                  <a:pt x="284" y="14075"/>
                </a:lnTo>
                <a:lnTo>
                  <a:pt x="344" y="14004"/>
                </a:lnTo>
                <a:lnTo>
                  <a:pt x="409" y="13938"/>
                </a:lnTo>
                <a:lnTo>
                  <a:pt x="478" y="13874"/>
                </a:lnTo>
                <a:lnTo>
                  <a:pt x="551" y="13816"/>
                </a:lnTo>
                <a:lnTo>
                  <a:pt x="628" y="13762"/>
                </a:lnTo>
                <a:lnTo>
                  <a:pt x="708" y="13714"/>
                </a:lnTo>
                <a:lnTo>
                  <a:pt x="791" y="13670"/>
                </a:lnTo>
                <a:lnTo>
                  <a:pt x="878" y="13632"/>
                </a:lnTo>
                <a:lnTo>
                  <a:pt x="967" y="13601"/>
                </a:lnTo>
                <a:lnTo>
                  <a:pt x="1057" y="13575"/>
                </a:lnTo>
                <a:lnTo>
                  <a:pt x="1150" y="13556"/>
                </a:lnTo>
                <a:lnTo>
                  <a:pt x="1244" y="13542"/>
                </a:lnTo>
                <a:lnTo>
                  <a:pt x="1339" y="13536"/>
                </a:lnTo>
                <a:lnTo>
                  <a:pt x="1436" y="13538"/>
                </a:lnTo>
                <a:lnTo>
                  <a:pt x="1533" y="13548"/>
                </a:lnTo>
                <a:lnTo>
                  <a:pt x="1630" y="13565"/>
                </a:lnTo>
                <a:lnTo>
                  <a:pt x="1553" y="13486"/>
                </a:lnTo>
                <a:lnTo>
                  <a:pt x="1477" y="13406"/>
                </a:lnTo>
                <a:lnTo>
                  <a:pt x="1400" y="13325"/>
                </a:lnTo>
                <a:lnTo>
                  <a:pt x="1324" y="13243"/>
                </a:lnTo>
                <a:lnTo>
                  <a:pt x="1248" y="13159"/>
                </a:lnTo>
                <a:lnTo>
                  <a:pt x="1174" y="13075"/>
                </a:lnTo>
                <a:lnTo>
                  <a:pt x="1100" y="12990"/>
                </a:lnTo>
                <a:lnTo>
                  <a:pt x="1026" y="12903"/>
                </a:lnTo>
                <a:lnTo>
                  <a:pt x="953" y="12815"/>
                </a:lnTo>
                <a:lnTo>
                  <a:pt x="880" y="12726"/>
                </a:lnTo>
                <a:lnTo>
                  <a:pt x="807" y="12636"/>
                </a:lnTo>
                <a:lnTo>
                  <a:pt x="736" y="12545"/>
                </a:lnTo>
                <a:lnTo>
                  <a:pt x="665" y="12453"/>
                </a:lnTo>
                <a:lnTo>
                  <a:pt x="594" y="12359"/>
                </a:lnTo>
                <a:lnTo>
                  <a:pt x="524" y="12264"/>
                </a:lnTo>
                <a:lnTo>
                  <a:pt x="454" y="1216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400" b="1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246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6" grpId="0"/>
      <p:bldP spid="37" grpId="0"/>
      <p:bldP spid="5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grpSp>
        <p:nvGrpSpPr>
          <p:cNvPr id="5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BB9A26-A363-4D86-8AF0-38FAEA18CF1B}"/>
              </a:ext>
            </a:extLst>
          </p:cNvPr>
          <p:cNvGrpSpPr/>
          <p:nvPr/>
        </p:nvGrpSpPr>
        <p:grpSpPr>
          <a:xfrm>
            <a:off x="1074056" y="4874524"/>
            <a:ext cx="11895306" cy="1163418"/>
            <a:chOff x="828403" y="1415421"/>
            <a:chExt cx="6528657" cy="638534"/>
          </a:xfrm>
        </p:grpSpPr>
        <p:pic>
          <p:nvPicPr>
            <p:cNvPr id="6" name="Aitds2-1" descr="F:\桌面\党政机关\素材\长城\矢量长城\线稿长城31.png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B8A48A5-21A6-48CB-B769-37F9836148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403" y="1415421"/>
              <a:ext cx="2888939" cy="63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itds2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86B341-533D-487A-8B7F-6C538DAED4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4131" y="1597678"/>
              <a:ext cx="3392929" cy="23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21873" tIns="60936" rIns="121873" bIns="60936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lvl="0">
                <a:defRPr/>
              </a:pPr>
              <a:endParaRPr lang="zh-CN" altLang="en-US" sz="2000" b="1" dirty="0">
                <a:solidFill>
                  <a:srgbClr val="C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Aitds2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1672D0-C024-478C-9625-7AF1ACDD30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17340" y="2028517"/>
              <a:ext cx="1743660" cy="0"/>
            </a:xfrm>
            <a:prstGeom prst="line">
              <a:avLst/>
            </a:prstGeom>
            <a:noFill/>
            <a:ln w="12700" cap="flat">
              <a:solidFill>
                <a:srgbClr val="C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48CC64-DA26-4D37-B252-E9ED463770D2}"/>
              </a:ext>
            </a:extLst>
          </p:cNvPr>
          <p:cNvSpPr/>
          <p:nvPr/>
        </p:nvSpPr>
        <p:spPr>
          <a:xfrm>
            <a:off x="1363203" y="1702458"/>
            <a:ext cx="9378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cs typeface="+mn-ea"/>
                <a:sym typeface="+mn-lt"/>
              </a:rPr>
              <a:t>增强工作本领提升领导干部制度执行素质</a:t>
            </a:r>
          </a:p>
        </p:txBody>
      </p:sp>
      <p:sp>
        <p:nvSpPr>
          <p:cNvPr id="11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7B31AA-C636-4CD1-B1B3-C98F100355A4}"/>
              </a:ext>
            </a:extLst>
          </p:cNvPr>
          <p:cNvSpPr txBox="1"/>
          <p:nvPr/>
        </p:nvSpPr>
        <p:spPr>
          <a:xfrm>
            <a:off x="2720665" y="2939040"/>
            <a:ext cx="8659899" cy="777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Aft>
                <a:spcPts val="500"/>
              </a:spcAft>
            </a:pPr>
            <a:r>
              <a:rPr lang="zh-CN" altLang="en-US" dirty="0">
                <a:cs typeface="+mn-ea"/>
                <a:sym typeface="+mn-lt"/>
              </a:rPr>
              <a:t>领导干部的制度执行素质对各项社会制度落实起着至关重要的作用，要“尽快把我们各级干部、各方面管理者的思想政治素质、科学文化素质、工作本领都提高起来</a:t>
            </a:r>
          </a:p>
        </p:txBody>
      </p:sp>
      <p:cxnSp>
        <p:nvCxnSpPr>
          <p:cNvPr id="12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93CAE1-BFF5-4A38-BAB0-C81ED11A43FD}"/>
              </a:ext>
            </a:extLst>
          </p:cNvPr>
          <p:cNvCxnSpPr>
            <a:cxnSpLocks/>
          </p:cNvCxnSpPr>
          <p:nvPr/>
        </p:nvCxnSpPr>
        <p:spPr>
          <a:xfrm>
            <a:off x="842015" y="2483703"/>
            <a:ext cx="4615357" cy="0"/>
          </a:xfrm>
          <a:prstGeom prst="line">
            <a:avLst/>
          </a:prstGeom>
          <a:ln>
            <a:solidFill>
              <a:srgbClr val="D7192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16E7565-C5C6-44FD-924D-0B4F1ED364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466" y="2219980"/>
            <a:ext cx="469985" cy="479087"/>
          </a:xfrm>
          <a:prstGeom prst="rect">
            <a:avLst/>
          </a:prstGeom>
        </p:spPr>
      </p:pic>
      <p:cxnSp>
        <p:nvCxnSpPr>
          <p:cNvPr id="14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3B9A093-1A18-4B76-96E7-1773701B51F4}"/>
              </a:ext>
            </a:extLst>
          </p:cNvPr>
          <p:cNvCxnSpPr>
            <a:cxnSpLocks/>
          </p:cNvCxnSpPr>
          <p:nvPr/>
        </p:nvCxnSpPr>
        <p:spPr>
          <a:xfrm flipH="1">
            <a:off x="6676571" y="2483703"/>
            <a:ext cx="4556179" cy="0"/>
          </a:xfrm>
          <a:prstGeom prst="line">
            <a:avLst/>
          </a:prstGeom>
          <a:ln>
            <a:solidFill>
              <a:srgbClr val="D7192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26BCF4-ED1A-4BA9-A352-12B05D3FFFCC}"/>
              </a:ext>
            </a:extLst>
          </p:cNvPr>
          <p:cNvSpPr>
            <a:spLocks noChangeAspect="1"/>
          </p:cNvSpPr>
          <p:nvPr/>
        </p:nvSpPr>
        <p:spPr bwMode="auto">
          <a:xfrm>
            <a:off x="1139086" y="2774524"/>
            <a:ext cx="779112" cy="1071067"/>
          </a:xfrm>
          <a:custGeom>
            <a:avLst/>
            <a:gdLst>
              <a:gd name="connsiteX0" fmla="*/ 325000 h 606722"/>
              <a:gd name="connsiteY0" fmla="*/ 325000 h 606722"/>
              <a:gd name="connsiteX1" fmla="*/ 325000 h 606722"/>
              <a:gd name="connsiteY1" fmla="*/ 325000 h 606722"/>
              <a:gd name="connsiteX2" fmla="*/ 325000 h 606722"/>
              <a:gd name="connsiteY2" fmla="*/ 325000 h 606722"/>
              <a:gd name="connsiteX3" fmla="*/ 325000 h 606722"/>
              <a:gd name="connsiteY3" fmla="*/ 325000 h 606722"/>
              <a:gd name="connsiteX4" fmla="*/ 325000 h 606722"/>
              <a:gd name="connsiteY4" fmla="*/ 325000 h 606722"/>
              <a:gd name="connsiteX5" fmla="*/ 325000 h 606722"/>
              <a:gd name="connsiteY5" fmla="*/ 325000 h 606722"/>
              <a:gd name="connsiteX6" fmla="*/ 325000 h 606722"/>
              <a:gd name="connsiteY6" fmla="*/ 325000 h 606722"/>
              <a:gd name="connsiteX7" fmla="*/ 325000 h 606722"/>
              <a:gd name="connsiteY7" fmla="*/ 325000 h 606722"/>
              <a:gd name="connsiteX8" fmla="*/ 325000 h 606722"/>
              <a:gd name="connsiteY8" fmla="*/ 325000 h 606722"/>
              <a:gd name="connsiteX9" fmla="*/ 325000 h 606722"/>
              <a:gd name="connsiteY9" fmla="*/ 325000 h 606722"/>
              <a:gd name="connsiteX10" fmla="*/ 325000 h 606722"/>
              <a:gd name="connsiteY10" fmla="*/ 325000 h 606722"/>
              <a:gd name="connsiteX11" fmla="*/ 325000 h 606722"/>
              <a:gd name="connsiteY11" fmla="*/ 325000 h 606722"/>
              <a:gd name="connsiteX12" fmla="*/ 325000 h 606722"/>
              <a:gd name="connsiteY12" fmla="*/ 325000 h 606722"/>
              <a:gd name="connsiteX13" fmla="*/ 325000 h 606722"/>
              <a:gd name="connsiteY13" fmla="*/ 325000 h 606722"/>
              <a:gd name="connsiteX14" fmla="*/ 325000 h 606722"/>
              <a:gd name="connsiteY14" fmla="*/ 325000 h 606722"/>
              <a:gd name="connsiteX15" fmla="*/ 325000 h 606722"/>
              <a:gd name="connsiteY15" fmla="*/ 325000 h 606722"/>
              <a:gd name="connsiteX16" fmla="*/ 325000 h 606722"/>
              <a:gd name="connsiteY16" fmla="*/ 325000 h 606722"/>
              <a:gd name="connsiteX17" fmla="*/ 325000 h 606722"/>
              <a:gd name="connsiteY17" fmla="*/ 325000 h 606722"/>
              <a:gd name="connsiteX18" fmla="*/ 325000 h 606722"/>
              <a:gd name="connsiteY18" fmla="*/ 325000 h 606722"/>
              <a:gd name="connsiteX19" fmla="*/ 325000 h 606722"/>
              <a:gd name="connsiteY19" fmla="*/ 325000 h 606722"/>
              <a:gd name="connsiteX20" fmla="*/ 325000 h 606722"/>
              <a:gd name="connsiteY20" fmla="*/ 325000 h 606722"/>
              <a:gd name="connsiteX21" fmla="*/ 325000 h 606722"/>
              <a:gd name="connsiteY21" fmla="*/ 325000 h 606722"/>
              <a:gd name="connsiteX22" fmla="*/ 325000 h 606722"/>
              <a:gd name="connsiteY22" fmla="*/ 325000 h 606722"/>
              <a:gd name="connsiteX23" fmla="*/ 325000 h 606722"/>
              <a:gd name="connsiteY23" fmla="*/ 325000 h 606722"/>
              <a:gd name="connsiteX24" fmla="*/ 325000 h 606722"/>
              <a:gd name="connsiteY24" fmla="*/ 325000 h 606722"/>
              <a:gd name="connsiteX25" fmla="*/ 325000 h 606722"/>
              <a:gd name="connsiteY25" fmla="*/ 325000 h 606722"/>
              <a:gd name="connsiteX26" fmla="*/ 325000 h 606722"/>
              <a:gd name="connsiteY26" fmla="*/ 325000 h 606722"/>
              <a:gd name="connsiteX27" fmla="*/ 325000 h 606722"/>
              <a:gd name="connsiteY27" fmla="*/ 325000 h 606722"/>
              <a:gd name="connsiteX28" fmla="*/ 325000 h 606722"/>
              <a:gd name="connsiteY28" fmla="*/ 325000 h 606722"/>
              <a:gd name="connsiteX29" fmla="*/ 325000 h 606722"/>
              <a:gd name="connsiteY29" fmla="*/ 325000 h 606722"/>
              <a:gd name="connsiteX30" fmla="*/ 325000 h 606722"/>
              <a:gd name="connsiteY30" fmla="*/ 32500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42828" h="608768">
                <a:moveTo>
                  <a:pt x="26237" y="155244"/>
                </a:moveTo>
                <a:lnTo>
                  <a:pt x="64831" y="155244"/>
                </a:lnTo>
                <a:lnTo>
                  <a:pt x="64831" y="309528"/>
                </a:lnTo>
                <a:cubicBezTo>
                  <a:pt x="64831" y="395814"/>
                  <a:pt x="135135" y="466021"/>
                  <a:pt x="221541" y="466021"/>
                </a:cubicBezTo>
                <a:cubicBezTo>
                  <a:pt x="308070" y="466021"/>
                  <a:pt x="378375" y="395814"/>
                  <a:pt x="378375" y="309528"/>
                </a:cubicBezTo>
                <a:lnTo>
                  <a:pt x="378375" y="155244"/>
                </a:lnTo>
                <a:lnTo>
                  <a:pt x="416846" y="155244"/>
                </a:lnTo>
                <a:cubicBezTo>
                  <a:pt x="416846" y="155244"/>
                  <a:pt x="444132" y="171446"/>
                  <a:pt x="442780" y="188261"/>
                </a:cubicBezTo>
                <a:cubicBezTo>
                  <a:pt x="442043" y="198939"/>
                  <a:pt x="428031" y="210968"/>
                  <a:pt x="416846" y="218946"/>
                </a:cubicBezTo>
                <a:lnTo>
                  <a:pt x="416846" y="309528"/>
                </a:lnTo>
                <a:cubicBezTo>
                  <a:pt x="416846" y="401215"/>
                  <a:pt x="353055" y="478295"/>
                  <a:pt x="267510" y="499039"/>
                </a:cubicBezTo>
                <a:lnTo>
                  <a:pt x="267510" y="567527"/>
                </a:lnTo>
                <a:lnTo>
                  <a:pt x="303277" y="567527"/>
                </a:lnTo>
                <a:lnTo>
                  <a:pt x="303277" y="608768"/>
                </a:lnTo>
                <a:lnTo>
                  <a:pt x="267510" y="608768"/>
                </a:lnTo>
                <a:lnTo>
                  <a:pt x="175327" y="608768"/>
                </a:lnTo>
                <a:lnTo>
                  <a:pt x="139560" y="608768"/>
                </a:lnTo>
                <a:lnTo>
                  <a:pt x="139560" y="567527"/>
                </a:lnTo>
                <a:lnTo>
                  <a:pt x="175327" y="567527"/>
                </a:lnTo>
                <a:lnTo>
                  <a:pt x="175327" y="498916"/>
                </a:lnTo>
                <a:cubicBezTo>
                  <a:pt x="89904" y="478173"/>
                  <a:pt x="26237" y="401092"/>
                  <a:pt x="26237" y="309528"/>
                </a:cubicBezTo>
                <a:lnTo>
                  <a:pt x="26237" y="219191"/>
                </a:lnTo>
                <a:cubicBezTo>
                  <a:pt x="15052" y="211091"/>
                  <a:pt x="794" y="198939"/>
                  <a:pt x="57" y="188261"/>
                </a:cubicBezTo>
                <a:cubicBezTo>
                  <a:pt x="-1418" y="170341"/>
                  <a:pt x="26237" y="155244"/>
                  <a:pt x="26237" y="155244"/>
                </a:cubicBezTo>
                <a:close/>
                <a:moveTo>
                  <a:pt x="221393" y="0"/>
                </a:moveTo>
                <a:cubicBezTo>
                  <a:pt x="282227" y="0"/>
                  <a:pt x="331510" y="49215"/>
                  <a:pt x="331510" y="109967"/>
                </a:cubicBezTo>
                <a:lnTo>
                  <a:pt x="331510" y="298236"/>
                </a:lnTo>
                <a:cubicBezTo>
                  <a:pt x="331510" y="358865"/>
                  <a:pt x="282227" y="408080"/>
                  <a:pt x="221393" y="408080"/>
                </a:cubicBezTo>
                <a:cubicBezTo>
                  <a:pt x="160557" y="408080"/>
                  <a:pt x="111275" y="358865"/>
                  <a:pt x="111275" y="298236"/>
                </a:cubicBezTo>
                <a:lnTo>
                  <a:pt x="111275" y="109967"/>
                </a:lnTo>
                <a:cubicBezTo>
                  <a:pt x="111275" y="49215"/>
                  <a:pt x="160557" y="0"/>
                  <a:pt x="221393" y="0"/>
                </a:cubicBezTo>
                <a:close/>
              </a:path>
            </a:pathLst>
          </a:custGeom>
          <a:solidFill>
            <a:srgbClr val="D719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00CF36-7FF2-483D-A89C-3544B5E1F213}"/>
              </a:ext>
            </a:extLst>
          </p:cNvPr>
          <p:cNvGrpSpPr/>
          <p:nvPr/>
        </p:nvGrpSpPr>
        <p:grpSpPr>
          <a:xfrm>
            <a:off x="2155572" y="3130227"/>
            <a:ext cx="364819" cy="423190"/>
            <a:chOff x="2199114" y="2723832"/>
            <a:chExt cx="364819" cy="423190"/>
          </a:xfrm>
        </p:grpSpPr>
        <p:sp>
          <p:nvSpPr>
            <p:cNvPr id="17" name="Aitds9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51311D-0C57-4DDD-AC40-FAFA15F464B4}"/>
                </a:ext>
              </a:extLst>
            </p:cNvPr>
            <p:cNvSpPr/>
            <p:nvPr/>
          </p:nvSpPr>
          <p:spPr>
            <a:xfrm rot="5400000">
              <a:off x="2169929" y="2753017"/>
              <a:ext cx="423190" cy="364819"/>
            </a:xfrm>
            <a:prstGeom prst="triangle">
              <a:avLst/>
            </a:prstGeom>
            <a:solidFill>
              <a:srgbClr val="F187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Aitds9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C1CFD1-D0D2-4146-86D3-D718DC8BC8ED}"/>
                </a:ext>
              </a:extLst>
            </p:cNvPr>
            <p:cNvSpPr/>
            <p:nvPr/>
          </p:nvSpPr>
          <p:spPr>
            <a:xfrm rot="5400000">
              <a:off x="2205085" y="2789878"/>
              <a:ext cx="333828" cy="287783"/>
            </a:xfrm>
            <a:prstGeom prst="triangle">
              <a:avLst/>
            </a:prstGeom>
            <a:solidFill>
              <a:srgbClr val="D719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0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3EA3D7-2347-4CDE-9E18-8BEF8D73A52D}"/>
              </a:ext>
            </a:extLst>
          </p:cNvPr>
          <p:cNvSpPr/>
          <p:nvPr/>
        </p:nvSpPr>
        <p:spPr>
          <a:xfrm>
            <a:off x="1074056" y="3952747"/>
            <a:ext cx="10158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尽快把党和国家机关、企事业单位、人民团体、社会组织等的工作能力都提高起来，国家治理体系才能更加有效运转” 。</a:t>
            </a:r>
          </a:p>
        </p:txBody>
      </p:sp>
      <p:pic>
        <p:nvPicPr>
          <p:cNvPr id="4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2B0751-6BAC-43E4-84BF-BC82C7CA02B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2054" y="4478298"/>
            <a:ext cx="2045318" cy="195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9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688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98"/>
                            </p:stCondLst>
                            <p:childTnLst>
                              <p:par>
                                <p:cTn id="36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98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98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438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grpSp>
        <p:nvGrpSpPr>
          <p:cNvPr id="20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13040B-B707-4EC6-80F4-CF3BA950F4F3}"/>
              </a:ext>
            </a:extLst>
          </p:cNvPr>
          <p:cNvGrpSpPr/>
          <p:nvPr/>
        </p:nvGrpSpPr>
        <p:grpSpPr>
          <a:xfrm>
            <a:off x="1015338" y="1768152"/>
            <a:ext cx="8841037" cy="1082318"/>
            <a:chOff x="845223" y="3382852"/>
            <a:chExt cx="8841037" cy="1082318"/>
          </a:xfrm>
        </p:grpSpPr>
        <p:sp>
          <p:nvSpPr>
            <p:cNvPr id="21" name="Aitds2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DB55F5-7F46-4229-8717-A4E6AA723BF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45223" y="3382852"/>
              <a:ext cx="8841037" cy="1082318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solidFill>
                <a:srgbClr val="CE104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zh-CN" altLang="en-US" kern="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2" name="Aitds2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CA2CDEF-5A05-482D-8727-3C9BFCF47C9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1078248" y="3479484"/>
              <a:ext cx="814238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FEFDF8"/>
                  </a:solidFill>
                  <a:cs typeface="+mn-ea"/>
                  <a:sym typeface="+mn-lt"/>
                </a:rPr>
                <a:t>我国正处于推进国家治理现代化的关键时期，面对新问题、迎接新挑战，各级领导干部要不断加强学习，补短板强弱势，克服精神懈怠，防止“本领恐慌”，杜绝能力不足</a:t>
              </a:r>
              <a:r>
                <a:rPr lang="en-US" altLang="zh-CN" dirty="0">
                  <a:solidFill>
                    <a:srgbClr val="FEFDF8"/>
                  </a:solidFill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23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D682E8E-5AD2-4558-8AFD-1C57D539570A}"/>
              </a:ext>
            </a:extLst>
          </p:cNvPr>
          <p:cNvSpPr/>
          <p:nvPr/>
        </p:nvSpPr>
        <p:spPr>
          <a:xfrm>
            <a:off x="1942676" y="3253919"/>
            <a:ext cx="6794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zh-CN" altLang="en-US" sz="3600" b="1" kern="0" dirty="0">
                <a:solidFill>
                  <a:srgbClr val="C00000"/>
                </a:solidFill>
                <a:cs typeface="+mn-ea"/>
                <a:sym typeface="+mn-lt"/>
              </a:rPr>
              <a:t>增强本领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4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5AC1CFD-37B0-4315-89E1-20C18BE60FC5}"/>
              </a:ext>
            </a:extLst>
          </p:cNvPr>
          <p:cNvGrpSpPr/>
          <p:nvPr/>
        </p:nvGrpSpPr>
        <p:grpSpPr>
          <a:xfrm>
            <a:off x="1015338" y="3351535"/>
            <a:ext cx="903606" cy="461665"/>
            <a:chOff x="869474" y="1944008"/>
            <a:chExt cx="903606" cy="461665"/>
          </a:xfrm>
          <a:solidFill>
            <a:srgbClr val="C00000"/>
          </a:solidFill>
        </p:grpSpPr>
        <p:sp>
          <p:nvSpPr>
            <p:cNvPr id="25" name="Aitds4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1B32F1-0C7F-4850-AF75-24F84904F3A1}"/>
                </a:ext>
              </a:extLst>
            </p:cNvPr>
            <p:cNvSpPr/>
            <p:nvPr/>
          </p:nvSpPr>
          <p:spPr bwMode="auto">
            <a:xfrm>
              <a:off x="1151440" y="1944008"/>
              <a:ext cx="621640" cy="461665"/>
            </a:xfrm>
            <a:custGeom>
              <a:avLst/>
              <a:gdLst>
                <a:gd name="T0" fmla="*/ 366 w 626"/>
                <a:gd name="T1" fmla="*/ 413 h 465"/>
                <a:gd name="T2" fmla="*/ 313 w 626"/>
                <a:gd name="T3" fmla="*/ 362 h 465"/>
                <a:gd name="T4" fmla="*/ 338 w 626"/>
                <a:gd name="T5" fmla="*/ 362 h 465"/>
                <a:gd name="T6" fmla="*/ 392 w 626"/>
                <a:gd name="T7" fmla="*/ 310 h 465"/>
                <a:gd name="T8" fmla="*/ 338 w 626"/>
                <a:gd name="T9" fmla="*/ 258 h 465"/>
                <a:gd name="T10" fmla="*/ 414 w 626"/>
                <a:gd name="T11" fmla="*/ 207 h 465"/>
                <a:gd name="T12" fmla="*/ 361 w 626"/>
                <a:gd name="T13" fmla="*/ 155 h 465"/>
                <a:gd name="T14" fmla="*/ 573 w 626"/>
                <a:gd name="T15" fmla="*/ 155 h 465"/>
                <a:gd name="T16" fmla="*/ 626 w 626"/>
                <a:gd name="T17" fmla="*/ 103 h 465"/>
                <a:gd name="T18" fmla="*/ 573 w 626"/>
                <a:gd name="T19" fmla="*/ 52 h 465"/>
                <a:gd name="T20" fmla="*/ 260 w 626"/>
                <a:gd name="T21" fmla="*/ 52 h 465"/>
                <a:gd name="T22" fmla="*/ 207 w 626"/>
                <a:gd name="T23" fmla="*/ 0 h 465"/>
                <a:gd name="T24" fmla="*/ 102 w 626"/>
                <a:gd name="T25" fmla="*/ 0 h 465"/>
                <a:gd name="T26" fmla="*/ 48 w 626"/>
                <a:gd name="T27" fmla="*/ 52 h 465"/>
                <a:gd name="T28" fmla="*/ 49 w 626"/>
                <a:gd name="T29" fmla="*/ 54 h 465"/>
                <a:gd name="T30" fmla="*/ 0 w 626"/>
                <a:gd name="T31" fmla="*/ 113 h 465"/>
                <a:gd name="T32" fmla="*/ 0 w 626"/>
                <a:gd name="T33" fmla="*/ 403 h 465"/>
                <a:gd name="T34" fmla="*/ 65 w 626"/>
                <a:gd name="T35" fmla="*/ 465 h 465"/>
                <a:gd name="T36" fmla="*/ 208 w 626"/>
                <a:gd name="T37" fmla="*/ 465 h 465"/>
                <a:gd name="T38" fmla="*/ 244 w 626"/>
                <a:gd name="T39" fmla="*/ 465 h 465"/>
                <a:gd name="T40" fmla="*/ 313 w 626"/>
                <a:gd name="T41" fmla="*/ 465 h 465"/>
                <a:gd name="T42" fmla="*/ 366 w 626"/>
                <a:gd name="T43" fmla="*/ 413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26" h="465">
                  <a:moveTo>
                    <a:pt x="366" y="413"/>
                  </a:moveTo>
                  <a:cubicBezTo>
                    <a:pt x="366" y="385"/>
                    <a:pt x="342" y="362"/>
                    <a:pt x="313" y="362"/>
                  </a:cubicBezTo>
                  <a:cubicBezTo>
                    <a:pt x="338" y="362"/>
                    <a:pt x="338" y="362"/>
                    <a:pt x="338" y="362"/>
                  </a:cubicBezTo>
                  <a:cubicBezTo>
                    <a:pt x="368" y="362"/>
                    <a:pt x="392" y="338"/>
                    <a:pt x="392" y="310"/>
                  </a:cubicBezTo>
                  <a:cubicBezTo>
                    <a:pt x="392" y="281"/>
                    <a:pt x="368" y="258"/>
                    <a:pt x="338" y="258"/>
                  </a:cubicBezTo>
                  <a:cubicBezTo>
                    <a:pt x="368" y="258"/>
                    <a:pt x="416" y="258"/>
                    <a:pt x="414" y="207"/>
                  </a:cubicBezTo>
                  <a:cubicBezTo>
                    <a:pt x="413" y="178"/>
                    <a:pt x="390" y="155"/>
                    <a:pt x="361" y="155"/>
                  </a:cubicBezTo>
                  <a:cubicBezTo>
                    <a:pt x="573" y="155"/>
                    <a:pt x="573" y="155"/>
                    <a:pt x="573" y="155"/>
                  </a:cubicBezTo>
                  <a:cubicBezTo>
                    <a:pt x="602" y="155"/>
                    <a:pt x="626" y="132"/>
                    <a:pt x="626" y="103"/>
                  </a:cubicBezTo>
                  <a:cubicBezTo>
                    <a:pt x="626" y="75"/>
                    <a:pt x="602" y="52"/>
                    <a:pt x="573" y="52"/>
                  </a:cubicBezTo>
                  <a:cubicBezTo>
                    <a:pt x="260" y="52"/>
                    <a:pt x="260" y="52"/>
                    <a:pt x="260" y="52"/>
                  </a:cubicBezTo>
                  <a:cubicBezTo>
                    <a:pt x="260" y="23"/>
                    <a:pt x="236" y="0"/>
                    <a:pt x="207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72" y="0"/>
                    <a:pt x="48" y="23"/>
                    <a:pt x="48" y="52"/>
                  </a:cubicBezTo>
                  <a:cubicBezTo>
                    <a:pt x="48" y="52"/>
                    <a:pt x="48" y="53"/>
                    <a:pt x="49" y="54"/>
                  </a:cubicBezTo>
                  <a:cubicBezTo>
                    <a:pt x="21" y="60"/>
                    <a:pt x="0" y="85"/>
                    <a:pt x="0" y="113"/>
                  </a:cubicBezTo>
                  <a:cubicBezTo>
                    <a:pt x="0" y="403"/>
                    <a:pt x="0" y="403"/>
                    <a:pt x="0" y="403"/>
                  </a:cubicBezTo>
                  <a:cubicBezTo>
                    <a:pt x="0" y="437"/>
                    <a:pt x="29" y="465"/>
                    <a:pt x="65" y="465"/>
                  </a:cubicBezTo>
                  <a:cubicBezTo>
                    <a:pt x="208" y="465"/>
                    <a:pt x="208" y="465"/>
                    <a:pt x="208" y="465"/>
                  </a:cubicBezTo>
                  <a:cubicBezTo>
                    <a:pt x="244" y="465"/>
                    <a:pt x="244" y="465"/>
                    <a:pt x="244" y="465"/>
                  </a:cubicBezTo>
                  <a:cubicBezTo>
                    <a:pt x="313" y="465"/>
                    <a:pt x="313" y="465"/>
                    <a:pt x="313" y="465"/>
                  </a:cubicBezTo>
                  <a:cubicBezTo>
                    <a:pt x="342" y="465"/>
                    <a:pt x="366" y="442"/>
                    <a:pt x="366" y="4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Aitds4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B3E8F65-2D64-48EE-B201-67CD212D3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474" y="2006830"/>
              <a:ext cx="233024" cy="38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AD0879-C7F2-4052-8E3E-EA7E4C0B5824}"/>
              </a:ext>
            </a:extLst>
          </p:cNvPr>
          <p:cNvSpPr/>
          <p:nvPr/>
        </p:nvSpPr>
        <p:spPr>
          <a:xfrm>
            <a:off x="4511824" y="4102621"/>
            <a:ext cx="691336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要增强狠抓落实本领。一分部署，九分落实。各级领导干部要敢于担当抓落实，既要抓全局，也要抓局部；既要抓“常”，也要抓“长”，用钉钉子精神不做选择、不打折扣、不搞变通地把各项制度落实好。</a:t>
            </a:r>
          </a:p>
        </p:txBody>
      </p:sp>
      <p:pic>
        <p:nvPicPr>
          <p:cNvPr id="29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3D3EBAA-D30A-46AB-9C29-4C0312DE31B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134" y="1599071"/>
            <a:ext cx="3490865" cy="2362323"/>
          </a:xfrm>
          <a:prstGeom prst="rect">
            <a:avLst/>
          </a:prstGeom>
        </p:spPr>
      </p:pic>
      <p:pic>
        <p:nvPicPr>
          <p:cNvPr id="36" name="Aitds7" descr="图片包含 游戏机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F9C2C6-E923-4DE8-A8A2-FA1599C64A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1015338" y="4102622"/>
            <a:ext cx="3218520" cy="2755379"/>
          </a:xfrm>
          <a:custGeom>
            <a:avLst/>
            <a:gdLst>
              <a:gd name="connsiteX0" fmla="*/ 3218520 w 3218520"/>
              <a:gd name="connsiteY0" fmla="*/ 0 h 2755379"/>
              <a:gd name="connsiteX1" fmla="*/ 0 w 3218520"/>
              <a:gd name="connsiteY1" fmla="*/ 0 h 2755379"/>
              <a:gd name="connsiteX2" fmla="*/ 0 w 3218520"/>
              <a:gd name="connsiteY2" fmla="*/ 2755379 h 2755379"/>
              <a:gd name="connsiteX3" fmla="*/ 3218520 w 3218520"/>
              <a:gd name="connsiteY3" fmla="*/ 2755379 h 275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8520" h="2755379">
                <a:moveTo>
                  <a:pt x="3218520" y="0"/>
                </a:moveTo>
                <a:lnTo>
                  <a:pt x="0" y="0"/>
                </a:lnTo>
                <a:lnTo>
                  <a:pt x="0" y="2755379"/>
                </a:lnTo>
                <a:lnTo>
                  <a:pt x="3218520" y="275537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12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3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sp>
        <p:nvSpPr>
          <p:cNvPr id="8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D284CC6-891C-42B2-9858-B452E373A84B}"/>
              </a:ext>
            </a:extLst>
          </p:cNvPr>
          <p:cNvSpPr txBox="1"/>
          <p:nvPr/>
        </p:nvSpPr>
        <p:spPr>
          <a:xfrm>
            <a:off x="5211561" y="1881092"/>
            <a:ext cx="258261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塑造领导干部</a:t>
            </a:r>
            <a:endParaRPr lang="en-US" altLang="zh-CN" sz="2000" b="1" dirty="0">
              <a:solidFill>
                <a:srgbClr val="C00000"/>
              </a:solidFill>
              <a:cs typeface="+mn-ea"/>
              <a:sym typeface="+mn-lt"/>
            </a:endParaRPr>
          </a:p>
          <a:p>
            <a:pPr algn="dist"/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制度执行行为</a:t>
            </a:r>
          </a:p>
        </p:txBody>
      </p:sp>
      <p:sp>
        <p:nvSpPr>
          <p:cNvPr id="11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DB2C9D-829E-4145-B4AA-86A59AC8693F}"/>
              </a:ext>
            </a:extLst>
          </p:cNvPr>
          <p:cNvSpPr/>
          <p:nvPr/>
        </p:nvSpPr>
        <p:spPr>
          <a:xfrm>
            <a:off x="2192051" y="1860310"/>
            <a:ext cx="671659" cy="67165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>
                <a:solidFill>
                  <a:prstClr val="white"/>
                </a:solidFill>
                <a:cs typeface="+mn-ea"/>
                <a:sym typeface="+mn-lt"/>
              </a:rPr>
              <a:t>执</a:t>
            </a:r>
          </a:p>
        </p:txBody>
      </p:sp>
      <p:sp>
        <p:nvSpPr>
          <p:cNvPr id="12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6AF4E87-84CD-40FA-B6E8-E5E07D73F7CA}"/>
              </a:ext>
            </a:extLst>
          </p:cNvPr>
          <p:cNvSpPr/>
          <p:nvPr/>
        </p:nvSpPr>
        <p:spPr>
          <a:xfrm>
            <a:off x="2946929" y="1860310"/>
            <a:ext cx="671659" cy="67165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>
                <a:solidFill>
                  <a:prstClr val="white"/>
                </a:solidFill>
                <a:cs typeface="+mn-ea"/>
                <a:sym typeface="+mn-lt"/>
              </a:rPr>
              <a:t>行</a:t>
            </a:r>
          </a:p>
        </p:txBody>
      </p:sp>
      <p:sp>
        <p:nvSpPr>
          <p:cNvPr id="13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E443D5-517C-4265-A30F-CB89351818F1}"/>
              </a:ext>
            </a:extLst>
          </p:cNvPr>
          <p:cNvSpPr/>
          <p:nvPr/>
        </p:nvSpPr>
        <p:spPr>
          <a:xfrm>
            <a:off x="3701807" y="1860310"/>
            <a:ext cx="671659" cy="67165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>
                <a:solidFill>
                  <a:prstClr val="white"/>
                </a:solidFill>
                <a:cs typeface="+mn-ea"/>
                <a:sym typeface="+mn-lt"/>
              </a:rPr>
              <a:t>文</a:t>
            </a:r>
          </a:p>
        </p:txBody>
      </p:sp>
      <p:sp>
        <p:nvSpPr>
          <p:cNvPr id="14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35E71AB-BF76-4B23-8A25-DAD9D364FE1C}"/>
              </a:ext>
            </a:extLst>
          </p:cNvPr>
          <p:cNvSpPr/>
          <p:nvPr/>
        </p:nvSpPr>
        <p:spPr>
          <a:xfrm>
            <a:off x="4456684" y="1860310"/>
            <a:ext cx="671659" cy="67165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3600" b="1" dirty="0">
                <a:solidFill>
                  <a:prstClr val="white"/>
                </a:solidFill>
                <a:cs typeface="+mn-ea"/>
                <a:sym typeface="+mn-lt"/>
              </a:rPr>
              <a:t>化</a:t>
            </a:r>
          </a:p>
        </p:txBody>
      </p:sp>
      <p:sp>
        <p:nvSpPr>
          <p:cNvPr id="15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97D5549-4B3F-4614-B628-CE645CFC963D}"/>
              </a:ext>
            </a:extLst>
          </p:cNvPr>
          <p:cNvSpPr/>
          <p:nvPr/>
        </p:nvSpPr>
        <p:spPr>
          <a:xfrm>
            <a:off x="855398" y="5380818"/>
            <a:ext cx="7067967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优良的执行文化，对领导干部制度执行行为具有方向上的引导力、思想上的感召力和潜移默化的影响力。</a:t>
            </a:r>
          </a:p>
        </p:txBody>
      </p:sp>
      <p:grpSp>
        <p:nvGrpSpPr>
          <p:cNvPr id="17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36527C6-9451-4EB2-867C-3B479E145CB1}"/>
              </a:ext>
            </a:extLst>
          </p:cNvPr>
          <p:cNvGrpSpPr/>
          <p:nvPr/>
        </p:nvGrpSpPr>
        <p:grpSpPr>
          <a:xfrm>
            <a:off x="990003" y="4725450"/>
            <a:ext cx="6804170" cy="540754"/>
            <a:chOff x="4735318" y="5071952"/>
            <a:chExt cx="6804170" cy="540754"/>
          </a:xfrm>
          <a:solidFill>
            <a:srgbClr val="C61821"/>
          </a:solidFill>
        </p:grpSpPr>
        <p:sp>
          <p:nvSpPr>
            <p:cNvPr id="18" name="Aitds8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060728-2199-4CB9-B120-33EF8BBB0A16}"/>
                </a:ext>
              </a:extLst>
            </p:cNvPr>
            <p:cNvSpPr/>
            <p:nvPr/>
          </p:nvSpPr>
          <p:spPr>
            <a:xfrm>
              <a:off x="4735318" y="5071952"/>
              <a:ext cx="4065782" cy="467115"/>
            </a:xfrm>
            <a:prstGeom prst="corner">
              <a:avLst>
                <a:gd name="adj1" fmla="val 7476"/>
                <a:gd name="adj2" fmla="val 7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Aitds8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E6EE0EF-BA3C-4B74-A883-DF386E4206FB}"/>
                </a:ext>
              </a:extLst>
            </p:cNvPr>
            <p:cNvSpPr/>
            <p:nvPr/>
          </p:nvSpPr>
          <p:spPr>
            <a:xfrm>
              <a:off x="8813800" y="5384800"/>
              <a:ext cx="2725688" cy="227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20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17FAFB-136F-4D1E-BA13-5500F60F4716}"/>
              </a:ext>
            </a:extLst>
          </p:cNvPr>
          <p:cNvSpPr/>
          <p:nvPr/>
        </p:nvSpPr>
        <p:spPr>
          <a:xfrm>
            <a:off x="2060511" y="2785127"/>
            <a:ext cx="5878313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领导干部要营造研究制度执行规律的浓厚氛围，搞清楚制度的意义所在、功能所在以及制度执行的定位、范围、标准，弄明白制度内容、制度特征以及制度执行力度、效度、速度的要求，真正理解利益最大化结果逻辑、“角色</a:t>
            </a:r>
            <a:r>
              <a:rPr lang="en-US" altLang="zh-CN" dirty="0">
                <a:cs typeface="+mn-ea"/>
                <a:sym typeface="+mn-lt"/>
              </a:rPr>
              <a:t>—</a:t>
            </a:r>
            <a:r>
              <a:rPr lang="zh-CN" altLang="en-US" dirty="0">
                <a:cs typeface="+mn-ea"/>
                <a:sym typeface="+mn-lt"/>
              </a:rPr>
              <a:t>认知”适当性逻辑、“命令</a:t>
            </a:r>
            <a:r>
              <a:rPr lang="en-US" altLang="zh-CN" dirty="0">
                <a:cs typeface="+mn-ea"/>
                <a:sym typeface="+mn-lt"/>
              </a:rPr>
              <a:t>—</a:t>
            </a:r>
            <a:r>
              <a:rPr lang="zh-CN" altLang="en-US" dirty="0">
                <a:cs typeface="+mn-ea"/>
                <a:sym typeface="+mn-lt"/>
              </a:rPr>
              <a:t>控制”强制性逻辑、“情景权衡”适应性逻辑的适用范围。</a:t>
            </a:r>
          </a:p>
        </p:txBody>
      </p:sp>
      <p:pic>
        <p:nvPicPr>
          <p:cNvPr id="21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AE65EDB-DEA2-4DBA-A754-398345D3708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14" y="3398028"/>
            <a:ext cx="1122520" cy="1084742"/>
          </a:xfrm>
          <a:prstGeom prst="rect">
            <a:avLst/>
          </a:prstGeom>
        </p:spPr>
      </p:pic>
      <p:pic>
        <p:nvPicPr>
          <p:cNvPr id="26" name="Aitds11" descr="图片包含 室内, 红色, 桌子, 男人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9D3C96-7AD9-4BC7-A987-6E5319C973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4524" y="1599002"/>
            <a:ext cx="2654905" cy="52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2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8" grpId="0"/>
      <p:bldP spid="15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0E9718-7689-4E96-9DAA-319A58810529}"/>
              </a:ext>
            </a:extLst>
          </p:cNvPr>
          <p:cNvSpPr/>
          <p:nvPr/>
        </p:nvSpPr>
        <p:spPr>
          <a:xfrm>
            <a:off x="2725881" y="1750780"/>
            <a:ext cx="7874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是影响我国社会主义制度优势充分发挥、国家治理体系和治理能力现代化的重要因素</a:t>
            </a:r>
          </a:p>
        </p:txBody>
      </p:sp>
      <p:pic>
        <p:nvPicPr>
          <p:cNvPr id="27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373AC3C-D8CB-4EA4-B891-3FC4D4E9F4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4839" y="1165117"/>
            <a:ext cx="1553028" cy="1438640"/>
          </a:xfrm>
          <a:prstGeom prst="rect">
            <a:avLst/>
          </a:prstGeom>
        </p:spPr>
      </p:pic>
      <p:cxnSp>
        <p:nvCxnSpPr>
          <p:cNvPr id="28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A675FCE-27D2-483D-8C90-757AC6979047}"/>
              </a:ext>
            </a:extLst>
          </p:cNvPr>
          <p:cNvCxnSpPr>
            <a:cxnSpLocks/>
          </p:cNvCxnSpPr>
          <p:nvPr/>
        </p:nvCxnSpPr>
        <p:spPr>
          <a:xfrm>
            <a:off x="1310152" y="2589243"/>
            <a:ext cx="9600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D0A232-9667-4BA1-9045-4C0B39D585CC}"/>
              </a:ext>
            </a:extLst>
          </p:cNvPr>
          <p:cNvGrpSpPr/>
          <p:nvPr/>
        </p:nvGrpSpPr>
        <p:grpSpPr>
          <a:xfrm>
            <a:off x="3678090" y="3030353"/>
            <a:ext cx="4464019" cy="650044"/>
            <a:chOff x="2591959" y="851325"/>
            <a:chExt cx="3348014" cy="487533"/>
          </a:xfrm>
          <a:effectLst/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621C60A-D95B-43E3-8D15-4045B8688321}"/>
                </a:ext>
              </a:extLst>
            </p:cNvPr>
            <p:cNvGrpSpPr/>
            <p:nvPr/>
          </p:nvGrpSpPr>
          <p:grpSpPr>
            <a:xfrm>
              <a:off x="3095836" y="851325"/>
              <a:ext cx="2340260" cy="487533"/>
              <a:chOff x="2915816" y="923333"/>
              <a:chExt cx="2340260" cy="487533"/>
            </a:xfrm>
          </p:grpSpPr>
          <p:sp>
            <p:nvSpPr>
              <p:cNvPr id="38" name="Aitds4-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6548B0-3986-42F2-93D2-B6156482F73F}"/>
                  </a:ext>
                </a:extLst>
              </p:cNvPr>
              <p:cNvSpPr/>
              <p:nvPr/>
            </p:nvSpPr>
            <p:spPr>
              <a:xfrm>
                <a:off x="2915816" y="1050826"/>
                <a:ext cx="2340260" cy="36004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>
                  <a:cs typeface="+mn-ea"/>
                  <a:sym typeface="+mn-lt"/>
                </a:endParaRPr>
              </a:p>
            </p:txBody>
          </p:sp>
          <p:sp>
            <p:nvSpPr>
              <p:cNvPr id="39" name="Aitds4-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20CD5B-8591-4487-A523-9F44941964D1}"/>
                  </a:ext>
                </a:extLst>
              </p:cNvPr>
              <p:cNvSpPr/>
              <p:nvPr/>
            </p:nvSpPr>
            <p:spPr>
              <a:xfrm>
                <a:off x="2915816" y="923333"/>
                <a:ext cx="234026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400" b="1" dirty="0">
                    <a:cs typeface="+mn-ea"/>
                    <a:sym typeface="+mn-lt"/>
                  </a:rPr>
                  <a:t>领导干部制度执行力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03A1245-73EA-400D-9D39-14EF39EAB89D}"/>
                </a:ext>
              </a:extLst>
            </p:cNvPr>
            <p:cNvGrpSpPr/>
            <p:nvPr/>
          </p:nvGrpSpPr>
          <p:grpSpPr>
            <a:xfrm>
              <a:off x="2591959" y="1013325"/>
              <a:ext cx="3348014" cy="108000"/>
              <a:chOff x="2393931" y="1085333"/>
              <a:chExt cx="3348014" cy="108000"/>
            </a:xfrm>
          </p:grpSpPr>
          <p:grpSp>
            <p:nvGrpSpPr>
              <p:cNvPr id="32" name="组合 3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4D316A2-2D4C-49ED-9EB1-BAC871F928DE}"/>
                  </a:ext>
                </a:extLst>
              </p:cNvPr>
              <p:cNvGrpSpPr/>
              <p:nvPr/>
            </p:nvGrpSpPr>
            <p:grpSpPr>
              <a:xfrm>
                <a:off x="2393931" y="1085333"/>
                <a:ext cx="341853" cy="108000"/>
                <a:chOff x="2393931" y="1085333"/>
                <a:chExt cx="341853" cy="108000"/>
              </a:xfrm>
            </p:grpSpPr>
            <p:sp>
              <p:nvSpPr>
                <p:cNvPr id="36" name="Aitds4-3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31BA8DA-5769-4446-941A-B4BEB57845C0}"/>
                    </a:ext>
                  </a:extLst>
                </p:cNvPr>
                <p:cNvSpPr/>
                <p:nvPr/>
              </p:nvSpPr>
              <p:spPr>
                <a:xfrm>
                  <a:off x="2627784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Aitds4-4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D4F8FF0-E373-4E8C-BF7F-6239EE2EE1F9}"/>
                    </a:ext>
                  </a:extLst>
                </p:cNvPr>
                <p:cNvSpPr/>
                <p:nvPr/>
              </p:nvSpPr>
              <p:spPr>
                <a:xfrm>
                  <a:off x="2393931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770D9F-AC75-4551-91FF-E9C602B54EA0}"/>
                  </a:ext>
                </a:extLst>
              </p:cNvPr>
              <p:cNvGrpSpPr/>
              <p:nvPr/>
            </p:nvGrpSpPr>
            <p:grpSpPr>
              <a:xfrm>
                <a:off x="5400092" y="1085333"/>
                <a:ext cx="341853" cy="108000"/>
                <a:chOff x="1781863" y="1085333"/>
                <a:chExt cx="341853" cy="108000"/>
              </a:xfrm>
            </p:grpSpPr>
            <p:sp>
              <p:nvSpPr>
                <p:cNvPr id="34" name="Aitds4-5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1D35BC-216D-4BB4-80C9-AC77AE8360E8}"/>
                    </a:ext>
                  </a:extLst>
                </p:cNvPr>
                <p:cNvSpPr/>
                <p:nvPr/>
              </p:nvSpPr>
              <p:spPr>
                <a:xfrm>
                  <a:off x="2015716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Aitds4-6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F906DCE-2463-44F2-B2ED-AC4FD3454D14}"/>
                    </a:ext>
                  </a:extLst>
                </p:cNvPr>
                <p:cNvSpPr/>
                <p:nvPr/>
              </p:nvSpPr>
              <p:spPr>
                <a:xfrm>
                  <a:off x="1781863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0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2CCC988-9F25-457D-829C-33C6144395E8}"/>
              </a:ext>
            </a:extLst>
          </p:cNvPr>
          <p:cNvSpPr/>
          <p:nvPr/>
        </p:nvSpPr>
        <p:spPr>
          <a:xfrm>
            <a:off x="1322958" y="3467648"/>
            <a:ext cx="9536687" cy="2502842"/>
          </a:xfrm>
          <a:prstGeom prst="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BEBC83E-41FA-4DE3-B72B-AD18C587FDC8}"/>
              </a:ext>
            </a:extLst>
          </p:cNvPr>
          <p:cNvSpPr/>
          <p:nvPr/>
        </p:nvSpPr>
        <p:spPr>
          <a:xfrm>
            <a:off x="1767328" y="4027883"/>
            <a:ext cx="883255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buClr>
                <a:srgbClr val="C00000"/>
              </a:buClr>
            </a:pPr>
            <a:r>
              <a:rPr lang="zh-CN" altLang="en-US" dirty="0">
                <a:cs typeface="+mn-ea"/>
                <a:sym typeface="+mn-lt"/>
              </a:rPr>
              <a:t>准确把握方向引领、科学激发内生动力、有效优化外在保障是领导干部制度执行力提升的题中应有之义。其中，坚持党的领导、坚持人民至上、突出问题导向是方位策略；强化制度执行意识、执行本领、执行文化的培育优化是主体策略；注重加强监督问责、完善考核体系、营造法治环境的有效优化是保障策略。</a:t>
            </a:r>
          </a:p>
        </p:txBody>
      </p:sp>
      <p:sp>
        <p:nvSpPr>
          <p:cNvPr id="42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87FC46-F9F4-4002-A2E2-F68EBD8A5CFB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前言导读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49926" y="6129196"/>
            <a:ext cx="18154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EFAFD"/>
                </a:solidFill>
              </a:rPr>
              <a:t>https://www.ypppt.com/</a:t>
            </a:r>
            <a:endParaRPr lang="zh-CN" altLang="en-US" sz="1050" dirty="0">
              <a:solidFill>
                <a:srgbClr val="FEFA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4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10"/>
                            </p:stCondLst>
                            <p:childTnLst>
                              <p:par>
                                <p:cTn id="18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1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11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0" grpId="0" animBg="1"/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科学提升制度执行动力</a:t>
            </a:r>
          </a:p>
        </p:txBody>
      </p:sp>
      <p:pic>
        <p:nvPicPr>
          <p:cNvPr id="3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292476F-BFAA-49D3-ADED-CACF98322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79319" y="4591986"/>
            <a:ext cx="1618230" cy="158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0A0671-C00D-42E5-A9F0-B29F7AB0C559}"/>
              </a:ext>
            </a:extLst>
          </p:cNvPr>
          <p:cNvSpPr/>
          <p:nvPr/>
        </p:nvSpPr>
        <p:spPr>
          <a:xfrm>
            <a:off x="1980022" y="2209771"/>
            <a:ext cx="8231956" cy="11495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另一方面，领导干部要率先树立符合制度执行规律的精神风范，在制度执行过程中，剔除“官本位”“领导说了算”的个人权力胜于制度威力、个人利益高于人民利益的错误思想。</a:t>
            </a:r>
          </a:p>
        </p:txBody>
      </p:sp>
      <p:grpSp>
        <p:nvGrpSpPr>
          <p:cNvPr id="35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48E467-80E5-45C7-B7A0-8CA0F4DDFBDB}"/>
              </a:ext>
            </a:extLst>
          </p:cNvPr>
          <p:cNvGrpSpPr/>
          <p:nvPr/>
        </p:nvGrpSpPr>
        <p:grpSpPr>
          <a:xfrm>
            <a:off x="1301511" y="1884025"/>
            <a:ext cx="9588978" cy="1652149"/>
            <a:chOff x="1106129" y="2153265"/>
            <a:chExt cx="9476837" cy="1652149"/>
          </a:xfrm>
        </p:grpSpPr>
        <p:sp>
          <p:nvSpPr>
            <p:cNvPr id="36" name="Aitds4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F426A9D-4F82-40F6-B1B6-A3B201894709}"/>
                </a:ext>
              </a:extLst>
            </p:cNvPr>
            <p:cNvSpPr/>
            <p:nvPr/>
          </p:nvSpPr>
          <p:spPr>
            <a:xfrm>
              <a:off x="1106129" y="2153265"/>
              <a:ext cx="9476837" cy="1652149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Aitds4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BC29E63-B854-405B-AB65-0CE0014055A1}"/>
                </a:ext>
              </a:extLst>
            </p:cNvPr>
            <p:cNvSpPr/>
            <p:nvPr/>
          </p:nvSpPr>
          <p:spPr>
            <a:xfrm>
              <a:off x="1106129" y="2356643"/>
              <a:ext cx="191729" cy="54879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8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8CE3CB-5085-4BAE-96D3-34AD82E0B55A}"/>
              </a:ext>
            </a:extLst>
          </p:cNvPr>
          <p:cNvGrpSpPr/>
          <p:nvPr/>
        </p:nvGrpSpPr>
        <p:grpSpPr>
          <a:xfrm>
            <a:off x="1219199" y="4015986"/>
            <a:ext cx="4464019" cy="650044"/>
            <a:chOff x="2591959" y="851325"/>
            <a:chExt cx="3348014" cy="487533"/>
          </a:xfrm>
          <a:effectLst/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4A6D0D-F63F-41DE-8898-C1E00A61DC38}"/>
                </a:ext>
              </a:extLst>
            </p:cNvPr>
            <p:cNvGrpSpPr/>
            <p:nvPr/>
          </p:nvGrpSpPr>
          <p:grpSpPr>
            <a:xfrm>
              <a:off x="3095836" y="851325"/>
              <a:ext cx="2340260" cy="487533"/>
              <a:chOff x="2915816" y="923333"/>
              <a:chExt cx="2340260" cy="487533"/>
            </a:xfrm>
          </p:grpSpPr>
          <p:sp>
            <p:nvSpPr>
              <p:cNvPr id="47" name="Aitds5-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7652CC-E425-4B8F-92F8-5B04818E1D81}"/>
                  </a:ext>
                </a:extLst>
              </p:cNvPr>
              <p:cNvSpPr/>
              <p:nvPr/>
            </p:nvSpPr>
            <p:spPr>
              <a:xfrm>
                <a:off x="2915816" y="1050826"/>
                <a:ext cx="2340260" cy="36004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48" name="Aitds5-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DE67E47-5FB3-498D-B89E-B45A9461730F}"/>
                  </a:ext>
                </a:extLst>
              </p:cNvPr>
              <p:cNvSpPr/>
              <p:nvPr/>
            </p:nvSpPr>
            <p:spPr>
              <a:xfrm>
                <a:off x="2915816" y="923333"/>
                <a:ext cx="234026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cs typeface="+mn-ea"/>
                    <a:sym typeface="+mn-lt"/>
                  </a:rPr>
                  <a:t>以制度精神率先垂范</a:t>
                </a: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904A456-D355-4FEB-8F33-C8AE5EDE0DD9}"/>
                </a:ext>
              </a:extLst>
            </p:cNvPr>
            <p:cNvGrpSpPr/>
            <p:nvPr/>
          </p:nvGrpSpPr>
          <p:grpSpPr>
            <a:xfrm>
              <a:off x="2591959" y="1013325"/>
              <a:ext cx="3348014" cy="108000"/>
              <a:chOff x="2393931" y="1085333"/>
              <a:chExt cx="3348014" cy="108000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8C3B25-83C2-4842-B7D7-3F99CC3BCD1E}"/>
                  </a:ext>
                </a:extLst>
              </p:cNvPr>
              <p:cNvGrpSpPr/>
              <p:nvPr/>
            </p:nvGrpSpPr>
            <p:grpSpPr>
              <a:xfrm>
                <a:off x="2393931" y="1085333"/>
                <a:ext cx="341853" cy="108000"/>
                <a:chOff x="2393931" y="1085333"/>
                <a:chExt cx="341853" cy="108000"/>
              </a:xfrm>
            </p:grpSpPr>
            <p:sp>
              <p:nvSpPr>
                <p:cNvPr id="45" name="Aitds5-3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3E0F30-D83E-411E-83B6-EB9CF67B3258}"/>
                    </a:ext>
                  </a:extLst>
                </p:cNvPr>
                <p:cNvSpPr/>
                <p:nvPr/>
              </p:nvSpPr>
              <p:spPr>
                <a:xfrm>
                  <a:off x="2627784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Aitds5-4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01EC5C-FB9E-4B6E-ABF2-40AE750C4912}"/>
                    </a:ext>
                  </a:extLst>
                </p:cNvPr>
                <p:cNvSpPr/>
                <p:nvPr/>
              </p:nvSpPr>
              <p:spPr>
                <a:xfrm>
                  <a:off x="2393931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56E4CF8-D32B-4C57-A037-181C0CEE488D}"/>
                  </a:ext>
                </a:extLst>
              </p:cNvPr>
              <p:cNvGrpSpPr/>
              <p:nvPr/>
            </p:nvGrpSpPr>
            <p:grpSpPr>
              <a:xfrm>
                <a:off x="5400092" y="1085333"/>
                <a:ext cx="341853" cy="108000"/>
                <a:chOff x="1781863" y="1085333"/>
                <a:chExt cx="341853" cy="108000"/>
              </a:xfrm>
            </p:grpSpPr>
            <p:sp>
              <p:nvSpPr>
                <p:cNvPr id="43" name="Aitds5-5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DE09440-BE72-4C3A-9992-DE46E4D3A4A7}"/>
                    </a:ext>
                  </a:extLst>
                </p:cNvPr>
                <p:cNvSpPr/>
                <p:nvPr/>
              </p:nvSpPr>
              <p:spPr>
                <a:xfrm>
                  <a:off x="2015716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Aitds5-6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A5E1E6-E86D-4FDC-A7AB-5654C14E73B1}"/>
                    </a:ext>
                  </a:extLst>
                </p:cNvPr>
                <p:cNvSpPr/>
                <p:nvPr/>
              </p:nvSpPr>
              <p:spPr>
                <a:xfrm>
                  <a:off x="1781863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9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240004-8085-4F57-A329-947D5FB830BB}"/>
              </a:ext>
            </a:extLst>
          </p:cNvPr>
          <p:cNvSpPr/>
          <p:nvPr/>
        </p:nvSpPr>
        <p:spPr>
          <a:xfrm>
            <a:off x="5851022" y="4081385"/>
            <a:ext cx="5246278" cy="3942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杜绝“合意取不合意则舍”的执行行为，以身作则</a:t>
            </a:r>
          </a:p>
        </p:txBody>
      </p:sp>
      <p:grpSp>
        <p:nvGrpSpPr>
          <p:cNvPr id="50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FF519C6-FFDE-4BB1-83F6-72B8D6449BE4}"/>
              </a:ext>
            </a:extLst>
          </p:cNvPr>
          <p:cNvGrpSpPr/>
          <p:nvPr/>
        </p:nvGrpSpPr>
        <p:grpSpPr>
          <a:xfrm>
            <a:off x="1219199" y="5495392"/>
            <a:ext cx="4464019" cy="650044"/>
            <a:chOff x="2591959" y="851325"/>
            <a:chExt cx="3348014" cy="487533"/>
          </a:xfrm>
          <a:effectLst/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2F95D7-EC42-4DC3-BB65-513AE04F5062}"/>
                </a:ext>
              </a:extLst>
            </p:cNvPr>
            <p:cNvGrpSpPr/>
            <p:nvPr/>
          </p:nvGrpSpPr>
          <p:grpSpPr>
            <a:xfrm>
              <a:off x="3095836" y="851325"/>
              <a:ext cx="2340260" cy="487533"/>
              <a:chOff x="2915816" y="923333"/>
              <a:chExt cx="2340260" cy="487533"/>
            </a:xfrm>
          </p:grpSpPr>
          <p:sp>
            <p:nvSpPr>
              <p:cNvPr id="60" name="Aitds7-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4C6EDDF-C7D9-40AC-9EAF-03E3BE1CF649}"/>
                  </a:ext>
                </a:extLst>
              </p:cNvPr>
              <p:cNvSpPr/>
              <p:nvPr/>
            </p:nvSpPr>
            <p:spPr>
              <a:xfrm>
                <a:off x="2915816" y="1050826"/>
                <a:ext cx="2340260" cy="360040"/>
              </a:xfrm>
              <a:prstGeom prst="roundRect">
                <a:avLst>
                  <a:gd name="adj" fmla="val 50000"/>
                </a:avLst>
              </a:prstGeom>
              <a:noFill/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b="1" dirty="0">
                  <a:cs typeface="+mn-ea"/>
                  <a:sym typeface="+mn-lt"/>
                </a:endParaRPr>
              </a:p>
            </p:txBody>
          </p:sp>
          <p:sp>
            <p:nvSpPr>
              <p:cNvPr id="61" name="Aitds7-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50E6521-58F6-48E6-8CF8-71E36C91C2D4}"/>
                  </a:ext>
                </a:extLst>
              </p:cNvPr>
              <p:cNvSpPr/>
              <p:nvPr/>
            </p:nvSpPr>
            <p:spPr>
              <a:xfrm>
                <a:off x="2915816" y="923333"/>
                <a:ext cx="2340260" cy="432000"/>
              </a:xfrm>
              <a:prstGeom prst="roundRect">
                <a:avLst>
                  <a:gd name="adj" fmla="val 50000"/>
                </a:avLst>
              </a:prstGeom>
              <a:solidFill>
                <a:srgbClr val="C00000"/>
              </a:solidFill>
              <a:ln w="9525">
                <a:solidFill>
                  <a:srgbClr val="E2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cs typeface="+mn-ea"/>
                    <a:sym typeface="+mn-lt"/>
                  </a:rPr>
                  <a:t>维护制度</a:t>
                </a:r>
              </a:p>
            </p:txBody>
          </p:sp>
        </p:grpSp>
        <p:grpSp>
          <p:nvGrpSpPr>
            <p:cNvPr id="52" name="组合 5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AA996C-41F9-48A0-9D91-3BD60B2D86EE}"/>
                </a:ext>
              </a:extLst>
            </p:cNvPr>
            <p:cNvGrpSpPr/>
            <p:nvPr/>
          </p:nvGrpSpPr>
          <p:grpSpPr>
            <a:xfrm>
              <a:off x="2591959" y="1013325"/>
              <a:ext cx="3348014" cy="108000"/>
              <a:chOff x="2393931" y="1085333"/>
              <a:chExt cx="3348014" cy="108000"/>
            </a:xfrm>
          </p:grpSpPr>
          <p:grpSp>
            <p:nvGrpSpPr>
              <p:cNvPr id="53" name="组合 5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E96FE6-09F7-4A5B-851A-BB360A129648}"/>
                  </a:ext>
                </a:extLst>
              </p:cNvPr>
              <p:cNvGrpSpPr/>
              <p:nvPr/>
            </p:nvGrpSpPr>
            <p:grpSpPr>
              <a:xfrm>
                <a:off x="2393931" y="1085333"/>
                <a:ext cx="341853" cy="108000"/>
                <a:chOff x="2393931" y="1085333"/>
                <a:chExt cx="341853" cy="108000"/>
              </a:xfrm>
            </p:grpSpPr>
            <p:sp>
              <p:nvSpPr>
                <p:cNvPr id="58" name="Aitds7-3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5E49050-3CAC-4F9A-A762-3CA39FB14C09}"/>
                    </a:ext>
                  </a:extLst>
                </p:cNvPr>
                <p:cNvSpPr/>
                <p:nvPr/>
              </p:nvSpPr>
              <p:spPr>
                <a:xfrm>
                  <a:off x="2627784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Aitds7-4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08712C-993E-4FC0-AA51-B544C92626C8}"/>
                    </a:ext>
                  </a:extLst>
                </p:cNvPr>
                <p:cNvSpPr/>
                <p:nvPr/>
              </p:nvSpPr>
              <p:spPr>
                <a:xfrm>
                  <a:off x="2393931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3584CB8-AFF4-4476-9229-A9DDB8506923}"/>
                  </a:ext>
                </a:extLst>
              </p:cNvPr>
              <p:cNvGrpSpPr/>
              <p:nvPr/>
            </p:nvGrpSpPr>
            <p:grpSpPr>
              <a:xfrm>
                <a:off x="5400092" y="1085333"/>
                <a:ext cx="341853" cy="108000"/>
                <a:chOff x="1781863" y="1085333"/>
                <a:chExt cx="341853" cy="108000"/>
              </a:xfrm>
            </p:grpSpPr>
            <p:sp>
              <p:nvSpPr>
                <p:cNvPr id="56" name="Aitds7-5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01C50B-61EA-4A71-8373-3759C241EFD8}"/>
                    </a:ext>
                  </a:extLst>
                </p:cNvPr>
                <p:cNvSpPr/>
                <p:nvPr/>
              </p:nvSpPr>
              <p:spPr>
                <a:xfrm>
                  <a:off x="2015716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Aitds7-6">
                  <a:extLst>
                    <a:ext uri="{FF2B5EF4-FFF2-40B4-BE49-F238E27FC236}">
  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E131EA2-83CD-4018-8CB5-A6B3EC8D8285}"/>
                    </a:ext>
                  </a:extLst>
                </p:cNvPr>
                <p:cNvSpPr/>
                <p:nvPr/>
              </p:nvSpPr>
              <p:spPr>
                <a:xfrm>
                  <a:off x="1781863" y="1085333"/>
                  <a:ext cx="108000" cy="108000"/>
                </a:xfrm>
                <a:prstGeom prst="ellipse">
                  <a:avLst/>
                </a:prstGeom>
                <a:solidFill>
                  <a:srgbClr val="E2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b="1" dirty="0"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62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523B5C-7960-4D7C-AEDC-46DC8CCFFA9C}"/>
              </a:ext>
            </a:extLst>
          </p:cNvPr>
          <p:cNvSpPr/>
          <p:nvPr/>
        </p:nvSpPr>
        <p:spPr>
          <a:xfrm>
            <a:off x="5851022" y="5581221"/>
            <a:ext cx="5246278" cy="39427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严肃性和权威性</a:t>
            </a:r>
          </a:p>
        </p:txBody>
      </p:sp>
    </p:spTree>
    <p:extLst>
      <p:ext uri="{BB962C8B-B14F-4D97-AF65-F5344CB8AC3E}">
        <p14:creationId xmlns:p14="http://schemas.microsoft.com/office/powerpoint/2010/main" val="21017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8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8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80"/>
                            </p:stCondLst>
                            <p:childTnLst>
                              <p:par>
                                <p:cTn id="3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8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4" grpId="0"/>
      <p:bldP spid="49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2D068D-EF30-4D34-A3C9-13641FABD9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97555"/>
            <a:ext cx="12192000" cy="160445"/>
          </a:xfrm>
          <a:prstGeom prst="rect">
            <a:avLst/>
          </a:prstGeom>
        </p:spPr>
      </p:pic>
      <p:sp>
        <p:nvSpPr>
          <p:cNvPr id="5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D81BA9-14D3-4CBC-9B17-8A4E4CD4049A}"/>
              </a:ext>
            </a:extLst>
          </p:cNvPr>
          <p:cNvSpPr/>
          <p:nvPr/>
        </p:nvSpPr>
        <p:spPr>
          <a:xfrm>
            <a:off x="1771739" y="4293354"/>
            <a:ext cx="86485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6600" b="1" dirty="0">
                <a:solidFill>
                  <a:srgbClr val="C00000"/>
                </a:solidFill>
                <a:cs typeface="+mn-ea"/>
                <a:sym typeface="+mn-lt"/>
              </a:rPr>
              <a:t>有效优化制度执行保障</a:t>
            </a:r>
          </a:p>
        </p:txBody>
      </p:sp>
      <p:sp>
        <p:nvSpPr>
          <p:cNvPr id="12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6043D8-D83D-42A5-AE5D-49FFA95094DE}"/>
              </a:ext>
            </a:extLst>
          </p:cNvPr>
          <p:cNvSpPr/>
          <p:nvPr userDrawn="1"/>
        </p:nvSpPr>
        <p:spPr>
          <a:xfrm>
            <a:off x="6005888" y="2665224"/>
            <a:ext cx="196132" cy="265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E5333B-23D8-43FF-93AF-791ED3C82C80}"/>
              </a:ext>
            </a:extLst>
          </p:cNvPr>
          <p:cNvSpPr txBox="1"/>
          <p:nvPr/>
        </p:nvSpPr>
        <p:spPr>
          <a:xfrm>
            <a:off x="3974324" y="3681984"/>
            <a:ext cx="42433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26">
              <a:defRPr/>
            </a:pPr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新时代</a:t>
            </a:r>
          </a:p>
        </p:txBody>
      </p:sp>
      <p:grpSp>
        <p:nvGrpSpPr>
          <p:cNvPr id="14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F51CFF-A9A7-4379-A9A0-3429DA82886E}"/>
              </a:ext>
            </a:extLst>
          </p:cNvPr>
          <p:cNvGrpSpPr/>
          <p:nvPr/>
        </p:nvGrpSpPr>
        <p:grpSpPr>
          <a:xfrm>
            <a:off x="2264031" y="5582134"/>
            <a:ext cx="7663938" cy="403753"/>
            <a:chOff x="2369837" y="4215420"/>
            <a:chExt cx="7663938" cy="403753"/>
          </a:xfrm>
        </p:grpSpPr>
        <p:sp>
          <p:nvSpPr>
            <p:cNvPr id="15" name="Aitds5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9F254E2-46A8-4B5A-879C-3B307038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295" y="4215420"/>
              <a:ext cx="2273520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领导干部制度</a:t>
              </a:r>
            </a:p>
          </p:txBody>
        </p:sp>
        <p:sp>
          <p:nvSpPr>
            <p:cNvPr id="16" name="Aitds5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A3D4A3-D506-4D8B-8AE8-348F03677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797" y="4215420"/>
              <a:ext cx="2273519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lvl="0" algn="dist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执行力提升策略</a:t>
              </a:r>
              <a:endParaRPr lang="en-US" altLang="zh-CN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Aitds5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2EF928-2057-457E-B6FD-30B91D003C1C}"/>
                </a:ext>
              </a:extLst>
            </p:cNvPr>
            <p:cNvSpPr/>
            <p:nvPr/>
          </p:nvSpPr>
          <p:spPr>
            <a:xfrm>
              <a:off x="6070202" y="4285692"/>
              <a:ext cx="263208" cy="263208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Aitds5-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E33D55-E737-4C47-A6E4-A0A68060731F}"/>
                </a:ext>
              </a:extLst>
            </p:cNvPr>
            <p:cNvCxnSpPr>
              <a:cxnSpLocks/>
            </p:cNvCxnSpPr>
            <p:nvPr/>
          </p:nvCxnSpPr>
          <p:spPr>
            <a:xfrm>
              <a:off x="2369837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Aitds5-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F87A52-4BED-45C3-8A47-F3DF072CA6B2}"/>
                </a:ext>
              </a:extLst>
            </p:cNvPr>
            <p:cNvCxnSpPr>
              <a:cxnSpLocks/>
            </p:cNvCxnSpPr>
            <p:nvPr/>
          </p:nvCxnSpPr>
          <p:spPr>
            <a:xfrm>
              <a:off x="8891704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Aitds6" descr="Nipic_4268027_20150724132014183237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0F8DAA-39FE-41F9-93D5-4BA4527E1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23" y="970399"/>
            <a:ext cx="4243353" cy="2272055"/>
          </a:xfrm>
          <a:prstGeom prst="rect">
            <a:avLst/>
          </a:prstGeom>
        </p:spPr>
      </p:pic>
      <p:sp>
        <p:nvSpPr>
          <p:cNvPr id="21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E6C15D-578F-42FC-9367-2C4BD7812894}"/>
              </a:ext>
            </a:extLst>
          </p:cNvPr>
          <p:cNvSpPr txBox="1"/>
          <p:nvPr/>
        </p:nvSpPr>
        <p:spPr>
          <a:xfrm>
            <a:off x="5080336" y="2056260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00" b="1" dirty="0">
                <a:solidFill>
                  <a:srgbClr val="FEFDF8"/>
                </a:solidFill>
                <a:cs typeface="+mn-ea"/>
                <a:sym typeface="+mn-lt"/>
              </a:rPr>
              <a:t>第三部分</a:t>
            </a:r>
          </a:p>
        </p:txBody>
      </p:sp>
    </p:spTree>
    <p:extLst>
      <p:ext uri="{BB962C8B-B14F-4D97-AF65-F5344CB8AC3E}">
        <p14:creationId xmlns:p14="http://schemas.microsoft.com/office/powerpoint/2010/main" val="328059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有效优化制度执行保障</a:t>
            </a:r>
          </a:p>
        </p:txBody>
      </p:sp>
      <p:sp>
        <p:nvSpPr>
          <p:cNvPr id="4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D46043D-5DE7-4F48-A27C-5ED82B42CB7A}"/>
              </a:ext>
            </a:extLst>
          </p:cNvPr>
          <p:cNvSpPr/>
          <p:nvPr/>
        </p:nvSpPr>
        <p:spPr>
          <a:xfrm>
            <a:off x="2090480" y="1965853"/>
            <a:ext cx="97992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C00000"/>
                </a:solidFill>
                <a:cs typeface="+mn-ea"/>
                <a:sym typeface="+mn-lt"/>
              </a:rPr>
              <a:t>加强监督问责，维护领导干部制度执行权威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D9BDC9-D8F9-4B44-8DF4-6FB4FF9299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1386" y="4223657"/>
            <a:ext cx="1915356" cy="1962874"/>
          </a:xfrm>
          <a:prstGeom prst="rect">
            <a:avLst/>
          </a:prstGeom>
        </p:spPr>
      </p:pic>
      <p:sp>
        <p:nvSpPr>
          <p:cNvPr id="19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4913040-8935-4D2C-BEFF-054F9819877D}"/>
              </a:ext>
            </a:extLst>
          </p:cNvPr>
          <p:cNvSpPr/>
          <p:nvPr/>
        </p:nvSpPr>
        <p:spPr>
          <a:xfrm>
            <a:off x="3982952" y="4412320"/>
            <a:ext cx="7490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14"/>
            <a:r>
              <a:rPr lang="zh-CN" altLang="en-US" sz="2000" dirty="0">
                <a:solidFill>
                  <a:srgbClr val="C61821"/>
                </a:solidFill>
                <a:cs typeface="+mn-ea"/>
                <a:sym typeface="+mn-lt"/>
              </a:rPr>
              <a:t>建立制度执行的监督问责约束机制</a:t>
            </a:r>
          </a:p>
        </p:txBody>
      </p:sp>
      <p:sp>
        <p:nvSpPr>
          <p:cNvPr id="20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6BD6AA-309D-4F87-968D-7554E3CF8DCE}"/>
              </a:ext>
            </a:extLst>
          </p:cNvPr>
          <p:cNvSpPr/>
          <p:nvPr/>
        </p:nvSpPr>
        <p:spPr>
          <a:xfrm flipV="1">
            <a:off x="3760826" y="4535121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814">
              <a:defRPr/>
            </a:pPr>
            <a:endParaRPr lang="zh-CN" altLang="en-US"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21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B3D47E-86FD-4331-B5C6-3919A277EA92}"/>
              </a:ext>
            </a:extLst>
          </p:cNvPr>
          <p:cNvCxnSpPr/>
          <p:nvPr/>
        </p:nvCxnSpPr>
        <p:spPr>
          <a:xfrm>
            <a:off x="4088502" y="4911531"/>
            <a:ext cx="7385041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sp>
        <p:nvSpPr>
          <p:cNvPr id="22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EF7BAFF-7DBC-42F6-8B2B-81BF399CB193}"/>
              </a:ext>
            </a:extLst>
          </p:cNvPr>
          <p:cNvSpPr/>
          <p:nvPr/>
        </p:nvSpPr>
        <p:spPr>
          <a:xfrm>
            <a:off x="3946139" y="5054177"/>
            <a:ext cx="7490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14"/>
            <a:r>
              <a:rPr lang="zh-CN" altLang="en-US" sz="2000" dirty="0">
                <a:solidFill>
                  <a:srgbClr val="C61821"/>
                </a:solidFill>
                <a:cs typeface="+mn-ea"/>
                <a:sym typeface="+mn-lt"/>
              </a:rPr>
              <a:t>完善制度执行的监督队伍</a:t>
            </a:r>
          </a:p>
        </p:txBody>
      </p:sp>
      <p:sp>
        <p:nvSpPr>
          <p:cNvPr id="23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E5BAA9-E810-4E23-B272-81CA6FA91527}"/>
              </a:ext>
            </a:extLst>
          </p:cNvPr>
          <p:cNvSpPr/>
          <p:nvPr/>
        </p:nvSpPr>
        <p:spPr>
          <a:xfrm flipV="1">
            <a:off x="3724013" y="5176978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814">
              <a:defRPr/>
            </a:pPr>
            <a:endParaRPr lang="zh-CN" altLang="en-US"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24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F2601C-D577-498F-83FE-B0D2883006E0}"/>
              </a:ext>
            </a:extLst>
          </p:cNvPr>
          <p:cNvCxnSpPr/>
          <p:nvPr/>
        </p:nvCxnSpPr>
        <p:spPr>
          <a:xfrm>
            <a:off x="4051689" y="5492804"/>
            <a:ext cx="7385041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sp>
        <p:nvSpPr>
          <p:cNvPr id="25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E3F1AF7-4767-4FB2-9C0D-3D23479CD59A}"/>
              </a:ext>
            </a:extLst>
          </p:cNvPr>
          <p:cNvSpPr/>
          <p:nvPr/>
        </p:nvSpPr>
        <p:spPr>
          <a:xfrm>
            <a:off x="3946139" y="5659517"/>
            <a:ext cx="74905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8814"/>
            <a:r>
              <a:rPr lang="zh-CN" altLang="en-US" sz="2000" dirty="0">
                <a:solidFill>
                  <a:srgbClr val="C61821"/>
                </a:solidFill>
                <a:cs typeface="+mn-ea"/>
                <a:sym typeface="+mn-lt"/>
              </a:rPr>
              <a:t>创新制度执行的监督渠道</a:t>
            </a:r>
          </a:p>
        </p:txBody>
      </p:sp>
      <p:sp>
        <p:nvSpPr>
          <p:cNvPr id="26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F6FE7F-1D39-4508-93FA-1B3694EDF837}"/>
              </a:ext>
            </a:extLst>
          </p:cNvPr>
          <p:cNvSpPr/>
          <p:nvPr/>
        </p:nvSpPr>
        <p:spPr>
          <a:xfrm flipV="1">
            <a:off x="3724013" y="5782318"/>
            <a:ext cx="172727" cy="299638"/>
          </a:xfrm>
          <a:prstGeom prst="chevron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28" tIns="45714" rIns="91428" bIns="4571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218814">
              <a:defRPr/>
            </a:pPr>
            <a:endParaRPr lang="zh-CN" altLang="en-US" sz="1400" kern="0">
              <a:solidFill>
                <a:srgbClr val="000000"/>
              </a:solidFill>
              <a:cs typeface="+mn-ea"/>
              <a:sym typeface="+mn-lt"/>
            </a:endParaRPr>
          </a:p>
        </p:txBody>
      </p:sp>
      <p:cxnSp>
        <p:nvCxnSpPr>
          <p:cNvPr id="27" name="Aitds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ECA3BC1-3088-4D8A-A2D2-F1365CE259AD}"/>
              </a:ext>
            </a:extLst>
          </p:cNvPr>
          <p:cNvCxnSpPr/>
          <p:nvPr/>
        </p:nvCxnSpPr>
        <p:spPr>
          <a:xfrm>
            <a:off x="4051689" y="6158728"/>
            <a:ext cx="7385041" cy="0"/>
          </a:xfrm>
          <a:prstGeom prst="line">
            <a:avLst/>
          </a:prstGeom>
          <a:noFill/>
          <a:ln w="9525" cap="flat" cmpd="sng" algn="ctr">
            <a:solidFill>
              <a:srgbClr val="C61821"/>
            </a:solidFill>
            <a:prstDash val="dash"/>
          </a:ln>
          <a:effectLst/>
        </p:spPr>
      </p:cxnSp>
      <p:grpSp>
        <p:nvGrpSpPr>
          <p:cNvPr id="28" name="Aitds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103E68B-1F51-439B-99FC-7A55C2FDD8F0}"/>
              </a:ext>
            </a:extLst>
          </p:cNvPr>
          <p:cNvGrpSpPr/>
          <p:nvPr/>
        </p:nvGrpSpPr>
        <p:grpSpPr>
          <a:xfrm>
            <a:off x="1541721" y="3206700"/>
            <a:ext cx="10650279" cy="540754"/>
            <a:chOff x="4735318" y="5071952"/>
            <a:chExt cx="6760648" cy="540754"/>
          </a:xfrm>
          <a:solidFill>
            <a:srgbClr val="C61821"/>
          </a:solidFill>
        </p:grpSpPr>
        <p:sp>
          <p:nvSpPr>
            <p:cNvPr id="29" name="Aitds13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10A628E-9440-4F1F-BDAE-C0B491655807}"/>
                </a:ext>
              </a:extLst>
            </p:cNvPr>
            <p:cNvSpPr/>
            <p:nvPr/>
          </p:nvSpPr>
          <p:spPr>
            <a:xfrm>
              <a:off x="4735318" y="5071952"/>
              <a:ext cx="4065782" cy="467115"/>
            </a:xfrm>
            <a:prstGeom prst="corner">
              <a:avLst>
                <a:gd name="adj1" fmla="val 7476"/>
                <a:gd name="adj2" fmla="val 75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Aitds13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6EEFAB5-95C6-43BC-9481-FA621602B2AA}"/>
                </a:ext>
              </a:extLst>
            </p:cNvPr>
            <p:cNvSpPr/>
            <p:nvPr/>
          </p:nvSpPr>
          <p:spPr>
            <a:xfrm>
              <a:off x="8813800" y="5384800"/>
              <a:ext cx="2682166" cy="2279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1" name="Aitds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C30022-4506-4E66-A5FD-46EE12B49C4E}"/>
              </a:ext>
            </a:extLst>
          </p:cNvPr>
          <p:cNvSpPr/>
          <p:nvPr/>
        </p:nvSpPr>
        <p:spPr>
          <a:xfrm>
            <a:off x="2090480" y="2443686"/>
            <a:ext cx="9105804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“抓好法规制度落实，必须落实监督制度，加强日常监督和专项检查。要用监督传递压力，用压力推动落实。”</a:t>
            </a:r>
          </a:p>
        </p:txBody>
      </p:sp>
      <p:grpSp>
        <p:nvGrpSpPr>
          <p:cNvPr id="32" name="Aitds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1E0FB7B-0939-4448-B1DF-77D156FA9F4B}"/>
              </a:ext>
            </a:extLst>
          </p:cNvPr>
          <p:cNvGrpSpPr/>
          <p:nvPr/>
        </p:nvGrpSpPr>
        <p:grpSpPr>
          <a:xfrm>
            <a:off x="1253679" y="2448233"/>
            <a:ext cx="545624" cy="726172"/>
            <a:chOff x="1264213" y="1429718"/>
            <a:chExt cx="576767" cy="668744"/>
          </a:xfrm>
        </p:grpSpPr>
        <p:grpSp>
          <p:nvGrpSpPr>
            <p:cNvPr id="33" name="Group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A64BEDD-7675-4791-808A-4BE87CC3F4A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64213" y="1429718"/>
              <a:ext cx="576767" cy="668744"/>
              <a:chOff x="473" y="2875"/>
              <a:chExt cx="602" cy="698"/>
            </a:xfrm>
          </p:grpSpPr>
          <p:sp>
            <p:nvSpPr>
              <p:cNvPr id="35" name="Aitds15-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8DFA82E-8EF8-4BBD-99AF-C66ECA27E5B4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3" y="2875"/>
                <a:ext cx="601" cy="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Aitds15-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8E04397-7FD8-468F-BC6A-53F89BA7E4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3199"/>
                <a:ext cx="602" cy="374"/>
              </a:xfrm>
              <a:custGeom>
                <a:avLst/>
                <a:gdLst>
                  <a:gd name="T0" fmla="*/ 440 w 442"/>
                  <a:gd name="T1" fmla="*/ 218 h 275"/>
                  <a:gd name="T2" fmla="*/ 442 w 442"/>
                  <a:gd name="T3" fmla="*/ 215 h 275"/>
                  <a:gd name="T4" fmla="*/ 442 w 442"/>
                  <a:gd name="T5" fmla="*/ 211 h 275"/>
                  <a:gd name="T6" fmla="*/ 395 w 442"/>
                  <a:gd name="T7" fmla="*/ 77 h 275"/>
                  <a:gd name="T8" fmla="*/ 273 w 442"/>
                  <a:gd name="T9" fmla="*/ 0 h 275"/>
                  <a:gd name="T10" fmla="*/ 257 w 442"/>
                  <a:gd name="T11" fmla="*/ 24 h 275"/>
                  <a:gd name="T12" fmla="*/ 273 w 442"/>
                  <a:gd name="T13" fmla="*/ 28 h 275"/>
                  <a:gd name="T14" fmla="*/ 234 w 442"/>
                  <a:gd name="T15" fmla="*/ 146 h 275"/>
                  <a:gd name="T16" fmla="*/ 229 w 442"/>
                  <a:gd name="T17" fmla="*/ 63 h 275"/>
                  <a:gd name="T18" fmla="*/ 221 w 442"/>
                  <a:gd name="T19" fmla="*/ 66 h 275"/>
                  <a:gd name="T20" fmla="*/ 213 w 442"/>
                  <a:gd name="T21" fmla="*/ 63 h 275"/>
                  <a:gd name="T22" fmla="*/ 207 w 442"/>
                  <a:gd name="T23" fmla="*/ 150 h 275"/>
                  <a:gd name="T24" fmla="*/ 168 w 442"/>
                  <a:gd name="T25" fmla="*/ 28 h 275"/>
                  <a:gd name="T26" fmla="*/ 186 w 442"/>
                  <a:gd name="T27" fmla="*/ 24 h 275"/>
                  <a:gd name="T28" fmla="*/ 170 w 442"/>
                  <a:gd name="T29" fmla="*/ 1 h 275"/>
                  <a:gd name="T30" fmla="*/ 47 w 442"/>
                  <a:gd name="T31" fmla="*/ 77 h 275"/>
                  <a:gd name="T32" fmla="*/ 0 w 442"/>
                  <a:gd name="T33" fmla="*/ 211 h 275"/>
                  <a:gd name="T34" fmla="*/ 0 w 442"/>
                  <a:gd name="T35" fmla="*/ 215 h 275"/>
                  <a:gd name="T36" fmla="*/ 3 w 442"/>
                  <a:gd name="T37" fmla="*/ 218 h 275"/>
                  <a:gd name="T38" fmla="*/ 84 w 442"/>
                  <a:gd name="T39" fmla="*/ 253 h 275"/>
                  <a:gd name="T40" fmla="*/ 89 w 442"/>
                  <a:gd name="T41" fmla="*/ 253 h 275"/>
                  <a:gd name="T42" fmla="*/ 160 w 442"/>
                  <a:gd name="T43" fmla="*/ 275 h 275"/>
                  <a:gd name="T44" fmla="*/ 282 w 442"/>
                  <a:gd name="T45" fmla="*/ 275 h 275"/>
                  <a:gd name="T46" fmla="*/ 353 w 442"/>
                  <a:gd name="T47" fmla="*/ 253 h 275"/>
                  <a:gd name="T48" fmla="*/ 358 w 442"/>
                  <a:gd name="T49" fmla="*/ 253 h 275"/>
                  <a:gd name="T50" fmla="*/ 358 w 442"/>
                  <a:gd name="T51" fmla="*/ 253 h 275"/>
                  <a:gd name="T52" fmla="*/ 440 w 442"/>
                  <a:gd name="T53" fmla="*/ 21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2" h="275">
                    <a:moveTo>
                      <a:pt x="440" y="218"/>
                    </a:moveTo>
                    <a:cubicBezTo>
                      <a:pt x="442" y="215"/>
                      <a:pt x="442" y="215"/>
                      <a:pt x="442" y="215"/>
                    </a:cubicBezTo>
                    <a:cubicBezTo>
                      <a:pt x="442" y="211"/>
                      <a:pt x="442" y="211"/>
                      <a:pt x="442" y="211"/>
                    </a:cubicBezTo>
                    <a:cubicBezTo>
                      <a:pt x="442" y="176"/>
                      <a:pt x="430" y="123"/>
                      <a:pt x="395" y="77"/>
                    </a:cubicBezTo>
                    <a:cubicBezTo>
                      <a:pt x="372" y="47"/>
                      <a:pt x="336" y="11"/>
                      <a:pt x="273" y="0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62" y="25"/>
                      <a:pt x="268" y="27"/>
                      <a:pt x="273" y="28"/>
                    </a:cubicBezTo>
                    <a:cubicBezTo>
                      <a:pt x="234" y="146"/>
                      <a:pt x="234" y="146"/>
                      <a:pt x="234" y="146"/>
                    </a:cubicBezTo>
                    <a:cubicBezTo>
                      <a:pt x="229" y="63"/>
                      <a:pt x="229" y="63"/>
                      <a:pt x="229" y="63"/>
                    </a:cubicBezTo>
                    <a:cubicBezTo>
                      <a:pt x="226" y="65"/>
                      <a:pt x="223" y="66"/>
                      <a:pt x="221" y="66"/>
                    </a:cubicBezTo>
                    <a:cubicBezTo>
                      <a:pt x="219" y="66"/>
                      <a:pt x="216" y="65"/>
                      <a:pt x="213" y="63"/>
                    </a:cubicBezTo>
                    <a:cubicBezTo>
                      <a:pt x="207" y="150"/>
                      <a:pt x="207" y="150"/>
                      <a:pt x="207" y="150"/>
                    </a:cubicBezTo>
                    <a:cubicBezTo>
                      <a:pt x="168" y="28"/>
                      <a:pt x="168" y="28"/>
                      <a:pt x="168" y="28"/>
                    </a:cubicBezTo>
                    <a:cubicBezTo>
                      <a:pt x="174" y="27"/>
                      <a:pt x="180" y="25"/>
                      <a:pt x="186" y="24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04" y="12"/>
                      <a:pt x="70" y="47"/>
                      <a:pt x="47" y="77"/>
                    </a:cubicBezTo>
                    <a:cubicBezTo>
                      <a:pt x="13" y="123"/>
                      <a:pt x="0" y="176"/>
                      <a:pt x="0" y="211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26" y="249"/>
                      <a:pt x="64" y="253"/>
                      <a:pt x="84" y="253"/>
                    </a:cubicBezTo>
                    <a:cubicBezTo>
                      <a:pt x="86" y="253"/>
                      <a:pt x="88" y="253"/>
                      <a:pt x="89" y="253"/>
                    </a:cubicBezTo>
                    <a:cubicBezTo>
                      <a:pt x="105" y="265"/>
                      <a:pt x="133" y="272"/>
                      <a:pt x="160" y="275"/>
                    </a:cubicBezTo>
                    <a:cubicBezTo>
                      <a:pt x="282" y="275"/>
                      <a:pt x="282" y="275"/>
                      <a:pt x="282" y="275"/>
                    </a:cubicBezTo>
                    <a:cubicBezTo>
                      <a:pt x="309" y="272"/>
                      <a:pt x="337" y="265"/>
                      <a:pt x="353" y="253"/>
                    </a:cubicBezTo>
                    <a:cubicBezTo>
                      <a:pt x="354" y="253"/>
                      <a:pt x="356" y="253"/>
                      <a:pt x="358" y="253"/>
                    </a:cubicBezTo>
                    <a:cubicBezTo>
                      <a:pt x="358" y="253"/>
                      <a:pt x="358" y="253"/>
                      <a:pt x="358" y="253"/>
                    </a:cubicBezTo>
                    <a:cubicBezTo>
                      <a:pt x="379" y="253"/>
                      <a:pt x="416" y="249"/>
                      <a:pt x="440" y="21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Aitds15-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DA6971-0959-4A7A-87BD-290CC6B79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" y="3227"/>
                <a:ext cx="57" cy="56"/>
              </a:xfrm>
              <a:custGeom>
                <a:avLst/>
                <a:gdLst>
                  <a:gd name="T0" fmla="*/ 0 w 42"/>
                  <a:gd name="T1" fmla="*/ 15 h 41"/>
                  <a:gd name="T2" fmla="*/ 21 w 42"/>
                  <a:gd name="T3" fmla="*/ 41 h 41"/>
                  <a:gd name="T4" fmla="*/ 42 w 42"/>
                  <a:gd name="T5" fmla="*/ 13 h 41"/>
                  <a:gd name="T6" fmla="*/ 21 w 42"/>
                  <a:gd name="T7" fmla="*/ 0 h 41"/>
                  <a:gd name="T8" fmla="*/ 0 w 42"/>
                  <a:gd name="T9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0" y="15"/>
                    </a:moveTo>
                    <a:cubicBezTo>
                      <a:pt x="0" y="20"/>
                      <a:pt x="14" y="41"/>
                      <a:pt x="21" y="41"/>
                    </a:cubicBezTo>
                    <a:cubicBezTo>
                      <a:pt x="29" y="41"/>
                      <a:pt x="42" y="18"/>
                      <a:pt x="42" y="1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0" y="13"/>
                      <a:pt x="0" y="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Aitds15-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835D276-587C-49C0-A933-5DCA0EF686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" y="2875"/>
                <a:ext cx="293" cy="343"/>
              </a:xfrm>
              <a:custGeom>
                <a:avLst/>
                <a:gdLst>
                  <a:gd name="T0" fmla="*/ 3 w 215"/>
                  <a:gd name="T1" fmla="*/ 144 h 252"/>
                  <a:gd name="T2" fmla="*/ 13 w 215"/>
                  <a:gd name="T3" fmla="*/ 159 h 252"/>
                  <a:gd name="T4" fmla="*/ 107 w 215"/>
                  <a:gd name="T5" fmla="*/ 252 h 252"/>
                  <a:gd name="T6" fmla="*/ 202 w 215"/>
                  <a:gd name="T7" fmla="*/ 159 h 252"/>
                  <a:gd name="T8" fmla="*/ 212 w 215"/>
                  <a:gd name="T9" fmla="*/ 144 h 252"/>
                  <a:gd name="T10" fmla="*/ 209 w 215"/>
                  <a:gd name="T11" fmla="*/ 127 h 252"/>
                  <a:gd name="T12" fmla="*/ 210 w 215"/>
                  <a:gd name="T13" fmla="*/ 122 h 252"/>
                  <a:gd name="T14" fmla="*/ 211 w 215"/>
                  <a:gd name="T15" fmla="*/ 113 h 252"/>
                  <a:gd name="T16" fmla="*/ 111 w 215"/>
                  <a:gd name="T17" fmla="*/ 0 h 252"/>
                  <a:gd name="T18" fmla="*/ 4 w 215"/>
                  <a:gd name="T19" fmla="*/ 109 h 252"/>
                  <a:gd name="T20" fmla="*/ 5 w 215"/>
                  <a:gd name="T21" fmla="*/ 118 h 252"/>
                  <a:gd name="T22" fmla="*/ 6 w 215"/>
                  <a:gd name="T23" fmla="*/ 127 h 252"/>
                  <a:gd name="T24" fmla="*/ 3 w 215"/>
                  <a:gd name="T25" fmla="*/ 144 h 252"/>
                  <a:gd name="T26" fmla="*/ 16 w 215"/>
                  <a:gd name="T27" fmla="*/ 117 h 252"/>
                  <a:gd name="T28" fmla="*/ 88 w 215"/>
                  <a:gd name="T29" fmla="*/ 106 h 252"/>
                  <a:gd name="T30" fmla="*/ 133 w 215"/>
                  <a:gd name="T31" fmla="*/ 85 h 252"/>
                  <a:gd name="T32" fmla="*/ 168 w 215"/>
                  <a:gd name="T33" fmla="*/ 106 h 252"/>
                  <a:gd name="T34" fmla="*/ 197 w 215"/>
                  <a:gd name="T35" fmla="*/ 115 h 252"/>
                  <a:gd name="T36" fmla="*/ 195 w 215"/>
                  <a:gd name="T37" fmla="*/ 138 h 252"/>
                  <a:gd name="T38" fmla="*/ 194 w 215"/>
                  <a:gd name="T39" fmla="*/ 140 h 252"/>
                  <a:gd name="T40" fmla="*/ 194 w 215"/>
                  <a:gd name="T41" fmla="*/ 147 h 252"/>
                  <a:gd name="T42" fmla="*/ 193 w 215"/>
                  <a:gd name="T43" fmla="*/ 160 h 252"/>
                  <a:gd name="T44" fmla="*/ 107 w 215"/>
                  <a:gd name="T45" fmla="*/ 243 h 252"/>
                  <a:gd name="T46" fmla="*/ 26 w 215"/>
                  <a:gd name="T47" fmla="*/ 169 h 252"/>
                  <a:gd name="T48" fmla="*/ 16 w 215"/>
                  <a:gd name="T49" fmla="*/ 11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5" h="252">
                    <a:moveTo>
                      <a:pt x="3" y="144"/>
                    </a:moveTo>
                    <a:cubicBezTo>
                      <a:pt x="4" y="152"/>
                      <a:pt x="9" y="158"/>
                      <a:pt x="13" y="159"/>
                    </a:cubicBezTo>
                    <a:cubicBezTo>
                      <a:pt x="30" y="212"/>
                      <a:pt x="68" y="252"/>
                      <a:pt x="107" y="252"/>
                    </a:cubicBezTo>
                    <a:cubicBezTo>
                      <a:pt x="149" y="252"/>
                      <a:pt x="186" y="214"/>
                      <a:pt x="202" y="159"/>
                    </a:cubicBezTo>
                    <a:cubicBezTo>
                      <a:pt x="207" y="158"/>
                      <a:pt x="211" y="152"/>
                      <a:pt x="212" y="144"/>
                    </a:cubicBezTo>
                    <a:cubicBezTo>
                      <a:pt x="214" y="136"/>
                      <a:pt x="212" y="130"/>
                      <a:pt x="209" y="127"/>
                    </a:cubicBezTo>
                    <a:cubicBezTo>
                      <a:pt x="209" y="125"/>
                      <a:pt x="209" y="124"/>
                      <a:pt x="210" y="122"/>
                    </a:cubicBezTo>
                    <a:cubicBezTo>
                      <a:pt x="210" y="119"/>
                      <a:pt x="211" y="116"/>
                      <a:pt x="211" y="113"/>
                    </a:cubicBezTo>
                    <a:cubicBezTo>
                      <a:pt x="215" y="64"/>
                      <a:pt x="191" y="0"/>
                      <a:pt x="111" y="0"/>
                    </a:cubicBezTo>
                    <a:cubicBezTo>
                      <a:pt x="33" y="0"/>
                      <a:pt x="0" y="52"/>
                      <a:pt x="4" y="109"/>
                    </a:cubicBezTo>
                    <a:cubicBezTo>
                      <a:pt x="4" y="112"/>
                      <a:pt x="5" y="115"/>
                      <a:pt x="5" y="118"/>
                    </a:cubicBezTo>
                    <a:cubicBezTo>
                      <a:pt x="5" y="121"/>
                      <a:pt x="6" y="124"/>
                      <a:pt x="6" y="127"/>
                    </a:cubicBezTo>
                    <a:cubicBezTo>
                      <a:pt x="3" y="130"/>
                      <a:pt x="1" y="137"/>
                      <a:pt x="3" y="144"/>
                    </a:cubicBezTo>
                    <a:close/>
                    <a:moveTo>
                      <a:pt x="16" y="117"/>
                    </a:moveTo>
                    <a:cubicBezTo>
                      <a:pt x="31" y="120"/>
                      <a:pt x="68" y="119"/>
                      <a:pt x="88" y="106"/>
                    </a:cubicBezTo>
                    <a:cubicBezTo>
                      <a:pt x="109" y="93"/>
                      <a:pt x="133" y="85"/>
                      <a:pt x="133" y="85"/>
                    </a:cubicBezTo>
                    <a:cubicBezTo>
                      <a:pt x="133" y="85"/>
                      <a:pt x="140" y="93"/>
                      <a:pt x="168" y="106"/>
                    </a:cubicBezTo>
                    <a:cubicBezTo>
                      <a:pt x="179" y="110"/>
                      <a:pt x="189" y="114"/>
                      <a:pt x="197" y="115"/>
                    </a:cubicBezTo>
                    <a:cubicBezTo>
                      <a:pt x="198" y="115"/>
                      <a:pt x="197" y="126"/>
                      <a:pt x="195" y="138"/>
                    </a:cubicBezTo>
                    <a:cubicBezTo>
                      <a:pt x="195" y="139"/>
                      <a:pt x="194" y="139"/>
                      <a:pt x="194" y="140"/>
                    </a:cubicBezTo>
                    <a:cubicBezTo>
                      <a:pt x="194" y="143"/>
                      <a:pt x="194" y="145"/>
                      <a:pt x="194" y="147"/>
                    </a:cubicBezTo>
                    <a:cubicBezTo>
                      <a:pt x="193" y="152"/>
                      <a:pt x="193" y="157"/>
                      <a:pt x="193" y="160"/>
                    </a:cubicBezTo>
                    <a:cubicBezTo>
                      <a:pt x="177" y="210"/>
                      <a:pt x="145" y="243"/>
                      <a:pt x="107" y="243"/>
                    </a:cubicBezTo>
                    <a:cubicBezTo>
                      <a:pt x="75" y="243"/>
                      <a:pt x="43" y="212"/>
                      <a:pt x="26" y="169"/>
                    </a:cubicBezTo>
                    <a:cubicBezTo>
                      <a:pt x="25" y="155"/>
                      <a:pt x="15" y="116"/>
                      <a:pt x="16" y="11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4" name="Aitds15-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9C36E4-E382-4230-ACE2-5BF5720BDD0D}"/>
                </a:ext>
              </a:extLst>
            </p:cNvPr>
            <p:cNvSpPr/>
            <p:nvPr/>
          </p:nvSpPr>
          <p:spPr bwMode="auto">
            <a:xfrm>
              <a:off x="1636522" y="1875170"/>
              <a:ext cx="139945" cy="12505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36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4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4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9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4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400"/>
                            </p:stCondLst>
                            <p:childTnLst>
                              <p:par>
                                <p:cTn id="5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900"/>
                            </p:stCondLst>
                            <p:childTnLst>
                              <p:par>
                                <p:cTn id="63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6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" grpId="0"/>
      <p:bldP spid="19" grpId="0"/>
      <p:bldP spid="20" grpId="0" animBg="1"/>
      <p:bldP spid="22" grpId="0"/>
      <p:bldP spid="23" grpId="0" animBg="1"/>
      <p:bldP spid="25" grpId="0"/>
      <p:bldP spid="26" grpId="0" animBg="1"/>
      <p:bldP spid="3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有效优化制度执行保障</a:t>
            </a:r>
          </a:p>
        </p:txBody>
      </p:sp>
      <p:sp>
        <p:nvSpPr>
          <p:cNvPr id="57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B28482-1DD6-4575-901D-45FF6855A206}"/>
              </a:ext>
            </a:extLst>
          </p:cNvPr>
          <p:cNvSpPr txBox="1"/>
          <p:nvPr/>
        </p:nvSpPr>
        <p:spPr>
          <a:xfrm>
            <a:off x="6696874" y="2230381"/>
            <a:ext cx="63727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规范领导干部制度执行路径</a:t>
            </a:r>
            <a:endParaRPr lang="en-US" altLang="zh-CN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60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5CB2C9-D9FC-480F-AB4C-F279430A88A8}"/>
              </a:ext>
            </a:extLst>
          </p:cNvPr>
          <p:cNvSpPr/>
          <p:nvPr/>
        </p:nvSpPr>
        <p:spPr>
          <a:xfrm rot="153902">
            <a:off x="1047005" y="3233931"/>
            <a:ext cx="9991824" cy="2765120"/>
          </a:xfrm>
          <a:prstGeom prst="rect">
            <a:avLst/>
          </a:prstGeom>
          <a:solidFill>
            <a:srgbClr val="C6182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1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0022A4A-12A0-4610-9E20-5B77A05EE88A}"/>
              </a:ext>
            </a:extLst>
          </p:cNvPr>
          <p:cNvSpPr/>
          <p:nvPr/>
        </p:nvSpPr>
        <p:spPr>
          <a:xfrm>
            <a:off x="1122446" y="3214517"/>
            <a:ext cx="9846079" cy="2760524"/>
          </a:xfrm>
          <a:prstGeom prst="rect">
            <a:avLst/>
          </a:prstGeom>
          <a:solidFill>
            <a:srgbClr val="FEFDF8"/>
          </a:solidFill>
          <a:ln>
            <a:solidFill>
              <a:srgbClr val="C6182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3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B31E910-DBFE-4442-833A-B6248892107E}"/>
              </a:ext>
            </a:extLst>
          </p:cNvPr>
          <p:cNvSpPr/>
          <p:nvPr/>
        </p:nvSpPr>
        <p:spPr>
          <a:xfrm>
            <a:off x="1645278" y="3601690"/>
            <a:ext cx="6659196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领导干部考核不仅是评判干部制度执行能力的指标体系，更是引领干部强化制度执行的重要手段。</a:t>
            </a:r>
          </a:p>
        </p:txBody>
      </p:sp>
      <p:sp>
        <p:nvSpPr>
          <p:cNvPr id="59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624293-C5F0-441F-94D8-B1C1AC99B29B}"/>
              </a:ext>
            </a:extLst>
          </p:cNvPr>
          <p:cNvSpPr/>
          <p:nvPr/>
        </p:nvSpPr>
        <p:spPr>
          <a:xfrm>
            <a:off x="1645277" y="4553818"/>
            <a:ext cx="6096000" cy="11726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创设制度执行的常态化考核机制。</a:t>
            </a:r>
            <a:endParaRPr lang="en-US" altLang="zh-CN" dirty="0">
              <a:solidFill>
                <a:srgbClr val="C00000"/>
              </a:solidFill>
              <a:cs typeface="+mn-ea"/>
              <a:sym typeface="+mn-lt"/>
            </a:endParaRPr>
          </a:p>
          <a:p>
            <a:pPr marL="342900" indent="-342900" algn="just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完善动态化考核内容。</a:t>
            </a:r>
            <a:endParaRPr lang="en-US" altLang="zh-CN" dirty="0">
              <a:solidFill>
                <a:srgbClr val="C00000"/>
              </a:solidFill>
              <a:cs typeface="+mn-ea"/>
              <a:sym typeface="+mn-lt"/>
            </a:endParaRPr>
          </a:p>
          <a:p>
            <a:pPr marL="342900" indent="-342900" algn="just">
              <a:lnSpc>
                <a:spcPct val="130000"/>
              </a:lnSpc>
              <a:buFont typeface="+mj-ea"/>
              <a:buAutoNum type="circleNumDbPlain"/>
            </a:pPr>
            <a:r>
              <a:rPr lang="zh-CN" altLang="en-US" dirty="0">
                <a:solidFill>
                  <a:srgbClr val="C00000"/>
                </a:solidFill>
                <a:cs typeface="+mn-ea"/>
                <a:sym typeface="+mn-lt"/>
              </a:rPr>
              <a:t>创新制度执行考核方法。</a:t>
            </a:r>
          </a:p>
        </p:txBody>
      </p:sp>
      <p:grpSp>
        <p:nvGrpSpPr>
          <p:cNvPr id="4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20C7F83-BB8E-4580-B664-78E7805134DD}"/>
              </a:ext>
            </a:extLst>
          </p:cNvPr>
          <p:cNvGrpSpPr/>
          <p:nvPr/>
        </p:nvGrpSpPr>
        <p:grpSpPr>
          <a:xfrm>
            <a:off x="7563424" y="3928778"/>
            <a:ext cx="3019758" cy="2051046"/>
            <a:chOff x="7067195" y="1921398"/>
            <a:chExt cx="5099171" cy="346340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E902E9B-C0B1-46BE-982D-A3C6084468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67195" y="1921398"/>
              <a:ext cx="5099171" cy="3463402"/>
              <a:chOff x="0" y="0"/>
              <a:chExt cx="5623072" cy="3649932"/>
            </a:xfrm>
          </p:grpSpPr>
          <p:sp>
            <p:nvSpPr>
              <p:cNvPr id="7" name="Aitds7-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8DC871-8986-4515-8F88-B31A82D22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863" y="154881"/>
                <a:ext cx="2190251" cy="3135610"/>
              </a:xfrm>
              <a:prstGeom prst="rect">
                <a:avLst/>
              </a:prstGeom>
              <a:solidFill>
                <a:srgbClr val="7F4A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" name="Aitds7-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757390-CBD4-4522-9A2E-055A34333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283" y="412042"/>
                <a:ext cx="1883411" cy="26724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itds7-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FFF495-912E-4904-AAA7-D884C54ED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102" y="616602"/>
                <a:ext cx="815317" cy="72034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" name="Aitds7-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407637-9D40-4336-9E81-0FAF52730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760" y="1645246"/>
                <a:ext cx="1272654" cy="463182"/>
              </a:xfrm>
              <a:prstGeom prst="rect">
                <a:avLst/>
              </a:prstGeom>
              <a:solidFill>
                <a:srgbClr val="FEFD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Aitds7-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6A8E6DB-1D07-4DBE-92CF-80702C1696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699" y="616602"/>
                <a:ext cx="762716" cy="5260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" name="Aitds7-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B945F63-E362-44D1-8BB6-165ABF4CB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699" y="771483"/>
                <a:ext cx="762716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itds7-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4F3BE28-64F0-406A-ACC1-F2E7233F52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699" y="873763"/>
                <a:ext cx="762716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Aitds7-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0C2812-8305-4AA0-BA04-795B8CFFB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699" y="1028644"/>
                <a:ext cx="762716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" name="Aitds7-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CF36ED-F2BD-406A-8147-75DFD77D1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699" y="1130924"/>
                <a:ext cx="762716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Aitds7-1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759D0CA-74EF-4E21-A45E-ABDA5E7417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699" y="1285805"/>
                <a:ext cx="762716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Aitds7-1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0624D41-05CD-4A54-AB78-668E47A0A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102" y="1388085"/>
                <a:ext cx="1680313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Aitds7-1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7D2720-E559-4A24-8C6D-C65103BD2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102" y="1542966"/>
                <a:ext cx="815317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Aitds7-1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363530-85C7-411C-9585-55FAAEBDF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760" y="2210707"/>
                <a:ext cx="1272654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0" name="Aitds7-1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E6BA69-B2DB-4F6A-8EDA-0CEF936EB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760" y="2312987"/>
                <a:ext cx="1272654" cy="52601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1" name="Aitds7-1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4E3B73-6018-4A3B-A7C7-2EEBAFABBD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760" y="2467868"/>
                <a:ext cx="1272654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" name="Aitds7-1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301A65-5D36-416B-99C5-DDF6507B3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760" y="2570148"/>
                <a:ext cx="1272654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" name="Aitds7-1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EC146F-BF4C-4C27-B3A0-76D8BC28F1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760" y="2725029"/>
                <a:ext cx="1272654" cy="51140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" name="Aitds7-1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3FC5BC0-CD87-469C-A207-2EE05DB55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3760" y="2878449"/>
                <a:ext cx="713037" cy="146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Aitds7-1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83D6495-0A5E-4D1A-A311-6B7B99026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521" y="206020"/>
                <a:ext cx="1374934" cy="20602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" name="Aitds7-2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97028AA-167E-41AE-88CD-A89A988AB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9521" y="412042"/>
                <a:ext cx="1374934" cy="51140"/>
              </a:xfrm>
              <a:prstGeom prst="rect">
                <a:avLst/>
              </a:pr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Aitds7-2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D44B63-F99C-440D-885B-A36CE1C9C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4900" y="0"/>
                <a:ext cx="764177" cy="463182"/>
              </a:xfrm>
              <a:custGeom>
                <a:avLst/>
                <a:gdLst>
                  <a:gd name="T0" fmla="*/ 2147483647 w 15"/>
                  <a:gd name="T1" fmla="*/ 2147483647 h 9"/>
                  <a:gd name="T2" fmla="*/ 0 w 15"/>
                  <a:gd name="T3" fmla="*/ 2147483647 h 9"/>
                  <a:gd name="T4" fmla="*/ 0 w 15"/>
                  <a:gd name="T5" fmla="*/ 2147483647 h 9"/>
                  <a:gd name="T6" fmla="*/ 2147483647 w 15"/>
                  <a:gd name="T7" fmla="*/ 2147483647 h 9"/>
                  <a:gd name="T8" fmla="*/ 2147483647 w 15"/>
                  <a:gd name="T9" fmla="*/ 2147483647 h 9"/>
                  <a:gd name="T10" fmla="*/ 2147483647 w 15"/>
                  <a:gd name="T11" fmla="*/ 2147483647 h 9"/>
                  <a:gd name="T12" fmla="*/ 2147483647 w 15"/>
                  <a:gd name="T13" fmla="*/ 0 h 9"/>
                  <a:gd name="T14" fmla="*/ 2147483647 w 15"/>
                  <a:gd name="T15" fmla="*/ 0 h 9"/>
                  <a:gd name="T16" fmla="*/ 2147483647 w 15"/>
                  <a:gd name="T17" fmla="*/ 0 h 9"/>
                  <a:gd name="T18" fmla="*/ 2147483647 w 15"/>
                  <a:gd name="T19" fmla="*/ 0 h 9"/>
                  <a:gd name="T20" fmla="*/ 2147483647 w 15"/>
                  <a:gd name="T21" fmla="*/ 2147483647 h 9"/>
                  <a:gd name="T22" fmla="*/ 2147483647 w 15"/>
                  <a:gd name="T23" fmla="*/ 2147483647 h 9"/>
                  <a:gd name="T24" fmla="*/ 2147483647 w 15"/>
                  <a:gd name="T25" fmla="*/ 2147483647 h 9"/>
                  <a:gd name="T26" fmla="*/ 2147483647 w 15"/>
                  <a:gd name="T27" fmla="*/ 2147483647 h 9"/>
                  <a:gd name="T28" fmla="*/ 2147483647 w 15"/>
                  <a:gd name="T29" fmla="*/ 2147483647 h 9"/>
                  <a:gd name="T30" fmla="*/ 2147483647 w 15"/>
                  <a:gd name="T31" fmla="*/ 2147483647 h 9"/>
                  <a:gd name="T32" fmla="*/ 2147483647 w 15"/>
                  <a:gd name="T33" fmla="*/ 2147483647 h 9"/>
                  <a:gd name="T34" fmla="*/ 2147483647 w 15"/>
                  <a:gd name="T35" fmla="*/ 0 h 9"/>
                  <a:gd name="T36" fmla="*/ 2147483647 w 15"/>
                  <a:gd name="T37" fmla="*/ 0 h 9"/>
                  <a:gd name="T38" fmla="*/ 2147483647 w 15"/>
                  <a:gd name="T39" fmla="*/ 0 h 9"/>
                  <a:gd name="T40" fmla="*/ 2147483647 w 15"/>
                  <a:gd name="T41" fmla="*/ 0 h 9"/>
                  <a:gd name="T42" fmla="*/ 0 w 15"/>
                  <a:gd name="T43" fmla="*/ 2147483647 h 9"/>
                  <a:gd name="T44" fmla="*/ 2147483647 w 15"/>
                  <a:gd name="T45" fmla="*/ 2147483647 h 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5" h="9">
                    <a:moveTo>
                      <a:pt x="2" y="3"/>
                    </a:move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0"/>
                      <a:pt x="14" y="1"/>
                      <a:pt x="14" y="1"/>
                    </a:cubicBezTo>
                    <a:cubicBezTo>
                      <a:pt x="14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5" y="2"/>
                      <a:pt x="15" y="1"/>
                    </a:cubicBezTo>
                    <a:cubicBezTo>
                      <a:pt x="15" y="1"/>
                      <a:pt x="14" y="0"/>
                      <a:pt x="1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" name="Aitds7-2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C42F04-B409-48DD-8A48-F57CA477A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423" y="1234664"/>
                <a:ext cx="406197" cy="512861"/>
              </a:xfrm>
              <a:custGeom>
                <a:avLst/>
                <a:gdLst>
                  <a:gd name="T0" fmla="*/ 2147483647 w 278"/>
                  <a:gd name="T1" fmla="*/ 2147483647 h 351"/>
                  <a:gd name="T2" fmla="*/ 2147483647 w 278"/>
                  <a:gd name="T3" fmla="*/ 2147483647 h 351"/>
                  <a:gd name="T4" fmla="*/ 2147483647 w 278"/>
                  <a:gd name="T5" fmla="*/ 0 h 351"/>
                  <a:gd name="T6" fmla="*/ 0 w 278"/>
                  <a:gd name="T7" fmla="*/ 2147483647 h 351"/>
                  <a:gd name="T8" fmla="*/ 2147483647 w 278"/>
                  <a:gd name="T9" fmla="*/ 2147483647 h 351"/>
                  <a:gd name="T10" fmla="*/ 2147483647 w 278"/>
                  <a:gd name="T11" fmla="*/ 2147483647 h 351"/>
                  <a:gd name="T12" fmla="*/ 2147483647 w 278"/>
                  <a:gd name="T13" fmla="*/ 2147483647 h 3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78" h="351">
                    <a:moveTo>
                      <a:pt x="278" y="35"/>
                    </a:moveTo>
                    <a:lnTo>
                      <a:pt x="209" y="35"/>
                    </a:lnTo>
                    <a:lnTo>
                      <a:pt x="104" y="0"/>
                    </a:lnTo>
                    <a:lnTo>
                      <a:pt x="0" y="140"/>
                    </a:lnTo>
                    <a:lnTo>
                      <a:pt x="34" y="351"/>
                    </a:lnTo>
                    <a:lnTo>
                      <a:pt x="174" y="246"/>
                    </a:lnTo>
                    <a:lnTo>
                      <a:pt x="278" y="35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" name="Aitds7-2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20EC617-AECF-46E7-973C-CB18EC093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867" y="1285805"/>
                <a:ext cx="1578033" cy="1849806"/>
              </a:xfrm>
              <a:custGeom>
                <a:avLst/>
                <a:gdLst>
                  <a:gd name="T0" fmla="*/ 2147483647 w 1080"/>
                  <a:gd name="T1" fmla="*/ 2147483647 h 1266"/>
                  <a:gd name="T2" fmla="*/ 2147483647 w 1080"/>
                  <a:gd name="T3" fmla="*/ 2147483647 h 1266"/>
                  <a:gd name="T4" fmla="*/ 2147483647 w 1080"/>
                  <a:gd name="T5" fmla="*/ 2147483647 h 1266"/>
                  <a:gd name="T6" fmla="*/ 2147483647 w 1080"/>
                  <a:gd name="T7" fmla="*/ 2147483647 h 1266"/>
                  <a:gd name="T8" fmla="*/ 2147483647 w 1080"/>
                  <a:gd name="T9" fmla="*/ 2147483647 h 1266"/>
                  <a:gd name="T10" fmla="*/ 2147483647 w 1080"/>
                  <a:gd name="T11" fmla="*/ 2147483647 h 1266"/>
                  <a:gd name="T12" fmla="*/ 2147483647 w 1080"/>
                  <a:gd name="T13" fmla="*/ 0 h 1266"/>
                  <a:gd name="T14" fmla="*/ 2147483647 w 1080"/>
                  <a:gd name="T15" fmla="*/ 2147483647 h 1266"/>
                  <a:gd name="T16" fmla="*/ 2147483647 w 1080"/>
                  <a:gd name="T17" fmla="*/ 2147483647 h 1266"/>
                  <a:gd name="T18" fmla="*/ 2147483647 w 1080"/>
                  <a:gd name="T19" fmla="*/ 2147483647 h 1266"/>
                  <a:gd name="T20" fmla="*/ 2147483647 w 1080"/>
                  <a:gd name="T21" fmla="*/ 2147483647 h 1266"/>
                  <a:gd name="T22" fmla="*/ 2147483647 w 1080"/>
                  <a:gd name="T23" fmla="*/ 0 h 1266"/>
                  <a:gd name="T24" fmla="*/ 2147483647 w 1080"/>
                  <a:gd name="T25" fmla="*/ 0 h 1266"/>
                  <a:gd name="T26" fmla="*/ 2147483647 w 1080"/>
                  <a:gd name="T27" fmla="*/ 2147483647 h 1266"/>
                  <a:gd name="T28" fmla="*/ 0 w 1080"/>
                  <a:gd name="T29" fmla="*/ 2147483647 h 1266"/>
                  <a:gd name="T30" fmla="*/ 2147483647 w 1080"/>
                  <a:gd name="T31" fmla="*/ 2147483647 h 126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080" h="1266">
                    <a:moveTo>
                      <a:pt x="313" y="1266"/>
                    </a:moveTo>
                    <a:lnTo>
                      <a:pt x="627" y="703"/>
                    </a:lnTo>
                    <a:lnTo>
                      <a:pt x="906" y="492"/>
                    </a:lnTo>
                    <a:lnTo>
                      <a:pt x="1010" y="176"/>
                    </a:lnTo>
                    <a:lnTo>
                      <a:pt x="1080" y="105"/>
                    </a:lnTo>
                    <a:lnTo>
                      <a:pt x="1045" y="35"/>
                    </a:lnTo>
                    <a:lnTo>
                      <a:pt x="1010" y="0"/>
                    </a:lnTo>
                    <a:lnTo>
                      <a:pt x="871" y="140"/>
                    </a:lnTo>
                    <a:lnTo>
                      <a:pt x="836" y="246"/>
                    </a:lnTo>
                    <a:lnTo>
                      <a:pt x="801" y="281"/>
                    </a:lnTo>
                    <a:lnTo>
                      <a:pt x="836" y="140"/>
                    </a:lnTo>
                    <a:lnTo>
                      <a:pt x="976" y="0"/>
                    </a:lnTo>
                    <a:lnTo>
                      <a:pt x="836" y="0"/>
                    </a:lnTo>
                    <a:lnTo>
                      <a:pt x="627" y="211"/>
                    </a:lnTo>
                    <a:lnTo>
                      <a:pt x="0" y="1126"/>
                    </a:lnTo>
                    <a:lnTo>
                      <a:pt x="313" y="1266"/>
                    </a:lnTo>
                    <a:close/>
                  </a:path>
                </a:pathLst>
              </a:custGeom>
              <a:solidFill>
                <a:srgbClr val="FD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Aitds7-2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56D3263-A8FA-4E98-B805-AD74A3B416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180" y="771483"/>
                <a:ext cx="151959" cy="206021"/>
              </a:xfrm>
              <a:custGeom>
                <a:avLst/>
                <a:gdLst>
                  <a:gd name="T0" fmla="*/ 2147483647 w 104"/>
                  <a:gd name="T1" fmla="*/ 0 h 141"/>
                  <a:gd name="T2" fmla="*/ 2147483647 w 104"/>
                  <a:gd name="T3" fmla="*/ 0 h 141"/>
                  <a:gd name="T4" fmla="*/ 2147483647 w 104"/>
                  <a:gd name="T5" fmla="*/ 0 h 141"/>
                  <a:gd name="T6" fmla="*/ 0 w 104"/>
                  <a:gd name="T7" fmla="*/ 2147483647 h 141"/>
                  <a:gd name="T8" fmla="*/ 2147483647 w 104"/>
                  <a:gd name="T9" fmla="*/ 2147483647 h 141"/>
                  <a:gd name="T10" fmla="*/ 2147483647 w 104"/>
                  <a:gd name="T11" fmla="*/ 0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04" h="141">
                    <a:moveTo>
                      <a:pt x="104" y="0"/>
                    </a:moveTo>
                    <a:lnTo>
                      <a:pt x="104" y="0"/>
                    </a:lnTo>
                    <a:lnTo>
                      <a:pt x="0" y="70"/>
                    </a:lnTo>
                    <a:lnTo>
                      <a:pt x="35" y="141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F0E5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" name="Aitds7-2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0CF5781-3966-49D6-B28F-DDD775DEA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863" y="873763"/>
                <a:ext cx="866457" cy="977504"/>
              </a:xfrm>
              <a:custGeom>
                <a:avLst/>
                <a:gdLst>
                  <a:gd name="T0" fmla="*/ 2147483647 w 593"/>
                  <a:gd name="T1" fmla="*/ 2147483647 h 669"/>
                  <a:gd name="T2" fmla="*/ 2147483647 w 593"/>
                  <a:gd name="T3" fmla="*/ 0 h 669"/>
                  <a:gd name="T4" fmla="*/ 0 w 593"/>
                  <a:gd name="T5" fmla="*/ 2147483647 h 669"/>
                  <a:gd name="T6" fmla="*/ 2147483647 w 593"/>
                  <a:gd name="T7" fmla="*/ 2147483647 h 669"/>
                  <a:gd name="T8" fmla="*/ 2147483647 w 593"/>
                  <a:gd name="T9" fmla="*/ 2147483647 h 6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3" h="669">
                    <a:moveTo>
                      <a:pt x="593" y="35"/>
                    </a:moveTo>
                    <a:lnTo>
                      <a:pt x="558" y="0"/>
                    </a:lnTo>
                    <a:lnTo>
                      <a:pt x="0" y="634"/>
                    </a:lnTo>
                    <a:lnTo>
                      <a:pt x="35" y="669"/>
                    </a:lnTo>
                    <a:lnTo>
                      <a:pt x="593" y="35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" name="Aitds7-2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572E485-01AF-4BD7-B1C4-8A3EAD26F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863" y="873763"/>
                <a:ext cx="815317" cy="926364"/>
              </a:xfrm>
              <a:custGeom>
                <a:avLst/>
                <a:gdLst>
                  <a:gd name="T0" fmla="*/ 2147483647 w 558"/>
                  <a:gd name="T1" fmla="*/ 0 h 634"/>
                  <a:gd name="T2" fmla="*/ 2147483647 w 558"/>
                  <a:gd name="T3" fmla="*/ 0 h 634"/>
                  <a:gd name="T4" fmla="*/ 0 w 558"/>
                  <a:gd name="T5" fmla="*/ 2147483647 h 634"/>
                  <a:gd name="T6" fmla="*/ 0 w 558"/>
                  <a:gd name="T7" fmla="*/ 2147483647 h 634"/>
                  <a:gd name="T8" fmla="*/ 2147483647 w 558"/>
                  <a:gd name="T9" fmla="*/ 0 h 6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8" h="634">
                    <a:moveTo>
                      <a:pt x="558" y="0"/>
                    </a:moveTo>
                    <a:lnTo>
                      <a:pt x="558" y="0"/>
                    </a:lnTo>
                    <a:lnTo>
                      <a:pt x="0" y="634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DB2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" name="Aitds7-2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7BBCA1-5156-4DC2-96FB-6D0F05029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003" y="924902"/>
                <a:ext cx="815317" cy="926364"/>
              </a:xfrm>
              <a:custGeom>
                <a:avLst/>
                <a:gdLst>
                  <a:gd name="T0" fmla="*/ 2147483647 w 558"/>
                  <a:gd name="T1" fmla="*/ 0 h 634"/>
                  <a:gd name="T2" fmla="*/ 2147483647 w 558"/>
                  <a:gd name="T3" fmla="*/ 2147483647 h 634"/>
                  <a:gd name="T4" fmla="*/ 0 w 558"/>
                  <a:gd name="T5" fmla="*/ 2147483647 h 634"/>
                  <a:gd name="T6" fmla="*/ 0 w 558"/>
                  <a:gd name="T7" fmla="*/ 2147483647 h 634"/>
                  <a:gd name="T8" fmla="*/ 2147483647 w 558"/>
                  <a:gd name="T9" fmla="*/ 0 h 6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8" h="634">
                    <a:moveTo>
                      <a:pt x="558" y="0"/>
                    </a:moveTo>
                    <a:lnTo>
                      <a:pt x="558" y="36"/>
                    </a:lnTo>
                    <a:lnTo>
                      <a:pt x="0" y="634"/>
                    </a:lnTo>
                    <a:lnTo>
                      <a:pt x="558" y="0"/>
                    </a:lnTo>
                    <a:close/>
                  </a:path>
                </a:pathLst>
              </a:custGeom>
              <a:solidFill>
                <a:srgbClr val="DB27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Aitds7-2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3BE36D3-AB22-4A6E-8A55-83D16E0C9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723" y="1800127"/>
                <a:ext cx="102280" cy="102280"/>
              </a:xfrm>
              <a:custGeom>
                <a:avLst/>
                <a:gdLst>
                  <a:gd name="T0" fmla="*/ 2147483647 w 70"/>
                  <a:gd name="T1" fmla="*/ 2147483647 h 70"/>
                  <a:gd name="T2" fmla="*/ 2147483647 w 70"/>
                  <a:gd name="T3" fmla="*/ 0 h 70"/>
                  <a:gd name="T4" fmla="*/ 0 w 70"/>
                  <a:gd name="T5" fmla="*/ 2147483647 h 70"/>
                  <a:gd name="T6" fmla="*/ 2147483647 w 70"/>
                  <a:gd name="T7" fmla="*/ 2147483647 h 70"/>
                  <a:gd name="T8" fmla="*/ 2147483647 w 70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70" y="35"/>
                    </a:moveTo>
                    <a:lnTo>
                      <a:pt x="35" y="0"/>
                    </a:lnTo>
                    <a:lnTo>
                      <a:pt x="0" y="35"/>
                    </a:lnTo>
                    <a:lnTo>
                      <a:pt x="35" y="70"/>
                    </a:lnTo>
                    <a:lnTo>
                      <a:pt x="70" y="3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Aitds7-2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ED2F249-AB63-427D-BA0B-D76C8FBAD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9583" y="1851266"/>
                <a:ext cx="102280" cy="102280"/>
              </a:xfrm>
              <a:custGeom>
                <a:avLst/>
                <a:gdLst>
                  <a:gd name="T0" fmla="*/ 2147483647 w 70"/>
                  <a:gd name="T1" fmla="*/ 2147483647 h 70"/>
                  <a:gd name="T2" fmla="*/ 0 w 70"/>
                  <a:gd name="T3" fmla="*/ 2147483647 h 70"/>
                  <a:gd name="T4" fmla="*/ 2147483647 w 70"/>
                  <a:gd name="T5" fmla="*/ 0 h 70"/>
                  <a:gd name="T6" fmla="*/ 2147483647 w 70"/>
                  <a:gd name="T7" fmla="*/ 2147483647 h 70"/>
                  <a:gd name="T8" fmla="*/ 2147483647 w 70"/>
                  <a:gd name="T9" fmla="*/ 2147483647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70">
                    <a:moveTo>
                      <a:pt x="35" y="70"/>
                    </a:moveTo>
                    <a:lnTo>
                      <a:pt x="0" y="35"/>
                    </a:lnTo>
                    <a:lnTo>
                      <a:pt x="35" y="0"/>
                    </a:lnTo>
                    <a:lnTo>
                      <a:pt x="70" y="35"/>
                    </a:lnTo>
                    <a:lnTo>
                      <a:pt x="35" y="7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" name="Aitds7-3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29B7169-FE2E-438A-8AAD-B8BAC6FEB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7999" y="771483"/>
                <a:ext cx="51140" cy="51140"/>
              </a:xfrm>
              <a:custGeom>
                <a:avLst/>
                <a:gdLst>
                  <a:gd name="T0" fmla="*/ 0 w 35"/>
                  <a:gd name="T1" fmla="*/ 2147483647 h 35"/>
                  <a:gd name="T2" fmla="*/ 2147483647 w 35"/>
                  <a:gd name="T3" fmla="*/ 0 h 35"/>
                  <a:gd name="T4" fmla="*/ 2147483647 w 35"/>
                  <a:gd name="T5" fmla="*/ 0 h 35"/>
                  <a:gd name="T6" fmla="*/ 2147483647 w 35"/>
                  <a:gd name="T7" fmla="*/ 0 h 35"/>
                  <a:gd name="T8" fmla="*/ 2147483647 w 35"/>
                  <a:gd name="T9" fmla="*/ 2147483647 h 35"/>
                  <a:gd name="T10" fmla="*/ 0 w 35"/>
                  <a:gd name="T11" fmla="*/ 2147483647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5" h="35">
                    <a:moveTo>
                      <a:pt x="0" y="35"/>
                    </a:moveTo>
                    <a:lnTo>
                      <a:pt x="35" y="0"/>
                    </a:lnTo>
                    <a:lnTo>
                      <a:pt x="35" y="3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1C19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Aitds7-3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3D33F48-CBAC-4DD4-91E3-50A8C8083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867" y="1130924"/>
                <a:ext cx="1526893" cy="1800127"/>
              </a:xfrm>
              <a:custGeom>
                <a:avLst/>
                <a:gdLst>
                  <a:gd name="T0" fmla="*/ 0 w 1045"/>
                  <a:gd name="T1" fmla="*/ 2147483647 h 1232"/>
                  <a:gd name="T2" fmla="*/ 2147483647 w 1045"/>
                  <a:gd name="T3" fmla="*/ 2147483647 h 1232"/>
                  <a:gd name="T4" fmla="*/ 2147483647 w 1045"/>
                  <a:gd name="T5" fmla="*/ 2147483647 h 1232"/>
                  <a:gd name="T6" fmla="*/ 2147483647 w 1045"/>
                  <a:gd name="T7" fmla="*/ 2147483647 h 1232"/>
                  <a:gd name="T8" fmla="*/ 2147483647 w 1045"/>
                  <a:gd name="T9" fmla="*/ 0 h 1232"/>
                  <a:gd name="T10" fmla="*/ 2147483647 w 1045"/>
                  <a:gd name="T11" fmla="*/ 0 h 1232"/>
                  <a:gd name="T12" fmla="*/ 2147483647 w 1045"/>
                  <a:gd name="T13" fmla="*/ 0 h 1232"/>
                  <a:gd name="T14" fmla="*/ 2147483647 w 1045"/>
                  <a:gd name="T15" fmla="*/ 0 h 1232"/>
                  <a:gd name="T16" fmla="*/ 2147483647 w 1045"/>
                  <a:gd name="T17" fmla="*/ 0 h 1232"/>
                  <a:gd name="T18" fmla="*/ 2147483647 w 1045"/>
                  <a:gd name="T19" fmla="*/ 2147483647 h 1232"/>
                  <a:gd name="T20" fmla="*/ 2147483647 w 1045"/>
                  <a:gd name="T21" fmla="*/ 2147483647 h 1232"/>
                  <a:gd name="T22" fmla="*/ 2147483647 w 1045"/>
                  <a:gd name="T23" fmla="*/ 2147483647 h 1232"/>
                  <a:gd name="T24" fmla="*/ 2147483647 w 1045"/>
                  <a:gd name="T25" fmla="*/ 2147483647 h 1232"/>
                  <a:gd name="T26" fmla="*/ 2147483647 w 1045"/>
                  <a:gd name="T27" fmla="*/ 2147483647 h 1232"/>
                  <a:gd name="T28" fmla="*/ 0 w 1045"/>
                  <a:gd name="T29" fmla="*/ 2147483647 h 123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5" h="1232">
                    <a:moveTo>
                      <a:pt x="0" y="1232"/>
                    </a:moveTo>
                    <a:lnTo>
                      <a:pt x="418" y="493"/>
                    </a:lnTo>
                    <a:lnTo>
                      <a:pt x="453" y="211"/>
                    </a:lnTo>
                    <a:lnTo>
                      <a:pt x="522" y="106"/>
                    </a:lnTo>
                    <a:lnTo>
                      <a:pt x="627" y="0"/>
                    </a:lnTo>
                    <a:lnTo>
                      <a:pt x="732" y="0"/>
                    </a:lnTo>
                    <a:lnTo>
                      <a:pt x="801" y="0"/>
                    </a:lnTo>
                    <a:lnTo>
                      <a:pt x="1010" y="0"/>
                    </a:lnTo>
                    <a:lnTo>
                      <a:pt x="1045" y="0"/>
                    </a:lnTo>
                    <a:lnTo>
                      <a:pt x="1010" y="71"/>
                    </a:lnTo>
                    <a:lnTo>
                      <a:pt x="941" y="106"/>
                    </a:lnTo>
                    <a:lnTo>
                      <a:pt x="906" y="106"/>
                    </a:lnTo>
                    <a:lnTo>
                      <a:pt x="766" y="211"/>
                    </a:lnTo>
                    <a:lnTo>
                      <a:pt x="557" y="422"/>
                    </a:lnTo>
                    <a:lnTo>
                      <a:pt x="0" y="1232"/>
                    </a:lnTo>
                    <a:close/>
                  </a:path>
                </a:pathLst>
              </a:custGeom>
              <a:solidFill>
                <a:srgbClr val="FD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Aitds7-3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D429F41-2FBE-4A09-AA02-B44F6BE3D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91801" y="1336944"/>
                <a:ext cx="151959" cy="206021"/>
              </a:xfrm>
              <a:custGeom>
                <a:avLst/>
                <a:gdLst>
                  <a:gd name="T0" fmla="*/ 2147483647 w 104"/>
                  <a:gd name="T1" fmla="*/ 0 h 141"/>
                  <a:gd name="T2" fmla="*/ 2147483647 w 104"/>
                  <a:gd name="T3" fmla="*/ 0 h 141"/>
                  <a:gd name="T4" fmla="*/ 2147483647 w 104"/>
                  <a:gd name="T5" fmla="*/ 2147483647 h 141"/>
                  <a:gd name="T6" fmla="*/ 2147483647 w 104"/>
                  <a:gd name="T7" fmla="*/ 2147483647 h 141"/>
                  <a:gd name="T8" fmla="*/ 0 w 104"/>
                  <a:gd name="T9" fmla="*/ 2147483647 h 141"/>
                  <a:gd name="T10" fmla="*/ 2147483647 w 104"/>
                  <a:gd name="T11" fmla="*/ 2147483647 h 141"/>
                  <a:gd name="T12" fmla="*/ 2147483647 w 104"/>
                  <a:gd name="T13" fmla="*/ 0 h 1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" h="141">
                    <a:moveTo>
                      <a:pt x="35" y="0"/>
                    </a:moveTo>
                    <a:lnTo>
                      <a:pt x="104" y="0"/>
                    </a:lnTo>
                    <a:lnTo>
                      <a:pt x="104" y="70"/>
                    </a:lnTo>
                    <a:lnTo>
                      <a:pt x="69" y="141"/>
                    </a:lnTo>
                    <a:lnTo>
                      <a:pt x="0" y="105"/>
                    </a:lnTo>
                    <a:lnTo>
                      <a:pt x="35" y="35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CF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Aitds7-3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5645ACD-35F1-49F0-BBD7-6681ABBBB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0662" y="1130924"/>
                <a:ext cx="203098" cy="51140"/>
              </a:xfrm>
              <a:custGeom>
                <a:avLst/>
                <a:gdLst>
                  <a:gd name="T0" fmla="*/ 0 w 139"/>
                  <a:gd name="T1" fmla="*/ 0 h 35"/>
                  <a:gd name="T2" fmla="*/ 0 w 139"/>
                  <a:gd name="T3" fmla="*/ 2147483647 h 35"/>
                  <a:gd name="T4" fmla="*/ 2147483647 w 139"/>
                  <a:gd name="T5" fmla="*/ 2147483647 h 35"/>
                  <a:gd name="T6" fmla="*/ 2147483647 w 139"/>
                  <a:gd name="T7" fmla="*/ 2147483647 h 35"/>
                  <a:gd name="T8" fmla="*/ 2147483647 w 139"/>
                  <a:gd name="T9" fmla="*/ 0 h 35"/>
                  <a:gd name="T10" fmla="*/ 2147483647 w 139"/>
                  <a:gd name="T11" fmla="*/ 0 h 35"/>
                  <a:gd name="T12" fmla="*/ 0 w 13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9" h="35">
                    <a:moveTo>
                      <a:pt x="0" y="0"/>
                    </a:moveTo>
                    <a:lnTo>
                      <a:pt x="0" y="35"/>
                    </a:lnTo>
                    <a:lnTo>
                      <a:pt x="70" y="35"/>
                    </a:lnTo>
                    <a:lnTo>
                      <a:pt x="104" y="35"/>
                    </a:lnTo>
                    <a:lnTo>
                      <a:pt x="139" y="0"/>
                    </a:lnTo>
                    <a:lnTo>
                      <a:pt x="1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Aitds7-3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4160BC-FB56-4B2E-9868-549A27629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003" y="1285805"/>
                <a:ext cx="407658" cy="410581"/>
              </a:xfrm>
              <a:custGeom>
                <a:avLst/>
                <a:gdLst>
                  <a:gd name="T0" fmla="*/ 0 w 279"/>
                  <a:gd name="T1" fmla="*/ 2147483647 h 281"/>
                  <a:gd name="T2" fmla="*/ 2147483647 w 279"/>
                  <a:gd name="T3" fmla="*/ 2147483647 h 281"/>
                  <a:gd name="T4" fmla="*/ 2147483647 w 279"/>
                  <a:gd name="T5" fmla="*/ 0 h 281"/>
                  <a:gd name="T6" fmla="*/ 2147483647 w 279"/>
                  <a:gd name="T7" fmla="*/ 0 h 281"/>
                  <a:gd name="T8" fmla="*/ 0 w 279"/>
                  <a:gd name="T9" fmla="*/ 2147483647 h 2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9" h="281">
                    <a:moveTo>
                      <a:pt x="0" y="281"/>
                    </a:moveTo>
                    <a:lnTo>
                      <a:pt x="139" y="35"/>
                    </a:lnTo>
                    <a:lnTo>
                      <a:pt x="174" y="0"/>
                    </a:lnTo>
                    <a:lnTo>
                      <a:pt x="279" y="0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Aitds7-3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A2BE1EB-DF8A-47DC-B116-42BA31226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003" y="1542966"/>
                <a:ext cx="305378" cy="359441"/>
              </a:xfrm>
              <a:custGeom>
                <a:avLst/>
                <a:gdLst>
                  <a:gd name="T0" fmla="*/ 2147483647 w 209"/>
                  <a:gd name="T1" fmla="*/ 2147483647 h 246"/>
                  <a:gd name="T2" fmla="*/ 2147483647 w 209"/>
                  <a:gd name="T3" fmla="*/ 2147483647 h 246"/>
                  <a:gd name="T4" fmla="*/ 2147483647 w 209"/>
                  <a:gd name="T5" fmla="*/ 0 h 246"/>
                  <a:gd name="T6" fmla="*/ 0 w 209"/>
                  <a:gd name="T7" fmla="*/ 2147483647 h 246"/>
                  <a:gd name="T8" fmla="*/ 2147483647 w 209"/>
                  <a:gd name="T9" fmla="*/ 2147483647 h 2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09" h="246">
                    <a:moveTo>
                      <a:pt x="105" y="211"/>
                    </a:moveTo>
                    <a:lnTo>
                      <a:pt x="209" y="105"/>
                    </a:lnTo>
                    <a:lnTo>
                      <a:pt x="209" y="0"/>
                    </a:lnTo>
                    <a:lnTo>
                      <a:pt x="0" y="246"/>
                    </a:lnTo>
                    <a:lnTo>
                      <a:pt x="105" y="211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Aitds7-3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A37ACA-0A8D-4C36-8CB9-0540A7271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867" y="1439224"/>
                <a:ext cx="713037" cy="1542966"/>
              </a:xfrm>
              <a:custGeom>
                <a:avLst/>
                <a:gdLst>
                  <a:gd name="T0" fmla="*/ 2147483647 w 488"/>
                  <a:gd name="T1" fmla="*/ 0 h 1056"/>
                  <a:gd name="T2" fmla="*/ 2147483647 w 488"/>
                  <a:gd name="T3" fmla="*/ 2147483647 h 1056"/>
                  <a:gd name="T4" fmla="*/ 2147483647 w 488"/>
                  <a:gd name="T5" fmla="*/ 2147483647 h 1056"/>
                  <a:gd name="T6" fmla="*/ 0 w 488"/>
                  <a:gd name="T7" fmla="*/ 2147483647 h 1056"/>
                  <a:gd name="T8" fmla="*/ 2147483647 w 488"/>
                  <a:gd name="T9" fmla="*/ 2147483647 h 1056"/>
                  <a:gd name="T10" fmla="*/ 2147483647 w 488"/>
                  <a:gd name="T11" fmla="*/ 0 h 10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8" h="1056">
                    <a:moveTo>
                      <a:pt x="453" y="0"/>
                    </a:moveTo>
                    <a:lnTo>
                      <a:pt x="488" y="387"/>
                    </a:lnTo>
                    <a:lnTo>
                      <a:pt x="104" y="1056"/>
                    </a:lnTo>
                    <a:lnTo>
                      <a:pt x="0" y="1021"/>
                    </a:lnTo>
                    <a:lnTo>
                      <a:pt x="418" y="282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Aitds7-3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1A0C77-D9E7-4189-B3E0-7D200BD6E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863" y="1594105"/>
                <a:ext cx="610757" cy="822623"/>
              </a:xfrm>
              <a:custGeom>
                <a:avLst/>
                <a:gdLst>
                  <a:gd name="T0" fmla="*/ 2147483647 w 418"/>
                  <a:gd name="T1" fmla="*/ 0 h 563"/>
                  <a:gd name="T2" fmla="*/ 2147483647 w 418"/>
                  <a:gd name="T3" fmla="*/ 2147483647 h 563"/>
                  <a:gd name="T4" fmla="*/ 2147483647 w 418"/>
                  <a:gd name="T5" fmla="*/ 2147483647 h 563"/>
                  <a:gd name="T6" fmla="*/ 0 w 418"/>
                  <a:gd name="T7" fmla="*/ 2147483647 h 563"/>
                  <a:gd name="T8" fmla="*/ 2147483647 w 418"/>
                  <a:gd name="T9" fmla="*/ 2147483647 h 563"/>
                  <a:gd name="T10" fmla="*/ 2147483647 w 418"/>
                  <a:gd name="T11" fmla="*/ 2147483647 h 563"/>
                  <a:gd name="T12" fmla="*/ 2147483647 w 418"/>
                  <a:gd name="T13" fmla="*/ 0 h 5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8" h="563">
                    <a:moveTo>
                      <a:pt x="418" y="0"/>
                    </a:moveTo>
                    <a:lnTo>
                      <a:pt x="279" y="281"/>
                    </a:lnTo>
                    <a:lnTo>
                      <a:pt x="35" y="492"/>
                    </a:lnTo>
                    <a:lnTo>
                      <a:pt x="0" y="563"/>
                    </a:lnTo>
                    <a:lnTo>
                      <a:pt x="35" y="492"/>
                    </a:lnTo>
                    <a:lnTo>
                      <a:pt x="314" y="281"/>
                    </a:lnTo>
                    <a:lnTo>
                      <a:pt x="418" y="0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Aitds7-3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4208B55-4873-4017-A3C8-A0E59046B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423" y="1182063"/>
                <a:ext cx="49679" cy="154881"/>
              </a:xfrm>
              <a:custGeom>
                <a:avLst/>
                <a:gdLst>
                  <a:gd name="T0" fmla="*/ 2147483647 w 34"/>
                  <a:gd name="T1" fmla="*/ 2147483647 h 106"/>
                  <a:gd name="T2" fmla="*/ 0 w 34"/>
                  <a:gd name="T3" fmla="*/ 0 h 106"/>
                  <a:gd name="T4" fmla="*/ 2147483647 w 34"/>
                  <a:gd name="T5" fmla="*/ 2147483647 h 106"/>
                  <a:gd name="T6" fmla="*/ 2147483647 w 34"/>
                  <a:gd name="T7" fmla="*/ 2147483647 h 10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4" h="106">
                    <a:moveTo>
                      <a:pt x="34" y="106"/>
                    </a:moveTo>
                    <a:lnTo>
                      <a:pt x="0" y="0"/>
                    </a:lnTo>
                    <a:lnTo>
                      <a:pt x="34" y="106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Aitds7-39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BBA7884-D26A-41D6-9E89-7B376E0B0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423" y="1800127"/>
                <a:ext cx="0" cy="153420"/>
              </a:xfrm>
              <a:custGeom>
                <a:avLst/>
                <a:gdLst>
                  <a:gd name="T0" fmla="*/ 0 h 105"/>
                  <a:gd name="T1" fmla="*/ 2147483647 h 105"/>
                  <a:gd name="T2" fmla="*/ 2147483647 h 105"/>
                  <a:gd name="T3" fmla="*/ 0 h 105"/>
                  <a:gd name="T4" fmla="*/ 0 60000 65536"/>
                  <a:gd name="T5" fmla="*/ 0 60000 65536"/>
                  <a:gd name="T6" fmla="*/ 0 60000 65536"/>
                  <a:gd name="T7" fmla="*/ 0 60000 65536"/>
                </a:gdLst>
                <a:ahLst/>
                <a:cxnLst>
                  <a:cxn ang="T4">
                    <a:pos x="0" y="T0"/>
                  </a:cxn>
                  <a:cxn ang="T5">
                    <a:pos x="0" y="T1"/>
                  </a:cxn>
                  <a:cxn ang="T6">
                    <a:pos x="0" y="T2"/>
                  </a:cxn>
                  <a:cxn ang="T7">
                    <a:pos x="0" y="T3"/>
                  </a:cxn>
                </a:cxnLst>
                <a:rect l="0" t="0" r="r" b="b"/>
                <a:pathLst>
                  <a:path h="105">
                    <a:moveTo>
                      <a:pt x="0" y="0"/>
                    </a:moveTo>
                    <a:lnTo>
                      <a:pt x="0" y="105"/>
                    </a:lnTo>
                    <a:lnTo>
                      <a:pt x="0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Aitds7-40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C3DB193-8B27-469F-8979-3CF82BD69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6736" y="1079783"/>
                <a:ext cx="1221515" cy="1953547"/>
              </a:xfrm>
              <a:custGeom>
                <a:avLst/>
                <a:gdLst>
                  <a:gd name="T0" fmla="*/ 2147483647 w 836"/>
                  <a:gd name="T1" fmla="*/ 2147483647 h 1337"/>
                  <a:gd name="T2" fmla="*/ 2147483647 w 836"/>
                  <a:gd name="T3" fmla="*/ 2147483647 h 1337"/>
                  <a:gd name="T4" fmla="*/ 2147483647 w 836"/>
                  <a:gd name="T5" fmla="*/ 2147483647 h 1337"/>
                  <a:gd name="T6" fmla="*/ 2147483647 w 836"/>
                  <a:gd name="T7" fmla="*/ 2147483647 h 1337"/>
                  <a:gd name="T8" fmla="*/ 2147483647 w 836"/>
                  <a:gd name="T9" fmla="*/ 2147483647 h 1337"/>
                  <a:gd name="T10" fmla="*/ 2147483647 w 836"/>
                  <a:gd name="T11" fmla="*/ 2147483647 h 1337"/>
                  <a:gd name="T12" fmla="*/ 2147483647 w 836"/>
                  <a:gd name="T13" fmla="*/ 2147483647 h 1337"/>
                  <a:gd name="T14" fmla="*/ 2147483647 w 836"/>
                  <a:gd name="T15" fmla="*/ 2147483647 h 1337"/>
                  <a:gd name="T16" fmla="*/ 2147483647 w 836"/>
                  <a:gd name="T17" fmla="*/ 2147483647 h 1337"/>
                  <a:gd name="T18" fmla="*/ 2147483647 w 836"/>
                  <a:gd name="T19" fmla="*/ 0 h 1337"/>
                  <a:gd name="T20" fmla="*/ 2147483647 w 836"/>
                  <a:gd name="T21" fmla="*/ 2147483647 h 1337"/>
                  <a:gd name="T22" fmla="*/ 2147483647 w 836"/>
                  <a:gd name="T23" fmla="*/ 2147483647 h 1337"/>
                  <a:gd name="T24" fmla="*/ 2147483647 w 836"/>
                  <a:gd name="T25" fmla="*/ 2147483647 h 1337"/>
                  <a:gd name="T26" fmla="*/ 2147483647 w 836"/>
                  <a:gd name="T27" fmla="*/ 2147483647 h 1337"/>
                  <a:gd name="T28" fmla="*/ 2147483647 w 836"/>
                  <a:gd name="T29" fmla="*/ 2147483647 h 1337"/>
                  <a:gd name="T30" fmla="*/ 2147483647 w 836"/>
                  <a:gd name="T31" fmla="*/ 2147483647 h 1337"/>
                  <a:gd name="T32" fmla="*/ 0 w 836"/>
                  <a:gd name="T33" fmla="*/ 2147483647 h 1337"/>
                  <a:gd name="T34" fmla="*/ 2147483647 w 836"/>
                  <a:gd name="T35" fmla="*/ 2147483647 h 13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36" h="1337">
                    <a:moveTo>
                      <a:pt x="34" y="317"/>
                    </a:moveTo>
                    <a:lnTo>
                      <a:pt x="69" y="563"/>
                    </a:lnTo>
                    <a:lnTo>
                      <a:pt x="104" y="704"/>
                    </a:lnTo>
                    <a:lnTo>
                      <a:pt x="244" y="809"/>
                    </a:lnTo>
                    <a:lnTo>
                      <a:pt x="522" y="1337"/>
                    </a:lnTo>
                    <a:lnTo>
                      <a:pt x="836" y="1196"/>
                    </a:lnTo>
                    <a:lnTo>
                      <a:pt x="522" y="704"/>
                    </a:lnTo>
                    <a:lnTo>
                      <a:pt x="487" y="246"/>
                    </a:lnTo>
                    <a:lnTo>
                      <a:pt x="453" y="176"/>
                    </a:lnTo>
                    <a:lnTo>
                      <a:pt x="209" y="0"/>
                    </a:lnTo>
                    <a:lnTo>
                      <a:pt x="209" y="352"/>
                    </a:lnTo>
                    <a:lnTo>
                      <a:pt x="209" y="387"/>
                    </a:lnTo>
                    <a:lnTo>
                      <a:pt x="174" y="176"/>
                    </a:lnTo>
                    <a:lnTo>
                      <a:pt x="69" y="35"/>
                    </a:lnTo>
                    <a:lnTo>
                      <a:pt x="34" y="70"/>
                    </a:lnTo>
                    <a:lnTo>
                      <a:pt x="0" y="211"/>
                    </a:lnTo>
                    <a:lnTo>
                      <a:pt x="34" y="317"/>
                    </a:lnTo>
                    <a:close/>
                  </a:path>
                </a:pathLst>
              </a:custGeom>
              <a:solidFill>
                <a:srgbClr val="FDD2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Aitds7-4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25EA8FE-4A7A-4157-813C-5B6CB1E09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415" y="1182063"/>
                <a:ext cx="153419" cy="154881"/>
              </a:xfrm>
              <a:custGeom>
                <a:avLst/>
                <a:gdLst>
                  <a:gd name="T0" fmla="*/ 0 w 105"/>
                  <a:gd name="T1" fmla="*/ 2147483647 h 106"/>
                  <a:gd name="T2" fmla="*/ 2147483647 w 105"/>
                  <a:gd name="T3" fmla="*/ 2147483647 h 106"/>
                  <a:gd name="T4" fmla="*/ 2147483647 w 105"/>
                  <a:gd name="T5" fmla="*/ 0 h 106"/>
                  <a:gd name="T6" fmla="*/ 0 w 105"/>
                  <a:gd name="T7" fmla="*/ 0 h 106"/>
                  <a:gd name="T8" fmla="*/ 0 w 105"/>
                  <a:gd name="T9" fmla="*/ 2147483647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" h="106">
                    <a:moveTo>
                      <a:pt x="0" y="106"/>
                    </a:moveTo>
                    <a:lnTo>
                      <a:pt x="105" y="71"/>
                    </a:lnTo>
                    <a:lnTo>
                      <a:pt x="35" y="0"/>
                    </a:lnTo>
                    <a:lnTo>
                      <a:pt x="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CF5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Aitds7-4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82A08F1-95E3-444E-9589-7293CAD57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934" y="1130924"/>
                <a:ext cx="815317" cy="1747526"/>
              </a:xfrm>
              <a:custGeom>
                <a:avLst/>
                <a:gdLst>
                  <a:gd name="T0" fmla="*/ 2147483647 w 558"/>
                  <a:gd name="T1" fmla="*/ 2147483647 h 1196"/>
                  <a:gd name="T2" fmla="*/ 2147483647 w 558"/>
                  <a:gd name="T3" fmla="*/ 2147483647 h 1196"/>
                  <a:gd name="T4" fmla="*/ 2147483647 w 558"/>
                  <a:gd name="T5" fmla="*/ 2147483647 h 1196"/>
                  <a:gd name="T6" fmla="*/ 0 w 558"/>
                  <a:gd name="T7" fmla="*/ 0 h 1196"/>
                  <a:gd name="T8" fmla="*/ 2147483647 w 558"/>
                  <a:gd name="T9" fmla="*/ 2147483647 h 1196"/>
                  <a:gd name="T10" fmla="*/ 2147483647 w 558"/>
                  <a:gd name="T11" fmla="*/ 2147483647 h 1196"/>
                  <a:gd name="T12" fmla="*/ 2147483647 w 558"/>
                  <a:gd name="T13" fmla="*/ 2147483647 h 1196"/>
                  <a:gd name="T14" fmla="*/ 2147483647 w 558"/>
                  <a:gd name="T15" fmla="*/ 2147483647 h 11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58" h="1196">
                    <a:moveTo>
                      <a:pt x="488" y="1196"/>
                    </a:moveTo>
                    <a:lnTo>
                      <a:pt x="140" y="633"/>
                    </a:lnTo>
                    <a:lnTo>
                      <a:pt x="105" y="211"/>
                    </a:lnTo>
                    <a:lnTo>
                      <a:pt x="0" y="0"/>
                    </a:lnTo>
                    <a:lnTo>
                      <a:pt x="140" y="211"/>
                    </a:lnTo>
                    <a:lnTo>
                      <a:pt x="244" y="669"/>
                    </a:lnTo>
                    <a:lnTo>
                      <a:pt x="558" y="1161"/>
                    </a:lnTo>
                    <a:lnTo>
                      <a:pt x="488" y="1196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Aitds7-4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AFEDEE8-9C15-42EA-A850-2C9E3957B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2114" y="1542966"/>
                <a:ext cx="51140" cy="359441"/>
              </a:xfrm>
              <a:custGeom>
                <a:avLst/>
                <a:gdLst>
                  <a:gd name="T0" fmla="*/ 0 w 35"/>
                  <a:gd name="T1" fmla="*/ 0 h 246"/>
                  <a:gd name="T2" fmla="*/ 2147483647 w 35"/>
                  <a:gd name="T3" fmla="*/ 2147483647 h 246"/>
                  <a:gd name="T4" fmla="*/ 2147483647 w 35"/>
                  <a:gd name="T5" fmla="*/ 2147483647 h 246"/>
                  <a:gd name="T6" fmla="*/ 0 w 35"/>
                  <a:gd name="T7" fmla="*/ 0 h 24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5" h="246">
                    <a:moveTo>
                      <a:pt x="0" y="0"/>
                    </a:moveTo>
                    <a:lnTo>
                      <a:pt x="35" y="246"/>
                    </a:lnTo>
                    <a:lnTo>
                      <a:pt x="35" y="7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B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Aitds7-4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A7C3C35-E670-4179-9E6E-E4D7849EA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3255" y="2108427"/>
                <a:ext cx="661897" cy="616602"/>
              </a:xfrm>
              <a:custGeom>
                <a:avLst/>
                <a:gdLst>
                  <a:gd name="T0" fmla="*/ 2147483647 w 453"/>
                  <a:gd name="T1" fmla="*/ 2147483647 h 422"/>
                  <a:gd name="T2" fmla="*/ 2147483647 w 453"/>
                  <a:gd name="T3" fmla="*/ 0 h 422"/>
                  <a:gd name="T4" fmla="*/ 0 w 453"/>
                  <a:gd name="T5" fmla="*/ 2147483647 h 422"/>
                  <a:gd name="T6" fmla="*/ 2147483647 w 453"/>
                  <a:gd name="T7" fmla="*/ 2147483647 h 422"/>
                  <a:gd name="T8" fmla="*/ 2147483647 w 453"/>
                  <a:gd name="T9" fmla="*/ 2147483647 h 4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22">
                    <a:moveTo>
                      <a:pt x="453" y="140"/>
                    </a:moveTo>
                    <a:lnTo>
                      <a:pt x="348" y="0"/>
                    </a:lnTo>
                    <a:lnTo>
                      <a:pt x="0" y="281"/>
                    </a:lnTo>
                    <a:lnTo>
                      <a:pt x="34" y="422"/>
                    </a:lnTo>
                    <a:lnTo>
                      <a:pt x="453" y="1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Aitds7-45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17FF1C0-BA82-4363-AB36-A1794B519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2934" y="2312987"/>
                <a:ext cx="1550138" cy="1336945"/>
              </a:xfrm>
              <a:custGeom>
                <a:avLst/>
                <a:gdLst>
                  <a:gd name="T0" fmla="*/ 612218 w 1550138"/>
                  <a:gd name="T1" fmla="*/ 0 h 1336945"/>
                  <a:gd name="T2" fmla="*/ 1550138 w 1550138"/>
                  <a:gd name="T3" fmla="*/ 1336945 h 1336945"/>
                  <a:gd name="T4" fmla="*/ 435500 w 1550138"/>
                  <a:gd name="T5" fmla="*/ 1336945 h 1336945"/>
                  <a:gd name="T6" fmla="*/ 0 w 1550138"/>
                  <a:gd name="T7" fmla="*/ 412042 h 1336945"/>
                  <a:gd name="T8" fmla="*/ 612218 w 1550138"/>
                  <a:gd name="T9" fmla="*/ 0 h 13369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550138" h="1336945">
                    <a:moveTo>
                      <a:pt x="612218" y="0"/>
                    </a:moveTo>
                    <a:lnTo>
                      <a:pt x="1550138" y="1336945"/>
                    </a:lnTo>
                    <a:lnTo>
                      <a:pt x="435500" y="1336945"/>
                    </a:lnTo>
                    <a:lnTo>
                      <a:pt x="0" y="412042"/>
                    </a:lnTo>
                    <a:lnTo>
                      <a:pt x="612218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Aitds7-46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016545F-9906-4B89-807D-0E6874C7F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106" y="2055826"/>
                <a:ext cx="610757" cy="618063"/>
              </a:xfrm>
              <a:custGeom>
                <a:avLst/>
                <a:gdLst>
                  <a:gd name="T0" fmla="*/ 0 w 418"/>
                  <a:gd name="T1" fmla="*/ 2147483647 h 423"/>
                  <a:gd name="T2" fmla="*/ 2147483647 w 418"/>
                  <a:gd name="T3" fmla="*/ 0 h 423"/>
                  <a:gd name="T4" fmla="*/ 2147483647 w 418"/>
                  <a:gd name="T5" fmla="*/ 2147483647 h 423"/>
                  <a:gd name="T6" fmla="*/ 2147483647 w 418"/>
                  <a:gd name="T7" fmla="*/ 2147483647 h 423"/>
                  <a:gd name="T8" fmla="*/ 0 w 418"/>
                  <a:gd name="T9" fmla="*/ 2147483647 h 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8" h="423">
                    <a:moveTo>
                      <a:pt x="0" y="106"/>
                    </a:moveTo>
                    <a:lnTo>
                      <a:pt x="105" y="0"/>
                    </a:lnTo>
                    <a:lnTo>
                      <a:pt x="418" y="317"/>
                    </a:lnTo>
                    <a:lnTo>
                      <a:pt x="348" y="423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Aitds7-47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1F9EC16-C486-48F0-A17B-60E9DA321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210707"/>
                <a:ext cx="1679582" cy="1439225"/>
              </a:xfrm>
              <a:custGeom>
                <a:avLst/>
                <a:gdLst>
                  <a:gd name="T0" fmla="*/ 1171105 w 1679582"/>
                  <a:gd name="T1" fmla="*/ 0 h 1439225"/>
                  <a:gd name="T2" fmla="*/ 1679582 w 1679582"/>
                  <a:gd name="T3" fmla="*/ 463182 h 1439225"/>
                  <a:gd name="T4" fmla="*/ 1077401 w 1679582"/>
                  <a:gd name="T5" fmla="*/ 1439225 h 1439225"/>
                  <a:gd name="T6" fmla="*/ 0 w 1679582"/>
                  <a:gd name="T7" fmla="*/ 1439225 h 1439225"/>
                  <a:gd name="T8" fmla="*/ 1171105 w 1679582"/>
                  <a:gd name="T9" fmla="*/ 0 h 14392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79582" h="1439225">
                    <a:moveTo>
                      <a:pt x="1171105" y="0"/>
                    </a:moveTo>
                    <a:lnTo>
                      <a:pt x="1679582" y="463182"/>
                    </a:lnTo>
                    <a:lnTo>
                      <a:pt x="1077401" y="1439225"/>
                    </a:lnTo>
                    <a:lnTo>
                      <a:pt x="0" y="1439225"/>
                    </a:lnTo>
                    <a:lnTo>
                      <a:pt x="1171105" y="0"/>
                    </a:lnTo>
                    <a:close/>
                  </a:path>
                </a:pathLst>
              </a:custGeom>
              <a:solidFill>
                <a:srgbClr val="4040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Aitds7-48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54206C-932E-4FA3-B387-5F4696F36D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96298" y="1634994"/>
                <a:ext cx="2023463" cy="547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itchFamily="34" charset="0"/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  <a:defRPr/>
                </a:pPr>
                <a:r>
                  <a:rPr kumimoji="0" lang="zh-CN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BF5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完善体系</a:t>
                </a:r>
              </a:p>
            </p:txBody>
          </p:sp>
        </p:grpSp>
        <p:pic>
          <p:nvPicPr>
            <p:cNvPr id="6" name="Aitds7-49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7A213FB-9FFD-4384-96EB-171A198BD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7350" y="2562669"/>
              <a:ext cx="236989" cy="236988"/>
            </a:xfrm>
            <a:prstGeom prst="rect">
              <a:avLst/>
            </a:prstGeom>
          </p:spPr>
        </p:pic>
      </p:grpSp>
      <p:pic>
        <p:nvPicPr>
          <p:cNvPr id="63" name="Aitds8" descr="图片包含 游戏机, 伞, 黑色, 标志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A099237-C7FB-48DF-B0F1-471B7A5E31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7088" y="2092510"/>
            <a:ext cx="1429216" cy="79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  <p:bldP spid="60" grpId="0" animBg="1"/>
      <p:bldP spid="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有效优化制度执行保障</a:t>
            </a:r>
          </a:p>
        </p:txBody>
      </p:sp>
      <p:sp>
        <p:nvSpPr>
          <p:cNvPr id="15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C2B941-822F-42F6-8FB8-9AF666123F6D}"/>
              </a:ext>
            </a:extLst>
          </p:cNvPr>
          <p:cNvSpPr/>
          <p:nvPr/>
        </p:nvSpPr>
        <p:spPr>
          <a:xfrm>
            <a:off x="1188677" y="2296602"/>
            <a:ext cx="8695552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优良的执行环境是提升领导干部制度执行力的重要保障。</a:t>
            </a:r>
          </a:p>
        </p:txBody>
      </p:sp>
      <p:sp>
        <p:nvSpPr>
          <p:cNvPr id="31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661BE5-50B4-4129-B51B-F770C6F53628}"/>
              </a:ext>
            </a:extLst>
          </p:cNvPr>
          <p:cNvSpPr txBox="1"/>
          <p:nvPr/>
        </p:nvSpPr>
        <p:spPr>
          <a:xfrm>
            <a:off x="783891" y="1872622"/>
            <a:ext cx="5790712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营造法治环境，净化领导干部制度执行生态</a:t>
            </a:r>
            <a:endParaRPr lang="en-US" altLang="zh-CN" sz="2000" b="1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32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0BCA072-0992-497F-BB09-4935EA942E13}"/>
              </a:ext>
            </a:extLst>
          </p:cNvPr>
          <p:cNvSpPr/>
          <p:nvPr/>
        </p:nvSpPr>
        <p:spPr>
          <a:xfrm rot="18900000" flipH="1">
            <a:off x="3638812" y="3392022"/>
            <a:ext cx="224000" cy="22400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C6182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C105435-41FB-4018-A3EF-ABBA43CDCBFB}"/>
              </a:ext>
            </a:extLst>
          </p:cNvPr>
          <p:cNvGrpSpPr/>
          <p:nvPr/>
        </p:nvGrpSpPr>
        <p:grpSpPr>
          <a:xfrm>
            <a:off x="3002764" y="3158151"/>
            <a:ext cx="676483" cy="676480"/>
            <a:chOff x="5613944" y="2348233"/>
            <a:chExt cx="920788" cy="920788"/>
          </a:xfrm>
          <a:solidFill>
            <a:srgbClr val="E60000"/>
          </a:solidFill>
        </p:grpSpPr>
        <p:sp>
          <p:nvSpPr>
            <p:cNvPr id="34" name="Aitds5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FF5E1E3-717B-4FB3-8B3F-D061752C6872}"/>
                </a:ext>
              </a:extLst>
            </p:cNvPr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solidFill>
              <a:srgbClr val="C6182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Aitds5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560632C-BDF6-4A77-869B-A05B9A0430BD}"/>
                </a:ext>
              </a:extLst>
            </p:cNvPr>
            <p:cNvSpPr txBox="1"/>
            <p:nvPr/>
          </p:nvSpPr>
          <p:spPr>
            <a:xfrm>
              <a:off x="5795055" y="2412240"/>
              <a:ext cx="558570" cy="670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cs typeface="+mn-ea"/>
                  <a:sym typeface="+mn-lt"/>
                </a:rPr>
                <a:t>要</a:t>
              </a:r>
            </a:p>
          </p:txBody>
        </p:sp>
      </p:grpSp>
      <p:sp>
        <p:nvSpPr>
          <p:cNvPr id="36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B7A4730-CB18-4BB1-9D61-97E7E721A1FD}"/>
              </a:ext>
            </a:extLst>
          </p:cNvPr>
          <p:cNvSpPr/>
          <p:nvPr/>
        </p:nvSpPr>
        <p:spPr>
          <a:xfrm>
            <a:off x="3956902" y="3186368"/>
            <a:ext cx="7701832" cy="63530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C61821"/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zh-CN" altLang="en-US" dirty="0">
                <a:cs typeface="+mn-ea"/>
                <a:sym typeface="+mn-lt"/>
              </a:rPr>
              <a:t>营造领导干部制度执行的法治氛围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引导领导干部摒弃人治思想，树立“权由法定、权依法使”的法治观念</a:t>
            </a:r>
            <a:r>
              <a:rPr lang="en-US" altLang="zh-CN" dirty="0">
                <a:cs typeface="+mn-ea"/>
                <a:sym typeface="+mn-lt"/>
              </a:rPr>
              <a:t>…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7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96339A-E0FB-4804-A2FC-210C99FE2816}"/>
              </a:ext>
            </a:extLst>
          </p:cNvPr>
          <p:cNvSpPr/>
          <p:nvPr/>
        </p:nvSpPr>
        <p:spPr>
          <a:xfrm rot="18900000" flipH="1">
            <a:off x="3638812" y="4188597"/>
            <a:ext cx="224000" cy="22400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C6182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8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76C1A6-41A5-47A4-9CA6-75844922BE22}"/>
              </a:ext>
            </a:extLst>
          </p:cNvPr>
          <p:cNvGrpSpPr/>
          <p:nvPr/>
        </p:nvGrpSpPr>
        <p:grpSpPr>
          <a:xfrm>
            <a:off x="3002764" y="3954726"/>
            <a:ext cx="676483" cy="676480"/>
            <a:chOff x="5613944" y="2348233"/>
            <a:chExt cx="920788" cy="920788"/>
          </a:xfrm>
          <a:solidFill>
            <a:srgbClr val="E60000"/>
          </a:solidFill>
        </p:grpSpPr>
        <p:sp>
          <p:nvSpPr>
            <p:cNvPr id="39" name="Aitds8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1011321-9E7A-4F71-8EB7-5B74B590EE07}"/>
                </a:ext>
              </a:extLst>
            </p:cNvPr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solidFill>
              <a:srgbClr val="C6182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Aitds8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77F97D0-F342-4E6D-A11F-0CB734D47F12}"/>
                </a:ext>
              </a:extLst>
            </p:cNvPr>
            <p:cNvSpPr txBox="1"/>
            <p:nvPr/>
          </p:nvSpPr>
          <p:spPr>
            <a:xfrm>
              <a:off x="5795055" y="2412240"/>
              <a:ext cx="558570" cy="670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cs typeface="+mn-ea"/>
                  <a:sym typeface="+mn-lt"/>
                </a:rPr>
                <a:t>要</a:t>
              </a:r>
            </a:p>
          </p:txBody>
        </p:sp>
      </p:grpSp>
      <p:sp>
        <p:nvSpPr>
          <p:cNvPr id="41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ECE7291-6EB1-45F5-BE69-0C1401E1E2CE}"/>
              </a:ext>
            </a:extLst>
          </p:cNvPr>
          <p:cNvSpPr/>
          <p:nvPr/>
        </p:nvSpPr>
        <p:spPr>
          <a:xfrm>
            <a:off x="3956902" y="3982943"/>
            <a:ext cx="7701832" cy="63530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C61821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构建制度执行的法律法规，以法律条文规范制度执行行为</a:t>
            </a:r>
          </a:p>
        </p:txBody>
      </p:sp>
      <p:sp>
        <p:nvSpPr>
          <p:cNvPr id="42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97909A0-A799-4082-BA47-39C67362B094}"/>
              </a:ext>
            </a:extLst>
          </p:cNvPr>
          <p:cNvSpPr/>
          <p:nvPr/>
        </p:nvSpPr>
        <p:spPr>
          <a:xfrm rot="18900000" flipH="1">
            <a:off x="3638812" y="4983973"/>
            <a:ext cx="224000" cy="224000"/>
          </a:xfrm>
          <a:custGeom>
            <a:avLst/>
            <a:gdLst>
              <a:gd name="connsiteX0" fmla="*/ 0 w 304899"/>
              <a:gd name="connsiteY0" fmla="*/ 0 h 304899"/>
              <a:gd name="connsiteX1" fmla="*/ 3059 w 304899"/>
              <a:gd name="connsiteY1" fmla="*/ 10322 h 304899"/>
              <a:gd name="connsiteX2" fmla="*/ 119391 w 304899"/>
              <a:gd name="connsiteY2" fmla="*/ 185508 h 304899"/>
              <a:gd name="connsiteX3" fmla="*/ 294577 w 304899"/>
              <a:gd name="connsiteY3" fmla="*/ 301840 h 304899"/>
              <a:gd name="connsiteX4" fmla="*/ 304899 w 304899"/>
              <a:gd name="connsiteY4" fmla="*/ 304899 h 304899"/>
              <a:gd name="connsiteX5" fmla="*/ 0 w 304899"/>
              <a:gd name="connsiteY5" fmla="*/ 304899 h 30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899" h="304899">
                <a:moveTo>
                  <a:pt x="0" y="0"/>
                </a:moveTo>
                <a:lnTo>
                  <a:pt x="3059" y="10322"/>
                </a:lnTo>
                <a:cubicBezTo>
                  <a:pt x="28910" y="74072"/>
                  <a:pt x="67688" y="133805"/>
                  <a:pt x="119391" y="185508"/>
                </a:cubicBezTo>
                <a:cubicBezTo>
                  <a:pt x="171094" y="237211"/>
                  <a:pt x="230827" y="275989"/>
                  <a:pt x="294577" y="301840"/>
                </a:cubicBezTo>
                <a:lnTo>
                  <a:pt x="304899" y="304899"/>
                </a:lnTo>
                <a:lnTo>
                  <a:pt x="0" y="304899"/>
                </a:lnTo>
                <a:close/>
              </a:path>
            </a:pathLst>
          </a:custGeom>
          <a:solidFill>
            <a:srgbClr val="C61821"/>
          </a:solidFill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3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5ED164A-6329-41D9-AB5E-3A7F2D43FDB9}"/>
              </a:ext>
            </a:extLst>
          </p:cNvPr>
          <p:cNvGrpSpPr/>
          <p:nvPr/>
        </p:nvGrpSpPr>
        <p:grpSpPr>
          <a:xfrm>
            <a:off x="3002764" y="4750102"/>
            <a:ext cx="676483" cy="676480"/>
            <a:chOff x="5613944" y="2348233"/>
            <a:chExt cx="920788" cy="920788"/>
          </a:xfrm>
          <a:solidFill>
            <a:srgbClr val="E60000"/>
          </a:solidFill>
        </p:grpSpPr>
        <p:sp>
          <p:nvSpPr>
            <p:cNvPr id="44" name="Aitds11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FF80434-DA8D-4693-ACF2-ADC50A5D09C1}"/>
                </a:ext>
              </a:extLst>
            </p:cNvPr>
            <p:cNvSpPr/>
            <p:nvPr/>
          </p:nvSpPr>
          <p:spPr>
            <a:xfrm flipH="1">
              <a:off x="5613944" y="2348233"/>
              <a:ext cx="920788" cy="920788"/>
            </a:xfrm>
            <a:prstGeom prst="ellipse">
              <a:avLst/>
            </a:prstGeom>
            <a:solidFill>
              <a:srgbClr val="C6182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0" cap="none" spc="0" normalizeH="0" baseline="0" noProof="0">
                <a:ln>
                  <a:noFill/>
                </a:ln>
                <a:gradFill>
                  <a:gsLst>
                    <a:gs pos="100000">
                      <a:schemeClr val="bg1"/>
                    </a:gs>
                    <a:gs pos="0">
                      <a:schemeClr val="bg1">
                        <a:lumMod val="95000"/>
                      </a:schemeClr>
                    </a:gs>
                  </a:gsLst>
                  <a:path path="circle">
                    <a:fillToRect l="100000" b="100000"/>
                  </a:path>
                </a:gra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Aitds11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5B76EA-5ED6-46BA-8721-093508405B41}"/>
                </a:ext>
              </a:extLst>
            </p:cNvPr>
            <p:cNvSpPr txBox="1"/>
            <p:nvPr/>
          </p:nvSpPr>
          <p:spPr>
            <a:xfrm>
              <a:off x="5795055" y="2412240"/>
              <a:ext cx="558570" cy="6702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100000">
                        <a:schemeClr val="bg1"/>
                      </a:gs>
                      <a:gs pos="0">
                        <a:schemeClr val="bg1">
                          <a:lumMod val="95000"/>
                        </a:schemeClr>
                      </a:gs>
                    </a:gsLst>
                    <a:path path="circle">
                      <a:fillToRect l="100000" b="100000"/>
                    </a:path>
                  </a:gradFill>
                  <a:effectLst/>
                  <a:uLnTx/>
                  <a:uFillTx/>
                  <a:cs typeface="+mn-ea"/>
                  <a:sym typeface="+mn-lt"/>
                </a:rPr>
                <a:t>要</a:t>
              </a:r>
            </a:p>
          </p:txBody>
        </p:sp>
      </p:grpSp>
      <p:sp>
        <p:nvSpPr>
          <p:cNvPr id="46" name="Aitds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420D422-0EF2-4C80-87B7-F7425646C3D9}"/>
              </a:ext>
            </a:extLst>
          </p:cNvPr>
          <p:cNvSpPr/>
          <p:nvPr/>
        </p:nvSpPr>
        <p:spPr>
          <a:xfrm>
            <a:off x="3956902" y="4778319"/>
            <a:ext cx="7701832" cy="635307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solidFill>
              <a:srgbClr val="C61821"/>
            </a:solidFill>
            <a:prstDash val="solid"/>
          </a:ln>
          <a:effectLst/>
        </p:spPr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同破坏法治的行为作斗争，净化制度执行生态</a:t>
            </a:r>
          </a:p>
        </p:txBody>
      </p:sp>
      <p:grpSp>
        <p:nvGrpSpPr>
          <p:cNvPr id="47" name="Aitds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2A41CFE-EA3B-4468-8337-468570F5FFC3}"/>
              </a:ext>
            </a:extLst>
          </p:cNvPr>
          <p:cNvGrpSpPr/>
          <p:nvPr/>
        </p:nvGrpSpPr>
        <p:grpSpPr>
          <a:xfrm>
            <a:off x="825291" y="3175390"/>
            <a:ext cx="1769272" cy="2251109"/>
            <a:chOff x="1264213" y="1429718"/>
            <a:chExt cx="576767" cy="668744"/>
          </a:xfrm>
        </p:grpSpPr>
        <p:grpSp>
          <p:nvGrpSpPr>
            <p:cNvPr id="48" name="Group 1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EC57DA2-1A92-461C-9901-CD3F98AE2B8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264213" y="1429718"/>
              <a:ext cx="576767" cy="668744"/>
              <a:chOff x="473" y="2875"/>
              <a:chExt cx="602" cy="698"/>
            </a:xfrm>
          </p:grpSpPr>
          <p:sp>
            <p:nvSpPr>
              <p:cNvPr id="50" name="Aitds13-1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E2C499A-95DD-4EAA-BFA1-E5D10311F01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73" y="2875"/>
                <a:ext cx="601" cy="6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Aitds13-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0F8713B-8F24-453B-AEF5-20C3A8178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" y="3199"/>
                <a:ext cx="602" cy="374"/>
              </a:xfrm>
              <a:custGeom>
                <a:avLst/>
                <a:gdLst>
                  <a:gd name="T0" fmla="*/ 440 w 442"/>
                  <a:gd name="T1" fmla="*/ 218 h 275"/>
                  <a:gd name="T2" fmla="*/ 442 w 442"/>
                  <a:gd name="T3" fmla="*/ 215 h 275"/>
                  <a:gd name="T4" fmla="*/ 442 w 442"/>
                  <a:gd name="T5" fmla="*/ 211 h 275"/>
                  <a:gd name="T6" fmla="*/ 395 w 442"/>
                  <a:gd name="T7" fmla="*/ 77 h 275"/>
                  <a:gd name="T8" fmla="*/ 273 w 442"/>
                  <a:gd name="T9" fmla="*/ 0 h 275"/>
                  <a:gd name="T10" fmla="*/ 257 w 442"/>
                  <a:gd name="T11" fmla="*/ 24 h 275"/>
                  <a:gd name="T12" fmla="*/ 273 w 442"/>
                  <a:gd name="T13" fmla="*/ 28 h 275"/>
                  <a:gd name="T14" fmla="*/ 234 w 442"/>
                  <a:gd name="T15" fmla="*/ 146 h 275"/>
                  <a:gd name="T16" fmla="*/ 229 w 442"/>
                  <a:gd name="T17" fmla="*/ 63 h 275"/>
                  <a:gd name="T18" fmla="*/ 221 w 442"/>
                  <a:gd name="T19" fmla="*/ 66 h 275"/>
                  <a:gd name="T20" fmla="*/ 213 w 442"/>
                  <a:gd name="T21" fmla="*/ 63 h 275"/>
                  <a:gd name="T22" fmla="*/ 207 w 442"/>
                  <a:gd name="T23" fmla="*/ 150 h 275"/>
                  <a:gd name="T24" fmla="*/ 168 w 442"/>
                  <a:gd name="T25" fmla="*/ 28 h 275"/>
                  <a:gd name="T26" fmla="*/ 186 w 442"/>
                  <a:gd name="T27" fmla="*/ 24 h 275"/>
                  <a:gd name="T28" fmla="*/ 170 w 442"/>
                  <a:gd name="T29" fmla="*/ 1 h 275"/>
                  <a:gd name="T30" fmla="*/ 47 w 442"/>
                  <a:gd name="T31" fmla="*/ 77 h 275"/>
                  <a:gd name="T32" fmla="*/ 0 w 442"/>
                  <a:gd name="T33" fmla="*/ 211 h 275"/>
                  <a:gd name="T34" fmla="*/ 0 w 442"/>
                  <a:gd name="T35" fmla="*/ 215 h 275"/>
                  <a:gd name="T36" fmla="*/ 3 w 442"/>
                  <a:gd name="T37" fmla="*/ 218 h 275"/>
                  <a:gd name="T38" fmla="*/ 84 w 442"/>
                  <a:gd name="T39" fmla="*/ 253 h 275"/>
                  <a:gd name="T40" fmla="*/ 89 w 442"/>
                  <a:gd name="T41" fmla="*/ 253 h 275"/>
                  <a:gd name="T42" fmla="*/ 160 w 442"/>
                  <a:gd name="T43" fmla="*/ 275 h 275"/>
                  <a:gd name="T44" fmla="*/ 282 w 442"/>
                  <a:gd name="T45" fmla="*/ 275 h 275"/>
                  <a:gd name="T46" fmla="*/ 353 w 442"/>
                  <a:gd name="T47" fmla="*/ 253 h 275"/>
                  <a:gd name="T48" fmla="*/ 358 w 442"/>
                  <a:gd name="T49" fmla="*/ 253 h 275"/>
                  <a:gd name="T50" fmla="*/ 358 w 442"/>
                  <a:gd name="T51" fmla="*/ 253 h 275"/>
                  <a:gd name="T52" fmla="*/ 440 w 442"/>
                  <a:gd name="T53" fmla="*/ 218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2" h="275">
                    <a:moveTo>
                      <a:pt x="440" y="218"/>
                    </a:moveTo>
                    <a:cubicBezTo>
                      <a:pt x="442" y="215"/>
                      <a:pt x="442" y="215"/>
                      <a:pt x="442" y="215"/>
                    </a:cubicBezTo>
                    <a:cubicBezTo>
                      <a:pt x="442" y="211"/>
                      <a:pt x="442" y="211"/>
                      <a:pt x="442" y="211"/>
                    </a:cubicBezTo>
                    <a:cubicBezTo>
                      <a:pt x="442" y="176"/>
                      <a:pt x="430" y="123"/>
                      <a:pt x="395" y="77"/>
                    </a:cubicBezTo>
                    <a:cubicBezTo>
                      <a:pt x="372" y="47"/>
                      <a:pt x="336" y="11"/>
                      <a:pt x="273" y="0"/>
                    </a:cubicBezTo>
                    <a:cubicBezTo>
                      <a:pt x="257" y="24"/>
                      <a:pt x="257" y="24"/>
                      <a:pt x="257" y="24"/>
                    </a:cubicBezTo>
                    <a:cubicBezTo>
                      <a:pt x="262" y="25"/>
                      <a:pt x="268" y="27"/>
                      <a:pt x="273" y="28"/>
                    </a:cubicBezTo>
                    <a:cubicBezTo>
                      <a:pt x="234" y="146"/>
                      <a:pt x="234" y="146"/>
                      <a:pt x="234" y="146"/>
                    </a:cubicBezTo>
                    <a:cubicBezTo>
                      <a:pt x="229" y="63"/>
                      <a:pt x="229" y="63"/>
                      <a:pt x="229" y="63"/>
                    </a:cubicBezTo>
                    <a:cubicBezTo>
                      <a:pt x="226" y="65"/>
                      <a:pt x="223" y="66"/>
                      <a:pt x="221" y="66"/>
                    </a:cubicBezTo>
                    <a:cubicBezTo>
                      <a:pt x="219" y="66"/>
                      <a:pt x="216" y="65"/>
                      <a:pt x="213" y="63"/>
                    </a:cubicBezTo>
                    <a:cubicBezTo>
                      <a:pt x="207" y="150"/>
                      <a:pt x="207" y="150"/>
                      <a:pt x="207" y="150"/>
                    </a:cubicBezTo>
                    <a:cubicBezTo>
                      <a:pt x="168" y="28"/>
                      <a:pt x="168" y="28"/>
                      <a:pt x="168" y="28"/>
                    </a:cubicBezTo>
                    <a:cubicBezTo>
                      <a:pt x="174" y="27"/>
                      <a:pt x="180" y="25"/>
                      <a:pt x="186" y="24"/>
                    </a:cubicBezTo>
                    <a:cubicBezTo>
                      <a:pt x="170" y="1"/>
                      <a:pt x="170" y="1"/>
                      <a:pt x="170" y="1"/>
                    </a:cubicBezTo>
                    <a:cubicBezTo>
                      <a:pt x="104" y="12"/>
                      <a:pt x="70" y="47"/>
                      <a:pt x="47" y="77"/>
                    </a:cubicBezTo>
                    <a:cubicBezTo>
                      <a:pt x="13" y="123"/>
                      <a:pt x="0" y="176"/>
                      <a:pt x="0" y="211"/>
                    </a:cubicBezTo>
                    <a:cubicBezTo>
                      <a:pt x="0" y="215"/>
                      <a:pt x="0" y="215"/>
                      <a:pt x="0" y="215"/>
                    </a:cubicBezTo>
                    <a:cubicBezTo>
                      <a:pt x="3" y="218"/>
                      <a:pt x="3" y="218"/>
                      <a:pt x="3" y="218"/>
                    </a:cubicBezTo>
                    <a:cubicBezTo>
                      <a:pt x="26" y="249"/>
                      <a:pt x="64" y="253"/>
                      <a:pt x="84" y="253"/>
                    </a:cubicBezTo>
                    <a:cubicBezTo>
                      <a:pt x="86" y="253"/>
                      <a:pt x="88" y="253"/>
                      <a:pt x="89" y="253"/>
                    </a:cubicBezTo>
                    <a:cubicBezTo>
                      <a:pt x="105" y="265"/>
                      <a:pt x="133" y="272"/>
                      <a:pt x="160" y="275"/>
                    </a:cubicBezTo>
                    <a:cubicBezTo>
                      <a:pt x="282" y="275"/>
                      <a:pt x="282" y="275"/>
                      <a:pt x="282" y="275"/>
                    </a:cubicBezTo>
                    <a:cubicBezTo>
                      <a:pt x="309" y="272"/>
                      <a:pt x="337" y="265"/>
                      <a:pt x="353" y="253"/>
                    </a:cubicBezTo>
                    <a:cubicBezTo>
                      <a:pt x="354" y="253"/>
                      <a:pt x="356" y="253"/>
                      <a:pt x="358" y="253"/>
                    </a:cubicBezTo>
                    <a:cubicBezTo>
                      <a:pt x="358" y="253"/>
                      <a:pt x="358" y="253"/>
                      <a:pt x="358" y="253"/>
                    </a:cubicBezTo>
                    <a:cubicBezTo>
                      <a:pt x="379" y="253"/>
                      <a:pt x="416" y="249"/>
                      <a:pt x="440" y="218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Aitds13-3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B80032-E906-4C9B-8788-5CAC7A41F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" y="3227"/>
                <a:ext cx="57" cy="56"/>
              </a:xfrm>
              <a:custGeom>
                <a:avLst/>
                <a:gdLst>
                  <a:gd name="T0" fmla="*/ 0 w 42"/>
                  <a:gd name="T1" fmla="*/ 15 h 41"/>
                  <a:gd name="T2" fmla="*/ 21 w 42"/>
                  <a:gd name="T3" fmla="*/ 41 h 41"/>
                  <a:gd name="T4" fmla="*/ 42 w 42"/>
                  <a:gd name="T5" fmla="*/ 13 h 41"/>
                  <a:gd name="T6" fmla="*/ 21 w 42"/>
                  <a:gd name="T7" fmla="*/ 0 h 41"/>
                  <a:gd name="T8" fmla="*/ 0 w 42"/>
                  <a:gd name="T9" fmla="*/ 1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1">
                    <a:moveTo>
                      <a:pt x="0" y="15"/>
                    </a:moveTo>
                    <a:cubicBezTo>
                      <a:pt x="0" y="20"/>
                      <a:pt x="14" y="41"/>
                      <a:pt x="21" y="41"/>
                    </a:cubicBezTo>
                    <a:cubicBezTo>
                      <a:pt x="29" y="41"/>
                      <a:pt x="42" y="18"/>
                      <a:pt x="42" y="13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0" y="13"/>
                      <a:pt x="0" y="15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Aitds13-4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15453C-16C2-48B7-91B8-41DD3F68A8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4" y="2875"/>
                <a:ext cx="293" cy="343"/>
              </a:xfrm>
              <a:custGeom>
                <a:avLst/>
                <a:gdLst>
                  <a:gd name="T0" fmla="*/ 3 w 215"/>
                  <a:gd name="T1" fmla="*/ 144 h 252"/>
                  <a:gd name="T2" fmla="*/ 13 w 215"/>
                  <a:gd name="T3" fmla="*/ 159 h 252"/>
                  <a:gd name="T4" fmla="*/ 107 w 215"/>
                  <a:gd name="T5" fmla="*/ 252 h 252"/>
                  <a:gd name="T6" fmla="*/ 202 w 215"/>
                  <a:gd name="T7" fmla="*/ 159 h 252"/>
                  <a:gd name="T8" fmla="*/ 212 w 215"/>
                  <a:gd name="T9" fmla="*/ 144 h 252"/>
                  <a:gd name="T10" fmla="*/ 209 w 215"/>
                  <a:gd name="T11" fmla="*/ 127 h 252"/>
                  <a:gd name="T12" fmla="*/ 210 w 215"/>
                  <a:gd name="T13" fmla="*/ 122 h 252"/>
                  <a:gd name="T14" fmla="*/ 211 w 215"/>
                  <a:gd name="T15" fmla="*/ 113 h 252"/>
                  <a:gd name="T16" fmla="*/ 111 w 215"/>
                  <a:gd name="T17" fmla="*/ 0 h 252"/>
                  <a:gd name="T18" fmla="*/ 4 w 215"/>
                  <a:gd name="T19" fmla="*/ 109 h 252"/>
                  <a:gd name="T20" fmla="*/ 5 w 215"/>
                  <a:gd name="T21" fmla="*/ 118 h 252"/>
                  <a:gd name="T22" fmla="*/ 6 w 215"/>
                  <a:gd name="T23" fmla="*/ 127 h 252"/>
                  <a:gd name="T24" fmla="*/ 3 w 215"/>
                  <a:gd name="T25" fmla="*/ 144 h 252"/>
                  <a:gd name="T26" fmla="*/ 16 w 215"/>
                  <a:gd name="T27" fmla="*/ 117 h 252"/>
                  <a:gd name="T28" fmla="*/ 88 w 215"/>
                  <a:gd name="T29" fmla="*/ 106 h 252"/>
                  <a:gd name="T30" fmla="*/ 133 w 215"/>
                  <a:gd name="T31" fmla="*/ 85 h 252"/>
                  <a:gd name="T32" fmla="*/ 168 w 215"/>
                  <a:gd name="T33" fmla="*/ 106 h 252"/>
                  <a:gd name="T34" fmla="*/ 197 w 215"/>
                  <a:gd name="T35" fmla="*/ 115 h 252"/>
                  <a:gd name="T36" fmla="*/ 195 w 215"/>
                  <a:gd name="T37" fmla="*/ 138 h 252"/>
                  <a:gd name="T38" fmla="*/ 194 w 215"/>
                  <a:gd name="T39" fmla="*/ 140 h 252"/>
                  <a:gd name="T40" fmla="*/ 194 w 215"/>
                  <a:gd name="T41" fmla="*/ 147 h 252"/>
                  <a:gd name="T42" fmla="*/ 193 w 215"/>
                  <a:gd name="T43" fmla="*/ 160 h 252"/>
                  <a:gd name="T44" fmla="*/ 107 w 215"/>
                  <a:gd name="T45" fmla="*/ 243 h 252"/>
                  <a:gd name="T46" fmla="*/ 26 w 215"/>
                  <a:gd name="T47" fmla="*/ 169 h 252"/>
                  <a:gd name="T48" fmla="*/ 16 w 215"/>
                  <a:gd name="T49" fmla="*/ 117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5" h="252">
                    <a:moveTo>
                      <a:pt x="3" y="144"/>
                    </a:moveTo>
                    <a:cubicBezTo>
                      <a:pt x="4" y="152"/>
                      <a:pt x="9" y="158"/>
                      <a:pt x="13" y="159"/>
                    </a:cubicBezTo>
                    <a:cubicBezTo>
                      <a:pt x="30" y="212"/>
                      <a:pt x="68" y="252"/>
                      <a:pt x="107" y="252"/>
                    </a:cubicBezTo>
                    <a:cubicBezTo>
                      <a:pt x="149" y="252"/>
                      <a:pt x="186" y="214"/>
                      <a:pt x="202" y="159"/>
                    </a:cubicBezTo>
                    <a:cubicBezTo>
                      <a:pt x="207" y="158"/>
                      <a:pt x="211" y="152"/>
                      <a:pt x="212" y="144"/>
                    </a:cubicBezTo>
                    <a:cubicBezTo>
                      <a:pt x="214" y="136"/>
                      <a:pt x="212" y="130"/>
                      <a:pt x="209" y="127"/>
                    </a:cubicBezTo>
                    <a:cubicBezTo>
                      <a:pt x="209" y="125"/>
                      <a:pt x="209" y="124"/>
                      <a:pt x="210" y="122"/>
                    </a:cubicBezTo>
                    <a:cubicBezTo>
                      <a:pt x="210" y="119"/>
                      <a:pt x="211" y="116"/>
                      <a:pt x="211" y="113"/>
                    </a:cubicBezTo>
                    <a:cubicBezTo>
                      <a:pt x="215" y="64"/>
                      <a:pt x="191" y="0"/>
                      <a:pt x="111" y="0"/>
                    </a:cubicBezTo>
                    <a:cubicBezTo>
                      <a:pt x="33" y="0"/>
                      <a:pt x="0" y="52"/>
                      <a:pt x="4" y="109"/>
                    </a:cubicBezTo>
                    <a:cubicBezTo>
                      <a:pt x="4" y="112"/>
                      <a:pt x="5" y="115"/>
                      <a:pt x="5" y="118"/>
                    </a:cubicBezTo>
                    <a:cubicBezTo>
                      <a:pt x="5" y="121"/>
                      <a:pt x="6" y="124"/>
                      <a:pt x="6" y="127"/>
                    </a:cubicBezTo>
                    <a:cubicBezTo>
                      <a:pt x="3" y="130"/>
                      <a:pt x="1" y="137"/>
                      <a:pt x="3" y="144"/>
                    </a:cubicBezTo>
                    <a:close/>
                    <a:moveTo>
                      <a:pt x="16" y="117"/>
                    </a:moveTo>
                    <a:cubicBezTo>
                      <a:pt x="31" y="120"/>
                      <a:pt x="68" y="119"/>
                      <a:pt x="88" y="106"/>
                    </a:cubicBezTo>
                    <a:cubicBezTo>
                      <a:pt x="109" y="93"/>
                      <a:pt x="133" y="85"/>
                      <a:pt x="133" y="85"/>
                    </a:cubicBezTo>
                    <a:cubicBezTo>
                      <a:pt x="133" y="85"/>
                      <a:pt x="140" y="93"/>
                      <a:pt x="168" y="106"/>
                    </a:cubicBezTo>
                    <a:cubicBezTo>
                      <a:pt x="179" y="110"/>
                      <a:pt x="189" y="114"/>
                      <a:pt x="197" y="115"/>
                    </a:cubicBezTo>
                    <a:cubicBezTo>
                      <a:pt x="198" y="115"/>
                      <a:pt x="197" y="126"/>
                      <a:pt x="195" y="138"/>
                    </a:cubicBezTo>
                    <a:cubicBezTo>
                      <a:pt x="195" y="139"/>
                      <a:pt x="194" y="139"/>
                      <a:pt x="194" y="140"/>
                    </a:cubicBezTo>
                    <a:cubicBezTo>
                      <a:pt x="194" y="143"/>
                      <a:pt x="194" y="145"/>
                      <a:pt x="194" y="147"/>
                    </a:cubicBezTo>
                    <a:cubicBezTo>
                      <a:pt x="193" y="152"/>
                      <a:pt x="193" y="157"/>
                      <a:pt x="193" y="160"/>
                    </a:cubicBezTo>
                    <a:cubicBezTo>
                      <a:pt x="177" y="210"/>
                      <a:pt x="145" y="243"/>
                      <a:pt x="107" y="243"/>
                    </a:cubicBezTo>
                    <a:cubicBezTo>
                      <a:pt x="75" y="243"/>
                      <a:pt x="43" y="212"/>
                      <a:pt x="26" y="169"/>
                    </a:cubicBezTo>
                    <a:cubicBezTo>
                      <a:pt x="25" y="155"/>
                      <a:pt x="15" y="116"/>
                      <a:pt x="16" y="117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9" name="Aitds13-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4DACDF6-3FCD-49EC-9FA8-649C68C6E10E}"/>
                </a:ext>
              </a:extLst>
            </p:cNvPr>
            <p:cNvSpPr/>
            <p:nvPr/>
          </p:nvSpPr>
          <p:spPr bwMode="auto">
            <a:xfrm>
              <a:off x="1636522" y="1875170"/>
              <a:ext cx="139945" cy="125054"/>
            </a:xfrm>
            <a:custGeom>
              <a:avLst/>
              <a:gdLst>
                <a:gd name="T0" fmla="*/ 803 w 1880"/>
                <a:gd name="T1" fmla="*/ 15 h 1680"/>
                <a:gd name="T2" fmla="*/ 1253 w 1880"/>
                <a:gd name="T3" fmla="*/ 1067 h 1680"/>
                <a:gd name="T4" fmla="*/ 728 w 1880"/>
                <a:gd name="T5" fmla="*/ 540 h 1680"/>
                <a:gd name="T6" fmla="*/ 928 w 1880"/>
                <a:gd name="T7" fmla="*/ 339 h 1680"/>
                <a:gd name="T8" fmla="*/ 803 w 1880"/>
                <a:gd name="T9" fmla="*/ 215 h 1680"/>
                <a:gd name="T10" fmla="*/ 549 w 1880"/>
                <a:gd name="T11" fmla="*/ 267 h 1680"/>
                <a:gd name="T12" fmla="*/ 150 w 1880"/>
                <a:gd name="T13" fmla="*/ 666 h 1680"/>
                <a:gd name="T14" fmla="*/ 376 w 1880"/>
                <a:gd name="T15" fmla="*/ 890 h 1680"/>
                <a:gd name="T16" fmla="*/ 527 w 1880"/>
                <a:gd name="T17" fmla="*/ 741 h 1680"/>
                <a:gd name="T18" fmla="*/ 1052 w 1880"/>
                <a:gd name="T19" fmla="*/ 1266 h 1680"/>
                <a:gd name="T20" fmla="*/ 176 w 1880"/>
                <a:gd name="T21" fmla="*/ 1090 h 1680"/>
                <a:gd name="T22" fmla="*/ 49 w 1880"/>
                <a:gd name="T23" fmla="*/ 1217 h 1680"/>
                <a:gd name="T24" fmla="*/ 159 w 1880"/>
                <a:gd name="T25" fmla="*/ 1357 h 1680"/>
                <a:gd name="T26" fmla="*/ 144 w 1880"/>
                <a:gd name="T27" fmla="*/ 1371 h 1680"/>
                <a:gd name="T28" fmla="*/ 122 w 1880"/>
                <a:gd name="T29" fmla="*/ 1367 h 1680"/>
                <a:gd name="T30" fmla="*/ 0 w 1880"/>
                <a:gd name="T31" fmla="*/ 1494 h 1680"/>
                <a:gd name="T32" fmla="*/ 123 w 1880"/>
                <a:gd name="T33" fmla="*/ 1616 h 1680"/>
                <a:gd name="T34" fmla="*/ 249 w 1880"/>
                <a:gd name="T35" fmla="*/ 1493 h 1680"/>
                <a:gd name="T36" fmla="*/ 245 w 1880"/>
                <a:gd name="T37" fmla="*/ 1470 h 1680"/>
                <a:gd name="T38" fmla="*/ 265 w 1880"/>
                <a:gd name="T39" fmla="*/ 1451 h 1680"/>
                <a:gd name="T40" fmla="*/ 1255 w 1880"/>
                <a:gd name="T41" fmla="*/ 1467 h 1680"/>
                <a:gd name="T42" fmla="*/ 1402 w 1880"/>
                <a:gd name="T43" fmla="*/ 1615 h 1680"/>
                <a:gd name="T44" fmla="*/ 1603 w 1880"/>
                <a:gd name="T45" fmla="*/ 1416 h 1680"/>
                <a:gd name="T46" fmla="*/ 1455 w 1880"/>
                <a:gd name="T47" fmla="*/ 1267 h 1680"/>
                <a:gd name="T48" fmla="*/ 803 w 1880"/>
                <a:gd name="T49" fmla="*/ 15 h 1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80" h="1680">
                  <a:moveTo>
                    <a:pt x="803" y="15"/>
                  </a:moveTo>
                  <a:cubicBezTo>
                    <a:pt x="1217" y="170"/>
                    <a:pt x="1468" y="665"/>
                    <a:pt x="1253" y="1067"/>
                  </a:cubicBezTo>
                  <a:cubicBezTo>
                    <a:pt x="728" y="540"/>
                    <a:pt x="728" y="540"/>
                    <a:pt x="728" y="540"/>
                  </a:cubicBezTo>
                  <a:cubicBezTo>
                    <a:pt x="928" y="339"/>
                    <a:pt x="928" y="339"/>
                    <a:pt x="928" y="339"/>
                  </a:cubicBezTo>
                  <a:cubicBezTo>
                    <a:pt x="803" y="215"/>
                    <a:pt x="803" y="215"/>
                    <a:pt x="803" y="215"/>
                  </a:cubicBezTo>
                  <a:cubicBezTo>
                    <a:pt x="733" y="282"/>
                    <a:pt x="623" y="297"/>
                    <a:pt x="549" y="267"/>
                  </a:cubicBezTo>
                  <a:cubicBezTo>
                    <a:pt x="150" y="666"/>
                    <a:pt x="150" y="666"/>
                    <a:pt x="150" y="666"/>
                  </a:cubicBezTo>
                  <a:cubicBezTo>
                    <a:pt x="376" y="890"/>
                    <a:pt x="376" y="890"/>
                    <a:pt x="376" y="890"/>
                  </a:cubicBezTo>
                  <a:cubicBezTo>
                    <a:pt x="527" y="741"/>
                    <a:pt x="527" y="741"/>
                    <a:pt x="527" y="741"/>
                  </a:cubicBezTo>
                  <a:cubicBezTo>
                    <a:pt x="1052" y="1266"/>
                    <a:pt x="1052" y="1266"/>
                    <a:pt x="1052" y="1266"/>
                  </a:cubicBezTo>
                  <a:cubicBezTo>
                    <a:pt x="795" y="1407"/>
                    <a:pt x="439" y="1363"/>
                    <a:pt x="176" y="1090"/>
                  </a:cubicBezTo>
                  <a:cubicBezTo>
                    <a:pt x="49" y="1217"/>
                    <a:pt x="49" y="1217"/>
                    <a:pt x="49" y="1217"/>
                  </a:cubicBezTo>
                  <a:cubicBezTo>
                    <a:pt x="87" y="1270"/>
                    <a:pt x="119" y="1317"/>
                    <a:pt x="159" y="1357"/>
                  </a:cubicBezTo>
                  <a:cubicBezTo>
                    <a:pt x="155" y="1362"/>
                    <a:pt x="144" y="1371"/>
                    <a:pt x="144" y="1371"/>
                  </a:cubicBezTo>
                  <a:cubicBezTo>
                    <a:pt x="137" y="1370"/>
                    <a:pt x="129" y="1367"/>
                    <a:pt x="122" y="1367"/>
                  </a:cubicBezTo>
                  <a:cubicBezTo>
                    <a:pt x="55" y="1367"/>
                    <a:pt x="0" y="1426"/>
                    <a:pt x="0" y="1494"/>
                  </a:cubicBezTo>
                  <a:cubicBezTo>
                    <a:pt x="0" y="1561"/>
                    <a:pt x="55" y="1616"/>
                    <a:pt x="123" y="1616"/>
                  </a:cubicBezTo>
                  <a:cubicBezTo>
                    <a:pt x="191" y="1616"/>
                    <a:pt x="249" y="1561"/>
                    <a:pt x="249" y="1493"/>
                  </a:cubicBezTo>
                  <a:cubicBezTo>
                    <a:pt x="249" y="1485"/>
                    <a:pt x="247" y="1478"/>
                    <a:pt x="245" y="1470"/>
                  </a:cubicBezTo>
                  <a:cubicBezTo>
                    <a:pt x="265" y="1451"/>
                    <a:pt x="265" y="1451"/>
                    <a:pt x="265" y="1451"/>
                  </a:cubicBezTo>
                  <a:cubicBezTo>
                    <a:pt x="567" y="1655"/>
                    <a:pt x="898" y="1680"/>
                    <a:pt x="1255" y="1467"/>
                  </a:cubicBezTo>
                  <a:cubicBezTo>
                    <a:pt x="1402" y="1615"/>
                    <a:pt x="1402" y="1615"/>
                    <a:pt x="1402" y="1615"/>
                  </a:cubicBezTo>
                  <a:cubicBezTo>
                    <a:pt x="1603" y="1416"/>
                    <a:pt x="1603" y="1416"/>
                    <a:pt x="1603" y="1416"/>
                  </a:cubicBezTo>
                  <a:cubicBezTo>
                    <a:pt x="1455" y="1267"/>
                    <a:pt x="1455" y="1267"/>
                    <a:pt x="1455" y="1267"/>
                  </a:cubicBezTo>
                  <a:cubicBezTo>
                    <a:pt x="1880" y="628"/>
                    <a:pt x="1313" y="0"/>
                    <a:pt x="803" y="15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1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5" grpId="0"/>
      <p:bldP spid="31" grpId="0"/>
      <p:bldP spid="32" grpId="0" animBg="1"/>
      <p:bldP spid="36" grpId="0" animBg="1"/>
      <p:bldP spid="37" grpId="0" animBg="1"/>
      <p:bldP spid="41" grpId="0" animBg="1"/>
      <p:bldP spid="42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5EF904-0C3E-4287-A20A-B3574766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15132" y="967111"/>
            <a:ext cx="3769438" cy="37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3974C6A-CD21-4882-B705-DC6A5C3C7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70500"/>
            <a:ext cx="12192000" cy="1587500"/>
          </a:xfrm>
          <a:prstGeom prst="rect">
            <a:avLst/>
          </a:prstGeom>
        </p:spPr>
      </p:pic>
      <p:sp>
        <p:nvSpPr>
          <p:cNvPr id="28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C191622-6ADA-4AFD-A3AB-DA3CE8F4268B}"/>
              </a:ext>
            </a:extLst>
          </p:cNvPr>
          <p:cNvSpPr/>
          <p:nvPr/>
        </p:nvSpPr>
        <p:spPr>
          <a:xfrm>
            <a:off x="0" y="5316219"/>
            <a:ext cx="12192000" cy="45719"/>
          </a:xfrm>
          <a:prstGeom prst="rect">
            <a:avLst/>
          </a:prstGeom>
          <a:solidFill>
            <a:srgbClr val="FEF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6D9A359-751A-4377-B99C-506FD2C34258}"/>
              </a:ext>
            </a:extLst>
          </p:cNvPr>
          <p:cNvGrpSpPr/>
          <p:nvPr/>
        </p:nvGrpSpPr>
        <p:grpSpPr>
          <a:xfrm>
            <a:off x="329955" y="189086"/>
            <a:ext cx="3556247" cy="1133683"/>
            <a:chOff x="215655" y="214486"/>
            <a:chExt cx="3556247" cy="1133683"/>
          </a:xfrm>
        </p:grpSpPr>
        <p:pic>
          <p:nvPicPr>
            <p:cNvPr id="29" name="Aitds4-1" descr="图片包含 游戏机, 灯, 动物, 画&#10;&#10;描述已自动生成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81575AF-73E7-4C50-8493-20A43F552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0302" y="296695"/>
              <a:ext cx="3451600" cy="1051474"/>
            </a:xfrm>
            <a:prstGeom prst="rect">
              <a:avLst/>
            </a:prstGeom>
          </p:spPr>
        </p:pic>
        <p:sp>
          <p:nvSpPr>
            <p:cNvPr id="30" name="Aitds4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84B691-CCF1-495E-85D9-53635CD20DF7}"/>
                </a:ext>
              </a:extLst>
            </p:cNvPr>
            <p:cNvSpPr/>
            <p:nvPr/>
          </p:nvSpPr>
          <p:spPr>
            <a:xfrm flipH="1">
              <a:off x="1129992" y="887521"/>
              <a:ext cx="2254357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dist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>
                      <a:lumMod val="50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某某市某某局某某党委</a:t>
              </a:r>
            </a:p>
          </p:txBody>
        </p:sp>
        <p:sp>
          <p:nvSpPr>
            <p:cNvPr id="31" name="Aitds4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1C0060-464F-430D-B329-61AAB42AA115}"/>
                </a:ext>
              </a:extLst>
            </p:cNvPr>
            <p:cNvSpPr txBox="1"/>
            <p:nvPr/>
          </p:nvSpPr>
          <p:spPr>
            <a:xfrm>
              <a:off x="1400176" y="436611"/>
              <a:ext cx="1504806" cy="400110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中国共产党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Aitds4-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C61E4C4-DCB6-4D33-BB86-FEA4862B9E41}"/>
                </a:ext>
              </a:extLst>
            </p:cNvPr>
            <p:cNvSpPr txBox="1"/>
            <p:nvPr/>
          </p:nvSpPr>
          <p:spPr>
            <a:xfrm>
              <a:off x="1109016" y="708233"/>
              <a:ext cx="2435988" cy="307777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Communist Party of China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2" name="Aitds4-5" descr="图片包含 游戏机&#10;&#10;描述已自动生成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DB6039C-C0EF-4467-AAB0-5F5579BF9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5655" y="214486"/>
              <a:ext cx="1133302" cy="1133302"/>
            </a:xfrm>
            <a:prstGeom prst="rect">
              <a:avLst/>
            </a:prstGeom>
          </p:spPr>
        </p:pic>
      </p:grpSp>
      <p:sp>
        <p:nvSpPr>
          <p:cNvPr id="14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F271102-6855-41B2-A4B4-66A1EE75BE32}"/>
              </a:ext>
            </a:extLst>
          </p:cNvPr>
          <p:cNvSpPr txBox="1"/>
          <p:nvPr/>
        </p:nvSpPr>
        <p:spPr>
          <a:xfrm>
            <a:off x="418650" y="1913214"/>
            <a:ext cx="32392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新时代</a:t>
            </a:r>
          </a:p>
        </p:txBody>
      </p:sp>
      <p:sp>
        <p:nvSpPr>
          <p:cNvPr id="15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26950C-D7E3-44B7-BEDE-8310190249D7}"/>
              </a:ext>
            </a:extLst>
          </p:cNvPr>
          <p:cNvSpPr txBox="1"/>
          <p:nvPr/>
        </p:nvSpPr>
        <p:spPr>
          <a:xfrm>
            <a:off x="418650" y="3319267"/>
            <a:ext cx="7384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  <a:cs typeface="+mn-ea"/>
                <a:sym typeface="+mn-lt"/>
              </a:rPr>
              <a:t>感谢您的聆听下回再见</a:t>
            </a:r>
          </a:p>
        </p:txBody>
      </p:sp>
      <p:sp>
        <p:nvSpPr>
          <p:cNvPr id="19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F882772-D366-40D9-AE0A-69B299F7BFF1}"/>
              </a:ext>
            </a:extLst>
          </p:cNvPr>
          <p:cNvSpPr/>
          <p:nvPr/>
        </p:nvSpPr>
        <p:spPr bwMode="auto">
          <a:xfrm>
            <a:off x="8197843" y="1664231"/>
            <a:ext cx="3252091" cy="2313846"/>
          </a:xfrm>
          <a:custGeom>
            <a:avLst/>
            <a:gdLst>
              <a:gd name="T0" fmla="*/ 74 w 2632"/>
              <a:gd name="T1" fmla="*/ 0 h 1676"/>
              <a:gd name="T2" fmla="*/ 0 w 2632"/>
              <a:gd name="T3" fmla="*/ 74 h 1676"/>
              <a:gd name="T4" fmla="*/ 0 w 2632"/>
              <a:gd name="T5" fmla="*/ 1602 h 1676"/>
              <a:gd name="T6" fmla="*/ 74 w 2632"/>
              <a:gd name="T7" fmla="*/ 1676 h 1676"/>
              <a:gd name="T8" fmla="*/ 2558 w 2632"/>
              <a:gd name="T9" fmla="*/ 1676 h 1676"/>
              <a:gd name="T10" fmla="*/ 2632 w 2632"/>
              <a:gd name="T11" fmla="*/ 1602 h 1676"/>
              <a:gd name="T12" fmla="*/ 2632 w 2632"/>
              <a:gd name="T13" fmla="*/ 74 h 1676"/>
              <a:gd name="T14" fmla="*/ 2558 w 2632"/>
              <a:gd name="T15" fmla="*/ 0 h 1676"/>
              <a:gd name="T16" fmla="*/ 74 w 2632"/>
              <a:gd name="T17" fmla="*/ 0 h 1676"/>
              <a:gd name="T18" fmla="*/ 2458 w 2632"/>
              <a:gd name="T19" fmla="*/ 1511 h 1676"/>
              <a:gd name="T20" fmla="*/ 169 w 2632"/>
              <a:gd name="T21" fmla="*/ 1511 h 1676"/>
              <a:gd name="T22" fmla="*/ 169 w 2632"/>
              <a:gd name="T23" fmla="*/ 160 h 1676"/>
              <a:gd name="T24" fmla="*/ 2458 w 2632"/>
              <a:gd name="T25" fmla="*/ 160 h 1676"/>
              <a:gd name="T26" fmla="*/ 2458 w 2632"/>
              <a:gd name="T27" fmla="*/ 1511 h 1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32" h="1676">
                <a:moveTo>
                  <a:pt x="74" y="0"/>
                </a:moveTo>
                <a:cubicBezTo>
                  <a:pt x="33" y="0"/>
                  <a:pt x="0" y="33"/>
                  <a:pt x="0" y="74"/>
                </a:cubicBezTo>
                <a:cubicBezTo>
                  <a:pt x="0" y="1602"/>
                  <a:pt x="0" y="1602"/>
                  <a:pt x="0" y="1602"/>
                </a:cubicBezTo>
                <a:cubicBezTo>
                  <a:pt x="0" y="1643"/>
                  <a:pt x="33" y="1676"/>
                  <a:pt x="74" y="1676"/>
                </a:cubicBezTo>
                <a:cubicBezTo>
                  <a:pt x="2558" y="1676"/>
                  <a:pt x="2558" y="1676"/>
                  <a:pt x="2558" y="1676"/>
                </a:cubicBezTo>
                <a:cubicBezTo>
                  <a:pt x="2599" y="1676"/>
                  <a:pt x="2632" y="1643"/>
                  <a:pt x="2632" y="1602"/>
                </a:cubicBezTo>
                <a:cubicBezTo>
                  <a:pt x="2632" y="74"/>
                  <a:pt x="2632" y="74"/>
                  <a:pt x="2632" y="74"/>
                </a:cubicBezTo>
                <a:cubicBezTo>
                  <a:pt x="2632" y="33"/>
                  <a:pt x="2599" y="0"/>
                  <a:pt x="2558" y="0"/>
                </a:cubicBezTo>
                <a:lnTo>
                  <a:pt x="74" y="0"/>
                </a:lnTo>
                <a:close/>
                <a:moveTo>
                  <a:pt x="2458" y="1511"/>
                </a:moveTo>
                <a:cubicBezTo>
                  <a:pt x="169" y="1511"/>
                  <a:pt x="169" y="1511"/>
                  <a:pt x="169" y="1511"/>
                </a:cubicBezTo>
                <a:cubicBezTo>
                  <a:pt x="169" y="160"/>
                  <a:pt x="169" y="160"/>
                  <a:pt x="169" y="160"/>
                </a:cubicBezTo>
                <a:cubicBezTo>
                  <a:pt x="2458" y="160"/>
                  <a:pt x="2458" y="160"/>
                  <a:pt x="2458" y="160"/>
                </a:cubicBezTo>
                <a:lnTo>
                  <a:pt x="2458" y="151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0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2E06C79-3364-4CCE-8E67-00173B5E7563}"/>
              </a:ext>
            </a:extLst>
          </p:cNvPr>
          <p:cNvSpPr/>
          <p:nvPr/>
        </p:nvSpPr>
        <p:spPr bwMode="auto">
          <a:xfrm>
            <a:off x="7785101" y="4022085"/>
            <a:ext cx="4076700" cy="572105"/>
          </a:xfrm>
          <a:custGeom>
            <a:avLst/>
            <a:gdLst>
              <a:gd name="T0" fmla="*/ 2939 w 3300"/>
              <a:gd name="T1" fmla="*/ 0 h 414"/>
              <a:gd name="T2" fmla="*/ 361 w 3300"/>
              <a:gd name="T3" fmla="*/ 0 h 414"/>
              <a:gd name="T4" fmla="*/ 314 w 3300"/>
              <a:gd name="T5" fmla="*/ 19 h 414"/>
              <a:gd name="T6" fmla="*/ 54 w 3300"/>
              <a:gd name="T7" fmla="*/ 263 h 414"/>
              <a:gd name="T8" fmla="*/ 101 w 3300"/>
              <a:gd name="T9" fmla="*/ 414 h 414"/>
              <a:gd name="T10" fmla="*/ 3199 w 3300"/>
              <a:gd name="T11" fmla="*/ 414 h 414"/>
              <a:gd name="T12" fmla="*/ 3246 w 3300"/>
              <a:gd name="T13" fmla="*/ 263 h 414"/>
              <a:gd name="T14" fmla="*/ 2986 w 3300"/>
              <a:gd name="T15" fmla="*/ 19 h 414"/>
              <a:gd name="T16" fmla="*/ 2939 w 3300"/>
              <a:gd name="T17" fmla="*/ 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00" h="414">
                <a:moveTo>
                  <a:pt x="2939" y="0"/>
                </a:moveTo>
                <a:cubicBezTo>
                  <a:pt x="361" y="0"/>
                  <a:pt x="361" y="0"/>
                  <a:pt x="361" y="0"/>
                </a:cubicBezTo>
                <a:cubicBezTo>
                  <a:pt x="344" y="0"/>
                  <a:pt x="327" y="7"/>
                  <a:pt x="314" y="19"/>
                </a:cubicBezTo>
                <a:cubicBezTo>
                  <a:pt x="54" y="263"/>
                  <a:pt x="54" y="263"/>
                  <a:pt x="54" y="263"/>
                </a:cubicBezTo>
                <a:cubicBezTo>
                  <a:pt x="0" y="314"/>
                  <a:pt x="31" y="414"/>
                  <a:pt x="101" y="414"/>
                </a:cubicBezTo>
                <a:cubicBezTo>
                  <a:pt x="3199" y="414"/>
                  <a:pt x="3199" y="414"/>
                  <a:pt x="3199" y="414"/>
                </a:cubicBezTo>
                <a:cubicBezTo>
                  <a:pt x="3269" y="414"/>
                  <a:pt x="3300" y="314"/>
                  <a:pt x="3246" y="263"/>
                </a:cubicBezTo>
                <a:cubicBezTo>
                  <a:pt x="2986" y="19"/>
                  <a:pt x="2986" y="19"/>
                  <a:pt x="2986" y="19"/>
                </a:cubicBezTo>
                <a:cubicBezTo>
                  <a:pt x="2973" y="7"/>
                  <a:pt x="2956" y="0"/>
                  <a:pt x="2939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1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C7F7C7D-86EB-4441-9C55-1D2318223644}"/>
              </a:ext>
            </a:extLst>
          </p:cNvPr>
          <p:cNvSpPr/>
          <p:nvPr/>
        </p:nvSpPr>
        <p:spPr bwMode="auto">
          <a:xfrm>
            <a:off x="8406837" y="1885249"/>
            <a:ext cx="2827981" cy="1864964"/>
          </a:xfrm>
          <a:custGeom>
            <a:avLst/>
            <a:gdLst>
              <a:gd name="T0" fmla="*/ 3234 w 3234"/>
              <a:gd name="T1" fmla="*/ 1907 h 1907"/>
              <a:gd name="T2" fmla="*/ 3234 w 3234"/>
              <a:gd name="T3" fmla="*/ 0 h 1907"/>
              <a:gd name="T4" fmla="*/ 0 w 3234"/>
              <a:gd name="T5" fmla="*/ 0 h 1907"/>
              <a:gd name="T6" fmla="*/ 0 w 3234"/>
              <a:gd name="T7" fmla="*/ 1907 h 1907"/>
              <a:gd name="T8" fmla="*/ 3234 w 3234"/>
              <a:gd name="T9" fmla="*/ 1907 h 1907"/>
              <a:gd name="T10" fmla="*/ 1586 w 3234"/>
              <a:gd name="T11" fmla="*/ 1221 h 1907"/>
              <a:gd name="T12" fmla="*/ 886 w 3234"/>
              <a:gd name="T13" fmla="*/ 1221 h 1907"/>
              <a:gd name="T14" fmla="*/ 886 w 3234"/>
              <a:gd name="T15" fmla="*/ 1135 h 1907"/>
              <a:gd name="T16" fmla="*/ 1586 w 3234"/>
              <a:gd name="T17" fmla="*/ 1135 h 1907"/>
              <a:gd name="T18" fmla="*/ 1586 w 3234"/>
              <a:gd name="T19" fmla="*/ 1221 h 1907"/>
              <a:gd name="T20" fmla="*/ 2380 w 3234"/>
              <a:gd name="T21" fmla="*/ 1701 h 1907"/>
              <a:gd name="T22" fmla="*/ 1630 w 3234"/>
              <a:gd name="T23" fmla="*/ 1701 h 1907"/>
              <a:gd name="T24" fmla="*/ 1630 w 3234"/>
              <a:gd name="T25" fmla="*/ 1635 h 1907"/>
              <a:gd name="T26" fmla="*/ 2380 w 3234"/>
              <a:gd name="T27" fmla="*/ 1635 h 1907"/>
              <a:gd name="T28" fmla="*/ 2380 w 3234"/>
              <a:gd name="T29" fmla="*/ 1701 h 1907"/>
              <a:gd name="T30" fmla="*/ 3073 w 3234"/>
              <a:gd name="T31" fmla="*/ 1588 h 1907"/>
              <a:gd name="T32" fmla="*/ 1630 w 3234"/>
              <a:gd name="T33" fmla="*/ 1588 h 1907"/>
              <a:gd name="T34" fmla="*/ 1630 w 3234"/>
              <a:gd name="T35" fmla="*/ 1522 h 1907"/>
              <a:gd name="T36" fmla="*/ 3073 w 3234"/>
              <a:gd name="T37" fmla="*/ 1522 h 1907"/>
              <a:gd name="T38" fmla="*/ 3073 w 3234"/>
              <a:gd name="T39" fmla="*/ 1588 h 1907"/>
              <a:gd name="T40" fmla="*/ 3073 w 3234"/>
              <a:gd name="T41" fmla="*/ 1474 h 1907"/>
              <a:gd name="T42" fmla="*/ 1630 w 3234"/>
              <a:gd name="T43" fmla="*/ 1474 h 1907"/>
              <a:gd name="T44" fmla="*/ 1630 w 3234"/>
              <a:gd name="T45" fmla="*/ 1409 h 1907"/>
              <a:gd name="T46" fmla="*/ 3073 w 3234"/>
              <a:gd name="T47" fmla="*/ 1409 h 1907"/>
              <a:gd name="T48" fmla="*/ 3073 w 3234"/>
              <a:gd name="T49" fmla="*/ 1474 h 1907"/>
              <a:gd name="T50" fmla="*/ 3073 w 3234"/>
              <a:gd name="T51" fmla="*/ 1361 h 1907"/>
              <a:gd name="T52" fmla="*/ 1630 w 3234"/>
              <a:gd name="T53" fmla="*/ 1361 h 1907"/>
              <a:gd name="T54" fmla="*/ 1630 w 3234"/>
              <a:gd name="T55" fmla="*/ 1296 h 1907"/>
              <a:gd name="T56" fmla="*/ 3073 w 3234"/>
              <a:gd name="T57" fmla="*/ 1296 h 1907"/>
              <a:gd name="T58" fmla="*/ 3073 w 3234"/>
              <a:gd name="T59" fmla="*/ 1361 h 1907"/>
              <a:gd name="T60" fmla="*/ 1630 w 3234"/>
              <a:gd name="T61" fmla="*/ 1221 h 1907"/>
              <a:gd name="T62" fmla="*/ 1630 w 3234"/>
              <a:gd name="T63" fmla="*/ 1135 h 1907"/>
              <a:gd name="T64" fmla="*/ 2330 w 3234"/>
              <a:gd name="T65" fmla="*/ 1135 h 1907"/>
              <a:gd name="T66" fmla="*/ 2330 w 3234"/>
              <a:gd name="T67" fmla="*/ 1221 h 1907"/>
              <a:gd name="T68" fmla="*/ 1630 w 3234"/>
              <a:gd name="T69" fmla="*/ 1221 h 1907"/>
              <a:gd name="T70" fmla="*/ 3073 w 3234"/>
              <a:gd name="T71" fmla="*/ 1221 h 1907"/>
              <a:gd name="T72" fmla="*/ 2373 w 3234"/>
              <a:gd name="T73" fmla="*/ 1221 h 1907"/>
              <a:gd name="T74" fmla="*/ 2373 w 3234"/>
              <a:gd name="T75" fmla="*/ 1135 h 1907"/>
              <a:gd name="T76" fmla="*/ 3073 w 3234"/>
              <a:gd name="T77" fmla="*/ 1135 h 1907"/>
              <a:gd name="T78" fmla="*/ 3073 w 3234"/>
              <a:gd name="T79" fmla="*/ 1221 h 1907"/>
              <a:gd name="T80" fmla="*/ 143 w 3234"/>
              <a:gd name="T81" fmla="*/ 163 h 1907"/>
              <a:gd name="T82" fmla="*/ 3073 w 3234"/>
              <a:gd name="T83" fmla="*/ 163 h 1907"/>
              <a:gd name="T84" fmla="*/ 3073 w 3234"/>
              <a:gd name="T85" fmla="*/ 1056 h 1907"/>
              <a:gd name="T86" fmla="*/ 143 w 3234"/>
              <a:gd name="T87" fmla="*/ 1056 h 1907"/>
              <a:gd name="T88" fmla="*/ 143 w 3234"/>
              <a:gd name="T89" fmla="*/ 163 h 1907"/>
              <a:gd name="T90" fmla="*/ 143 w 3234"/>
              <a:gd name="T91" fmla="*/ 1135 h 1907"/>
              <a:gd name="T92" fmla="*/ 842 w 3234"/>
              <a:gd name="T93" fmla="*/ 1135 h 1907"/>
              <a:gd name="T94" fmla="*/ 842 w 3234"/>
              <a:gd name="T95" fmla="*/ 1221 h 1907"/>
              <a:gd name="T96" fmla="*/ 143 w 3234"/>
              <a:gd name="T97" fmla="*/ 1221 h 1907"/>
              <a:gd name="T98" fmla="*/ 143 w 3234"/>
              <a:gd name="T99" fmla="*/ 1135 h 1907"/>
              <a:gd name="T100" fmla="*/ 143 w 3234"/>
              <a:gd name="T101" fmla="*/ 1300 h 1907"/>
              <a:gd name="T102" fmla="*/ 1585 w 3234"/>
              <a:gd name="T103" fmla="*/ 1300 h 1907"/>
              <a:gd name="T104" fmla="*/ 1585 w 3234"/>
              <a:gd name="T105" fmla="*/ 1739 h 1907"/>
              <a:gd name="T106" fmla="*/ 143 w 3234"/>
              <a:gd name="T107" fmla="*/ 1739 h 1907"/>
              <a:gd name="T108" fmla="*/ 143 w 3234"/>
              <a:gd name="T109" fmla="*/ 1300 h 1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34" h="1907">
                <a:moveTo>
                  <a:pt x="3234" y="1907"/>
                </a:moveTo>
                <a:lnTo>
                  <a:pt x="3234" y="0"/>
                </a:lnTo>
                <a:lnTo>
                  <a:pt x="0" y="0"/>
                </a:lnTo>
                <a:lnTo>
                  <a:pt x="0" y="1907"/>
                </a:lnTo>
                <a:lnTo>
                  <a:pt x="3234" y="1907"/>
                </a:lnTo>
                <a:close/>
                <a:moveTo>
                  <a:pt x="1586" y="1221"/>
                </a:moveTo>
                <a:lnTo>
                  <a:pt x="886" y="1221"/>
                </a:lnTo>
                <a:lnTo>
                  <a:pt x="886" y="1135"/>
                </a:lnTo>
                <a:lnTo>
                  <a:pt x="1586" y="1135"/>
                </a:lnTo>
                <a:lnTo>
                  <a:pt x="1586" y="1221"/>
                </a:lnTo>
                <a:close/>
                <a:moveTo>
                  <a:pt x="2380" y="1701"/>
                </a:moveTo>
                <a:lnTo>
                  <a:pt x="1630" y="1701"/>
                </a:lnTo>
                <a:lnTo>
                  <a:pt x="1630" y="1635"/>
                </a:lnTo>
                <a:lnTo>
                  <a:pt x="2380" y="1635"/>
                </a:lnTo>
                <a:lnTo>
                  <a:pt x="2380" y="1701"/>
                </a:lnTo>
                <a:close/>
                <a:moveTo>
                  <a:pt x="3073" y="1588"/>
                </a:moveTo>
                <a:lnTo>
                  <a:pt x="1630" y="1588"/>
                </a:lnTo>
                <a:lnTo>
                  <a:pt x="1630" y="1522"/>
                </a:lnTo>
                <a:lnTo>
                  <a:pt x="3073" y="1522"/>
                </a:lnTo>
                <a:lnTo>
                  <a:pt x="3073" y="1588"/>
                </a:lnTo>
                <a:close/>
                <a:moveTo>
                  <a:pt x="3073" y="1474"/>
                </a:moveTo>
                <a:lnTo>
                  <a:pt x="1630" y="1474"/>
                </a:lnTo>
                <a:lnTo>
                  <a:pt x="1630" y="1409"/>
                </a:lnTo>
                <a:lnTo>
                  <a:pt x="3073" y="1409"/>
                </a:lnTo>
                <a:lnTo>
                  <a:pt x="3073" y="1474"/>
                </a:lnTo>
                <a:close/>
                <a:moveTo>
                  <a:pt x="3073" y="1361"/>
                </a:moveTo>
                <a:lnTo>
                  <a:pt x="1630" y="1361"/>
                </a:lnTo>
                <a:lnTo>
                  <a:pt x="1630" y="1296"/>
                </a:lnTo>
                <a:lnTo>
                  <a:pt x="3073" y="1296"/>
                </a:lnTo>
                <a:lnTo>
                  <a:pt x="3073" y="1361"/>
                </a:lnTo>
                <a:close/>
                <a:moveTo>
                  <a:pt x="1630" y="1221"/>
                </a:moveTo>
                <a:lnTo>
                  <a:pt x="1630" y="1135"/>
                </a:lnTo>
                <a:lnTo>
                  <a:pt x="2330" y="1135"/>
                </a:lnTo>
                <a:lnTo>
                  <a:pt x="2330" y="1221"/>
                </a:lnTo>
                <a:lnTo>
                  <a:pt x="1630" y="1221"/>
                </a:lnTo>
                <a:close/>
                <a:moveTo>
                  <a:pt x="3073" y="1221"/>
                </a:moveTo>
                <a:lnTo>
                  <a:pt x="2373" y="1221"/>
                </a:lnTo>
                <a:lnTo>
                  <a:pt x="2373" y="1135"/>
                </a:lnTo>
                <a:lnTo>
                  <a:pt x="3073" y="1135"/>
                </a:lnTo>
                <a:lnTo>
                  <a:pt x="3073" y="1221"/>
                </a:lnTo>
                <a:close/>
                <a:moveTo>
                  <a:pt x="143" y="163"/>
                </a:moveTo>
                <a:lnTo>
                  <a:pt x="3073" y="163"/>
                </a:lnTo>
                <a:lnTo>
                  <a:pt x="3073" y="1056"/>
                </a:lnTo>
                <a:lnTo>
                  <a:pt x="143" y="1056"/>
                </a:lnTo>
                <a:lnTo>
                  <a:pt x="143" y="163"/>
                </a:lnTo>
                <a:close/>
                <a:moveTo>
                  <a:pt x="143" y="1135"/>
                </a:moveTo>
                <a:lnTo>
                  <a:pt x="842" y="1135"/>
                </a:lnTo>
                <a:lnTo>
                  <a:pt x="842" y="1221"/>
                </a:lnTo>
                <a:lnTo>
                  <a:pt x="143" y="1221"/>
                </a:lnTo>
                <a:lnTo>
                  <a:pt x="143" y="1135"/>
                </a:lnTo>
                <a:close/>
                <a:moveTo>
                  <a:pt x="143" y="1300"/>
                </a:moveTo>
                <a:lnTo>
                  <a:pt x="1585" y="1300"/>
                </a:lnTo>
                <a:lnTo>
                  <a:pt x="1585" y="1739"/>
                </a:lnTo>
                <a:lnTo>
                  <a:pt x="143" y="1739"/>
                </a:lnTo>
                <a:lnTo>
                  <a:pt x="143" y="13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4A6C06C-1C5D-4C6F-B6B5-555561D8171E}"/>
              </a:ext>
            </a:extLst>
          </p:cNvPr>
          <p:cNvSpPr/>
          <p:nvPr/>
        </p:nvSpPr>
        <p:spPr bwMode="auto">
          <a:xfrm>
            <a:off x="8531884" y="2044656"/>
            <a:ext cx="2562147" cy="8733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latin typeface="汉仪大宋简" panose="02010609000101010101" pitchFamily="49" charset="-122"/>
                <a:ea typeface="汉仪大宋简" panose="02010609000101010101" pitchFamily="49" charset="-122"/>
                <a:cs typeface="+mn-ea"/>
                <a:sym typeface="+mn-lt"/>
              </a:rPr>
              <a:t>党课开讲啦</a:t>
            </a:r>
            <a:endParaRPr sz="3200" b="1" dirty="0">
              <a:solidFill>
                <a:srgbClr val="C00000"/>
              </a:solidFill>
              <a:latin typeface="汉仪大宋简" panose="02010609000101010101" pitchFamily="49" charset="-122"/>
              <a:ea typeface="汉仪大宋简" panose="02010609000101010101" pitchFamily="49" charset="-122"/>
              <a:cs typeface="+mn-ea"/>
              <a:sym typeface="+mn-lt"/>
            </a:endParaRPr>
          </a:p>
        </p:txBody>
      </p:sp>
      <p:sp>
        <p:nvSpPr>
          <p:cNvPr id="23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D556E5B-D58E-44DE-8579-E8197F24B31C}"/>
              </a:ext>
            </a:extLst>
          </p:cNvPr>
          <p:cNvSpPr/>
          <p:nvPr/>
        </p:nvSpPr>
        <p:spPr bwMode="auto">
          <a:xfrm>
            <a:off x="8531884" y="2995230"/>
            <a:ext cx="611243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5" name="Aitds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12EA240-75AE-4C70-AC83-42C38C26FFF0}"/>
              </a:ext>
            </a:extLst>
          </p:cNvPr>
          <p:cNvSpPr/>
          <p:nvPr/>
        </p:nvSpPr>
        <p:spPr bwMode="auto">
          <a:xfrm>
            <a:off x="8531884" y="3156593"/>
            <a:ext cx="1260961" cy="4293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6" name="Aitds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FF8F275-0F02-4711-8EBD-CB08F1596620}"/>
              </a:ext>
            </a:extLst>
          </p:cNvPr>
          <p:cNvSpPr/>
          <p:nvPr/>
        </p:nvSpPr>
        <p:spPr bwMode="auto">
          <a:xfrm>
            <a:off x="9181602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Aitds1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5A73B59-6456-4680-82E0-8EB40B314C49}"/>
              </a:ext>
            </a:extLst>
          </p:cNvPr>
          <p:cNvSpPr/>
          <p:nvPr/>
        </p:nvSpPr>
        <p:spPr bwMode="auto">
          <a:xfrm>
            <a:off x="9832195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5" name="Aitds1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9F49F6D-6FCE-421B-8AD9-256934F8ACEC}"/>
              </a:ext>
            </a:extLst>
          </p:cNvPr>
          <p:cNvSpPr/>
          <p:nvPr/>
        </p:nvSpPr>
        <p:spPr bwMode="auto">
          <a:xfrm>
            <a:off x="9832195" y="3152681"/>
            <a:ext cx="1261836" cy="6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6" name="Aitds1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443E01F-6517-4F61-BE73-075DE4B7C8D8}"/>
              </a:ext>
            </a:extLst>
          </p:cNvPr>
          <p:cNvSpPr/>
          <p:nvPr/>
        </p:nvSpPr>
        <p:spPr bwMode="auto">
          <a:xfrm>
            <a:off x="9832195" y="3263190"/>
            <a:ext cx="1261836" cy="635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7" name="Aitds1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1914A79-6E3C-4D20-AC7B-3251E0CEE96C}"/>
              </a:ext>
            </a:extLst>
          </p:cNvPr>
          <p:cNvSpPr/>
          <p:nvPr/>
        </p:nvSpPr>
        <p:spPr bwMode="auto">
          <a:xfrm>
            <a:off x="9832195" y="3373700"/>
            <a:ext cx="1261836" cy="6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8" name="Aitds1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DF1DE4-6257-4EC1-9BAB-7EF63128243E}"/>
              </a:ext>
            </a:extLst>
          </p:cNvPr>
          <p:cNvSpPr/>
          <p:nvPr/>
        </p:nvSpPr>
        <p:spPr bwMode="auto">
          <a:xfrm>
            <a:off x="9832195" y="3484209"/>
            <a:ext cx="655840" cy="6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Aitds1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E5DE79-0868-4F95-9F6A-D625748C750B}"/>
              </a:ext>
            </a:extLst>
          </p:cNvPr>
          <p:cNvSpPr/>
          <p:nvPr/>
        </p:nvSpPr>
        <p:spPr bwMode="auto">
          <a:xfrm>
            <a:off x="10481914" y="2995230"/>
            <a:ext cx="612117" cy="841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6" name="Aitds20" descr="图片包含 游戏机, 伞, 旗子, 衬衫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D3CFD4A-4D08-4C12-914F-D433D86787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383" y="1554468"/>
            <a:ext cx="2543021" cy="1800702"/>
          </a:xfrm>
          <a:prstGeom prst="rect">
            <a:avLst/>
          </a:prstGeom>
        </p:spPr>
      </p:pic>
      <p:pic>
        <p:nvPicPr>
          <p:cNvPr id="45" name="Aitds2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9EE1B4-CD79-4C1E-BC6C-ED045A33A23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1884" y="618129"/>
            <a:ext cx="1566864" cy="617861"/>
          </a:xfrm>
          <a:prstGeom prst="rect">
            <a:avLst/>
          </a:prstGeom>
        </p:spPr>
      </p:pic>
      <p:pic>
        <p:nvPicPr>
          <p:cNvPr id="13" name="Aitds22" descr="图片包含 室内, 红色, 桌子, 男人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4C180F5-1E02-4ED4-A0CB-79F844A547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084" y="4742028"/>
            <a:ext cx="1068208" cy="2115972"/>
          </a:xfrm>
          <a:prstGeom prst="rect">
            <a:avLst/>
          </a:prstGeom>
        </p:spPr>
      </p:pic>
      <p:sp>
        <p:nvSpPr>
          <p:cNvPr id="33" name="星形: 五角 3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6B4CB43-95DB-4EEB-8B0D-B1ACAFA14B6B}"/>
              </a:ext>
            </a:extLst>
          </p:cNvPr>
          <p:cNvSpPr/>
          <p:nvPr/>
        </p:nvSpPr>
        <p:spPr>
          <a:xfrm>
            <a:off x="4143375" y="2409825"/>
            <a:ext cx="323850" cy="323850"/>
          </a:xfrm>
          <a:prstGeom prst="star5">
            <a:avLst>
              <a:gd name="adj" fmla="val 22424"/>
              <a:gd name="hf" fmla="val 105146"/>
              <a:gd name="vf" fmla="val 110557"/>
            </a:avLst>
          </a:prstGeom>
          <a:solidFill>
            <a:srgbClr val="FFC000"/>
          </a:solidFill>
          <a:ln>
            <a:solidFill>
              <a:srgbClr val="FEFD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667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6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itds1" descr="F:\桌面文件\桌面\红绸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563CB79-49D0-472C-A5E5-636B9908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74358" y="0"/>
            <a:ext cx="75176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5D0DAE5-E4EF-403B-9A67-3B6E1FB0C4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9645" y="4004642"/>
            <a:ext cx="1999129" cy="1450432"/>
          </a:xfrm>
          <a:prstGeom prst="rect">
            <a:avLst/>
          </a:prstGeom>
        </p:spPr>
      </p:pic>
      <p:grpSp>
        <p:nvGrpSpPr>
          <p:cNvPr id="28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709D47-27B1-44A0-ADB3-47111AD20604}"/>
              </a:ext>
            </a:extLst>
          </p:cNvPr>
          <p:cNvGrpSpPr/>
          <p:nvPr/>
        </p:nvGrpSpPr>
        <p:grpSpPr>
          <a:xfrm>
            <a:off x="1074433" y="4319968"/>
            <a:ext cx="4307620" cy="1947752"/>
            <a:chOff x="889000" y="992617"/>
            <a:chExt cx="4307620" cy="1947752"/>
          </a:xfrm>
        </p:grpSpPr>
        <p:sp>
          <p:nvSpPr>
            <p:cNvPr id="29" name="Aitds3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37210C-B24B-4457-8334-F8B7DFF472FE}"/>
                </a:ext>
              </a:extLst>
            </p:cNvPr>
            <p:cNvSpPr txBox="1"/>
            <p:nvPr/>
          </p:nvSpPr>
          <p:spPr>
            <a:xfrm>
              <a:off x="2354409" y="992617"/>
              <a:ext cx="16383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开</a:t>
              </a:r>
            </a:p>
          </p:txBody>
        </p:sp>
        <p:sp>
          <p:nvSpPr>
            <p:cNvPr id="30" name="Aitds3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97AD532-68FD-4E23-A965-CBB3CBBA07C2}"/>
                </a:ext>
              </a:extLst>
            </p:cNvPr>
            <p:cNvSpPr txBox="1"/>
            <p:nvPr/>
          </p:nvSpPr>
          <p:spPr>
            <a:xfrm>
              <a:off x="3013188" y="1616930"/>
              <a:ext cx="1346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80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讲</a:t>
              </a:r>
            </a:p>
          </p:txBody>
        </p:sp>
        <p:pic>
          <p:nvPicPr>
            <p:cNvPr id="31" name="Aitds3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DDE3F7-8776-4523-BADA-80FD19CDDF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9000" y="1281209"/>
              <a:ext cx="1642895" cy="1034848"/>
            </a:xfrm>
            <a:prstGeom prst="rect">
              <a:avLst/>
            </a:prstGeom>
          </p:spPr>
        </p:pic>
        <p:sp>
          <p:nvSpPr>
            <p:cNvPr id="32" name="Aitds3-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AC88F1-2DA2-4078-93EC-7108B0A48168}"/>
                </a:ext>
              </a:extLst>
            </p:cNvPr>
            <p:cNvSpPr txBox="1"/>
            <p:nvPr/>
          </p:nvSpPr>
          <p:spPr>
            <a:xfrm>
              <a:off x="1148260" y="2360520"/>
              <a:ext cx="19632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r" defTabSz="457200">
                <a:defRPr/>
              </a:pPr>
              <a:r>
                <a:rPr lang="en-US" altLang="zh-CN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20XX</a:t>
              </a:r>
              <a:r>
                <a:rPr lang="zh-CN" altLang="en-US" sz="1600" dirty="0" smtClean="0">
                  <a:solidFill>
                    <a:srgbClr val="C00000"/>
                  </a:solidFill>
                  <a:cs typeface="+mn-ea"/>
                  <a:sym typeface="+mn-lt"/>
                </a:rPr>
                <a:t>党</a:t>
              </a:r>
              <a:r>
                <a:rPr lang="zh-CN" altLang="en-US" sz="1600" dirty="0">
                  <a:solidFill>
                    <a:srgbClr val="C00000"/>
                  </a:solidFill>
                  <a:cs typeface="+mn-ea"/>
                  <a:sym typeface="+mn-lt"/>
                </a:rPr>
                <a:t>课</a:t>
              </a:r>
              <a:endPara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Aitds3-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BDE7B9-D3D3-4F2F-89DB-872A40E31A04}"/>
                </a:ext>
              </a:extLst>
            </p:cNvPr>
            <p:cNvSpPr txBox="1"/>
            <p:nvPr/>
          </p:nvSpPr>
          <p:spPr>
            <a:xfrm>
              <a:off x="3850420" y="1355982"/>
              <a:ext cx="1346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80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啦</a:t>
              </a:r>
            </a:p>
          </p:txBody>
        </p:sp>
      </p:grpSp>
      <p:sp>
        <p:nvSpPr>
          <p:cNvPr id="33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25C4FC4-FDCC-4145-AF7B-F155D0133807}"/>
              </a:ext>
            </a:extLst>
          </p:cNvPr>
          <p:cNvSpPr/>
          <p:nvPr/>
        </p:nvSpPr>
        <p:spPr>
          <a:xfrm>
            <a:off x="1003456" y="1224754"/>
            <a:ext cx="66020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zh-CN" altLang="en-US" sz="2000" b="1" dirty="0">
                <a:solidFill>
                  <a:srgbClr val="C00000"/>
                </a:solidFill>
                <a:cs typeface="+mn-ea"/>
                <a:sym typeface="+mn-lt"/>
              </a:rPr>
              <a:t> 　　各级领导干部是我国治国理政的中坚力量，各项社会制度要落地生根产生实效，关键在于领导干部凝聚共识抓落实。当前，部分领导干部在执行制度中存在制度意识上的认同缺失、制度实施上的执行偏差以及制度执行素质上的本领危机等问题。</a:t>
            </a:r>
          </a:p>
        </p:txBody>
      </p:sp>
      <p:sp>
        <p:nvSpPr>
          <p:cNvPr id="3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01167AA-0D6C-4153-8B90-978997E6A519}"/>
              </a:ext>
            </a:extLst>
          </p:cNvPr>
          <p:cNvSpPr/>
          <p:nvPr/>
        </p:nvSpPr>
        <p:spPr>
          <a:xfrm>
            <a:off x="1002250" y="4944281"/>
            <a:ext cx="74646" cy="1913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2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8/9)*(#ppt_x-(#ppt_x-#ppt_w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8/9)*(#ppt_y-(#ppt_y+#ppt_h/2)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+(8/9)*(#ppt_w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to="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+(8/9)*(#ppt_h-0)*((1.5-1.5*$)^2-(1.5-1.5*$)^3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6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BCF5E17-4AAA-4A9B-8D91-E8A99547846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3105" y="452174"/>
            <a:ext cx="4291900" cy="2421463"/>
          </a:xfrm>
          <a:custGeom>
            <a:avLst/>
            <a:gdLst>
              <a:gd name="connsiteX0" fmla="*/ 4291900 w 4291900"/>
              <a:gd name="connsiteY0" fmla="*/ 0 h 2421463"/>
              <a:gd name="connsiteX1" fmla="*/ 0 w 4291900"/>
              <a:gd name="connsiteY1" fmla="*/ 0 h 2421463"/>
              <a:gd name="connsiteX2" fmla="*/ 0 w 4291900"/>
              <a:gd name="connsiteY2" fmla="*/ 2421463 h 2421463"/>
              <a:gd name="connsiteX3" fmla="*/ 4291900 w 4291900"/>
              <a:gd name="connsiteY3" fmla="*/ 2421463 h 2421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1900" h="2421463">
                <a:moveTo>
                  <a:pt x="4291900" y="0"/>
                </a:moveTo>
                <a:lnTo>
                  <a:pt x="0" y="0"/>
                </a:lnTo>
                <a:lnTo>
                  <a:pt x="0" y="2421463"/>
                </a:lnTo>
                <a:lnTo>
                  <a:pt x="4291900" y="2421463"/>
                </a:lnTo>
                <a:close/>
              </a:path>
            </a:pathLst>
          </a:custGeom>
        </p:spPr>
      </p:pic>
      <p:sp>
        <p:nvSpPr>
          <p:cNvPr id="28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6E5C8A8-C2AB-43F1-94F3-D4253A4F6D9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79613" y="2622484"/>
            <a:ext cx="1538883" cy="253792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800" b="1" i="0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目录</a:t>
            </a:r>
          </a:p>
        </p:txBody>
      </p:sp>
      <p:sp>
        <p:nvSpPr>
          <p:cNvPr id="29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DDB9023-0B35-4B7C-B3CC-E4EC4970294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640928" y="3078814"/>
            <a:ext cx="677108" cy="230832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contents</a:t>
            </a:r>
            <a:endParaRPr kumimoji="0" lang="zh-CN" altLang="en-US" sz="3200" b="0" i="0" u="none" strike="noStrike" kern="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grpSp>
        <p:nvGrpSpPr>
          <p:cNvPr id="7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907775-690F-4C49-A10A-B055D369298B}"/>
              </a:ext>
            </a:extLst>
          </p:cNvPr>
          <p:cNvGrpSpPr/>
          <p:nvPr/>
        </p:nvGrpSpPr>
        <p:grpSpPr>
          <a:xfrm>
            <a:off x="5095896" y="1594398"/>
            <a:ext cx="6247827" cy="678845"/>
            <a:chOff x="5095896" y="1594398"/>
            <a:chExt cx="6247827" cy="678845"/>
          </a:xfrm>
        </p:grpSpPr>
        <p:sp>
          <p:nvSpPr>
            <p:cNvPr id="30" name="Aitds4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073658C-BBC9-462E-9D79-4C381B608BC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5470764" y="1696872"/>
              <a:ext cx="5872959" cy="4986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" name="Aitds4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5D43EC8-0166-40D8-84D8-11ED38752FF2}"/>
                </a:ext>
              </a:extLst>
            </p:cNvPr>
            <p:cNvSpPr/>
            <p:nvPr/>
          </p:nvSpPr>
          <p:spPr>
            <a:xfrm>
              <a:off x="5095896" y="1594398"/>
              <a:ext cx="902864" cy="678845"/>
            </a:xfrm>
            <a:prstGeom prst="parallelogram">
              <a:avLst>
                <a:gd name="adj" fmla="val 34370"/>
              </a:avLst>
            </a:prstGeom>
            <a:gradFill>
              <a:gsLst>
                <a:gs pos="0">
                  <a:srgbClr val="CC0003"/>
                </a:gs>
                <a:gs pos="89000">
                  <a:srgbClr val="FFC00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Aitds4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0923DF-AF6E-4FB8-8DC3-F36227E90F0C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5221289" y="1681862"/>
              <a:ext cx="498951" cy="498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endPara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Aitds4-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E3FD998-B820-4606-AF46-8478DF0F33CE}"/>
                </a:ext>
              </a:extLst>
            </p:cNvPr>
            <p:cNvSpPr/>
            <p:nvPr/>
          </p:nvSpPr>
          <p:spPr>
            <a:xfrm>
              <a:off x="6564358" y="1718369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准确把握制度执行方向</a:t>
              </a:r>
            </a:p>
          </p:txBody>
        </p:sp>
      </p:grpSp>
      <p:grpSp>
        <p:nvGrpSpPr>
          <p:cNvPr id="8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843F34A-06F0-4E21-BF26-980DEF8CCD10}"/>
              </a:ext>
            </a:extLst>
          </p:cNvPr>
          <p:cNvGrpSpPr/>
          <p:nvPr/>
        </p:nvGrpSpPr>
        <p:grpSpPr>
          <a:xfrm>
            <a:off x="5095896" y="2653747"/>
            <a:ext cx="6247827" cy="678845"/>
            <a:chOff x="5095896" y="2653747"/>
            <a:chExt cx="6247827" cy="678845"/>
          </a:xfrm>
        </p:grpSpPr>
        <p:sp>
          <p:nvSpPr>
            <p:cNvPr id="34" name="Aitds5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BFA3981-1446-4B9A-8581-278944E4700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470764" y="2756221"/>
              <a:ext cx="5872959" cy="4986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Aitds5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5355A9C-F75E-4119-80A3-B40D18037D8E}"/>
                </a:ext>
              </a:extLst>
            </p:cNvPr>
            <p:cNvSpPr/>
            <p:nvPr/>
          </p:nvSpPr>
          <p:spPr>
            <a:xfrm>
              <a:off x="5095896" y="2653747"/>
              <a:ext cx="902864" cy="678845"/>
            </a:xfrm>
            <a:prstGeom prst="parallelogram">
              <a:avLst>
                <a:gd name="adj" fmla="val 34370"/>
              </a:avLst>
            </a:prstGeom>
            <a:gradFill>
              <a:gsLst>
                <a:gs pos="0">
                  <a:srgbClr val="CC0003"/>
                </a:gs>
                <a:gs pos="89000">
                  <a:srgbClr val="FFC00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Aitds5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390BDEC-D2D7-426F-B8DE-7D5FFD30B09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221289" y="2741211"/>
              <a:ext cx="498951" cy="498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endPara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Aitds5-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488417C-F830-4B4C-A5C8-88CC6FEA6108}"/>
                </a:ext>
              </a:extLst>
            </p:cNvPr>
            <p:cNvSpPr/>
            <p:nvPr/>
          </p:nvSpPr>
          <p:spPr>
            <a:xfrm>
              <a:off x="6564358" y="2791206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科学提升制度执行动力</a:t>
              </a:r>
            </a:p>
          </p:txBody>
        </p:sp>
      </p:grpSp>
      <p:grpSp>
        <p:nvGrpSpPr>
          <p:cNvPr id="67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4E3C7DB-8BC9-4E57-994B-6539321D7B06}"/>
              </a:ext>
            </a:extLst>
          </p:cNvPr>
          <p:cNvGrpSpPr/>
          <p:nvPr/>
        </p:nvGrpSpPr>
        <p:grpSpPr>
          <a:xfrm>
            <a:off x="5095896" y="3713095"/>
            <a:ext cx="6267617" cy="678845"/>
            <a:chOff x="5095896" y="3713095"/>
            <a:chExt cx="6267617" cy="678845"/>
          </a:xfrm>
        </p:grpSpPr>
        <p:sp>
          <p:nvSpPr>
            <p:cNvPr id="38" name="Aitds6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3C99FA8-C346-4509-8C39-A15A03BE7C16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470764" y="3815569"/>
              <a:ext cx="5892749" cy="49861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2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Aitds6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3588E1B-F4EA-44AE-BE28-AF267923A331}"/>
                </a:ext>
              </a:extLst>
            </p:cNvPr>
            <p:cNvSpPr/>
            <p:nvPr/>
          </p:nvSpPr>
          <p:spPr>
            <a:xfrm>
              <a:off x="5095896" y="3713095"/>
              <a:ext cx="902864" cy="678845"/>
            </a:xfrm>
            <a:prstGeom prst="parallelogram">
              <a:avLst>
                <a:gd name="adj" fmla="val 34370"/>
              </a:avLst>
            </a:prstGeom>
            <a:gradFill>
              <a:gsLst>
                <a:gs pos="0">
                  <a:srgbClr val="CC0003"/>
                </a:gs>
                <a:gs pos="89000">
                  <a:srgbClr val="FFC000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" name="Aitds6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33A425D-ACC1-4F30-A4BC-B920CFD11FE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21289" y="3800559"/>
              <a:ext cx="498951" cy="4986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3</a:t>
              </a:r>
              <a:endParaRPr kumimoji="0" lang="zh-CN" alt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Aitds6-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B024A5D-5135-46EF-93CB-149BEF584679}"/>
                </a:ext>
              </a:extLst>
            </p:cNvPr>
            <p:cNvSpPr/>
            <p:nvPr/>
          </p:nvSpPr>
          <p:spPr>
            <a:xfrm>
              <a:off x="6564358" y="3864043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有效优化制度执行保障</a:t>
              </a:r>
            </a:p>
          </p:txBody>
        </p:sp>
      </p:grpSp>
      <p:pic>
        <p:nvPicPr>
          <p:cNvPr id="3" name="Aitds7" descr="图片包含 游戏机, 画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77B6937-AC7B-4770-8756-957D615B18C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187" y="1079670"/>
            <a:ext cx="2198907" cy="1271554"/>
          </a:xfrm>
          <a:prstGeom prst="rect">
            <a:avLst/>
          </a:prstGeom>
        </p:spPr>
      </p:pic>
      <p:pic>
        <p:nvPicPr>
          <p:cNvPr id="48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86655C3-7A06-41E1-92A7-BD5C32280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82824"/>
            <a:ext cx="12192000" cy="1175176"/>
          </a:xfrm>
          <a:prstGeom prst="rect">
            <a:avLst/>
          </a:prstGeom>
        </p:spPr>
      </p:pic>
      <p:sp>
        <p:nvSpPr>
          <p:cNvPr id="49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014BF4A-8B34-4A6B-8E7E-ADDEB3E9EC62}"/>
              </a:ext>
            </a:extLst>
          </p:cNvPr>
          <p:cNvSpPr/>
          <p:nvPr/>
        </p:nvSpPr>
        <p:spPr>
          <a:xfrm>
            <a:off x="0" y="5733652"/>
            <a:ext cx="12192000" cy="45719"/>
          </a:xfrm>
          <a:prstGeom prst="rect">
            <a:avLst/>
          </a:prstGeom>
          <a:solidFill>
            <a:srgbClr val="FEFD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9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62D068D-EF30-4D34-A3C9-13641FABD9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697555"/>
            <a:ext cx="12192000" cy="160445"/>
          </a:xfrm>
          <a:prstGeom prst="rect">
            <a:avLst/>
          </a:prstGeom>
        </p:spPr>
      </p:pic>
      <p:sp>
        <p:nvSpPr>
          <p:cNvPr id="5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D81BA9-14D3-4CBC-9B17-8A4E4CD4049A}"/>
              </a:ext>
            </a:extLst>
          </p:cNvPr>
          <p:cNvSpPr/>
          <p:nvPr/>
        </p:nvSpPr>
        <p:spPr>
          <a:xfrm>
            <a:off x="1771739" y="4293354"/>
            <a:ext cx="86485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zh-CN" altLang="en-US" sz="66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12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26043D8-D83D-42A5-AE5D-49FFA95094DE}"/>
              </a:ext>
            </a:extLst>
          </p:cNvPr>
          <p:cNvSpPr/>
          <p:nvPr userDrawn="1"/>
        </p:nvSpPr>
        <p:spPr>
          <a:xfrm>
            <a:off x="6005888" y="2665224"/>
            <a:ext cx="196132" cy="2650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5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1E5333B-23D8-43FF-93AF-791ED3C82C80}"/>
              </a:ext>
            </a:extLst>
          </p:cNvPr>
          <p:cNvSpPr txBox="1"/>
          <p:nvPr/>
        </p:nvSpPr>
        <p:spPr>
          <a:xfrm>
            <a:off x="3974324" y="3681984"/>
            <a:ext cx="42433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914326">
              <a:defRPr/>
            </a:pPr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新时代</a:t>
            </a:r>
          </a:p>
        </p:txBody>
      </p:sp>
      <p:grpSp>
        <p:nvGrpSpPr>
          <p:cNvPr id="14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BF51CFF-A9A7-4379-A9A0-3429DA82886E}"/>
              </a:ext>
            </a:extLst>
          </p:cNvPr>
          <p:cNvGrpSpPr/>
          <p:nvPr/>
        </p:nvGrpSpPr>
        <p:grpSpPr>
          <a:xfrm>
            <a:off x="2264031" y="5582134"/>
            <a:ext cx="7663938" cy="403753"/>
            <a:chOff x="2369837" y="4215420"/>
            <a:chExt cx="7663938" cy="403753"/>
          </a:xfrm>
        </p:grpSpPr>
        <p:sp>
          <p:nvSpPr>
            <p:cNvPr id="15" name="Aitds5-1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E9F254E2-46A8-4B5A-879C-3B3070385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4295" y="4215420"/>
              <a:ext cx="2273520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algn="dist"/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领导干部制度</a:t>
              </a:r>
            </a:p>
          </p:txBody>
        </p:sp>
        <p:sp>
          <p:nvSpPr>
            <p:cNvPr id="16" name="Aitds5-2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0A3D4A3-D506-4D8B-8AE8-348F03677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5797" y="4215420"/>
              <a:ext cx="2273519" cy="4037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4089" tIns="17044" rIns="34089" bIns="17044">
              <a:spAutoFit/>
            </a:bodyPr>
            <a:lstStyle/>
            <a:p>
              <a:pPr lvl="0" algn="dist">
                <a:defRPr/>
              </a:pPr>
              <a:r>
                <a:rPr lang="zh-CN" altLang="en-US" sz="2400" b="1" dirty="0">
                  <a:solidFill>
                    <a:srgbClr val="C00000"/>
                  </a:solidFill>
                  <a:cs typeface="+mn-ea"/>
                  <a:sym typeface="+mn-lt"/>
                </a:rPr>
                <a:t>执行力提升策略</a:t>
              </a:r>
              <a:endParaRPr lang="en-US" altLang="zh-CN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Aitds5-3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92EF928-2057-457E-B6FD-30B91D003C1C}"/>
                </a:ext>
              </a:extLst>
            </p:cNvPr>
            <p:cNvSpPr/>
            <p:nvPr/>
          </p:nvSpPr>
          <p:spPr>
            <a:xfrm>
              <a:off x="6070202" y="4285692"/>
              <a:ext cx="263208" cy="263208"/>
            </a:xfrm>
            <a:prstGeom prst="star5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18" name="Aitds5-4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DE33D55-E737-4C47-A6E4-A0A68060731F}"/>
                </a:ext>
              </a:extLst>
            </p:cNvPr>
            <p:cNvCxnSpPr>
              <a:cxnSpLocks/>
            </p:cNvCxnSpPr>
            <p:nvPr/>
          </p:nvCxnSpPr>
          <p:spPr>
            <a:xfrm>
              <a:off x="2369837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Aitds5-5">
              <a:extLst>
                <a:ext uri="{FF2B5EF4-FFF2-40B4-BE49-F238E27FC236}">
  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DF87A52-4BED-45C3-8A47-F3DF072CA6B2}"/>
                </a:ext>
              </a:extLst>
            </p:cNvPr>
            <p:cNvCxnSpPr>
              <a:cxnSpLocks/>
            </p:cNvCxnSpPr>
            <p:nvPr/>
          </p:nvCxnSpPr>
          <p:spPr>
            <a:xfrm>
              <a:off x="8891704" y="4417296"/>
              <a:ext cx="1142071" cy="0"/>
            </a:xfrm>
            <a:prstGeom prst="line">
              <a:avLst/>
            </a:prstGeom>
            <a:ln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Aitds6" descr="Nipic_4268027_20150724132014183237.png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90F8DAA-39FE-41F9-93D5-4BA4527E1A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323" y="970399"/>
            <a:ext cx="4243353" cy="2272055"/>
          </a:xfrm>
          <a:prstGeom prst="rect">
            <a:avLst/>
          </a:prstGeom>
        </p:spPr>
      </p:pic>
      <p:sp>
        <p:nvSpPr>
          <p:cNvPr id="21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6E6C15D-578F-42FC-9367-2C4BD7812894}"/>
              </a:ext>
            </a:extLst>
          </p:cNvPr>
          <p:cNvSpPr txBox="1"/>
          <p:nvPr/>
        </p:nvSpPr>
        <p:spPr>
          <a:xfrm>
            <a:off x="5080336" y="2056260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200" b="1" dirty="0">
                <a:solidFill>
                  <a:srgbClr val="FEFDF8"/>
                </a:solidFill>
                <a:cs typeface="+mn-ea"/>
                <a:sym typeface="+mn-lt"/>
              </a:rPr>
              <a:t>第一部分</a:t>
            </a:r>
          </a:p>
        </p:txBody>
      </p:sp>
    </p:spTree>
    <p:extLst>
      <p:ext uri="{BB962C8B-B14F-4D97-AF65-F5344CB8AC3E}">
        <p14:creationId xmlns:p14="http://schemas.microsoft.com/office/powerpoint/2010/main" val="263824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pic>
        <p:nvPicPr>
          <p:cNvPr id="34" name="Aitds2" descr="图片包含 游戏机, 乐高, 建筑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227F0F9-D6D1-4415-B123-1DD12CF3BD8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5687" y="1506854"/>
            <a:ext cx="3425023" cy="2446248"/>
          </a:xfrm>
          <a:prstGeom prst="rect">
            <a:avLst/>
          </a:prstGeom>
        </p:spPr>
      </p:pic>
      <p:cxnSp>
        <p:nvCxnSpPr>
          <p:cNvPr id="36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F4415D5-22F8-4DAE-BCE8-FACBA3720F8F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H="1">
            <a:off x="1391954" y="3227658"/>
            <a:ext cx="9872680" cy="0"/>
          </a:xfrm>
          <a:prstGeom prst="line">
            <a:avLst/>
          </a:prstGeom>
          <a:noFill/>
          <a:ln w="57150" cap="flat" cmpd="sng" algn="ctr">
            <a:solidFill>
              <a:srgbClr val="B50000"/>
            </a:solidFill>
            <a:prstDash val="solid"/>
            <a:miter lim="800000"/>
          </a:ln>
          <a:effectLst/>
        </p:spPr>
      </p:cxnSp>
      <p:sp>
        <p:nvSpPr>
          <p:cNvPr id="37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ABD076-10AA-4BB6-B711-F9D613BB1ADF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2252367" y="2111757"/>
            <a:ext cx="7126026" cy="79206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100" b="1" dirty="0">
                <a:solidFill>
                  <a:srgbClr val="C00000"/>
                </a:solidFill>
                <a:cs typeface="+mn-ea"/>
                <a:sym typeface="+mn-lt"/>
              </a:rPr>
              <a:t>始终坚持</a:t>
            </a:r>
          </a:p>
          <a:p>
            <a:pPr marL="0" indent="0" defTabSz="91440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3100" b="1" dirty="0">
                <a:solidFill>
                  <a:srgbClr val="C00000"/>
                </a:solidFill>
                <a:cs typeface="+mn-ea"/>
                <a:sym typeface="+mn-lt"/>
              </a:rPr>
              <a:t>党管干部的根本原则</a:t>
            </a:r>
          </a:p>
        </p:txBody>
      </p:sp>
      <p:sp>
        <p:nvSpPr>
          <p:cNvPr id="38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4C6ADE79-95E9-4594-986D-3BEA2FF3DE3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990409" y="2377965"/>
            <a:ext cx="401543" cy="401543"/>
          </a:xfrm>
          <a:custGeom>
            <a:avLst/>
            <a:gdLst>
              <a:gd name="connsiteX0" fmla="*/ 158628 w 585904"/>
              <a:gd name="connsiteY0" fmla="*/ 130053 h 585904"/>
              <a:gd name="connsiteX1" fmla="*/ 321527 w 585904"/>
              <a:gd name="connsiteY1" fmla="*/ 130053 h 585904"/>
              <a:gd name="connsiteX2" fmla="*/ 484425 w 585904"/>
              <a:gd name="connsiteY2" fmla="*/ 292952 h 585904"/>
              <a:gd name="connsiteX3" fmla="*/ 321527 w 585904"/>
              <a:gd name="connsiteY3" fmla="*/ 455850 h 585904"/>
              <a:gd name="connsiteX4" fmla="*/ 158628 w 585904"/>
              <a:gd name="connsiteY4" fmla="*/ 455850 h 585904"/>
              <a:gd name="connsiteX5" fmla="*/ 321527 w 585904"/>
              <a:gd name="connsiteY5" fmla="*/ 292952 h 585904"/>
              <a:gd name="connsiteX6" fmla="*/ 292951 w 585904"/>
              <a:gd name="connsiteY6" fmla="*/ 28505 h 585904"/>
              <a:gd name="connsiteX7" fmla="*/ 28504 w 585904"/>
              <a:gd name="connsiteY7" fmla="*/ 292952 h 585904"/>
              <a:gd name="connsiteX8" fmla="*/ 292951 w 585904"/>
              <a:gd name="connsiteY8" fmla="*/ 557399 h 585904"/>
              <a:gd name="connsiteX9" fmla="*/ 557398 w 585904"/>
              <a:gd name="connsiteY9" fmla="*/ 292952 h 585904"/>
              <a:gd name="connsiteX10" fmla="*/ 292951 w 585904"/>
              <a:gd name="connsiteY10" fmla="*/ 28505 h 585904"/>
              <a:gd name="connsiteX11" fmla="*/ 292952 w 585904"/>
              <a:gd name="connsiteY11" fmla="*/ 0 h 585904"/>
              <a:gd name="connsiteX12" fmla="*/ 585904 w 585904"/>
              <a:gd name="connsiteY12" fmla="*/ 292952 h 585904"/>
              <a:gd name="connsiteX13" fmla="*/ 292952 w 585904"/>
              <a:gd name="connsiteY13" fmla="*/ 585904 h 585904"/>
              <a:gd name="connsiteX14" fmla="*/ 0 w 585904"/>
              <a:gd name="connsiteY14" fmla="*/ 292952 h 585904"/>
              <a:gd name="connsiteX15" fmla="*/ 292952 w 585904"/>
              <a:gd name="connsiteY15" fmla="*/ 0 h 58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85904" h="585904">
                <a:moveTo>
                  <a:pt x="158628" y="130053"/>
                </a:moveTo>
                <a:lnTo>
                  <a:pt x="321527" y="130053"/>
                </a:lnTo>
                <a:lnTo>
                  <a:pt x="484425" y="292952"/>
                </a:lnTo>
                <a:lnTo>
                  <a:pt x="321527" y="455850"/>
                </a:lnTo>
                <a:lnTo>
                  <a:pt x="158628" y="455850"/>
                </a:lnTo>
                <a:lnTo>
                  <a:pt x="321527" y="292952"/>
                </a:lnTo>
                <a:close/>
                <a:moveTo>
                  <a:pt x="292951" y="28505"/>
                </a:moveTo>
                <a:cubicBezTo>
                  <a:pt x="146901" y="28505"/>
                  <a:pt x="28504" y="146902"/>
                  <a:pt x="28504" y="292952"/>
                </a:cubicBezTo>
                <a:cubicBezTo>
                  <a:pt x="28504" y="439002"/>
                  <a:pt x="146901" y="557399"/>
                  <a:pt x="292951" y="557399"/>
                </a:cubicBezTo>
                <a:cubicBezTo>
                  <a:pt x="439001" y="557399"/>
                  <a:pt x="557398" y="439002"/>
                  <a:pt x="557398" y="292952"/>
                </a:cubicBezTo>
                <a:cubicBezTo>
                  <a:pt x="557398" y="146902"/>
                  <a:pt x="439001" y="28505"/>
                  <a:pt x="292951" y="28505"/>
                </a:cubicBezTo>
                <a:close/>
                <a:moveTo>
                  <a:pt x="292952" y="0"/>
                </a:moveTo>
                <a:cubicBezTo>
                  <a:pt x="454745" y="0"/>
                  <a:pt x="585904" y="131159"/>
                  <a:pt x="585904" y="292952"/>
                </a:cubicBezTo>
                <a:cubicBezTo>
                  <a:pt x="585904" y="454745"/>
                  <a:pt x="454745" y="585904"/>
                  <a:pt x="292952" y="585904"/>
                </a:cubicBezTo>
                <a:cubicBezTo>
                  <a:pt x="131159" y="585904"/>
                  <a:pt x="0" y="454745"/>
                  <a:pt x="0" y="292952"/>
                </a:cubicBezTo>
                <a:cubicBezTo>
                  <a:pt x="0" y="131159"/>
                  <a:pt x="131159" y="0"/>
                  <a:pt x="292952" y="0"/>
                </a:cubicBezTo>
                <a:close/>
              </a:path>
            </a:pathLst>
          </a:custGeom>
          <a:solidFill>
            <a:srgbClr val="C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9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C807773-96AC-492D-B7FC-C45C51749D01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1246169" y="3573289"/>
            <a:ext cx="0" cy="327764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BDB9F9A9-430A-4809-909A-8C887899FAF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90409" y="3749526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1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1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DAB7F459-5C69-4D94-9789-20B2246EBEC3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90409" y="4677373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2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2" name="Aitds9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7C0D58E5-0330-43F7-AB74-88767423AD5B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1545640" y="3615321"/>
            <a:ext cx="9651654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坚持党管干部原则，是坚持和加强党的全面领导、巩固党的执政地位、履行党的执政使命的根本保证。</a:t>
            </a:r>
          </a:p>
        </p:txBody>
      </p:sp>
      <p:sp>
        <p:nvSpPr>
          <p:cNvPr id="43" name="Aitds10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E1A6282-DBFE-4717-AB62-93F819E91A5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545640" y="4563623"/>
            <a:ext cx="9651654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各级领导干部更要将坚持党的领导落实到各项工作中，主动向党中央看齐、向党的理论和路线方针政策看齐，筑牢制度执行的政治根基。</a:t>
            </a:r>
          </a:p>
        </p:txBody>
      </p:sp>
      <p:sp>
        <p:nvSpPr>
          <p:cNvPr id="44" name="Aitds1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54878F-C65E-49A8-8A04-13EEC5A7EDB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990409" y="5673645"/>
            <a:ext cx="511520" cy="51152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cs typeface="+mn-ea"/>
                <a:sym typeface="+mn-lt"/>
              </a:rPr>
              <a:t>3</a:t>
            </a:r>
            <a:endParaRPr lang="zh-CN" altLang="en-US" sz="2000" b="1" dirty="0">
              <a:cs typeface="+mn-ea"/>
              <a:sym typeface="+mn-lt"/>
            </a:endParaRPr>
          </a:p>
        </p:txBody>
      </p:sp>
      <p:sp>
        <p:nvSpPr>
          <p:cNvPr id="45" name="Aitds1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1C41DA1-8F83-44FB-96E9-F638EFEDAD95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1545640" y="5380896"/>
            <a:ext cx="9651654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71450" algn="just">
              <a:lnSpc>
                <a:spcPct val="130000"/>
              </a:lnSpc>
              <a:buClr>
                <a:srgbClr val="C00000"/>
              </a:buClr>
              <a:buFont typeface="Wingdings" panose="05000000000000000000" pitchFamily="2" charset="2"/>
              <a:buChar char="l"/>
            </a:pPr>
            <a:r>
              <a:rPr lang="zh-CN" altLang="en-US" dirty="0">
                <a:cs typeface="+mn-ea"/>
                <a:sym typeface="+mn-lt"/>
              </a:rPr>
              <a:t>全面贯彻新时代党的组织路线，落实好干部标准，树立正确用人导向，针对知识盲区、信仰缺失、能力短板，组织开展精准教育培训，切实增强各级领导干部制度执行的原则性、预见性和针对性，培养人民信任、本领高强、作风过硬的好干部。</a:t>
            </a:r>
          </a:p>
        </p:txBody>
      </p:sp>
      <p:sp>
        <p:nvSpPr>
          <p:cNvPr id="46" name="Aitds1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F06EAAA-FB23-4847-9051-5BC0838CF194}"/>
              </a:ext>
            </a:extLst>
          </p:cNvPr>
          <p:cNvSpPr txBox="1"/>
          <p:nvPr/>
        </p:nvSpPr>
        <p:spPr>
          <a:xfrm>
            <a:off x="1246169" y="1933337"/>
            <a:ext cx="1047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i="1" dirty="0">
                <a:solidFill>
                  <a:srgbClr val="C00000"/>
                </a:solidFill>
                <a:cs typeface="+mn-ea"/>
                <a:sym typeface="+mn-lt"/>
              </a:rPr>
              <a:t>1</a:t>
            </a:r>
            <a:endParaRPr lang="zh-CN" altLang="en-US" sz="8800" i="1" dirty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2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98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8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8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8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98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73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73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7" grpId="0"/>
      <p:bldP spid="38" grpId="0" animBg="1"/>
      <p:bldP spid="40" grpId="0" animBg="1"/>
      <p:bldP spid="41" grpId="0" animBg="1"/>
      <p:bldP spid="42" grpId="0"/>
      <p:bldP spid="43" grpId="0"/>
      <p:bldP spid="44" grpId="0" animBg="1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22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56F214B-E818-4A9D-A907-E79BC869453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569809" y="3006232"/>
            <a:ext cx="7026199" cy="2956418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45720" rIns="288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中国制度无可比拟的优越性在于体现人民意志、维护人民权利、尊重人民意愿。提升各级领导干部制度执行力必须坚持以人民为中心，实现制度执行合目的性、合规律性和合价值性的高度统一。</a:t>
            </a:r>
          </a:p>
        </p:txBody>
      </p:sp>
      <p:pic>
        <p:nvPicPr>
          <p:cNvPr id="23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9C43D3-015F-418E-9B40-BA4ED628AA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968" y="2491784"/>
            <a:ext cx="3517353" cy="3357474"/>
          </a:xfrm>
          <a:prstGeom prst="rect">
            <a:avLst/>
          </a:prstGeom>
        </p:spPr>
      </p:pic>
      <p:sp>
        <p:nvSpPr>
          <p:cNvPr id="24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264A5DC-B324-4889-9E5F-BE67705D407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450715" y="1993901"/>
            <a:ext cx="3812700" cy="716869"/>
          </a:xfrm>
          <a:prstGeom prst="homePlate">
            <a:avLst>
              <a:gd name="adj" fmla="val 3218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9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B2C1F39-E828-441B-9146-AC347F4593CC}"/>
              </a:ext>
            </a:extLst>
          </p:cNvPr>
          <p:cNvSpPr txBox="1"/>
          <p:nvPr/>
        </p:nvSpPr>
        <p:spPr>
          <a:xfrm>
            <a:off x="6515569" y="1959941"/>
            <a:ext cx="3878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cs typeface="+mn-ea"/>
                <a:sym typeface="+mn-lt"/>
              </a:rPr>
              <a:t>坚持人民至上</a:t>
            </a:r>
          </a:p>
        </p:txBody>
      </p:sp>
      <p:sp>
        <p:nvSpPr>
          <p:cNvPr id="26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37C77999-4B9D-4D07-8255-341A8E0B2633}"/>
              </a:ext>
            </a:extLst>
          </p:cNvPr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596853" y="1917701"/>
            <a:ext cx="723212" cy="811681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vert="horz" wrap="square" lIns="91404" tIns="45702" rIns="91404" bIns="45702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599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B04C734-6B81-412C-92ED-599C92162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229" y="3476875"/>
            <a:ext cx="7294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pPr lvl="0">
              <a:defRPr/>
            </a:pPr>
            <a:r>
              <a:rPr lang="zh-CN" altLang="en-US" sz="24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是提升领导干部制度执行力的价值旨归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77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2" grpId="0" animBg="1"/>
      <p:bldP spid="24" grpId="0" animBg="1"/>
      <p:bldP spid="25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itds1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3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705D4F2-F1CF-4466-89DD-A721CF37E32E}"/>
              </a:ext>
            </a:extLst>
          </p:cNvPr>
          <p:cNvSpPr/>
          <p:nvPr/>
        </p:nvSpPr>
        <p:spPr>
          <a:xfrm>
            <a:off x="980037" y="3227440"/>
            <a:ext cx="7508719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>
                <a:cs typeface="+mn-ea"/>
                <a:sym typeface="+mn-lt"/>
              </a:rPr>
              <a:t>制度执行就是要充分体现人民的意志和实现人民的利益诉求，将人民作为制度执行的最终受益者。</a:t>
            </a:r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38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B3EB790-7A22-40F8-ABD2-719D30106D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296" y="1399377"/>
            <a:ext cx="5131009" cy="5458623"/>
          </a:xfrm>
          <a:prstGeom prst="rect">
            <a:avLst/>
          </a:prstGeom>
        </p:spPr>
      </p:pic>
      <p:sp>
        <p:nvSpPr>
          <p:cNvPr id="39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11754BB-71D7-49AC-8F66-35FBD0B13697}"/>
              </a:ext>
            </a:extLst>
          </p:cNvPr>
          <p:cNvSpPr txBox="1"/>
          <p:nvPr/>
        </p:nvSpPr>
        <p:spPr>
          <a:xfrm>
            <a:off x="941705" y="1773968"/>
            <a:ext cx="6413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要把以人民为中心</a:t>
            </a:r>
            <a:endParaRPr lang="en-US" altLang="zh-CN" sz="3600" b="1" dirty="0">
              <a:solidFill>
                <a:srgbClr val="C00000"/>
              </a:solidFill>
              <a:cs typeface="+mn-ea"/>
              <a:sym typeface="+mn-lt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作为制度执行定位的主要基调</a:t>
            </a:r>
          </a:p>
        </p:txBody>
      </p:sp>
      <p:cxnSp>
        <p:nvCxnSpPr>
          <p:cNvPr id="40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FB20B11-5446-424F-9C1E-BEF4BD566C76}"/>
              </a:ext>
            </a:extLst>
          </p:cNvPr>
          <p:cNvCxnSpPr>
            <a:cxnSpLocks/>
          </p:cNvCxnSpPr>
          <p:nvPr/>
        </p:nvCxnSpPr>
        <p:spPr>
          <a:xfrm flipV="1">
            <a:off x="1090201" y="3151777"/>
            <a:ext cx="5778095" cy="1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2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A7924447-E64B-49F7-8638-7007F3B05FAC}"/>
              </a:ext>
            </a:extLst>
          </p:cNvPr>
          <p:cNvSpPr/>
          <p:nvPr/>
        </p:nvSpPr>
        <p:spPr>
          <a:xfrm>
            <a:off x="980037" y="5618806"/>
            <a:ext cx="7508719" cy="777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将人民作为制度执行的重要推动者，依靠群众的监督，倾听人民的呼声，使制度执行的现实效果与人民群众的利益诉求保持一致。</a:t>
            </a:r>
          </a:p>
        </p:txBody>
      </p:sp>
      <p:sp>
        <p:nvSpPr>
          <p:cNvPr id="43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956074C-65B4-44E4-B7E0-DA1BBDDEB3B4}"/>
              </a:ext>
            </a:extLst>
          </p:cNvPr>
          <p:cNvSpPr txBox="1"/>
          <p:nvPr/>
        </p:nvSpPr>
        <p:spPr>
          <a:xfrm>
            <a:off x="941705" y="4165334"/>
            <a:ext cx="54889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要把人民群众作为</a:t>
            </a:r>
            <a:endParaRPr lang="en-US" altLang="zh-CN" sz="3600" b="1" dirty="0">
              <a:solidFill>
                <a:srgbClr val="C00000"/>
              </a:solidFill>
              <a:cs typeface="+mn-ea"/>
              <a:sym typeface="+mn-lt"/>
            </a:endParaRPr>
          </a:p>
          <a:p>
            <a:r>
              <a:rPr lang="zh-CN" altLang="en-US" sz="3600" b="1" dirty="0">
                <a:solidFill>
                  <a:srgbClr val="C00000"/>
                </a:solidFill>
                <a:cs typeface="+mn-ea"/>
                <a:sym typeface="+mn-lt"/>
              </a:rPr>
              <a:t>制度执行到位的依靠力量</a:t>
            </a:r>
          </a:p>
        </p:txBody>
      </p:sp>
      <p:cxnSp>
        <p:nvCxnSpPr>
          <p:cNvPr id="44" name="Aitds8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6B1A8C45-C445-40E4-9D17-523C968F39A2}"/>
              </a:ext>
            </a:extLst>
          </p:cNvPr>
          <p:cNvCxnSpPr>
            <a:cxnSpLocks/>
          </p:cNvCxnSpPr>
          <p:nvPr/>
        </p:nvCxnSpPr>
        <p:spPr>
          <a:xfrm flipV="1">
            <a:off x="1090201" y="5543143"/>
            <a:ext cx="4875170" cy="1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5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39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3705" y="6276664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</a:rPr>
              <a:t>模板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rgbClr val="FEFDF8"/>
                </a:solidFill>
                <a:effectLst/>
                <a:uLnTx/>
                <a:uFillTx/>
              </a:rPr>
              <a:t>http://www.1ppt.com/hangye/</a:t>
            </a:r>
          </a:p>
        </p:txBody>
      </p:sp>
      <p:pic>
        <p:nvPicPr>
          <p:cNvPr id="22" name="Aitds1" descr="图片包含 户外, 男人, 雪, 白色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17B1D3F5-1704-45F1-9184-CCDA301A68F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789742"/>
            <a:ext cx="12192000" cy="6068258"/>
          </a:xfrm>
          <a:custGeom>
            <a:avLst/>
            <a:gdLst>
              <a:gd name="connsiteX0" fmla="*/ 0 w 12192000"/>
              <a:gd name="connsiteY0" fmla="*/ 0 h 6068258"/>
              <a:gd name="connsiteX1" fmla="*/ 12192000 w 12192000"/>
              <a:gd name="connsiteY1" fmla="*/ 0 h 6068258"/>
              <a:gd name="connsiteX2" fmla="*/ 12192000 w 12192000"/>
              <a:gd name="connsiteY2" fmla="*/ 6068258 h 6068258"/>
              <a:gd name="connsiteX3" fmla="*/ 0 w 12192000"/>
              <a:gd name="connsiteY3" fmla="*/ 6068258 h 6068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068258">
                <a:moveTo>
                  <a:pt x="0" y="0"/>
                </a:moveTo>
                <a:lnTo>
                  <a:pt x="12192000" y="0"/>
                </a:lnTo>
                <a:lnTo>
                  <a:pt x="12192000" y="6068258"/>
                </a:lnTo>
                <a:lnTo>
                  <a:pt x="0" y="6068258"/>
                </a:lnTo>
                <a:close/>
              </a:path>
            </a:pathLst>
          </a:custGeom>
        </p:spPr>
      </p:pic>
      <p:sp>
        <p:nvSpPr>
          <p:cNvPr id="55" name="Aitds2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04230A13-3748-43F4-B65B-BB4189FBD646}"/>
              </a:ext>
            </a:extLst>
          </p:cNvPr>
          <p:cNvSpPr txBox="1"/>
          <p:nvPr/>
        </p:nvSpPr>
        <p:spPr>
          <a:xfrm>
            <a:off x="1765300" y="492355"/>
            <a:ext cx="721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准确把握制度执行方向</a:t>
            </a:r>
          </a:p>
        </p:txBody>
      </p:sp>
      <p:sp>
        <p:nvSpPr>
          <p:cNvPr id="4" name="Aitds3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8A20A620-4342-4910-A964-12D1C24BEE35}"/>
              </a:ext>
            </a:extLst>
          </p:cNvPr>
          <p:cNvSpPr/>
          <p:nvPr/>
        </p:nvSpPr>
        <p:spPr>
          <a:xfrm>
            <a:off x="3102337" y="3541375"/>
            <a:ext cx="789829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习近平总书记指出</a:t>
            </a:r>
            <a:r>
              <a:rPr lang="en-US" altLang="zh-CN" dirty="0">
                <a:cs typeface="+mn-ea"/>
                <a:sym typeface="+mn-lt"/>
              </a:rPr>
              <a:t>:“</a:t>
            </a:r>
            <a:r>
              <a:rPr lang="zh-CN" altLang="en-US" dirty="0">
                <a:cs typeface="+mn-ea"/>
                <a:sym typeface="+mn-lt"/>
              </a:rPr>
              <a:t>人民对美好生活的向往，就是我们的奋斗目标。”各级领导干部要不忘初心、牢记使命，坚持不懈锤炼忠诚干净担当的政治品格，涵养“我将无我，不负人民”的人生境界。</a:t>
            </a:r>
          </a:p>
        </p:txBody>
      </p:sp>
      <p:sp>
        <p:nvSpPr>
          <p:cNvPr id="5" name="Aitds4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5EFAD353-B637-47F3-8865-94024ACCB1A0}"/>
              </a:ext>
            </a:extLst>
          </p:cNvPr>
          <p:cNvSpPr/>
          <p:nvPr/>
        </p:nvSpPr>
        <p:spPr>
          <a:xfrm>
            <a:off x="688717" y="3822798"/>
            <a:ext cx="18869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3200" b="1" dirty="0">
                <a:solidFill>
                  <a:srgbClr val="C00000"/>
                </a:solidFill>
                <a:cs typeface="+mn-ea"/>
                <a:sym typeface="+mn-lt"/>
              </a:rPr>
              <a:t>　最后</a:t>
            </a:r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　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Aitds5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F86260EF-1A5D-4B86-A7F9-58ABE4A485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02338" y="1913517"/>
            <a:ext cx="7214020" cy="1458887"/>
          </a:xfrm>
          <a:prstGeom prst="rect">
            <a:avLst/>
          </a:prstGeom>
          <a:noFill/>
          <a:ln w="19050" cap="flat">
            <a:solidFill>
              <a:srgbClr val="C00000"/>
            </a:solidFill>
            <a:prstDash val="solid"/>
            <a:miter lim="800000"/>
          </a:ln>
          <a:effectLst/>
        </p:spPr>
        <p:txBody>
          <a:bodyPr vert="horz" wrap="square" lIns="121917" tIns="60958" rIns="121917" bIns="60958" numCol="1" anchor="ctr" anchorCtr="0" compatLnSpc="1"/>
          <a:lstStyle/>
          <a:p>
            <a:pPr defTabSz="914400"/>
            <a:endParaRPr lang="zh-CN" altLang="zh-CN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5" name="Aitds6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98F63E0D-9193-486F-906A-F096087105C9}"/>
              </a:ext>
            </a:extLst>
          </p:cNvPr>
          <p:cNvSpPr/>
          <p:nvPr/>
        </p:nvSpPr>
        <p:spPr>
          <a:xfrm>
            <a:off x="3327409" y="2051655"/>
            <a:ext cx="7448152" cy="11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要把人民的获得感</a:t>
            </a:r>
            <a:endParaRPr lang="en-US" altLang="zh-CN" sz="2800" b="1" dirty="0">
              <a:solidFill>
                <a:srgbClr val="C00000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solidFill>
                  <a:srgbClr val="C00000"/>
                </a:solidFill>
                <a:cs typeface="+mn-ea"/>
                <a:sym typeface="+mn-lt"/>
              </a:rPr>
              <a:t>作为制度执行目标的价值追求</a:t>
            </a:r>
          </a:p>
        </p:txBody>
      </p:sp>
      <p:sp>
        <p:nvSpPr>
          <p:cNvPr id="16" name="Aitds7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CC332CD0-93BE-4774-B960-30BEEDDA877C}"/>
              </a:ext>
            </a:extLst>
          </p:cNvPr>
          <p:cNvSpPr>
            <a:spLocks noChangeAspect="1"/>
          </p:cNvSpPr>
          <p:nvPr/>
        </p:nvSpPr>
        <p:spPr bwMode="auto">
          <a:xfrm>
            <a:off x="920441" y="1840030"/>
            <a:ext cx="1607373" cy="1532373"/>
          </a:xfrm>
          <a:custGeom>
            <a:avLst/>
            <a:gdLst>
              <a:gd name="T0" fmla="*/ 1098 w 1098"/>
              <a:gd name="T1" fmla="*/ 839 h 1048"/>
              <a:gd name="T2" fmla="*/ 1098 w 1098"/>
              <a:gd name="T3" fmla="*/ 1048 h 1048"/>
              <a:gd name="T4" fmla="*/ 0 w 1098"/>
              <a:gd name="T5" fmla="*/ 1048 h 1048"/>
              <a:gd name="T6" fmla="*/ 0 w 1098"/>
              <a:gd name="T7" fmla="*/ 839 h 1048"/>
              <a:gd name="T8" fmla="*/ 891 w 1098"/>
              <a:gd name="T9" fmla="*/ 839 h 1048"/>
              <a:gd name="T10" fmla="*/ 856 w 1098"/>
              <a:gd name="T11" fmla="*/ 707 h 1048"/>
              <a:gd name="T12" fmla="*/ 743 w 1098"/>
              <a:gd name="T13" fmla="*/ 653 h 1048"/>
              <a:gd name="T14" fmla="*/ 722 w 1098"/>
              <a:gd name="T15" fmla="*/ 666 h 1048"/>
              <a:gd name="T16" fmla="*/ 679 w 1098"/>
              <a:gd name="T17" fmla="*/ 666 h 1048"/>
              <a:gd name="T18" fmla="*/ 655 w 1098"/>
              <a:gd name="T19" fmla="*/ 641 h 1048"/>
              <a:gd name="T20" fmla="*/ 679 w 1098"/>
              <a:gd name="T21" fmla="*/ 617 h 1048"/>
              <a:gd name="T22" fmla="*/ 722 w 1098"/>
              <a:gd name="T23" fmla="*/ 617 h 1048"/>
              <a:gd name="T24" fmla="*/ 745 w 1098"/>
              <a:gd name="T25" fmla="*/ 634 h 1048"/>
              <a:gd name="T26" fmla="*/ 871 w 1098"/>
              <a:gd name="T27" fmla="*/ 696 h 1048"/>
              <a:gd name="T28" fmla="*/ 910 w 1098"/>
              <a:gd name="T29" fmla="*/ 839 h 1048"/>
              <a:gd name="T30" fmla="*/ 1098 w 1098"/>
              <a:gd name="T31" fmla="*/ 839 h 1048"/>
              <a:gd name="T32" fmla="*/ 1098 w 1098"/>
              <a:gd name="T33" fmla="*/ 839 h 1048"/>
              <a:gd name="T34" fmla="*/ 549 w 1098"/>
              <a:gd name="T35" fmla="*/ 459 h 1048"/>
              <a:gd name="T36" fmla="*/ 778 w 1098"/>
              <a:gd name="T37" fmla="*/ 229 h 1048"/>
              <a:gd name="T38" fmla="*/ 549 w 1098"/>
              <a:gd name="T39" fmla="*/ 0 h 1048"/>
              <a:gd name="T40" fmla="*/ 320 w 1098"/>
              <a:gd name="T41" fmla="*/ 229 h 1048"/>
              <a:gd name="T42" fmla="*/ 549 w 1098"/>
              <a:gd name="T43" fmla="*/ 459 h 1048"/>
              <a:gd name="T44" fmla="*/ 830 w 1098"/>
              <a:gd name="T45" fmla="*/ 729 h 1048"/>
              <a:gd name="T46" fmla="*/ 756 w 1098"/>
              <a:gd name="T47" fmla="*/ 690 h 1048"/>
              <a:gd name="T48" fmla="*/ 722 w 1098"/>
              <a:gd name="T49" fmla="*/ 701 h 1048"/>
              <a:gd name="T50" fmla="*/ 679 w 1098"/>
              <a:gd name="T51" fmla="*/ 701 h 1048"/>
              <a:gd name="T52" fmla="*/ 621 w 1098"/>
              <a:gd name="T53" fmla="*/ 643 h 1048"/>
              <a:gd name="T54" fmla="*/ 679 w 1098"/>
              <a:gd name="T55" fmla="*/ 585 h 1048"/>
              <a:gd name="T56" fmla="*/ 722 w 1098"/>
              <a:gd name="T57" fmla="*/ 585 h 1048"/>
              <a:gd name="T58" fmla="*/ 765 w 1098"/>
              <a:gd name="T59" fmla="*/ 605 h 1048"/>
              <a:gd name="T60" fmla="*/ 885 w 1098"/>
              <a:gd name="T61" fmla="*/ 663 h 1048"/>
              <a:gd name="T62" fmla="*/ 885 w 1098"/>
              <a:gd name="T63" fmla="*/ 659 h 1048"/>
              <a:gd name="T64" fmla="*/ 874 w 1098"/>
              <a:gd name="T65" fmla="*/ 607 h 1048"/>
              <a:gd name="T66" fmla="*/ 697 w 1098"/>
              <a:gd name="T67" fmla="*/ 437 h 1048"/>
              <a:gd name="T68" fmla="*/ 549 w 1098"/>
              <a:gd name="T69" fmla="*/ 496 h 1048"/>
              <a:gd name="T70" fmla="*/ 401 w 1098"/>
              <a:gd name="T71" fmla="*/ 437 h 1048"/>
              <a:gd name="T72" fmla="*/ 212 w 1098"/>
              <a:gd name="T73" fmla="*/ 681 h 1048"/>
              <a:gd name="T74" fmla="*/ 212 w 1098"/>
              <a:gd name="T75" fmla="*/ 807 h 1048"/>
              <a:gd name="T76" fmla="*/ 857 w 1098"/>
              <a:gd name="T77" fmla="*/ 807 h 1048"/>
              <a:gd name="T78" fmla="*/ 830 w 1098"/>
              <a:gd name="T79" fmla="*/ 729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098" h="1048">
                <a:moveTo>
                  <a:pt x="1098" y="839"/>
                </a:moveTo>
                <a:lnTo>
                  <a:pt x="1098" y="1048"/>
                </a:lnTo>
                <a:lnTo>
                  <a:pt x="0" y="1048"/>
                </a:lnTo>
                <a:lnTo>
                  <a:pt x="0" y="839"/>
                </a:lnTo>
                <a:lnTo>
                  <a:pt x="891" y="839"/>
                </a:lnTo>
                <a:cubicBezTo>
                  <a:pt x="892" y="794"/>
                  <a:pt x="884" y="744"/>
                  <a:pt x="856" y="707"/>
                </a:cubicBezTo>
                <a:cubicBezTo>
                  <a:pt x="832" y="675"/>
                  <a:pt x="794" y="656"/>
                  <a:pt x="743" y="653"/>
                </a:cubicBezTo>
                <a:cubicBezTo>
                  <a:pt x="739" y="660"/>
                  <a:pt x="731" y="666"/>
                  <a:pt x="722" y="666"/>
                </a:cubicBezTo>
                <a:lnTo>
                  <a:pt x="679" y="666"/>
                </a:lnTo>
                <a:cubicBezTo>
                  <a:pt x="666" y="666"/>
                  <a:pt x="655" y="655"/>
                  <a:pt x="655" y="641"/>
                </a:cubicBezTo>
                <a:cubicBezTo>
                  <a:pt x="655" y="628"/>
                  <a:pt x="666" y="617"/>
                  <a:pt x="679" y="617"/>
                </a:cubicBezTo>
                <a:lnTo>
                  <a:pt x="722" y="617"/>
                </a:lnTo>
                <a:cubicBezTo>
                  <a:pt x="733" y="617"/>
                  <a:pt x="742" y="624"/>
                  <a:pt x="745" y="634"/>
                </a:cubicBezTo>
                <a:cubicBezTo>
                  <a:pt x="801" y="638"/>
                  <a:pt x="843" y="659"/>
                  <a:pt x="871" y="696"/>
                </a:cubicBezTo>
                <a:cubicBezTo>
                  <a:pt x="903" y="737"/>
                  <a:pt x="911" y="791"/>
                  <a:pt x="910" y="839"/>
                </a:cubicBezTo>
                <a:lnTo>
                  <a:pt x="1098" y="839"/>
                </a:lnTo>
                <a:lnTo>
                  <a:pt x="1098" y="839"/>
                </a:lnTo>
                <a:close/>
                <a:moveTo>
                  <a:pt x="549" y="459"/>
                </a:moveTo>
                <a:cubicBezTo>
                  <a:pt x="676" y="459"/>
                  <a:pt x="778" y="356"/>
                  <a:pt x="778" y="229"/>
                </a:cubicBezTo>
                <a:cubicBezTo>
                  <a:pt x="778" y="103"/>
                  <a:pt x="676" y="0"/>
                  <a:pt x="549" y="0"/>
                </a:cubicBezTo>
                <a:cubicBezTo>
                  <a:pt x="423" y="0"/>
                  <a:pt x="320" y="103"/>
                  <a:pt x="320" y="229"/>
                </a:cubicBezTo>
                <a:cubicBezTo>
                  <a:pt x="320" y="356"/>
                  <a:pt x="423" y="459"/>
                  <a:pt x="549" y="459"/>
                </a:cubicBezTo>
                <a:close/>
                <a:moveTo>
                  <a:pt x="830" y="729"/>
                </a:moveTo>
                <a:cubicBezTo>
                  <a:pt x="813" y="708"/>
                  <a:pt x="789" y="695"/>
                  <a:pt x="756" y="690"/>
                </a:cubicBezTo>
                <a:cubicBezTo>
                  <a:pt x="746" y="697"/>
                  <a:pt x="734" y="701"/>
                  <a:pt x="722" y="701"/>
                </a:cubicBezTo>
                <a:lnTo>
                  <a:pt x="679" y="701"/>
                </a:lnTo>
                <a:cubicBezTo>
                  <a:pt x="648" y="701"/>
                  <a:pt x="621" y="675"/>
                  <a:pt x="621" y="643"/>
                </a:cubicBezTo>
                <a:cubicBezTo>
                  <a:pt x="621" y="611"/>
                  <a:pt x="647" y="585"/>
                  <a:pt x="679" y="585"/>
                </a:cubicBezTo>
                <a:lnTo>
                  <a:pt x="722" y="585"/>
                </a:lnTo>
                <a:cubicBezTo>
                  <a:pt x="738" y="585"/>
                  <a:pt x="754" y="593"/>
                  <a:pt x="765" y="605"/>
                </a:cubicBezTo>
                <a:cubicBezTo>
                  <a:pt x="815" y="611"/>
                  <a:pt x="855" y="631"/>
                  <a:pt x="885" y="663"/>
                </a:cubicBezTo>
                <a:cubicBezTo>
                  <a:pt x="885" y="662"/>
                  <a:pt x="885" y="660"/>
                  <a:pt x="885" y="659"/>
                </a:cubicBezTo>
                <a:lnTo>
                  <a:pt x="874" y="607"/>
                </a:lnTo>
                <a:cubicBezTo>
                  <a:pt x="849" y="524"/>
                  <a:pt x="782" y="459"/>
                  <a:pt x="697" y="437"/>
                </a:cubicBezTo>
                <a:cubicBezTo>
                  <a:pt x="659" y="473"/>
                  <a:pt x="606" y="496"/>
                  <a:pt x="549" y="496"/>
                </a:cubicBezTo>
                <a:cubicBezTo>
                  <a:pt x="492" y="496"/>
                  <a:pt x="440" y="473"/>
                  <a:pt x="401" y="437"/>
                </a:cubicBezTo>
                <a:cubicBezTo>
                  <a:pt x="293" y="466"/>
                  <a:pt x="212" y="564"/>
                  <a:pt x="212" y="681"/>
                </a:cubicBezTo>
                <a:lnTo>
                  <a:pt x="212" y="807"/>
                </a:lnTo>
                <a:lnTo>
                  <a:pt x="857" y="807"/>
                </a:lnTo>
                <a:cubicBezTo>
                  <a:pt x="853" y="775"/>
                  <a:pt x="844" y="748"/>
                  <a:pt x="830" y="729"/>
                </a:cubicBezTo>
                <a:close/>
              </a:path>
            </a:pathLst>
          </a:custGeom>
          <a:solidFill>
            <a:srgbClr val="D71923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Aitds8" descr="图片包含 标志, 游戏机, 食物, 红色&#10;&#10;描述已自动生成">
            <a:extLst>
              <a:ext uri="{FF2B5EF4-FFF2-40B4-BE49-F238E27FC236}">
                <a16:creationId xmlns:a16="http://schemas.microsoft.com/office/drawing/2014/main" xmlns:mc="http://schemas.openxmlformats.org/markup-compatibility/2006" xmlns:p14="http://schemas.microsoft.com/office/powerpoint/2010/main" xmlns:a14="http://schemas.microsoft.com/office/drawing/2010/main" xmlns="" id="{2728AEC6-1EC4-4F14-85F0-94FB03C5CF6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9397" y="1768856"/>
            <a:ext cx="1356048" cy="16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1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:a14="http://schemas.microsoft.com/office/drawing/2010/main" xmlns:a16="http://schemas.microsoft.com/office/drawing/2014/main"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4" grpId="0"/>
      <p:bldP spid="5" grpId="0"/>
      <p:bldP spid="14" grpId="0" animBg="1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22632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#222632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NUMBER"/>
  <p:tag name="ID" val="547142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涂豆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FFEDC2"/>
      </a:accent2>
      <a:accent3>
        <a:srgbClr val="A5A5A5"/>
      </a:accent3>
      <a:accent4>
        <a:srgbClr val="C00000"/>
      </a:accent4>
      <a:accent5>
        <a:srgbClr val="7F7F7F"/>
      </a:accent5>
      <a:accent6>
        <a:srgbClr val="FFEDC2"/>
      </a:accent6>
      <a:hlink>
        <a:srgbClr val="C00000"/>
      </a:hlink>
      <a:folHlink>
        <a:srgbClr val="C00000"/>
      </a:folHlink>
    </a:clrScheme>
    <a:fontScheme name="bpx315al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1688</Words>
  <Application>Microsoft Office PowerPoint</Application>
  <PresentationFormat>宽屏</PresentationFormat>
  <Paragraphs>201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9" baseType="lpstr">
      <vt:lpstr>Meiryo</vt:lpstr>
      <vt:lpstr>等线</vt:lpstr>
      <vt:lpstr>方正粗黑宋简体</vt:lpstr>
      <vt:lpstr>汉仪大宋简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55</cp:revision>
  <dcterms:created xsi:type="dcterms:W3CDTF">2019-11-16T01:53:03Z</dcterms:created>
  <dcterms:modified xsi:type="dcterms:W3CDTF">2023-01-03T08:23:38Z</dcterms:modified>
</cp:coreProperties>
</file>