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0"/>
  </p:notesMasterIdLst>
  <p:sldIdLst>
    <p:sldId id="1123" r:id="rId3"/>
    <p:sldId id="1015" r:id="rId4"/>
    <p:sldId id="1077" r:id="rId5"/>
    <p:sldId id="1102" r:id="rId6"/>
    <p:sldId id="1080" r:id="rId7"/>
    <p:sldId id="976" r:id="rId8"/>
    <p:sldId id="980" r:id="rId9"/>
    <p:sldId id="1083" r:id="rId10"/>
    <p:sldId id="1066" r:id="rId11"/>
    <p:sldId id="1091" r:id="rId12"/>
    <p:sldId id="1119" r:id="rId13"/>
    <p:sldId id="1120" r:id="rId14"/>
    <p:sldId id="1121" r:id="rId15"/>
    <p:sldId id="1060" r:id="rId16"/>
    <p:sldId id="1086" r:id="rId17"/>
    <p:sldId id="1089" r:id="rId18"/>
    <p:sldId id="1124" r:id="rId19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marL="0" algn="l" defTabSz="9139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9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9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9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9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9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9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9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9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3">
          <p15:clr>
            <a:srgbClr val="A4A3A4"/>
          </p15:clr>
        </p15:guide>
        <p15:guide id="2" pos="285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20" y="120"/>
      </p:cViewPr>
      <p:guideLst>
        <p:guide orient="horz" pos="1603"/>
        <p:guide pos="285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96D07-341D-4D88-BBFE-B431BFA04196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A0F9D-3357-4A94-85C8-3B842B870D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696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9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9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9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9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9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9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9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9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9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329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877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779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698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622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1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341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364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44CCEC7-3A54-47D1-BB25-17A0FDA63797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44CCEC7-3A54-47D1-BB25-17A0FDA63797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77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54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110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458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019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3304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003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98" b="7932"/>
          <a:stretch>
            <a:fillRect/>
          </a:stretch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773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929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871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03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lIns="68580" tIns="34290" rIns="68580" bIns="34290"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44CCEC7-3A54-47D1-BB25-17A0FDA63797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44CCEC7-3A54-47D1-BB25-17A0FDA63797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44CCEC7-3A54-47D1-BB25-17A0FDA63797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44CCEC7-3A54-47D1-BB25-17A0FDA63797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44CCEC7-3A54-47D1-BB25-17A0FDA63797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44CCEC7-3A54-47D1-BB25-17A0FDA63797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44CCEC7-3A54-47D1-BB25-17A0FDA63797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284"/>
            <a:ext cx="9138587" cy="513893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defTabSz="91392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92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392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9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92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92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9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9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9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9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9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9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9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9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9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9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9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9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9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91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147" y="141480"/>
            <a:ext cx="7758589" cy="176736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 rot="263198">
            <a:off x="3713608" y="2179735"/>
            <a:ext cx="997001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ED7500"/>
                </a:solidFill>
                <a:latin typeface="微软雅黑"/>
                <a:ea typeface="微软雅黑"/>
                <a:sym typeface="微软雅黑"/>
              </a:rPr>
              <a:t>识</a:t>
            </a:r>
          </a:p>
        </p:txBody>
      </p:sp>
      <p:sp>
        <p:nvSpPr>
          <p:cNvPr id="4" name="文本框 3"/>
          <p:cNvSpPr txBox="1"/>
          <p:nvPr/>
        </p:nvSpPr>
        <p:spPr>
          <a:xfrm rot="20340928">
            <a:off x="2774515" y="2139385"/>
            <a:ext cx="997001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>
                <a:solidFill>
                  <a:srgbClr val="FF3042"/>
                </a:solidFill>
                <a:latin typeface="微软雅黑"/>
                <a:ea typeface="微软雅黑"/>
                <a:sym typeface="微软雅黑"/>
              </a:rPr>
              <a:t>认</a:t>
            </a:r>
          </a:p>
        </p:txBody>
      </p:sp>
      <p:sp>
        <p:nvSpPr>
          <p:cNvPr id="5" name="文本框 4"/>
          <p:cNvSpPr txBox="1"/>
          <p:nvPr/>
        </p:nvSpPr>
        <p:spPr>
          <a:xfrm rot="21208696">
            <a:off x="4829213" y="2166827"/>
            <a:ext cx="997001" cy="13958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8600" b="1" dirty="0">
                <a:solidFill>
                  <a:schemeClr val="accent1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自</a:t>
            </a:r>
          </a:p>
        </p:txBody>
      </p:sp>
      <p:sp>
        <p:nvSpPr>
          <p:cNvPr id="6" name="文本框 5"/>
          <p:cNvSpPr txBox="1"/>
          <p:nvPr/>
        </p:nvSpPr>
        <p:spPr>
          <a:xfrm rot="263198">
            <a:off x="5824726" y="2394028"/>
            <a:ext cx="997001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8CB200"/>
                </a:solidFill>
                <a:latin typeface="微软雅黑"/>
                <a:ea typeface="微软雅黑"/>
                <a:sym typeface="微软雅黑"/>
              </a:rPr>
              <a:t>己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347" y="2322877"/>
            <a:ext cx="578786" cy="7054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4250" y="2248388"/>
            <a:ext cx="746454" cy="7684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0597"/>
            <a:ext cx="9144000" cy="422903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4031096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58477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7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7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7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7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613172" cy="66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369570" y="181927"/>
            <a:ext cx="8310563" cy="4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知识点二：怎样全面的认识自己？</a:t>
            </a:r>
          </a:p>
        </p:txBody>
      </p:sp>
      <p:cxnSp>
        <p:nvCxnSpPr>
          <p:cNvPr id="7" name="Elbow Connector 15"/>
          <p:cNvCxnSpPr>
            <a:cxnSpLocks noChangeShapeType="1"/>
          </p:cNvCxnSpPr>
          <p:nvPr/>
        </p:nvCxnSpPr>
        <p:spPr bwMode="auto">
          <a:xfrm flipV="1">
            <a:off x="1166283" y="1220259"/>
            <a:ext cx="1002937" cy="770438"/>
          </a:xfrm>
          <a:prstGeom prst="bentConnector3">
            <a:avLst>
              <a:gd name="adj1" fmla="val -931"/>
            </a:avLst>
          </a:prstGeom>
          <a:ln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17"/>
          <p:cNvCxnSpPr>
            <a:cxnSpLocks noChangeShapeType="1"/>
          </p:cNvCxnSpPr>
          <p:nvPr/>
        </p:nvCxnSpPr>
        <p:spPr bwMode="auto">
          <a:xfrm>
            <a:off x="1166284" y="2566799"/>
            <a:ext cx="867692" cy="1519"/>
          </a:xfrm>
          <a:prstGeom prst="line">
            <a:avLst/>
          </a:prstGeom>
          <a:ln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Shape 1034"/>
          <p:cNvSpPr/>
          <p:nvPr/>
        </p:nvSpPr>
        <p:spPr>
          <a:xfrm>
            <a:off x="1307137" y="1946435"/>
            <a:ext cx="136764" cy="1063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3" y="9828"/>
                </a:moveTo>
                <a:cubicBezTo>
                  <a:pt x="20503" y="10692"/>
                  <a:pt x="21004" y="11543"/>
                  <a:pt x="21600" y="12462"/>
                </a:cubicBezTo>
                <a:cubicBezTo>
                  <a:pt x="20797" y="15394"/>
                  <a:pt x="20629" y="18810"/>
                  <a:pt x="20550" y="21600"/>
                </a:cubicBezTo>
                <a:cubicBezTo>
                  <a:pt x="17285" y="18886"/>
                  <a:pt x="18957" y="12766"/>
                  <a:pt x="16102" y="12414"/>
                </a:cubicBezTo>
                <a:cubicBezTo>
                  <a:pt x="13346" y="12074"/>
                  <a:pt x="12988" y="13608"/>
                  <a:pt x="12526" y="15998"/>
                </a:cubicBezTo>
                <a:cubicBezTo>
                  <a:pt x="12064" y="18387"/>
                  <a:pt x="11785" y="20178"/>
                  <a:pt x="11785" y="20178"/>
                </a:cubicBezTo>
                <a:cubicBezTo>
                  <a:pt x="11785" y="20178"/>
                  <a:pt x="2700" y="7597"/>
                  <a:pt x="0" y="3147"/>
                </a:cubicBezTo>
                <a:cubicBezTo>
                  <a:pt x="1311" y="2680"/>
                  <a:pt x="1742" y="2046"/>
                  <a:pt x="1827" y="0"/>
                </a:cubicBezTo>
                <a:cubicBezTo>
                  <a:pt x="4847" y="4160"/>
                  <a:pt x="12262" y="11667"/>
                  <a:pt x="15756" y="11667"/>
                </a:cubicBezTo>
                <a:cubicBezTo>
                  <a:pt x="17415" y="11667"/>
                  <a:pt x="18853" y="10951"/>
                  <a:pt x="20143" y="98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lIns="21431" tIns="21431" rIns="21431" bIns="21431" anchor="ctr"/>
          <a:lstStyle/>
          <a:p>
            <a:pPr defTabSz="513874">
              <a:spcBef>
                <a:spcPct val="0"/>
              </a:spcBef>
              <a:spcAft>
                <a:spcPct val="0"/>
              </a:spcAft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1700" b="1" kern="0">
              <a:solidFill>
                <a:prstClr val="black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1" name="Shape 1035"/>
          <p:cNvSpPr/>
          <p:nvPr/>
        </p:nvSpPr>
        <p:spPr>
          <a:xfrm>
            <a:off x="1448460" y="2230600"/>
            <a:ext cx="57745" cy="80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08" h="21600" extrusionOk="0">
                <a:moveTo>
                  <a:pt x="11314" y="594"/>
                </a:moveTo>
                <a:lnTo>
                  <a:pt x="0" y="0"/>
                </a:lnTo>
                <a:cubicBezTo>
                  <a:pt x="0" y="0"/>
                  <a:pt x="10284" y="5549"/>
                  <a:pt x="10284" y="11495"/>
                </a:cubicBezTo>
                <a:cubicBezTo>
                  <a:pt x="10284" y="17438"/>
                  <a:pt x="9772" y="20013"/>
                  <a:pt x="9772" y="20013"/>
                </a:cubicBezTo>
                <a:lnTo>
                  <a:pt x="18772" y="21600"/>
                </a:lnTo>
                <a:cubicBezTo>
                  <a:pt x="18772" y="21600"/>
                  <a:pt x="21600" y="15655"/>
                  <a:pt x="19026" y="9907"/>
                </a:cubicBezTo>
                <a:cubicBezTo>
                  <a:pt x="16457" y="4162"/>
                  <a:pt x="13629" y="2575"/>
                  <a:pt x="11314" y="594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lIns="21431" tIns="21431" rIns="21431" bIns="21431" anchor="ctr"/>
          <a:lstStyle/>
          <a:p>
            <a:pPr defTabSz="513874">
              <a:spcBef>
                <a:spcPct val="0"/>
              </a:spcBef>
              <a:spcAft>
                <a:spcPct val="0"/>
              </a:spcAft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1700" b="1" kern="0">
              <a:solidFill>
                <a:prstClr val="black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2" name="Shape 1036"/>
          <p:cNvSpPr/>
          <p:nvPr/>
        </p:nvSpPr>
        <p:spPr>
          <a:xfrm>
            <a:off x="1484930" y="2417511"/>
            <a:ext cx="24314" cy="683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79" y="0"/>
                </a:moveTo>
                <a:cubicBezTo>
                  <a:pt x="6479" y="0"/>
                  <a:pt x="2878" y="12381"/>
                  <a:pt x="1439" y="16334"/>
                </a:cubicBezTo>
                <a:cubicBezTo>
                  <a:pt x="0" y="20286"/>
                  <a:pt x="0" y="21600"/>
                  <a:pt x="0" y="21600"/>
                </a:cubicBezTo>
                <a:lnTo>
                  <a:pt x="21600" y="20286"/>
                </a:lnTo>
                <a:cubicBezTo>
                  <a:pt x="21600" y="20286"/>
                  <a:pt x="16556" y="10275"/>
                  <a:pt x="647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lIns="21431" tIns="21431" rIns="21431" bIns="21431" anchor="ctr"/>
          <a:lstStyle/>
          <a:p>
            <a:pPr defTabSz="513874">
              <a:spcBef>
                <a:spcPct val="0"/>
              </a:spcBef>
              <a:spcAft>
                <a:spcPct val="0"/>
              </a:spcAft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1700" b="1" kern="0">
              <a:solidFill>
                <a:prstClr val="black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3" name="Rounded Rectangle 8"/>
          <p:cNvSpPr/>
          <p:nvPr/>
        </p:nvSpPr>
        <p:spPr>
          <a:xfrm>
            <a:off x="2456974" y="2097405"/>
            <a:ext cx="2226945" cy="772478"/>
          </a:xfrm>
          <a:prstGeom prst="roundRect">
            <a:avLst>
              <a:gd name="adj" fmla="val 10132"/>
            </a:avLst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>
              <a:lnSpc>
                <a:spcPct val="90000"/>
              </a:lnSpc>
            </a:pPr>
            <a:r>
              <a:rPr lang="zh-CN" altLang="en-US" sz="2000" b="1">
                <a:solidFill>
                  <a:srgbClr val="002060"/>
                </a:solidFill>
                <a:latin typeface="微软雅黑"/>
                <a:ea typeface="微软雅黑"/>
                <a:sym typeface="微软雅黑"/>
              </a:rPr>
              <a:t>我们可以通过自我评价来认识自己。</a:t>
            </a:r>
          </a:p>
        </p:txBody>
      </p:sp>
      <p:sp>
        <p:nvSpPr>
          <p:cNvPr id="24" name="Rounded Rectangle 5"/>
          <p:cNvSpPr/>
          <p:nvPr/>
        </p:nvSpPr>
        <p:spPr>
          <a:xfrm>
            <a:off x="2469356" y="942975"/>
            <a:ext cx="2148840" cy="865823"/>
          </a:xfrm>
          <a:prstGeom prst="roundRect">
            <a:avLst>
              <a:gd name="adj" fmla="val 10132"/>
            </a:avLst>
          </a:prstGeom>
          <a:solidFill>
            <a:srgbClr val="EB5C0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 defTabSz="513874">
              <a:spcBef>
                <a:spcPct val="0"/>
              </a:spcBef>
              <a:spcAft>
                <a:spcPct val="0"/>
              </a:spcAft>
              <a:defRPr/>
            </a:pPr>
            <a:endParaRPr lang="en-US" sz="900" kern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33" name="组合 36"/>
          <p:cNvGrpSpPr/>
          <p:nvPr/>
        </p:nvGrpSpPr>
        <p:grpSpPr>
          <a:xfrm>
            <a:off x="179071" y="1591152"/>
            <a:ext cx="1042511" cy="2502694"/>
            <a:chOff x="9264651" y="476251"/>
            <a:chExt cx="1017588" cy="2447925"/>
          </a:xfrm>
        </p:grpSpPr>
        <p:sp>
          <p:nvSpPr>
            <p:cNvPr id="34" name="Freeform 31"/>
            <p:cNvSpPr/>
            <p:nvPr/>
          </p:nvSpPr>
          <p:spPr bwMode="auto">
            <a:xfrm>
              <a:off x="9539288" y="2057401"/>
              <a:ext cx="515938" cy="808038"/>
            </a:xfrm>
            <a:custGeom>
              <a:avLst/>
              <a:gdLst>
                <a:gd name="T0" fmla="*/ 0 w 224"/>
                <a:gd name="T1" fmla="*/ 0 h 349"/>
                <a:gd name="T2" fmla="*/ 2147483647 w 224"/>
                <a:gd name="T3" fmla="*/ 0 h 349"/>
                <a:gd name="T4" fmla="*/ 2147483647 w 224"/>
                <a:gd name="T5" fmla="*/ 2147483647 h 349"/>
                <a:gd name="T6" fmla="*/ 2147483647 w 224"/>
                <a:gd name="T7" fmla="*/ 2147483647 h 349"/>
                <a:gd name="T8" fmla="*/ 2147483647 w 224"/>
                <a:gd name="T9" fmla="*/ 2147483647 h 349"/>
                <a:gd name="T10" fmla="*/ 0 w 224"/>
                <a:gd name="T11" fmla="*/ 0 h 3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4"/>
                <a:gd name="T19" fmla="*/ 0 h 349"/>
                <a:gd name="T20" fmla="*/ 224 w 224"/>
                <a:gd name="T21" fmla="*/ 349 h 3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4" h="349">
                  <a:moveTo>
                    <a:pt x="0" y="0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224" y="0"/>
                    <a:pt x="206" y="285"/>
                    <a:pt x="200" y="327"/>
                  </a:cubicBezTo>
                  <a:cubicBezTo>
                    <a:pt x="110" y="349"/>
                    <a:pt x="110" y="349"/>
                    <a:pt x="110" y="349"/>
                  </a:cubicBezTo>
                  <a:cubicBezTo>
                    <a:pt x="21" y="324"/>
                    <a:pt x="21" y="324"/>
                    <a:pt x="21" y="3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5" name="Freeform 32"/>
            <p:cNvSpPr/>
            <p:nvPr/>
          </p:nvSpPr>
          <p:spPr bwMode="auto">
            <a:xfrm>
              <a:off x="9769476" y="2300288"/>
              <a:ext cx="44450" cy="577850"/>
            </a:xfrm>
            <a:custGeom>
              <a:avLst/>
              <a:gdLst>
                <a:gd name="T0" fmla="*/ 2147483647 w 28"/>
                <a:gd name="T1" fmla="*/ 2147483647 h 364"/>
                <a:gd name="T2" fmla="*/ 2147483647 w 28"/>
                <a:gd name="T3" fmla="*/ 0 h 364"/>
                <a:gd name="T4" fmla="*/ 0 w 28"/>
                <a:gd name="T5" fmla="*/ 2147483647 h 364"/>
                <a:gd name="T6" fmla="*/ 2147483647 w 28"/>
                <a:gd name="T7" fmla="*/ 2147483647 h 364"/>
                <a:gd name="T8" fmla="*/ 2147483647 w 28"/>
                <a:gd name="T9" fmla="*/ 2147483647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64"/>
                <a:gd name="T17" fmla="*/ 28 w 28"/>
                <a:gd name="T18" fmla="*/ 364 h 3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64">
                  <a:moveTo>
                    <a:pt x="28" y="353"/>
                  </a:moveTo>
                  <a:lnTo>
                    <a:pt x="17" y="0"/>
                  </a:lnTo>
                  <a:lnTo>
                    <a:pt x="0" y="351"/>
                  </a:lnTo>
                  <a:lnTo>
                    <a:pt x="14" y="364"/>
                  </a:lnTo>
                  <a:lnTo>
                    <a:pt x="28" y="353"/>
                  </a:lnTo>
                  <a:close/>
                </a:path>
              </a:pathLst>
            </a:custGeom>
            <a:solidFill>
              <a:srgbClr val="4C3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6" name="Freeform 33"/>
            <p:cNvSpPr/>
            <p:nvPr/>
          </p:nvSpPr>
          <p:spPr bwMode="auto">
            <a:xfrm>
              <a:off x="9369426" y="2771776"/>
              <a:ext cx="452438" cy="152400"/>
            </a:xfrm>
            <a:custGeom>
              <a:avLst/>
              <a:gdLst>
                <a:gd name="T0" fmla="*/ 2147483647 w 196"/>
                <a:gd name="T1" fmla="*/ 2147483647 h 66"/>
                <a:gd name="T2" fmla="*/ 2147483647 w 196"/>
                <a:gd name="T3" fmla="*/ 2147483647 h 66"/>
                <a:gd name="T4" fmla="*/ 2147483647 w 196"/>
                <a:gd name="T5" fmla="*/ 2147483647 h 66"/>
                <a:gd name="T6" fmla="*/ 2147483647 w 196"/>
                <a:gd name="T7" fmla="*/ 2147483647 h 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6"/>
                <a:gd name="T13" fmla="*/ 0 h 66"/>
                <a:gd name="T14" fmla="*/ 196 w 196"/>
                <a:gd name="T15" fmla="*/ 66 h 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6" h="66">
                  <a:moveTo>
                    <a:pt x="97" y="3"/>
                  </a:moveTo>
                  <a:cubicBezTo>
                    <a:pt x="66" y="6"/>
                    <a:pt x="0" y="66"/>
                    <a:pt x="98" y="63"/>
                  </a:cubicBezTo>
                  <a:cubicBezTo>
                    <a:pt x="196" y="61"/>
                    <a:pt x="183" y="47"/>
                    <a:pt x="181" y="40"/>
                  </a:cubicBezTo>
                  <a:cubicBezTo>
                    <a:pt x="180" y="32"/>
                    <a:pt x="141" y="0"/>
                    <a:pt x="97" y="3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9759951" y="2771776"/>
              <a:ext cx="452438" cy="152400"/>
            </a:xfrm>
            <a:custGeom>
              <a:avLst/>
              <a:gdLst>
                <a:gd name="T0" fmla="*/ 2147483647 w 196"/>
                <a:gd name="T1" fmla="*/ 2147483647 h 66"/>
                <a:gd name="T2" fmla="*/ 2147483647 w 196"/>
                <a:gd name="T3" fmla="*/ 2147483647 h 66"/>
                <a:gd name="T4" fmla="*/ 2147483647 w 196"/>
                <a:gd name="T5" fmla="*/ 2147483647 h 66"/>
                <a:gd name="T6" fmla="*/ 2147483647 w 196"/>
                <a:gd name="T7" fmla="*/ 2147483647 h 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6"/>
                <a:gd name="T13" fmla="*/ 0 h 66"/>
                <a:gd name="T14" fmla="*/ 196 w 196"/>
                <a:gd name="T15" fmla="*/ 66 h 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6" h="66">
                  <a:moveTo>
                    <a:pt x="100" y="3"/>
                  </a:moveTo>
                  <a:cubicBezTo>
                    <a:pt x="130" y="6"/>
                    <a:pt x="196" y="66"/>
                    <a:pt x="98" y="63"/>
                  </a:cubicBezTo>
                  <a:cubicBezTo>
                    <a:pt x="0" y="61"/>
                    <a:pt x="14" y="47"/>
                    <a:pt x="15" y="40"/>
                  </a:cubicBezTo>
                  <a:cubicBezTo>
                    <a:pt x="16" y="32"/>
                    <a:pt x="55" y="0"/>
                    <a:pt x="100" y="3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9586913" y="1431926"/>
              <a:ext cx="436563" cy="665163"/>
            </a:xfrm>
            <a:custGeom>
              <a:avLst/>
              <a:gdLst>
                <a:gd name="T0" fmla="*/ 2147483647 w 189"/>
                <a:gd name="T1" fmla="*/ 2147483647 h 288"/>
                <a:gd name="T2" fmla="*/ 0 w 189"/>
                <a:gd name="T3" fmla="*/ 2147483647 h 288"/>
                <a:gd name="T4" fmla="*/ 0 w 189"/>
                <a:gd name="T5" fmla="*/ 0 h 288"/>
                <a:gd name="T6" fmla="*/ 2147483647 w 189"/>
                <a:gd name="T7" fmla="*/ 0 h 288"/>
                <a:gd name="T8" fmla="*/ 2147483647 w 189"/>
                <a:gd name="T9" fmla="*/ 2147483647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9"/>
                <a:gd name="T16" fmla="*/ 0 h 288"/>
                <a:gd name="T17" fmla="*/ 189 w 189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9" h="288">
                  <a:moveTo>
                    <a:pt x="189" y="288"/>
                  </a:moveTo>
                  <a:cubicBezTo>
                    <a:pt x="124" y="279"/>
                    <a:pt x="61" y="279"/>
                    <a:pt x="0" y="2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lnTo>
                    <a:pt x="189" y="288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9" name="Rectangle 36"/>
            <p:cNvSpPr>
              <a:spLocks noChangeArrowheads="1"/>
            </p:cNvSpPr>
            <p:nvPr/>
          </p:nvSpPr>
          <p:spPr bwMode="auto">
            <a:xfrm>
              <a:off x="9758363" y="1533526"/>
              <a:ext cx="55563" cy="65088"/>
            </a:xfrm>
            <a:prstGeom prst="rect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9709151" y="1590676"/>
              <a:ext cx="163513" cy="461963"/>
            </a:xfrm>
            <a:custGeom>
              <a:avLst/>
              <a:gdLst>
                <a:gd name="T0" fmla="*/ 2147483647 w 103"/>
                <a:gd name="T1" fmla="*/ 0 h 291"/>
                <a:gd name="T2" fmla="*/ 0 w 103"/>
                <a:gd name="T3" fmla="*/ 2147483647 h 291"/>
                <a:gd name="T4" fmla="*/ 2147483647 w 103"/>
                <a:gd name="T5" fmla="*/ 2147483647 h 291"/>
                <a:gd name="T6" fmla="*/ 2147483647 w 103"/>
                <a:gd name="T7" fmla="*/ 2147483647 h 291"/>
                <a:gd name="T8" fmla="*/ 2147483647 w 103"/>
                <a:gd name="T9" fmla="*/ 0 h 291"/>
                <a:gd name="T10" fmla="*/ 2147483647 w 103"/>
                <a:gd name="T11" fmla="*/ 0 h 2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291"/>
                <a:gd name="T20" fmla="*/ 103 w 103"/>
                <a:gd name="T21" fmla="*/ 291 h 2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291">
                  <a:moveTo>
                    <a:pt x="38" y="0"/>
                  </a:moveTo>
                  <a:lnTo>
                    <a:pt x="0" y="232"/>
                  </a:lnTo>
                  <a:lnTo>
                    <a:pt x="54" y="291"/>
                  </a:lnTo>
                  <a:lnTo>
                    <a:pt x="103" y="230"/>
                  </a:lnTo>
                  <a:lnTo>
                    <a:pt x="5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1" name="Freeform 38"/>
            <p:cNvSpPr/>
            <p:nvPr/>
          </p:nvSpPr>
          <p:spPr bwMode="auto">
            <a:xfrm>
              <a:off x="9637713" y="1517651"/>
              <a:ext cx="293688" cy="133350"/>
            </a:xfrm>
            <a:custGeom>
              <a:avLst/>
              <a:gdLst>
                <a:gd name="T0" fmla="*/ 0 w 185"/>
                <a:gd name="T1" fmla="*/ 0 h 84"/>
                <a:gd name="T2" fmla="*/ 0 w 185"/>
                <a:gd name="T3" fmla="*/ 2147483647 h 84"/>
                <a:gd name="T4" fmla="*/ 2147483647 w 185"/>
                <a:gd name="T5" fmla="*/ 2147483647 h 84"/>
                <a:gd name="T6" fmla="*/ 2147483647 w 185"/>
                <a:gd name="T7" fmla="*/ 2147483647 h 84"/>
                <a:gd name="T8" fmla="*/ 2147483647 w 185"/>
                <a:gd name="T9" fmla="*/ 0 h 84"/>
                <a:gd name="T10" fmla="*/ 0 w 185"/>
                <a:gd name="T11" fmla="*/ 0 h 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5"/>
                <a:gd name="T19" fmla="*/ 0 h 84"/>
                <a:gd name="T20" fmla="*/ 185 w 185"/>
                <a:gd name="T21" fmla="*/ 84 h 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5" h="84">
                  <a:moveTo>
                    <a:pt x="0" y="0"/>
                  </a:moveTo>
                  <a:lnTo>
                    <a:pt x="0" y="84"/>
                  </a:lnTo>
                  <a:lnTo>
                    <a:pt x="95" y="30"/>
                  </a:lnTo>
                  <a:lnTo>
                    <a:pt x="182" y="84"/>
                  </a:lnTo>
                  <a:lnTo>
                    <a:pt x="1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2" name="Freeform 39"/>
            <p:cNvSpPr/>
            <p:nvPr/>
          </p:nvSpPr>
          <p:spPr bwMode="auto">
            <a:xfrm>
              <a:off x="9348788" y="1466851"/>
              <a:ext cx="319088" cy="1009650"/>
            </a:xfrm>
            <a:custGeom>
              <a:avLst/>
              <a:gdLst>
                <a:gd name="T0" fmla="*/ 2147483647 w 138"/>
                <a:gd name="T1" fmla="*/ 0 h 437"/>
                <a:gd name="T2" fmla="*/ 0 w 138"/>
                <a:gd name="T3" fmla="*/ 2147483647 h 437"/>
                <a:gd name="T4" fmla="*/ 2147483647 w 138"/>
                <a:gd name="T5" fmla="*/ 2147483647 h 437"/>
                <a:gd name="T6" fmla="*/ 2147483647 w 138"/>
                <a:gd name="T7" fmla="*/ 2147483647 h 437"/>
                <a:gd name="T8" fmla="*/ 2147483647 w 138"/>
                <a:gd name="T9" fmla="*/ 2147483647 h 437"/>
                <a:gd name="T10" fmla="*/ 2147483647 w 138"/>
                <a:gd name="T11" fmla="*/ 2147483647 h 437"/>
                <a:gd name="T12" fmla="*/ 2147483647 w 138"/>
                <a:gd name="T13" fmla="*/ 2147483647 h 437"/>
                <a:gd name="T14" fmla="*/ 2147483647 w 138"/>
                <a:gd name="T15" fmla="*/ 0 h 4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"/>
                <a:gd name="T25" fmla="*/ 0 h 437"/>
                <a:gd name="T26" fmla="*/ 138 w 138"/>
                <a:gd name="T27" fmla="*/ 437 h 4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" h="437">
                  <a:moveTo>
                    <a:pt x="87" y="0"/>
                  </a:moveTo>
                  <a:cubicBezTo>
                    <a:pt x="87" y="0"/>
                    <a:pt x="0" y="145"/>
                    <a:pt x="0" y="213"/>
                  </a:cubicBezTo>
                  <a:cubicBezTo>
                    <a:pt x="0" y="236"/>
                    <a:pt x="56" y="276"/>
                    <a:pt x="56" y="276"/>
                  </a:cubicBezTo>
                  <a:cubicBezTo>
                    <a:pt x="51" y="374"/>
                    <a:pt x="51" y="374"/>
                    <a:pt x="51" y="374"/>
                  </a:cubicBezTo>
                  <a:cubicBezTo>
                    <a:pt x="51" y="374"/>
                    <a:pt x="48" y="410"/>
                    <a:pt x="81" y="425"/>
                  </a:cubicBezTo>
                  <a:cubicBezTo>
                    <a:pt x="105" y="437"/>
                    <a:pt x="110" y="380"/>
                    <a:pt x="110" y="380"/>
                  </a:cubicBezTo>
                  <a:cubicBezTo>
                    <a:pt x="110" y="380"/>
                    <a:pt x="138" y="63"/>
                    <a:pt x="138" y="21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3" name="Freeform 40"/>
            <p:cNvSpPr/>
            <p:nvPr/>
          </p:nvSpPr>
          <p:spPr bwMode="auto">
            <a:xfrm>
              <a:off x="9453563" y="1727201"/>
              <a:ext cx="41275" cy="376238"/>
            </a:xfrm>
            <a:custGeom>
              <a:avLst/>
              <a:gdLst>
                <a:gd name="T0" fmla="*/ 0 w 18"/>
                <a:gd name="T1" fmla="*/ 2147483647 h 163"/>
                <a:gd name="T2" fmla="*/ 0 w 18"/>
                <a:gd name="T3" fmla="*/ 2147483647 h 163"/>
                <a:gd name="T4" fmla="*/ 2147483647 w 18"/>
                <a:gd name="T5" fmla="*/ 2147483647 h 163"/>
                <a:gd name="T6" fmla="*/ 2147483647 w 18"/>
                <a:gd name="T7" fmla="*/ 0 h 163"/>
                <a:gd name="T8" fmla="*/ 0 w 18"/>
                <a:gd name="T9" fmla="*/ 2147483647 h 1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63"/>
                <a:gd name="T17" fmla="*/ 18 w 18"/>
                <a:gd name="T18" fmla="*/ 163 h 1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63"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6" y="160"/>
                    <a:pt x="11" y="163"/>
                    <a:pt x="11" y="163"/>
                  </a:cubicBezTo>
                  <a:cubicBezTo>
                    <a:pt x="11" y="163"/>
                    <a:pt x="18" y="37"/>
                    <a:pt x="17" y="0"/>
                  </a:cubicBezTo>
                  <a:cubicBezTo>
                    <a:pt x="17" y="0"/>
                    <a:pt x="7" y="146"/>
                    <a:pt x="0" y="154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4" name="Freeform 41"/>
            <p:cNvSpPr/>
            <p:nvPr/>
          </p:nvSpPr>
          <p:spPr bwMode="auto">
            <a:xfrm>
              <a:off x="9910763" y="1466851"/>
              <a:ext cx="317500" cy="1009650"/>
            </a:xfrm>
            <a:custGeom>
              <a:avLst/>
              <a:gdLst>
                <a:gd name="T0" fmla="*/ 2147483647 w 138"/>
                <a:gd name="T1" fmla="*/ 0 h 437"/>
                <a:gd name="T2" fmla="*/ 2147483647 w 138"/>
                <a:gd name="T3" fmla="*/ 2147483647 h 437"/>
                <a:gd name="T4" fmla="*/ 2147483647 w 138"/>
                <a:gd name="T5" fmla="*/ 2147483647 h 437"/>
                <a:gd name="T6" fmla="*/ 2147483647 w 138"/>
                <a:gd name="T7" fmla="*/ 2147483647 h 437"/>
                <a:gd name="T8" fmla="*/ 2147483647 w 138"/>
                <a:gd name="T9" fmla="*/ 2147483647 h 437"/>
                <a:gd name="T10" fmla="*/ 2147483647 w 138"/>
                <a:gd name="T11" fmla="*/ 2147483647 h 437"/>
                <a:gd name="T12" fmla="*/ 0 w 138"/>
                <a:gd name="T13" fmla="*/ 2147483647 h 437"/>
                <a:gd name="T14" fmla="*/ 2147483647 w 138"/>
                <a:gd name="T15" fmla="*/ 0 h 4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"/>
                <a:gd name="T25" fmla="*/ 0 h 437"/>
                <a:gd name="T26" fmla="*/ 138 w 138"/>
                <a:gd name="T27" fmla="*/ 437 h 4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" h="437">
                  <a:moveTo>
                    <a:pt x="51" y="0"/>
                  </a:moveTo>
                  <a:cubicBezTo>
                    <a:pt x="51" y="0"/>
                    <a:pt x="138" y="145"/>
                    <a:pt x="138" y="213"/>
                  </a:cubicBezTo>
                  <a:cubicBezTo>
                    <a:pt x="138" y="236"/>
                    <a:pt x="82" y="276"/>
                    <a:pt x="82" y="276"/>
                  </a:cubicBezTo>
                  <a:cubicBezTo>
                    <a:pt x="87" y="374"/>
                    <a:pt x="87" y="374"/>
                    <a:pt x="87" y="374"/>
                  </a:cubicBezTo>
                  <a:cubicBezTo>
                    <a:pt x="87" y="374"/>
                    <a:pt x="90" y="410"/>
                    <a:pt x="57" y="425"/>
                  </a:cubicBezTo>
                  <a:cubicBezTo>
                    <a:pt x="33" y="437"/>
                    <a:pt x="28" y="380"/>
                    <a:pt x="28" y="380"/>
                  </a:cubicBezTo>
                  <a:cubicBezTo>
                    <a:pt x="28" y="380"/>
                    <a:pt x="0" y="63"/>
                    <a:pt x="0" y="21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5" name="Freeform 42"/>
            <p:cNvSpPr/>
            <p:nvPr/>
          </p:nvSpPr>
          <p:spPr bwMode="auto">
            <a:xfrm>
              <a:off x="10083801" y="1727201"/>
              <a:ext cx="42863" cy="376238"/>
            </a:xfrm>
            <a:custGeom>
              <a:avLst/>
              <a:gdLst>
                <a:gd name="T0" fmla="*/ 2147483647 w 19"/>
                <a:gd name="T1" fmla="*/ 2147483647 h 163"/>
                <a:gd name="T2" fmla="*/ 2147483647 w 19"/>
                <a:gd name="T3" fmla="*/ 2147483647 h 163"/>
                <a:gd name="T4" fmla="*/ 2147483647 w 19"/>
                <a:gd name="T5" fmla="*/ 2147483647 h 163"/>
                <a:gd name="T6" fmla="*/ 2147483647 w 19"/>
                <a:gd name="T7" fmla="*/ 0 h 163"/>
                <a:gd name="T8" fmla="*/ 2147483647 w 19"/>
                <a:gd name="T9" fmla="*/ 2147483647 h 1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63"/>
                <a:gd name="T17" fmla="*/ 19 w 19"/>
                <a:gd name="T18" fmla="*/ 163 h 1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63">
                  <a:moveTo>
                    <a:pt x="19" y="154"/>
                  </a:moveTo>
                  <a:cubicBezTo>
                    <a:pt x="19" y="154"/>
                    <a:pt x="19" y="154"/>
                    <a:pt x="19" y="154"/>
                  </a:cubicBezTo>
                  <a:cubicBezTo>
                    <a:pt x="12" y="160"/>
                    <a:pt x="7" y="163"/>
                    <a:pt x="7" y="163"/>
                  </a:cubicBezTo>
                  <a:cubicBezTo>
                    <a:pt x="7" y="163"/>
                    <a:pt x="0" y="37"/>
                    <a:pt x="1" y="0"/>
                  </a:cubicBezTo>
                  <a:cubicBezTo>
                    <a:pt x="1" y="0"/>
                    <a:pt x="11" y="146"/>
                    <a:pt x="19" y="154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6" name="Freeform 43"/>
            <p:cNvSpPr/>
            <p:nvPr/>
          </p:nvSpPr>
          <p:spPr bwMode="auto">
            <a:xfrm>
              <a:off x="9301163" y="476251"/>
              <a:ext cx="952500" cy="874713"/>
            </a:xfrm>
            <a:custGeom>
              <a:avLst/>
              <a:gdLst>
                <a:gd name="T0" fmla="*/ 2147483647 w 413"/>
                <a:gd name="T1" fmla="*/ 2147483647 h 378"/>
                <a:gd name="T2" fmla="*/ 2147483647 w 413"/>
                <a:gd name="T3" fmla="*/ 2147483647 h 378"/>
                <a:gd name="T4" fmla="*/ 2147483647 w 413"/>
                <a:gd name="T5" fmla="*/ 2147483647 h 378"/>
                <a:gd name="T6" fmla="*/ 2147483647 w 413"/>
                <a:gd name="T7" fmla="*/ 2147483647 h 378"/>
                <a:gd name="T8" fmla="*/ 2147483647 w 413"/>
                <a:gd name="T9" fmla="*/ 2147483647 h 378"/>
                <a:gd name="T10" fmla="*/ 2147483647 w 413"/>
                <a:gd name="T11" fmla="*/ 2147483647 h 378"/>
                <a:gd name="T12" fmla="*/ 2147483647 w 413"/>
                <a:gd name="T13" fmla="*/ 2147483647 h 378"/>
                <a:gd name="T14" fmla="*/ 2147483647 w 413"/>
                <a:gd name="T15" fmla="*/ 2147483647 h 378"/>
                <a:gd name="T16" fmla="*/ 2147483647 w 413"/>
                <a:gd name="T17" fmla="*/ 2147483647 h 3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13"/>
                <a:gd name="T28" fmla="*/ 0 h 378"/>
                <a:gd name="T29" fmla="*/ 413 w 413"/>
                <a:gd name="T30" fmla="*/ 378 h 3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12" h="378">
                  <a:moveTo>
                    <a:pt x="18" y="267"/>
                  </a:moveTo>
                  <a:cubicBezTo>
                    <a:pt x="18" y="267"/>
                    <a:pt x="0" y="128"/>
                    <a:pt x="34" y="127"/>
                  </a:cubicBezTo>
                  <a:cubicBezTo>
                    <a:pt x="34" y="127"/>
                    <a:pt x="40" y="0"/>
                    <a:pt x="240" y="22"/>
                  </a:cubicBezTo>
                  <a:cubicBezTo>
                    <a:pt x="240" y="22"/>
                    <a:pt x="306" y="33"/>
                    <a:pt x="328" y="20"/>
                  </a:cubicBezTo>
                  <a:cubicBezTo>
                    <a:pt x="350" y="7"/>
                    <a:pt x="413" y="28"/>
                    <a:pt x="387" y="153"/>
                  </a:cubicBezTo>
                  <a:cubicBezTo>
                    <a:pt x="387" y="153"/>
                    <a:pt x="412" y="143"/>
                    <a:pt x="390" y="271"/>
                  </a:cubicBezTo>
                  <a:cubicBezTo>
                    <a:pt x="298" y="378"/>
                    <a:pt x="298" y="378"/>
                    <a:pt x="298" y="378"/>
                  </a:cubicBezTo>
                  <a:cubicBezTo>
                    <a:pt x="95" y="378"/>
                    <a:pt x="95" y="378"/>
                    <a:pt x="95" y="378"/>
                  </a:cubicBezTo>
                  <a:lnTo>
                    <a:pt x="18" y="267"/>
                  </a:lnTo>
                  <a:close/>
                </a:path>
              </a:pathLst>
            </a:custGeom>
            <a:solidFill>
              <a:srgbClr val="4C4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7" name="Freeform 44"/>
            <p:cNvSpPr/>
            <p:nvPr/>
          </p:nvSpPr>
          <p:spPr bwMode="auto">
            <a:xfrm>
              <a:off x="9455151" y="688976"/>
              <a:ext cx="784225" cy="301625"/>
            </a:xfrm>
            <a:custGeom>
              <a:avLst/>
              <a:gdLst>
                <a:gd name="T0" fmla="*/ 2147483647 w 340"/>
                <a:gd name="T1" fmla="*/ 2147483647 h 130"/>
                <a:gd name="T2" fmla="*/ 2147483647 w 340"/>
                <a:gd name="T3" fmla="*/ 0 h 130"/>
                <a:gd name="T4" fmla="*/ 2147483647 w 340"/>
                <a:gd name="T5" fmla="*/ 2147483647 h 130"/>
                <a:gd name="T6" fmla="*/ 0 w 340"/>
                <a:gd name="T7" fmla="*/ 2147483647 h 130"/>
                <a:gd name="T8" fmla="*/ 2147483647 w 340"/>
                <a:gd name="T9" fmla="*/ 2147483647 h 130"/>
                <a:gd name="T10" fmla="*/ 2147483647 w 340"/>
                <a:gd name="T11" fmla="*/ 2147483647 h 1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0"/>
                <a:gd name="T19" fmla="*/ 0 h 130"/>
                <a:gd name="T20" fmla="*/ 340 w 340"/>
                <a:gd name="T21" fmla="*/ 130 h 1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0" h="130">
                  <a:moveTo>
                    <a:pt x="273" y="109"/>
                  </a:moveTo>
                  <a:cubicBezTo>
                    <a:pt x="273" y="109"/>
                    <a:pt x="340" y="81"/>
                    <a:pt x="280" y="0"/>
                  </a:cubicBezTo>
                  <a:cubicBezTo>
                    <a:pt x="280" y="0"/>
                    <a:pt x="207" y="33"/>
                    <a:pt x="96" y="31"/>
                  </a:cubicBezTo>
                  <a:cubicBezTo>
                    <a:pt x="9" y="30"/>
                    <a:pt x="1" y="118"/>
                    <a:pt x="0" y="123"/>
                  </a:cubicBezTo>
                  <a:cubicBezTo>
                    <a:pt x="217" y="130"/>
                    <a:pt x="217" y="130"/>
                    <a:pt x="217" y="130"/>
                  </a:cubicBezTo>
                  <a:lnTo>
                    <a:pt x="273" y="109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8" name="Freeform 45"/>
            <p:cNvSpPr/>
            <p:nvPr/>
          </p:nvSpPr>
          <p:spPr bwMode="auto">
            <a:xfrm>
              <a:off x="9264651" y="1031876"/>
              <a:ext cx="185738" cy="358775"/>
            </a:xfrm>
            <a:custGeom>
              <a:avLst/>
              <a:gdLst>
                <a:gd name="T0" fmla="*/ 2147483647 w 81"/>
                <a:gd name="T1" fmla="*/ 2147483647 h 155"/>
                <a:gd name="T2" fmla="*/ 2147483647 w 81"/>
                <a:gd name="T3" fmla="*/ 2147483647 h 155"/>
                <a:gd name="T4" fmla="*/ 2147483647 w 81"/>
                <a:gd name="T5" fmla="*/ 2147483647 h 155"/>
                <a:gd name="T6" fmla="*/ 2147483647 w 81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"/>
                <a:gd name="T13" fmla="*/ 0 h 155"/>
                <a:gd name="T14" fmla="*/ 81 w 81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" h="155">
                  <a:moveTo>
                    <a:pt x="81" y="48"/>
                  </a:moveTo>
                  <a:cubicBezTo>
                    <a:pt x="81" y="48"/>
                    <a:pt x="62" y="0"/>
                    <a:pt x="31" y="22"/>
                  </a:cubicBezTo>
                  <a:cubicBezTo>
                    <a:pt x="0" y="43"/>
                    <a:pt x="40" y="142"/>
                    <a:pt x="73" y="155"/>
                  </a:cubicBezTo>
                  <a:lnTo>
                    <a:pt x="81" y="4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9" name="Freeform 46"/>
            <p:cNvSpPr/>
            <p:nvPr/>
          </p:nvSpPr>
          <p:spPr bwMode="auto">
            <a:xfrm>
              <a:off x="10096501" y="1031876"/>
              <a:ext cx="185738" cy="358775"/>
            </a:xfrm>
            <a:custGeom>
              <a:avLst/>
              <a:gdLst>
                <a:gd name="T0" fmla="*/ 0 w 80"/>
                <a:gd name="T1" fmla="*/ 2147483647 h 155"/>
                <a:gd name="T2" fmla="*/ 2147483647 w 80"/>
                <a:gd name="T3" fmla="*/ 2147483647 h 155"/>
                <a:gd name="T4" fmla="*/ 2147483647 w 80"/>
                <a:gd name="T5" fmla="*/ 2147483647 h 155"/>
                <a:gd name="T6" fmla="*/ 0 w 80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55"/>
                <a:gd name="T14" fmla="*/ 80 w 80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55">
                  <a:moveTo>
                    <a:pt x="0" y="48"/>
                  </a:moveTo>
                  <a:cubicBezTo>
                    <a:pt x="0" y="48"/>
                    <a:pt x="18" y="0"/>
                    <a:pt x="49" y="22"/>
                  </a:cubicBezTo>
                  <a:cubicBezTo>
                    <a:pt x="80" y="43"/>
                    <a:pt x="40" y="142"/>
                    <a:pt x="7" y="155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0" name="Freeform 47"/>
            <p:cNvSpPr/>
            <p:nvPr/>
          </p:nvSpPr>
          <p:spPr bwMode="auto">
            <a:xfrm>
              <a:off x="9383713" y="809626"/>
              <a:ext cx="776288" cy="739775"/>
            </a:xfrm>
            <a:custGeom>
              <a:avLst/>
              <a:gdLst>
                <a:gd name="T0" fmla="*/ 2147483647 w 336"/>
                <a:gd name="T1" fmla="*/ 2147483647 h 320"/>
                <a:gd name="T2" fmla="*/ 2147483647 w 336"/>
                <a:gd name="T3" fmla="*/ 2147483647 h 320"/>
                <a:gd name="T4" fmla="*/ 2147483647 w 336"/>
                <a:gd name="T5" fmla="*/ 2147483647 h 320"/>
                <a:gd name="T6" fmla="*/ 2147483647 w 336"/>
                <a:gd name="T7" fmla="*/ 2147483647 h 320"/>
                <a:gd name="T8" fmla="*/ 2147483647 w 336"/>
                <a:gd name="T9" fmla="*/ 2147483647 h 320"/>
                <a:gd name="T10" fmla="*/ 2147483647 w 336"/>
                <a:gd name="T11" fmla="*/ 2147483647 h 320"/>
                <a:gd name="T12" fmla="*/ 2147483647 w 336"/>
                <a:gd name="T13" fmla="*/ 2147483647 h 320"/>
                <a:gd name="T14" fmla="*/ 2147483647 w 336"/>
                <a:gd name="T15" fmla="*/ 2147483647 h 320"/>
                <a:gd name="T16" fmla="*/ 2147483647 w 336"/>
                <a:gd name="T17" fmla="*/ 2147483647 h 320"/>
                <a:gd name="T18" fmla="*/ 2147483647 w 336"/>
                <a:gd name="T19" fmla="*/ 2147483647 h 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6"/>
                <a:gd name="T31" fmla="*/ 0 h 320"/>
                <a:gd name="T32" fmla="*/ 336 w 336"/>
                <a:gd name="T33" fmla="*/ 320 h 3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6" h="320">
                  <a:moveTo>
                    <a:pt x="31" y="71"/>
                  </a:moveTo>
                  <a:cubicBezTo>
                    <a:pt x="31" y="71"/>
                    <a:pt x="52" y="35"/>
                    <a:pt x="107" y="17"/>
                  </a:cubicBezTo>
                  <a:cubicBezTo>
                    <a:pt x="163" y="0"/>
                    <a:pt x="197" y="23"/>
                    <a:pt x="233" y="42"/>
                  </a:cubicBezTo>
                  <a:cubicBezTo>
                    <a:pt x="269" y="62"/>
                    <a:pt x="304" y="57"/>
                    <a:pt x="304" y="57"/>
                  </a:cubicBezTo>
                  <a:cubicBezTo>
                    <a:pt x="335" y="256"/>
                    <a:pt x="335" y="256"/>
                    <a:pt x="335" y="256"/>
                  </a:cubicBezTo>
                  <a:cubicBezTo>
                    <a:pt x="336" y="261"/>
                    <a:pt x="335" y="267"/>
                    <a:pt x="332" y="271"/>
                  </a:cubicBezTo>
                  <a:cubicBezTo>
                    <a:pt x="320" y="287"/>
                    <a:pt x="281" y="320"/>
                    <a:pt x="171" y="320"/>
                  </a:cubicBezTo>
                  <a:cubicBezTo>
                    <a:pt x="62" y="320"/>
                    <a:pt x="19" y="287"/>
                    <a:pt x="6" y="271"/>
                  </a:cubicBezTo>
                  <a:cubicBezTo>
                    <a:pt x="2" y="267"/>
                    <a:pt x="0" y="261"/>
                    <a:pt x="1" y="255"/>
                  </a:cubicBezTo>
                  <a:lnTo>
                    <a:pt x="31" y="71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1" name="Freeform 48"/>
            <p:cNvSpPr/>
            <p:nvPr/>
          </p:nvSpPr>
          <p:spPr bwMode="auto">
            <a:xfrm>
              <a:off x="9509126" y="1284288"/>
              <a:ext cx="536575" cy="157163"/>
            </a:xfrm>
            <a:custGeom>
              <a:avLst/>
              <a:gdLst>
                <a:gd name="T0" fmla="*/ 2147483647 w 233"/>
                <a:gd name="T1" fmla="*/ 2147483647 h 68"/>
                <a:gd name="T2" fmla="*/ 2147483647 w 233"/>
                <a:gd name="T3" fmla="*/ 2147483647 h 68"/>
                <a:gd name="T4" fmla="*/ 2147483647 w 233"/>
                <a:gd name="T5" fmla="*/ 2147483647 h 68"/>
                <a:gd name="T6" fmla="*/ 0 w 233"/>
                <a:gd name="T7" fmla="*/ 2147483647 h 68"/>
                <a:gd name="T8" fmla="*/ 2147483647 w 233"/>
                <a:gd name="T9" fmla="*/ 0 h 68"/>
                <a:gd name="T10" fmla="*/ 2147483647 w 233"/>
                <a:gd name="T11" fmla="*/ 2147483647 h 68"/>
                <a:gd name="T12" fmla="*/ 2147483647 w 233"/>
                <a:gd name="T13" fmla="*/ 2147483647 h 68"/>
                <a:gd name="T14" fmla="*/ 2147483647 w 233"/>
                <a:gd name="T15" fmla="*/ 2147483647 h 68"/>
                <a:gd name="T16" fmla="*/ 2147483647 w 233"/>
                <a:gd name="T17" fmla="*/ 2147483647 h 68"/>
                <a:gd name="T18" fmla="*/ 2147483647 w 233"/>
                <a:gd name="T19" fmla="*/ 2147483647 h 68"/>
                <a:gd name="T20" fmla="*/ 2147483647 w 233"/>
                <a:gd name="T21" fmla="*/ 0 h 68"/>
                <a:gd name="T22" fmla="*/ 2147483647 w 233"/>
                <a:gd name="T23" fmla="*/ 2147483647 h 68"/>
                <a:gd name="T24" fmla="*/ 2147483647 w 233"/>
                <a:gd name="T25" fmla="*/ 2147483647 h 68"/>
                <a:gd name="T26" fmla="*/ 2147483647 w 233"/>
                <a:gd name="T27" fmla="*/ 2147483647 h 68"/>
                <a:gd name="T28" fmla="*/ 2147483647 w 233"/>
                <a:gd name="T29" fmla="*/ 2147483647 h 6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3"/>
                <a:gd name="T46" fmla="*/ 0 h 68"/>
                <a:gd name="T47" fmla="*/ 233 w 233"/>
                <a:gd name="T48" fmla="*/ 68 h 6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3" h="68">
                  <a:moveTo>
                    <a:pt x="119" y="68"/>
                  </a:moveTo>
                  <a:cubicBezTo>
                    <a:pt x="93" y="68"/>
                    <a:pt x="71" y="64"/>
                    <a:pt x="53" y="58"/>
                  </a:cubicBezTo>
                  <a:cubicBezTo>
                    <a:pt x="39" y="53"/>
                    <a:pt x="27" y="45"/>
                    <a:pt x="17" y="36"/>
                  </a:cubicBezTo>
                  <a:cubicBezTo>
                    <a:pt x="2" y="20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"/>
                    <a:pt x="8" y="18"/>
                    <a:pt x="22" y="32"/>
                  </a:cubicBezTo>
                  <a:cubicBezTo>
                    <a:pt x="36" y="45"/>
                    <a:pt x="63" y="61"/>
                    <a:pt x="119" y="61"/>
                  </a:cubicBezTo>
                  <a:cubicBezTo>
                    <a:pt x="174" y="61"/>
                    <a:pt x="200" y="45"/>
                    <a:pt x="213" y="32"/>
                  </a:cubicBezTo>
                  <a:cubicBezTo>
                    <a:pt x="226" y="18"/>
                    <a:pt x="227" y="3"/>
                    <a:pt x="227" y="3"/>
                  </a:cubicBezTo>
                  <a:cubicBezTo>
                    <a:pt x="227" y="1"/>
                    <a:pt x="228" y="0"/>
                    <a:pt x="230" y="0"/>
                  </a:cubicBezTo>
                  <a:cubicBezTo>
                    <a:pt x="232" y="0"/>
                    <a:pt x="233" y="2"/>
                    <a:pt x="233" y="3"/>
                  </a:cubicBezTo>
                  <a:cubicBezTo>
                    <a:pt x="233" y="4"/>
                    <a:pt x="233" y="20"/>
                    <a:pt x="218" y="36"/>
                  </a:cubicBezTo>
                  <a:cubicBezTo>
                    <a:pt x="209" y="45"/>
                    <a:pt x="198" y="53"/>
                    <a:pt x="183" y="58"/>
                  </a:cubicBezTo>
                  <a:cubicBezTo>
                    <a:pt x="166" y="64"/>
                    <a:pt x="144" y="68"/>
                    <a:pt x="119" y="68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2" name="Freeform 49"/>
            <p:cNvSpPr/>
            <p:nvPr/>
          </p:nvSpPr>
          <p:spPr bwMode="auto">
            <a:xfrm>
              <a:off x="9691688" y="1287463"/>
              <a:ext cx="174625" cy="44450"/>
            </a:xfrm>
            <a:custGeom>
              <a:avLst/>
              <a:gdLst>
                <a:gd name="T0" fmla="*/ 0 w 76"/>
                <a:gd name="T1" fmla="*/ 0 h 19"/>
                <a:gd name="T2" fmla="*/ 2147483647 w 76"/>
                <a:gd name="T3" fmla="*/ 2147483647 h 19"/>
                <a:gd name="T4" fmla="*/ 2147483647 w 76"/>
                <a:gd name="T5" fmla="*/ 0 h 19"/>
                <a:gd name="T6" fmla="*/ 2147483647 w 76"/>
                <a:gd name="T7" fmla="*/ 2147483647 h 19"/>
                <a:gd name="T8" fmla="*/ 0 w 76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"/>
                <a:gd name="T16" fmla="*/ 0 h 19"/>
                <a:gd name="T17" fmla="*/ 76 w 76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" h="19">
                  <a:moveTo>
                    <a:pt x="0" y="0"/>
                  </a:moveTo>
                  <a:cubicBezTo>
                    <a:pt x="0" y="0"/>
                    <a:pt x="19" y="12"/>
                    <a:pt x="36" y="12"/>
                  </a:cubicBezTo>
                  <a:cubicBezTo>
                    <a:pt x="53" y="12"/>
                    <a:pt x="76" y="0"/>
                    <a:pt x="76" y="0"/>
                  </a:cubicBezTo>
                  <a:cubicBezTo>
                    <a:pt x="76" y="0"/>
                    <a:pt x="52" y="19"/>
                    <a:pt x="36" y="19"/>
                  </a:cubicBezTo>
                  <a:cubicBezTo>
                    <a:pt x="20" y="1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3" name="Oval 50"/>
            <p:cNvSpPr>
              <a:spLocks noChangeArrowheads="1"/>
            </p:cNvSpPr>
            <p:nvPr/>
          </p:nvSpPr>
          <p:spPr bwMode="auto">
            <a:xfrm>
              <a:off x="9536113" y="1073151"/>
              <a:ext cx="100013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4" name="Freeform 51"/>
            <p:cNvSpPr/>
            <p:nvPr/>
          </p:nvSpPr>
          <p:spPr bwMode="auto">
            <a:xfrm>
              <a:off x="9567863" y="1079501"/>
              <a:ext cx="49213" cy="30163"/>
            </a:xfrm>
            <a:custGeom>
              <a:avLst/>
              <a:gdLst>
                <a:gd name="T0" fmla="*/ 2147483647 w 21"/>
                <a:gd name="T1" fmla="*/ 2147483647 h 13"/>
                <a:gd name="T2" fmla="*/ 2147483647 w 21"/>
                <a:gd name="T3" fmla="*/ 2147483647 h 13"/>
                <a:gd name="T4" fmla="*/ 2147483647 w 21"/>
                <a:gd name="T5" fmla="*/ 2147483647 h 13"/>
                <a:gd name="T6" fmla="*/ 2147483647 w 21"/>
                <a:gd name="T7" fmla="*/ 2147483647 h 13"/>
                <a:gd name="T8" fmla="*/ 2147483647 w 21"/>
                <a:gd name="T9" fmla="*/ 2147483647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3"/>
                <a:gd name="T17" fmla="*/ 21 w 21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3">
                  <a:moveTo>
                    <a:pt x="1" y="5"/>
                  </a:moveTo>
                  <a:cubicBezTo>
                    <a:pt x="0" y="8"/>
                    <a:pt x="4" y="11"/>
                    <a:pt x="10" y="12"/>
                  </a:cubicBezTo>
                  <a:cubicBezTo>
                    <a:pt x="15" y="13"/>
                    <a:pt x="20" y="12"/>
                    <a:pt x="20" y="8"/>
                  </a:cubicBezTo>
                  <a:cubicBezTo>
                    <a:pt x="21" y="5"/>
                    <a:pt x="17" y="2"/>
                    <a:pt x="12" y="1"/>
                  </a:cubicBezTo>
                  <a:cubicBezTo>
                    <a:pt x="6" y="0"/>
                    <a:pt x="2" y="1"/>
                    <a:pt x="1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5" name="Freeform 52"/>
            <p:cNvSpPr/>
            <p:nvPr/>
          </p:nvSpPr>
          <p:spPr bwMode="auto">
            <a:xfrm>
              <a:off x="9480551" y="977901"/>
              <a:ext cx="196850" cy="71438"/>
            </a:xfrm>
            <a:custGeom>
              <a:avLst/>
              <a:gdLst>
                <a:gd name="T0" fmla="*/ 0 w 85"/>
                <a:gd name="T1" fmla="*/ 2147483647 h 31"/>
                <a:gd name="T2" fmla="*/ 0 w 85"/>
                <a:gd name="T3" fmla="*/ 2147483647 h 31"/>
                <a:gd name="T4" fmla="*/ 2147483647 w 85"/>
                <a:gd name="T5" fmla="*/ 2147483647 h 31"/>
                <a:gd name="T6" fmla="*/ 2147483647 w 85"/>
                <a:gd name="T7" fmla="*/ 0 h 31"/>
                <a:gd name="T8" fmla="*/ 0 w 85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31"/>
                <a:gd name="T17" fmla="*/ 85 w 85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31">
                  <a:moveTo>
                    <a:pt x="0" y="7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8" y="31"/>
                    <a:pt x="56" y="30"/>
                    <a:pt x="85" y="24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56" y="6"/>
                    <a:pt x="28" y="9"/>
                    <a:pt x="0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6" name="Oval 53"/>
            <p:cNvSpPr>
              <a:spLocks noChangeArrowheads="1"/>
            </p:cNvSpPr>
            <p:nvPr/>
          </p:nvSpPr>
          <p:spPr bwMode="auto">
            <a:xfrm>
              <a:off x="9921876" y="1073151"/>
              <a:ext cx="101600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7" name="Freeform 54"/>
            <p:cNvSpPr/>
            <p:nvPr/>
          </p:nvSpPr>
          <p:spPr bwMode="auto">
            <a:xfrm>
              <a:off x="9956801" y="1079501"/>
              <a:ext cx="47625" cy="30163"/>
            </a:xfrm>
            <a:custGeom>
              <a:avLst/>
              <a:gdLst>
                <a:gd name="T0" fmla="*/ 0 w 21"/>
                <a:gd name="T1" fmla="*/ 2147483647 h 13"/>
                <a:gd name="T2" fmla="*/ 2147483647 w 21"/>
                <a:gd name="T3" fmla="*/ 2147483647 h 13"/>
                <a:gd name="T4" fmla="*/ 2147483647 w 21"/>
                <a:gd name="T5" fmla="*/ 2147483647 h 13"/>
                <a:gd name="T6" fmla="*/ 2147483647 w 21"/>
                <a:gd name="T7" fmla="*/ 2147483647 h 13"/>
                <a:gd name="T8" fmla="*/ 0 w 21"/>
                <a:gd name="T9" fmla="*/ 2147483647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3"/>
                <a:gd name="T17" fmla="*/ 21 w 21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3">
                  <a:moveTo>
                    <a:pt x="0" y="5"/>
                  </a:moveTo>
                  <a:cubicBezTo>
                    <a:pt x="0" y="8"/>
                    <a:pt x="4" y="11"/>
                    <a:pt x="9" y="12"/>
                  </a:cubicBezTo>
                  <a:cubicBezTo>
                    <a:pt x="14" y="13"/>
                    <a:pt x="19" y="12"/>
                    <a:pt x="20" y="8"/>
                  </a:cubicBezTo>
                  <a:cubicBezTo>
                    <a:pt x="21" y="5"/>
                    <a:pt x="17" y="2"/>
                    <a:pt x="11" y="1"/>
                  </a:cubicBezTo>
                  <a:cubicBezTo>
                    <a:pt x="6" y="0"/>
                    <a:pt x="1" y="1"/>
                    <a:pt x="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8" name="Freeform 55"/>
            <p:cNvSpPr/>
            <p:nvPr/>
          </p:nvSpPr>
          <p:spPr bwMode="auto">
            <a:xfrm>
              <a:off x="9882188" y="977901"/>
              <a:ext cx="196850" cy="71438"/>
            </a:xfrm>
            <a:custGeom>
              <a:avLst/>
              <a:gdLst>
                <a:gd name="T0" fmla="*/ 2147483647 w 85"/>
                <a:gd name="T1" fmla="*/ 2147483647 h 31"/>
                <a:gd name="T2" fmla="*/ 2147483647 w 85"/>
                <a:gd name="T3" fmla="*/ 2147483647 h 31"/>
                <a:gd name="T4" fmla="*/ 0 w 85"/>
                <a:gd name="T5" fmla="*/ 2147483647 h 31"/>
                <a:gd name="T6" fmla="*/ 0 w 85"/>
                <a:gd name="T7" fmla="*/ 0 h 31"/>
                <a:gd name="T8" fmla="*/ 2147483647 w 85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31"/>
                <a:gd name="T17" fmla="*/ 85 w 85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31">
                  <a:moveTo>
                    <a:pt x="85" y="7"/>
                  </a:moveTo>
                  <a:cubicBezTo>
                    <a:pt x="85" y="29"/>
                    <a:pt x="85" y="29"/>
                    <a:pt x="85" y="29"/>
                  </a:cubicBezTo>
                  <a:cubicBezTo>
                    <a:pt x="56" y="31"/>
                    <a:pt x="28" y="30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6"/>
                    <a:pt x="56" y="9"/>
                    <a:pt x="85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2410826" y="1010126"/>
            <a:ext cx="2174081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微软雅黑"/>
                <a:ea typeface="微软雅黑"/>
                <a:sym typeface="微软雅黑"/>
              </a:rPr>
              <a:t>从生理、心理、社会等方面认识自己。</a:t>
            </a:r>
            <a:endParaRPr lang="zh-CN" altLang="en-US" sz="2000" dirty="0"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63" name="Straight Connector 17"/>
          <p:cNvCxnSpPr>
            <a:cxnSpLocks noChangeShapeType="1"/>
          </p:cNvCxnSpPr>
          <p:nvPr/>
        </p:nvCxnSpPr>
        <p:spPr bwMode="auto">
          <a:xfrm>
            <a:off x="4706726" y="1312833"/>
            <a:ext cx="867692" cy="1519"/>
          </a:xfrm>
          <a:prstGeom prst="line">
            <a:avLst/>
          </a:prstGeom>
          <a:ln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5574507" y="786289"/>
            <a:ext cx="5649754" cy="96693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spcBef>
                <a:spcPts val="750"/>
              </a:spcBef>
            </a:pPr>
            <a:r>
              <a:rPr lang="zh-CN" altLang="en-US" sz="15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生理</a:t>
            </a:r>
            <a:r>
              <a:rPr lang="en-US" altLang="zh-CN" sz="15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-</a:t>
            </a:r>
            <a:r>
              <a:rPr lang="zh-CN" altLang="en-US" sz="15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身材、相貌、性别。</a:t>
            </a:r>
          </a:p>
          <a:p>
            <a:pPr>
              <a:spcBef>
                <a:spcPts val="750"/>
              </a:spcBef>
            </a:pPr>
            <a:r>
              <a:rPr lang="zh-CN" altLang="en-US" sz="15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心理</a:t>
            </a:r>
            <a:r>
              <a:rPr lang="en-US" altLang="zh-CN" sz="15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-</a:t>
            </a:r>
            <a:r>
              <a:rPr lang="zh-CN" altLang="en-US" sz="15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智力、性格、兴趣。</a:t>
            </a:r>
          </a:p>
          <a:p>
            <a:pPr>
              <a:spcBef>
                <a:spcPts val="750"/>
              </a:spcBef>
            </a:pPr>
            <a:r>
              <a:rPr lang="zh-CN" altLang="en-US" sz="15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社会</a:t>
            </a:r>
            <a:r>
              <a:rPr lang="en-US" altLang="zh-CN" sz="15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-</a:t>
            </a:r>
            <a:r>
              <a:rPr lang="zh-CN" altLang="en-US" sz="15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在家庭或班级中的角色等。</a:t>
            </a:r>
          </a:p>
        </p:txBody>
      </p:sp>
      <p:sp>
        <p:nvSpPr>
          <p:cNvPr id="25" name="Rounded Rectangle 11"/>
          <p:cNvSpPr/>
          <p:nvPr/>
        </p:nvSpPr>
        <p:spPr>
          <a:xfrm>
            <a:off x="2387918" y="3456147"/>
            <a:ext cx="2643664" cy="812959"/>
          </a:xfrm>
          <a:prstGeom prst="roundRect">
            <a:avLst>
              <a:gd name="adj" fmla="val 10132"/>
            </a:avLst>
          </a:prstGeom>
          <a:solidFill>
            <a:srgbClr val="FF5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defTabSz="513874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>
                <a:solidFill>
                  <a:srgbClr val="002060"/>
                </a:solidFill>
                <a:latin typeface="微软雅黑"/>
                <a:ea typeface="微软雅黑"/>
                <a:sym typeface="微软雅黑"/>
              </a:rPr>
              <a:t>他人评价是我们认识自己的一面镜子。</a:t>
            </a:r>
            <a:endParaRPr lang="zh-CN" altLang="en-US" sz="2000" b="1" kern="0">
              <a:solidFill>
                <a:srgbClr val="00206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8" name="Elbow Connector 16"/>
          <p:cNvCxnSpPr>
            <a:cxnSpLocks noChangeShapeType="1"/>
          </p:cNvCxnSpPr>
          <p:nvPr/>
        </p:nvCxnSpPr>
        <p:spPr bwMode="auto">
          <a:xfrm>
            <a:off x="1166283" y="3235812"/>
            <a:ext cx="1002937" cy="770438"/>
          </a:xfrm>
          <a:prstGeom prst="bentConnector3">
            <a:avLst>
              <a:gd name="adj1" fmla="val -931"/>
            </a:avLst>
          </a:prstGeom>
          <a:ln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1" animBg="1"/>
      <p:bldP spid="24" grpId="2" animBg="1"/>
      <p:bldP spid="59" grpId="3"/>
      <p:bldP spid="64" grpId="0"/>
      <p:bldP spid="25" grpId="4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6736" y="582930"/>
            <a:ext cx="7525703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4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自我评价的方法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22947" y="1223486"/>
            <a:ext cx="7737485" cy="20082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①自我观察和分析。                                                 </a:t>
            </a:r>
          </a:p>
          <a:p>
            <a:pPr eaLnBrk="1" hangingPunct="1"/>
            <a:r>
              <a:rPr lang="zh-CN" altLang="en-US" sz="21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可以观察自己在学校和家庭中的表现、自己的强项和弱项、自己感兴趣的事情和讨厌的事情等，可以分析自己过去的生活经历、自己成功或失败的经验等。例如，可以有意识地通过日记等方式观察自己的内心活动，描绘自己的情绪、情感体验，评价自己的个性特征和行为表现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44525" y="3327834"/>
            <a:ext cx="7715907" cy="1361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②与他人比较。</a:t>
            </a:r>
          </a:p>
          <a:p>
            <a:pPr eaLnBrk="1" hangingPunct="1"/>
            <a:r>
              <a:rPr lang="zh-CN" altLang="en-US" sz="21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比较的内容可以是全面的，也可以是单方面的；比较的对象可以是现实的人，也可以是历史或文学作品中的人物。尤其通过与同龄伙伴的比较，可以加深对自身特点的认识和了解。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1978" y="749141"/>
            <a:ext cx="741807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2.</a:t>
            </a:r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恰当的自我评价的好处？</a:t>
            </a:r>
            <a:endParaRPr lang="zh-CN" altLang="en-US" sz="210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0614" y="1599643"/>
            <a:ext cx="5900097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sym typeface="微软雅黑"/>
              </a:rPr>
              <a:t>）能帮助我们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接受自己，</a:t>
            </a:r>
            <a:r>
              <a:rPr lang="zh-CN" alt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sym typeface="微软雅黑"/>
              </a:rPr>
              <a:t>对自己抱有正确的态度，不骄傲也不自卑；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sym typeface="微软雅黑"/>
              </a:rPr>
              <a:t>）能帮助我们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调解和控制</a:t>
            </a:r>
            <a:r>
              <a:rPr lang="zh-CN" altLang="en-US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sym typeface="微软雅黑"/>
              </a:rPr>
              <a:t>自己的行为。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0712" y="2332847"/>
            <a:ext cx="2668903" cy="28162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5297" y="923925"/>
            <a:ext cx="518683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3.</a:t>
            </a:r>
            <a:r>
              <a:rPr lang="zh-CN" altLang="en-US" sz="24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正确对待他人评价的方法？</a:t>
            </a:r>
            <a:endParaRPr lang="zh-CN" altLang="en-US" sz="240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576" y="1598295"/>
            <a:ext cx="5926455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用心聆听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勇于面对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3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平静拒绝</a:t>
            </a:r>
            <a:endParaRPr lang="zh-CN" altLang="en-US" sz="2400" dirty="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1670" y="3748564"/>
            <a:ext cx="6014085" cy="13949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44091" y="288132"/>
            <a:ext cx="3198971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4901" y="633413"/>
            <a:ext cx="6416993" cy="530066"/>
          </a:xfrm>
          <a:prstGeom prst="rect">
            <a:avLst/>
          </a:prstGeom>
          <a:ln>
            <a:solidFill>
              <a:srgbClr val="FF304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4.</a:t>
            </a:r>
            <a:r>
              <a:rPr lang="zh-CN" altLang="en-US" sz="300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如何正确对待他人评价？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00990" y="1801178"/>
            <a:ext cx="5458778" cy="1546577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我们要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重视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他人的态度和评价，但也要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客观冷静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分析，既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不能盲从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，也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不能忽视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。</a:t>
            </a:r>
            <a:r>
              <a:rPr lang="zh-CN" altLang="en-US" sz="24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用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理性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的心态面对他人的评价，是走向成熟的表现。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48" y="373250"/>
            <a:ext cx="1131031" cy="10541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2371" y="4029912"/>
            <a:ext cx="6427946" cy="39147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作用：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有助于我们形成对自己更为</a:t>
            </a:r>
            <a: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客观、完整、清晰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的认识。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158" y="1719860"/>
            <a:ext cx="3114675" cy="20764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44091" y="288132"/>
            <a:ext cx="3198971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3385" y="288132"/>
            <a:ext cx="2615565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微软雅黑"/>
                <a:ea typeface="微软雅黑"/>
                <a:sym typeface="微软雅黑"/>
              </a:rPr>
              <a:t>课堂小结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13385" y="1672114"/>
            <a:ext cx="334328" cy="191500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认识自己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1088232" y="994410"/>
            <a:ext cx="612934" cy="324707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01165" y="902494"/>
            <a:ext cx="1982153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人贵自知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751647" y="3467100"/>
            <a:ext cx="1441133" cy="807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多把尺子量自己</a:t>
            </a:r>
          </a:p>
        </p:txBody>
      </p:sp>
      <p:sp>
        <p:nvSpPr>
          <p:cNvPr id="11" name="左大括号 10"/>
          <p:cNvSpPr/>
          <p:nvPr/>
        </p:nvSpPr>
        <p:spPr>
          <a:xfrm>
            <a:off x="4626006" y="2941797"/>
            <a:ext cx="282893" cy="1857851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41821" y="948690"/>
            <a:ext cx="25374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>
                <a:latin typeface="微软雅黑"/>
                <a:ea typeface="微软雅黑"/>
                <a:sym typeface="微软雅黑"/>
              </a:rPr>
              <a:t>正确认识自己的意义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881006" y="519522"/>
            <a:ext cx="3300413" cy="62245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微软雅黑"/>
              </a:rPr>
              <a:t>正确认识自己，</a:t>
            </a:r>
            <a:r>
              <a:rPr lang="zh-CN" b="1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微软雅黑"/>
              </a:rPr>
              <a:t>可以促进自我发展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892437" y="1286761"/>
            <a:ext cx="3181826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微软雅黑"/>
              </a:rPr>
              <a:t>正确认识自己，</a:t>
            </a:r>
            <a:r>
              <a:rPr lang="en-US" altLang="zh-CN" b="1" dirty="0" err="1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微软雅黑"/>
              </a:rPr>
              <a:t>可以促进与他人的交往</a:t>
            </a:r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92780" y="3559493"/>
            <a:ext cx="1665923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latin typeface="微软雅黑"/>
                <a:ea typeface="微软雅黑"/>
                <a:sym typeface="微软雅黑"/>
              </a:rPr>
              <a:t>怎样全面认识自己</a:t>
            </a:r>
          </a:p>
        </p:txBody>
      </p:sp>
      <p:sp>
        <p:nvSpPr>
          <p:cNvPr id="17" name="左大括号 16"/>
          <p:cNvSpPr/>
          <p:nvPr/>
        </p:nvSpPr>
        <p:spPr>
          <a:xfrm>
            <a:off x="5598114" y="614772"/>
            <a:ext cx="282893" cy="114252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908898" y="2900362"/>
            <a:ext cx="3208973" cy="56673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我们可以从生理、心理、社会等方面认识自己</a:t>
            </a:r>
          </a:p>
        </p:txBody>
      </p:sp>
      <p:sp>
        <p:nvSpPr>
          <p:cNvPr id="19" name="TextBox 13"/>
          <p:cNvSpPr txBox="1"/>
          <p:nvPr/>
        </p:nvSpPr>
        <p:spPr>
          <a:xfrm>
            <a:off x="3287917" y="2640407"/>
            <a:ext cx="1676120" cy="12311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371">
              <a:spcBef>
                <a:spcPct val="20000"/>
              </a:spcBef>
              <a:spcAft>
                <a:spcPct val="0"/>
              </a:spcAft>
              <a:defRPr/>
            </a:pPr>
            <a:endParaRPr lang="en-US" altLang="zh-CN" sz="80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08898" y="3674745"/>
            <a:ext cx="3794890" cy="3185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我们可以通过自我评价来认识自己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920328" y="4439127"/>
            <a:ext cx="3980975" cy="3462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513874">
              <a:spcBef>
                <a:spcPct val="0"/>
              </a:spcBef>
              <a:spcAft>
                <a:spcPct val="0"/>
              </a:spcAft>
              <a:defRPr/>
            </a:pPr>
            <a:r>
              <a:rPr 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他人评价是我们认识自己的一面镜子。</a:t>
            </a:r>
            <a:endParaRPr lang="zh-CN" altLang="en-US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1" animBg="1"/>
      <p:bldP spid="8" grpId="2"/>
      <p:bldP spid="10" grpId="3"/>
      <p:bldP spid="11" grpId="9" animBg="1"/>
      <p:bldP spid="12" grpId="4"/>
      <p:bldP spid="13" grpId="6"/>
      <p:bldP spid="15" grpId="7"/>
      <p:bldP spid="16" grpId="8"/>
      <p:bldP spid="17" grpId="5" animBg="1"/>
      <p:bldP spid="20" grpId="1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613172" cy="66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369570" y="181927"/>
            <a:ext cx="4511993" cy="4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课堂小结</a:t>
            </a:r>
          </a:p>
        </p:txBody>
      </p:sp>
      <p:sp>
        <p:nvSpPr>
          <p:cNvPr id="20" name="Shape 1034"/>
          <p:cNvSpPr/>
          <p:nvPr/>
        </p:nvSpPr>
        <p:spPr>
          <a:xfrm>
            <a:off x="1307137" y="1946435"/>
            <a:ext cx="136764" cy="1063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3" y="9828"/>
                </a:moveTo>
                <a:cubicBezTo>
                  <a:pt x="20503" y="10692"/>
                  <a:pt x="21004" y="11543"/>
                  <a:pt x="21600" y="12462"/>
                </a:cubicBezTo>
                <a:cubicBezTo>
                  <a:pt x="20797" y="15394"/>
                  <a:pt x="20629" y="18810"/>
                  <a:pt x="20550" y="21600"/>
                </a:cubicBezTo>
                <a:cubicBezTo>
                  <a:pt x="17285" y="18886"/>
                  <a:pt x="18957" y="12766"/>
                  <a:pt x="16102" y="12414"/>
                </a:cubicBezTo>
                <a:cubicBezTo>
                  <a:pt x="13346" y="12074"/>
                  <a:pt x="12988" y="13608"/>
                  <a:pt x="12526" y="15998"/>
                </a:cubicBezTo>
                <a:cubicBezTo>
                  <a:pt x="12064" y="18387"/>
                  <a:pt x="11785" y="20178"/>
                  <a:pt x="11785" y="20178"/>
                </a:cubicBezTo>
                <a:cubicBezTo>
                  <a:pt x="11785" y="20178"/>
                  <a:pt x="2700" y="7597"/>
                  <a:pt x="0" y="3147"/>
                </a:cubicBezTo>
                <a:cubicBezTo>
                  <a:pt x="1311" y="2680"/>
                  <a:pt x="1742" y="2046"/>
                  <a:pt x="1827" y="0"/>
                </a:cubicBezTo>
                <a:cubicBezTo>
                  <a:pt x="4847" y="4160"/>
                  <a:pt x="12262" y="11667"/>
                  <a:pt x="15756" y="11667"/>
                </a:cubicBezTo>
                <a:cubicBezTo>
                  <a:pt x="17415" y="11667"/>
                  <a:pt x="18853" y="10951"/>
                  <a:pt x="20143" y="98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lIns="21431" tIns="21431" rIns="21431" bIns="21431" anchor="ctr"/>
          <a:lstStyle/>
          <a:p>
            <a:pPr defTabSz="513874">
              <a:spcBef>
                <a:spcPct val="0"/>
              </a:spcBef>
              <a:spcAft>
                <a:spcPct val="0"/>
              </a:spcAft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1700" b="1" kern="0">
              <a:solidFill>
                <a:prstClr val="black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1" name="Shape 1035"/>
          <p:cNvSpPr/>
          <p:nvPr/>
        </p:nvSpPr>
        <p:spPr>
          <a:xfrm>
            <a:off x="1448460" y="2230600"/>
            <a:ext cx="57745" cy="80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08" h="21600" extrusionOk="0">
                <a:moveTo>
                  <a:pt x="11314" y="594"/>
                </a:moveTo>
                <a:lnTo>
                  <a:pt x="0" y="0"/>
                </a:lnTo>
                <a:cubicBezTo>
                  <a:pt x="0" y="0"/>
                  <a:pt x="10284" y="5549"/>
                  <a:pt x="10284" y="11495"/>
                </a:cubicBezTo>
                <a:cubicBezTo>
                  <a:pt x="10284" y="17438"/>
                  <a:pt x="9772" y="20013"/>
                  <a:pt x="9772" y="20013"/>
                </a:cubicBezTo>
                <a:lnTo>
                  <a:pt x="18772" y="21600"/>
                </a:lnTo>
                <a:cubicBezTo>
                  <a:pt x="18772" y="21600"/>
                  <a:pt x="21600" y="15655"/>
                  <a:pt x="19026" y="9907"/>
                </a:cubicBezTo>
                <a:cubicBezTo>
                  <a:pt x="16457" y="4162"/>
                  <a:pt x="13629" y="2575"/>
                  <a:pt x="11314" y="594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lIns="21431" tIns="21431" rIns="21431" bIns="21431" anchor="ctr"/>
          <a:lstStyle/>
          <a:p>
            <a:pPr defTabSz="513874">
              <a:spcBef>
                <a:spcPct val="0"/>
              </a:spcBef>
              <a:spcAft>
                <a:spcPct val="0"/>
              </a:spcAft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1700" b="1" kern="0">
              <a:solidFill>
                <a:prstClr val="black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2" name="Shape 1036"/>
          <p:cNvSpPr/>
          <p:nvPr/>
        </p:nvSpPr>
        <p:spPr>
          <a:xfrm>
            <a:off x="1484930" y="2417511"/>
            <a:ext cx="24314" cy="683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79" y="0"/>
                </a:moveTo>
                <a:cubicBezTo>
                  <a:pt x="6479" y="0"/>
                  <a:pt x="2878" y="12381"/>
                  <a:pt x="1439" y="16334"/>
                </a:cubicBezTo>
                <a:cubicBezTo>
                  <a:pt x="0" y="20286"/>
                  <a:pt x="0" y="21600"/>
                  <a:pt x="0" y="21600"/>
                </a:cubicBezTo>
                <a:lnTo>
                  <a:pt x="21600" y="20286"/>
                </a:lnTo>
                <a:cubicBezTo>
                  <a:pt x="21600" y="20286"/>
                  <a:pt x="16556" y="10275"/>
                  <a:pt x="647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lIns="21431" tIns="21431" rIns="21431" bIns="21431" anchor="ctr"/>
          <a:lstStyle/>
          <a:p>
            <a:pPr defTabSz="513874">
              <a:spcBef>
                <a:spcPct val="0"/>
              </a:spcBef>
              <a:spcAft>
                <a:spcPct val="0"/>
              </a:spcAft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1700" b="1" kern="0">
              <a:solidFill>
                <a:prstClr val="black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3" name="Rounded Rectangle 8"/>
          <p:cNvSpPr/>
          <p:nvPr/>
        </p:nvSpPr>
        <p:spPr>
          <a:xfrm>
            <a:off x="1096327" y="1232059"/>
            <a:ext cx="2538413" cy="772478"/>
          </a:xfrm>
          <a:prstGeom prst="roundRect">
            <a:avLst>
              <a:gd name="adj" fmla="val 10132"/>
            </a:avLst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>
              <a:lnSpc>
                <a:spcPct val="90000"/>
              </a:lnSpc>
            </a:pPr>
            <a:r>
              <a:rPr lang="zh-CN" altLang="en-US" sz="2000" b="1">
                <a:solidFill>
                  <a:srgbClr val="002060"/>
                </a:solidFill>
                <a:latin typeface="微软雅黑"/>
                <a:ea typeface="微软雅黑"/>
                <a:sym typeface="微软雅黑"/>
              </a:rPr>
              <a:t>我们可以通过自我评价来认识自己。</a:t>
            </a:r>
            <a:endParaRPr lang="zh-CN" altLang="en-US" sz="2000" b="1" kern="0">
              <a:solidFill>
                <a:srgbClr val="00206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5" name="Rounded Rectangle 11"/>
          <p:cNvSpPr/>
          <p:nvPr/>
        </p:nvSpPr>
        <p:spPr>
          <a:xfrm>
            <a:off x="1149668" y="3345180"/>
            <a:ext cx="2643664" cy="812959"/>
          </a:xfrm>
          <a:prstGeom prst="roundRect">
            <a:avLst>
              <a:gd name="adj" fmla="val 10132"/>
            </a:avLst>
          </a:prstGeom>
          <a:solidFill>
            <a:srgbClr val="FF5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defTabSz="513874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>
                <a:solidFill>
                  <a:srgbClr val="002060"/>
                </a:solidFill>
                <a:latin typeface="微软雅黑"/>
                <a:ea typeface="微软雅黑"/>
                <a:sym typeface="微软雅黑"/>
              </a:rPr>
              <a:t>他人评价是我们认识自己的一面镜子。</a:t>
            </a:r>
            <a:endParaRPr lang="zh-CN" altLang="en-US" sz="2000" kern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3192667" y="2545157"/>
            <a:ext cx="1676120" cy="12311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371">
              <a:spcBef>
                <a:spcPct val="20000"/>
              </a:spcBef>
              <a:spcAft>
                <a:spcPct val="0"/>
              </a:spcAft>
              <a:defRPr/>
            </a:pPr>
            <a:endParaRPr lang="en-US" altLang="zh-CN" sz="80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3793332" y="1032510"/>
            <a:ext cx="71914" cy="77628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89534" y="756761"/>
            <a:ext cx="5254466" cy="89916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作用：能帮助我们接受自己，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sym typeface="微软雅黑"/>
              </a:rPr>
              <a:t>对自己抱有正确的态  度，不骄傲也不自卑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sym typeface="微软雅黑"/>
              </a:rPr>
              <a:t>；</a:t>
            </a:r>
            <a:r>
              <a:rPr lang="zh-CN" altLang="en-US" dirty="0" smtClean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能</a:t>
            </a:r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帮助我们调解和控制自己的行为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51920" y="1721445"/>
            <a:ext cx="51106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方法：自我观察和分析 </a:t>
            </a:r>
            <a:r>
              <a:rPr lang="zh-CN" altLang="en-US" dirty="0" smtClean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与</a:t>
            </a:r>
            <a:r>
              <a:rPr lang="zh-CN" altLang="en-US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他人比较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3865246" y="2826068"/>
            <a:ext cx="541496" cy="158924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84709" y="4242189"/>
            <a:ext cx="4003715" cy="3462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方法：用心聆</a:t>
            </a:r>
            <a:r>
              <a:rPr lang="zh-CN" altLang="en-US" dirty="0" smtClean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听  勇</a:t>
            </a:r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于面</a:t>
            </a:r>
            <a:r>
              <a:rPr lang="zh-CN" altLang="en-US" dirty="0" smtClean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对  平</a:t>
            </a:r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静拒</a:t>
            </a:r>
            <a:r>
              <a:rPr lang="zh-CN" altLang="en-US" dirty="0" smtClean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绝</a:t>
            </a:r>
            <a:endParaRPr lang="zh-CN" altLang="en-US" dirty="0">
              <a:solidFill>
                <a:schemeClr val="tx1"/>
              </a:solidFill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52449" y="2407920"/>
            <a:ext cx="4739164" cy="173124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如何对待：我们要</a:t>
            </a:r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重视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他人的态度和评  价，   但也要</a:t>
            </a:r>
            <a: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客观冷静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分析，既</a:t>
            </a:r>
            <a: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不能盲从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，也</a:t>
            </a:r>
            <a: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不能忽视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。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用</a:t>
            </a:r>
            <a: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理性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的心态面对他人的评价，是走向成熟的表现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。</a:t>
            </a:r>
            <a:endParaRPr lang="en-US" altLang="zh-CN" dirty="0" smtClean="0">
              <a:latin typeface="微软雅黑"/>
              <a:ea typeface="微软雅黑"/>
              <a:sym typeface="微软雅黑"/>
            </a:endParaRPr>
          </a:p>
          <a:p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作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用：有助于形成更为客观、完整、清晰的认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识</a:t>
            </a:r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899636" y="1491615"/>
            <a:ext cx="161925" cy="232219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8916" y="1651159"/>
            <a:ext cx="461665" cy="2035016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2100">
                <a:latin typeface="微软雅黑"/>
                <a:ea typeface="微软雅黑"/>
                <a:sym typeface="微软雅黑"/>
              </a:rPr>
              <a:t>认识自己的途径</a:t>
            </a:r>
          </a:p>
        </p:txBody>
      </p:sp>
    </p:spTree>
  </p:cSld>
  <p:clrMapOvr>
    <a:masterClrMapping/>
  </p:clrMapOvr>
  <p:transition>
    <p:cover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901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Group 7"/>
          <p:cNvGrpSpPr/>
          <p:nvPr/>
        </p:nvGrpSpPr>
        <p:grpSpPr>
          <a:xfrm>
            <a:off x="183356" y="302181"/>
            <a:ext cx="1376363" cy="1013222"/>
            <a:chOff x="1851" y="624"/>
            <a:chExt cx="812" cy="830"/>
          </a:xfrm>
        </p:grpSpPr>
        <p:sp>
          <p:nvSpPr>
            <p:cNvPr id="11275" name="Oval 8"/>
            <p:cNvSpPr/>
            <p:nvPr/>
          </p:nvSpPr>
          <p:spPr>
            <a:xfrm>
              <a:off x="1851" y="652"/>
              <a:ext cx="812" cy="802"/>
            </a:xfrm>
            <a:prstGeom prst="ellipse">
              <a:avLst/>
            </a:prstGeom>
            <a:solidFill>
              <a:schemeClr val="folHlink"/>
            </a:solidFill>
            <a:ln w="63500" cap="flat" cmpd="sng">
              <a:solidFill>
                <a:srgbClr val="DDDDDD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eaLnBrk="0" hangingPunct="0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pic>
          <p:nvPicPr>
            <p:cNvPr id="11276" name="Picture 9" descr="cir_lighteffect0"/>
            <p:cNvPicPr>
              <a:picLocks noChangeAspect="1"/>
            </p:cNvPicPr>
            <p:nvPr/>
          </p:nvPicPr>
          <p:blipFill>
            <a:blip r:embed="rId3" cstate="email">
              <a:lum bright="17999" contrast="-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0" y="624"/>
              <a:ext cx="670" cy="67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268" name="Rectangle 10"/>
          <p:cNvSpPr/>
          <p:nvPr/>
        </p:nvSpPr>
        <p:spPr>
          <a:xfrm>
            <a:off x="288132" y="611743"/>
            <a:ext cx="1350169" cy="39147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故事感悟</a:t>
            </a:r>
          </a:p>
        </p:txBody>
      </p:sp>
      <p:pic>
        <p:nvPicPr>
          <p:cNvPr id="71682" name="Picture 2" descr="http://pic.beifabook.com/Book/B/7802/23/B780223719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29901" y="838676"/>
            <a:ext cx="2025015" cy="2485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1269" name="组合 12"/>
          <p:cNvGrpSpPr/>
          <p:nvPr/>
        </p:nvGrpSpPr>
        <p:grpSpPr>
          <a:xfrm>
            <a:off x="1661637" y="760571"/>
            <a:ext cx="5053489" cy="2686301"/>
            <a:chOff x="1409252" y="1309949"/>
            <a:chExt cx="6325497" cy="2788714"/>
          </a:xfrm>
        </p:grpSpPr>
        <p:sp>
          <p:nvSpPr>
            <p:cNvPr id="11273" name="AutoShape 3"/>
            <p:cNvSpPr/>
            <p:nvPr/>
          </p:nvSpPr>
          <p:spPr>
            <a:xfrm>
              <a:off x="1409252" y="1309949"/>
              <a:ext cx="6325497" cy="2788714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43921"/>
              </a:schemeClr>
            </a:solidFill>
            <a:ln w="57150" cap="flat" cmpd="sng">
              <a:solidFill>
                <a:srgbClr val="3366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74" name="Text Box 17"/>
            <p:cNvSpPr txBox="1"/>
            <p:nvPr/>
          </p:nvSpPr>
          <p:spPr>
            <a:xfrm>
              <a:off x="1514046" y="1470529"/>
              <a:ext cx="6037821" cy="244651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>
                  <a:latin typeface="微软雅黑"/>
                  <a:ea typeface="微软雅黑"/>
                  <a:sym typeface="微软雅黑"/>
                </a:rPr>
                <a:t>《</a:t>
              </a:r>
              <a:r>
                <a:rPr lang="zh-CN" altLang="en-US" sz="2100" b="1" dirty="0">
                  <a:latin typeface="微软雅黑"/>
                  <a:ea typeface="微软雅黑"/>
                  <a:sym typeface="微软雅黑"/>
                </a:rPr>
                <a:t>伊索寓言</a:t>
              </a:r>
              <a:r>
                <a:rPr lang="en-US" altLang="zh-CN" sz="2100" b="1" dirty="0">
                  <a:latin typeface="微软雅黑"/>
                  <a:ea typeface="微软雅黑"/>
                  <a:sym typeface="微软雅黑"/>
                </a:rPr>
                <a:t>》</a:t>
              </a:r>
              <a:r>
                <a:rPr lang="zh-CN" altLang="en-US" sz="2100" b="1" dirty="0">
                  <a:latin typeface="微软雅黑"/>
                  <a:ea typeface="微软雅黑"/>
                  <a:sym typeface="微软雅黑"/>
                </a:rPr>
                <a:t>中有这么一个故事：鹰从悬崖上飞下来，把一只羊羔抓走了。穴鸟见了，非常羡慕，也想学老鹰的样子，便猛扑到公羊的背上，但脚却被羊毛缠住，怎么也飞不起来。后来，牧人见了，便跑上去把它捉住，剪去了它翅膀上的羽毛，送给孩子们。</a:t>
              </a:r>
            </a:p>
          </p:txBody>
        </p:sp>
      </p:grpSp>
      <p:grpSp>
        <p:nvGrpSpPr>
          <p:cNvPr id="2" name="组合 14"/>
          <p:cNvGrpSpPr/>
          <p:nvPr/>
        </p:nvGrpSpPr>
        <p:grpSpPr>
          <a:xfrm>
            <a:off x="1830706" y="3732847"/>
            <a:ext cx="4585811" cy="587693"/>
            <a:chOff x="1171299" y="5129014"/>
            <a:chExt cx="5672301" cy="822172"/>
          </a:xfrm>
        </p:grpSpPr>
        <p:sp>
          <p:nvSpPr>
            <p:cNvPr id="11271" name="AutoShape 21"/>
            <p:cNvSpPr/>
            <p:nvPr/>
          </p:nvSpPr>
          <p:spPr>
            <a:xfrm>
              <a:off x="1171299" y="5129014"/>
              <a:ext cx="5672301" cy="822172"/>
            </a:xfrm>
            <a:prstGeom prst="roundRect">
              <a:avLst>
                <a:gd name="adj" fmla="val 50000"/>
              </a:avLst>
            </a:prstGeom>
            <a:solidFill>
              <a:srgbClr val="009999"/>
            </a:solidFill>
            <a:ln w="19050">
              <a:noFill/>
            </a:ln>
          </p:spPr>
          <p:txBody>
            <a:bodyPr wrap="none" anchor="ctr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72" name="Text Box 22"/>
            <p:cNvSpPr txBox="1"/>
            <p:nvPr/>
          </p:nvSpPr>
          <p:spPr>
            <a:xfrm>
              <a:off x="1414591" y="5210965"/>
              <a:ext cx="5429009" cy="64586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穴鸟的遭遇告诉我们什么道理？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"/>
          <p:cNvSpPr txBox="1"/>
          <p:nvPr/>
        </p:nvSpPr>
        <p:spPr>
          <a:xfrm>
            <a:off x="3390067" y="1749106"/>
            <a:ext cx="3148220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700" b="1">
                <a:solidFill>
                  <a:schemeClr val="bg1">
                    <a:lumMod val="95000"/>
                  </a:schemeClr>
                </a:solidFill>
                <a:latin typeface="微软雅黑"/>
                <a:ea typeface="微软雅黑"/>
                <a:sym typeface="微软雅黑"/>
              </a:rPr>
              <a:t>点击此处添加目录</a:t>
            </a:r>
          </a:p>
        </p:txBody>
      </p:sp>
      <p:sp>
        <p:nvSpPr>
          <p:cNvPr id="11" name="文本框 64"/>
          <p:cNvSpPr txBox="1"/>
          <p:nvPr/>
        </p:nvSpPr>
        <p:spPr>
          <a:xfrm>
            <a:off x="3390067" y="1506286"/>
            <a:ext cx="1345094" cy="34647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b="1">
                <a:solidFill>
                  <a:schemeClr val="bg1">
                    <a:lumMod val="95000"/>
                  </a:schemeClr>
                </a:solidFill>
                <a:latin typeface="微软雅黑"/>
                <a:ea typeface="微软雅黑"/>
                <a:sym typeface="微软雅黑"/>
              </a:rPr>
              <a:t>Part one</a:t>
            </a:r>
            <a:endParaRPr lang="zh-CN" altLang="en-US" b="1">
              <a:solidFill>
                <a:schemeClr val="bg1">
                  <a:lumMod val="9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8" name="Freeform 66"/>
          <p:cNvSpPr>
            <a:spLocks noChangeArrowheads="1"/>
          </p:cNvSpPr>
          <p:nvPr/>
        </p:nvSpPr>
        <p:spPr bwMode="auto">
          <a:xfrm>
            <a:off x="7187268" y="1474654"/>
            <a:ext cx="27623" cy="58579"/>
          </a:xfrm>
          <a:custGeom>
            <a:avLst/>
            <a:gdLst>
              <a:gd name="T0" fmla="*/ 5 w 7"/>
              <a:gd name="T1" fmla="*/ 0 h 14"/>
              <a:gd name="T2" fmla="*/ 0 w 7"/>
              <a:gd name="T3" fmla="*/ 13 h 14"/>
              <a:gd name="T4" fmla="*/ 2 w 7"/>
              <a:gd name="T5" fmla="*/ 14 h 14"/>
              <a:gd name="T6" fmla="*/ 7 w 7"/>
              <a:gd name="T7" fmla="*/ 1 h 14"/>
              <a:gd name="T8" fmla="*/ 5 w 7"/>
              <a:gd name="T9" fmla="*/ 0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14"/>
              <a:gd name="T17" fmla="*/ 7 w 7"/>
              <a:gd name="T18" fmla="*/ 14 h 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14">
                <a:moveTo>
                  <a:pt x="5" y="0"/>
                </a:moveTo>
                <a:cubicBezTo>
                  <a:pt x="4" y="4"/>
                  <a:pt x="2" y="9"/>
                  <a:pt x="0" y="13"/>
                </a:cubicBezTo>
                <a:cubicBezTo>
                  <a:pt x="2" y="14"/>
                  <a:pt x="2" y="14"/>
                  <a:pt x="2" y="14"/>
                </a:cubicBezTo>
                <a:cubicBezTo>
                  <a:pt x="4" y="9"/>
                  <a:pt x="5" y="5"/>
                  <a:pt x="7" y="1"/>
                </a:cubicBezTo>
                <a:lnTo>
                  <a:pt x="5" y="0"/>
                </a:lnTo>
                <a:close/>
              </a:path>
            </a:pathLst>
          </a:custGeom>
          <a:noFill/>
          <a:ln w="9525" cmpd="sng">
            <a:solidFill>
              <a:schemeClr val="bg1"/>
            </a:solidFill>
            <a:beve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82" name="图片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300000">
            <a:off x="3495936" y="2741510"/>
            <a:ext cx="1569334" cy="17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6"/>
          <p:cNvGrpSpPr/>
          <p:nvPr/>
        </p:nvGrpSpPr>
        <p:grpSpPr>
          <a:xfrm>
            <a:off x="870983" y="1285689"/>
            <a:ext cx="974065" cy="2343225"/>
            <a:chOff x="9264651" y="476251"/>
            <a:chExt cx="1017588" cy="2447925"/>
          </a:xfrm>
        </p:grpSpPr>
        <p:sp>
          <p:nvSpPr>
            <p:cNvPr id="5" name="Freeform 31"/>
            <p:cNvSpPr/>
            <p:nvPr/>
          </p:nvSpPr>
          <p:spPr bwMode="auto">
            <a:xfrm>
              <a:off x="9539288" y="2057401"/>
              <a:ext cx="515938" cy="808038"/>
            </a:xfrm>
            <a:custGeom>
              <a:avLst/>
              <a:gdLst>
                <a:gd name="T0" fmla="*/ 0 w 224"/>
                <a:gd name="T1" fmla="*/ 0 h 349"/>
                <a:gd name="T2" fmla="*/ 2147483647 w 224"/>
                <a:gd name="T3" fmla="*/ 0 h 349"/>
                <a:gd name="T4" fmla="*/ 2147483647 w 224"/>
                <a:gd name="T5" fmla="*/ 2147483647 h 349"/>
                <a:gd name="T6" fmla="*/ 2147483647 w 224"/>
                <a:gd name="T7" fmla="*/ 2147483647 h 349"/>
                <a:gd name="T8" fmla="*/ 2147483647 w 224"/>
                <a:gd name="T9" fmla="*/ 2147483647 h 349"/>
                <a:gd name="T10" fmla="*/ 0 w 224"/>
                <a:gd name="T11" fmla="*/ 0 h 3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4"/>
                <a:gd name="T19" fmla="*/ 0 h 349"/>
                <a:gd name="T20" fmla="*/ 224 w 224"/>
                <a:gd name="T21" fmla="*/ 349 h 3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4" h="349">
                  <a:moveTo>
                    <a:pt x="0" y="0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224" y="0"/>
                    <a:pt x="206" y="285"/>
                    <a:pt x="200" y="327"/>
                  </a:cubicBezTo>
                  <a:cubicBezTo>
                    <a:pt x="110" y="349"/>
                    <a:pt x="110" y="349"/>
                    <a:pt x="110" y="349"/>
                  </a:cubicBezTo>
                  <a:cubicBezTo>
                    <a:pt x="21" y="324"/>
                    <a:pt x="21" y="324"/>
                    <a:pt x="21" y="3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" name="Freeform 32"/>
            <p:cNvSpPr/>
            <p:nvPr/>
          </p:nvSpPr>
          <p:spPr bwMode="auto">
            <a:xfrm>
              <a:off x="9769476" y="2300288"/>
              <a:ext cx="44450" cy="577850"/>
            </a:xfrm>
            <a:custGeom>
              <a:avLst/>
              <a:gdLst>
                <a:gd name="T0" fmla="*/ 2147483647 w 28"/>
                <a:gd name="T1" fmla="*/ 2147483647 h 364"/>
                <a:gd name="T2" fmla="*/ 2147483647 w 28"/>
                <a:gd name="T3" fmla="*/ 0 h 364"/>
                <a:gd name="T4" fmla="*/ 0 w 28"/>
                <a:gd name="T5" fmla="*/ 2147483647 h 364"/>
                <a:gd name="T6" fmla="*/ 2147483647 w 28"/>
                <a:gd name="T7" fmla="*/ 2147483647 h 364"/>
                <a:gd name="T8" fmla="*/ 2147483647 w 28"/>
                <a:gd name="T9" fmla="*/ 2147483647 h 3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64"/>
                <a:gd name="T17" fmla="*/ 28 w 28"/>
                <a:gd name="T18" fmla="*/ 364 h 3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64">
                  <a:moveTo>
                    <a:pt x="28" y="353"/>
                  </a:moveTo>
                  <a:lnTo>
                    <a:pt x="17" y="0"/>
                  </a:lnTo>
                  <a:lnTo>
                    <a:pt x="0" y="351"/>
                  </a:lnTo>
                  <a:lnTo>
                    <a:pt x="14" y="364"/>
                  </a:lnTo>
                  <a:lnTo>
                    <a:pt x="28" y="353"/>
                  </a:lnTo>
                  <a:close/>
                </a:path>
              </a:pathLst>
            </a:custGeom>
            <a:solidFill>
              <a:srgbClr val="4C3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" name="Freeform 33"/>
            <p:cNvSpPr/>
            <p:nvPr/>
          </p:nvSpPr>
          <p:spPr bwMode="auto">
            <a:xfrm>
              <a:off x="9369426" y="2771776"/>
              <a:ext cx="452438" cy="152400"/>
            </a:xfrm>
            <a:custGeom>
              <a:avLst/>
              <a:gdLst>
                <a:gd name="T0" fmla="*/ 2147483647 w 196"/>
                <a:gd name="T1" fmla="*/ 2147483647 h 66"/>
                <a:gd name="T2" fmla="*/ 2147483647 w 196"/>
                <a:gd name="T3" fmla="*/ 2147483647 h 66"/>
                <a:gd name="T4" fmla="*/ 2147483647 w 196"/>
                <a:gd name="T5" fmla="*/ 2147483647 h 66"/>
                <a:gd name="T6" fmla="*/ 2147483647 w 196"/>
                <a:gd name="T7" fmla="*/ 2147483647 h 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6"/>
                <a:gd name="T13" fmla="*/ 0 h 66"/>
                <a:gd name="T14" fmla="*/ 196 w 196"/>
                <a:gd name="T15" fmla="*/ 66 h 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6" h="66">
                  <a:moveTo>
                    <a:pt x="97" y="3"/>
                  </a:moveTo>
                  <a:cubicBezTo>
                    <a:pt x="66" y="6"/>
                    <a:pt x="0" y="66"/>
                    <a:pt x="98" y="63"/>
                  </a:cubicBezTo>
                  <a:cubicBezTo>
                    <a:pt x="196" y="61"/>
                    <a:pt x="183" y="47"/>
                    <a:pt x="181" y="40"/>
                  </a:cubicBezTo>
                  <a:cubicBezTo>
                    <a:pt x="180" y="32"/>
                    <a:pt x="141" y="0"/>
                    <a:pt x="97" y="3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Freeform 34"/>
            <p:cNvSpPr/>
            <p:nvPr/>
          </p:nvSpPr>
          <p:spPr bwMode="auto">
            <a:xfrm>
              <a:off x="9759951" y="2771776"/>
              <a:ext cx="452438" cy="152400"/>
            </a:xfrm>
            <a:custGeom>
              <a:avLst/>
              <a:gdLst>
                <a:gd name="T0" fmla="*/ 2147483647 w 196"/>
                <a:gd name="T1" fmla="*/ 2147483647 h 66"/>
                <a:gd name="T2" fmla="*/ 2147483647 w 196"/>
                <a:gd name="T3" fmla="*/ 2147483647 h 66"/>
                <a:gd name="T4" fmla="*/ 2147483647 w 196"/>
                <a:gd name="T5" fmla="*/ 2147483647 h 66"/>
                <a:gd name="T6" fmla="*/ 2147483647 w 196"/>
                <a:gd name="T7" fmla="*/ 2147483647 h 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6"/>
                <a:gd name="T13" fmla="*/ 0 h 66"/>
                <a:gd name="T14" fmla="*/ 196 w 196"/>
                <a:gd name="T15" fmla="*/ 66 h 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6" h="66">
                  <a:moveTo>
                    <a:pt x="100" y="3"/>
                  </a:moveTo>
                  <a:cubicBezTo>
                    <a:pt x="130" y="6"/>
                    <a:pt x="196" y="66"/>
                    <a:pt x="98" y="63"/>
                  </a:cubicBezTo>
                  <a:cubicBezTo>
                    <a:pt x="0" y="61"/>
                    <a:pt x="14" y="47"/>
                    <a:pt x="15" y="40"/>
                  </a:cubicBezTo>
                  <a:cubicBezTo>
                    <a:pt x="16" y="32"/>
                    <a:pt x="55" y="0"/>
                    <a:pt x="100" y="3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" name="Freeform 35"/>
            <p:cNvSpPr/>
            <p:nvPr/>
          </p:nvSpPr>
          <p:spPr bwMode="auto">
            <a:xfrm>
              <a:off x="9586913" y="1431926"/>
              <a:ext cx="436563" cy="665163"/>
            </a:xfrm>
            <a:custGeom>
              <a:avLst/>
              <a:gdLst>
                <a:gd name="T0" fmla="*/ 2147483647 w 189"/>
                <a:gd name="T1" fmla="*/ 2147483647 h 288"/>
                <a:gd name="T2" fmla="*/ 0 w 189"/>
                <a:gd name="T3" fmla="*/ 2147483647 h 288"/>
                <a:gd name="T4" fmla="*/ 0 w 189"/>
                <a:gd name="T5" fmla="*/ 0 h 288"/>
                <a:gd name="T6" fmla="*/ 2147483647 w 189"/>
                <a:gd name="T7" fmla="*/ 0 h 288"/>
                <a:gd name="T8" fmla="*/ 2147483647 w 189"/>
                <a:gd name="T9" fmla="*/ 2147483647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9"/>
                <a:gd name="T16" fmla="*/ 0 h 288"/>
                <a:gd name="T17" fmla="*/ 189 w 189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9" h="288">
                  <a:moveTo>
                    <a:pt x="189" y="288"/>
                  </a:moveTo>
                  <a:cubicBezTo>
                    <a:pt x="124" y="279"/>
                    <a:pt x="61" y="279"/>
                    <a:pt x="0" y="2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lnTo>
                    <a:pt x="189" y="288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Rectangle 36"/>
            <p:cNvSpPr>
              <a:spLocks noChangeArrowheads="1"/>
            </p:cNvSpPr>
            <p:nvPr/>
          </p:nvSpPr>
          <p:spPr bwMode="auto">
            <a:xfrm>
              <a:off x="9758363" y="1533526"/>
              <a:ext cx="55563" cy="65088"/>
            </a:xfrm>
            <a:prstGeom prst="rect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" name="Freeform 37"/>
            <p:cNvSpPr/>
            <p:nvPr/>
          </p:nvSpPr>
          <p:spPr bwMode="auto">
            <a:xfrm>
              <a:off x="9709151" y="1590676"/>
              <a:ext cx="163513" cy="461963"/>
            </a:xfrm>
            <a:custGeom>
              <a:avLst/>
              <a:gdLst>
                <a:gd name="T0" fmla="*/ 2147483647 w 103"/>
                <a:gd name="T1" fmla="*/ 0 h 291"/>
                <a:gd name="T2" fmla="*/ 0 w 103"/>
                <a:gd name="T3" fmla="*/ 2147483647 h 291"/>
                <a:gd name="T4" fmla="*/ 2147483647 w 103"/>
                <a:gd name="T5" fmla="*/ 2147483647 h 291"/>
                <a:gd name="T6" fmla="*/ 2147483647 w 103"/>
                <a:gd name="T7" fmla="*/ 2147483647 h 291"/>
                <a:gd name="T8" fmla="*/ 2147483647 w 103"/>
                <a:gd name="T9" fmla="*/ 0 h 291"/>
                <a:gd name="T10" fmla="*/ 2147483647 w 103"/>
                <a:gd name="T11" fmla="*/ 0 h 2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291"/>
                <a:gd name="T20" fmla="*/ 103 w 103"/>
                <a:gd name="T21" fmla="*/ 291 h 2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291">
                  <a:moveTo>
                    <a:pt x="38" y="0"/>
                  </a:moveTo>
                  <a:lnTo>
                    <a:pt x="0" y="232"/>
                  </a:lnTo>
                  <a:lnTo>
                    <a:pt x="54" y="291"/>
                  </a:lnTo>
                  <a:lnTo>
                    <a:pt x="103" y="230"/>
                  </a:lnTo>
                  <a:lnTo>
                    <a:pt x="5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Freeform 38"/>
            <p:cNvSpPr/>
            <p:nvPr/>
          </p:nvSpPr>
          <p:spPr bwMode="auto">
            <a:xfrm>
              <a:off x="9637713" y="1517651"/>
              <a:ext cx="293688" cy="133350"/>
            </a:xfrm>
            <a:custGeom>
              <a:avLst/>
              <a:gdLst>
                <a:gd name="T0" fmla="*/ 0 w 185"/>
                <a:gd name="T1" fmla="*/ 0 h 84"/>
                <a:gd name="T2" fmla="*/ 0 w 185"/>
                <a:gd name="T3" fmla="*/ 2147483647 h 84"/>
                <a:gd name="T4" fmla="*/ 2147483647 w 185"/>
                <a:gd name="T5" fmla="*/ 2147483647 h 84"/>
                <a:gd name="T6" fmla="*/ 2147483647 w 185"/>
                <a:gd name="T7" fmla="*/ 2147483647 h 84"/>
                <a:gd name="T8" fmla="*/ 2147483647 w 185"/>
                <a:gd name="T9" fmla="*/ 0 h 84"/>
                <a:gd name="T10" fmla="*/ 0 w 185"/>
                <a:gd name="T11" fmla="*/ 0 h 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5"/>
                <a:gd name="T19" fmla="*/ 0 h 84"/>
                <a:gd name="T20" fmla="*/ 185 w 185"/>
                <a:gd name="T21" fmla="*/ 84 h 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5" h="84">
                  <a:moveTo>
                    <a:pt x="0" y="0"/>
                  </a:moveTo>
                  <a:lnTo>
                    <a:pt x="0" y="84"/>
                  </a:lnTo>
                  <a:lnTo>
                    <a:pt x="95" y="30"/>
                  </a:lnTo>
                  <a:lnTo>
                    <a:pt x="182" y="84"/>
                  </a:lnTo>
                  <a:lnTo>
                    <a:pt x="1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7" name="Freeform 39"/>
            <p:cNvSpPr/>
            <p:nvPr/>
          </p:nvSpPr>
          <p:spPr bwMode="auto">
            <a:xfrm>
              <a:off x="9348788" y="1466851"/>
              <a:ext cx="319088" cy="1009650"/>
            </a:xfrm>
            <a:custGeom>
              <a:avLst/>
              <a:gdLst>
                <a:gd name="T0" fmla="*/ 2147483647 w 138"/>
                <a:gd name="T1" fmla="*/ 0 h 437"/>
                <a:gd name="T2" fmla="*/ 0 w 138"/>
                <a:gd name="T3" fmla="*/ 2147483647 h 437"/>
                <a:gd name="T4" fmla="*/ 2147483647 w 138"/>
                <a:gd name="T5" fmla="*/ 2147483647 h 437"/>
                <a:gd name="T6" fmla="*/ 2147483647 w 138"/>
                <a:gd name="T7" fmla="*/ 2147483647 h 437"/>
                <a:gd name="T8" fmla="*/ 2147483647 w 138"/>
                <a:gd name="T9" fmla="*/ 2147483647 h 437"/>
                <a:gd name="T10" fmla="*/ 2147483647 w 138"/>
                <a:gd name="T11" fmla="*/ 2147483647 h 437"/>
                <a:gd name="T12" fmla="*/ 2147483647 w 138"/>
                <a:gd name="T13" fmla="*/ 2147483647 h 437"/>
                <a:gd name="T14" fmla="*/ 2147483647 w 138"/>
                <a:gd name="T15" fmla="*/ 0 h 4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"/>
                <a:gd name="T25" fmla="*/ 0 h 437"/>
                <a:gd name="T26" fmla="*/ 138 w 138"/>
                <a:gd name="T27" fmla="*/ 437 h 4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" h="437">
                  <a:moveTo>
                    <a:pt x="87" y="0"/>
                  </a:moveTo>
                  <a:cubicBezTo>
                    <a:pt x="87" y="0"/>
                    <a:pt x="0" y="145"/>
                    <a:pt x="0" y="213"/>
                  </a:cubicBezTo>
                  <a:cubicBezTo>
                    <a:pt x="0" y="236"/>
                    <a:pt x="56" y="276"/>
                    <a:pt x="56" y="276"/>
                  </a:cubicBezTo>
                  <a:cubicBezTo>
                    <a:pt x="51" y="374"/>
                    <a:pt x="51" y="374"/>
                    <a:pt x="51" y="374"/>
                  </a:cubicBezTo>
                  <a:cubicBezTo>
                    <a:pt x="51" y="374"/>
                    <a:pt x="48" y="410"/>
                    <a:pt x="81" y="425"/>
                  </a:cubicBezTo>
                  <a:cubicBezTo>
                    <a:pt x="105" y="437"/>
                    <a:pt x="110" y="380"/>
                    <a:pt x="110" y="380"/>
                  </a:cubicBezTo>
                  <a:cubicBezTo>
                    <a:pt x="110" y="380"/>
                    <a:pt x="138" y="63"/>
                    <a:pt x="138" y="21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8" name="Freeform 40"/>
            <p:cNvSpPr/>
            <p:nvPr/>
          </p:nvSpPr>
          <p:spPr bwMode="auto">
            <a:xfrm>
              <a:off x="9453563" y="1727201"/>
              <a:ext cx="41275" cy="376238"/>
            </a:xfrm>
            <a:custGeom>
              <a:avLst/>
              <a:gdLst>
                <a:gd name="T0" fmla="*/ 0 w 18"/>
                <a:gd name="T1" fmla="*/ 2147483647 h 163"/>
                <a:gd name="T2" fmla="*/ 0 w 18"/>
                <a:gd name="T3" fmla="*/ 2147483647 h 163"/>
                <a:gd name="T4" fmla="*/ 2147483647 w 18"/>
                <a:gd name="T5" fmla="*/ 2147483647 h 163"/>
                <a:gd name="T6" fmla="*/ 2147483647 w 18"/>
                <a:gd name="T7" fmla="*/ 0 h 163"/>
                <a:gd name="T8" fmla="*/ 0 w 18"/>
                <a:gd name="T9" fmla="*/ 2147483647 h 1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63"/>
                <a:gd name="T17" fmla="*/ 18 w 18"/>
                <a:gd name="T18" fmla="*/ 163 h 1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63"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6" y="160"/>
                    <a:pt x="11" y="163"/>
                    <a:pt x="11" y="163"/>
                  </a:cubicBezTo>
                  <a:cubicBezTo>
                    <a:pt x="11" y="163"/>
                    <a:pt x="18" y="37"/>
                    <a:pt x="17" y="0"/>
                  </a:cubicBezTo>
                  <a:cubicBezTo>
                    <a:pt x="17" y="0"/>
                    <a:pt x="7" y="146"/>
                    <a:pt x="0" y="154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" name="Freeform 41"/>
            <p:cNvSpPr/>
            <p:nvPr/>
          </p:nvSpPr>
          <p:spPr bwMode="auto">
            <a:xfrm>
              <a:off x="9910763" y="1466851"/>
              <a:ext cx="317500" cy="1009650"/>
            </a:xfrm>
            <a:custGeom>
              <a:avLst/>
              <a:gdLst>
                <a:gd name="T0" fmla="*/ 2147483647 w 138"/>
                <a:gd name="T1" fmla="*/ 0 h 437"/>
                <a:gd name="T2" fmla="*/ 2147483647 w 138"/>
                <a:gd name="T3" fmla="*/ 2147483647 h 437"/>
                <a:gd name="T4" fmla="*/ 2147483647 w 138"/>
                <a:gd name="T5" fmla="*/ 2147483647 h 437"/>
                <a:gd name="T6" fmla="*/ 2147483647 w 138"/>
                <a:gd name="T7" fmla="*/ 2147483647 h 437"/>
                <a:gd name="T8" fmla="*/ 2147483647 w 138"/>
                <a:gd name="T9" fmla="*/ 2147483647 h 437"/>
                <a:gd name="T10" fmla="*/ 2147483647 w 138"/>
                <a:gd name="T11" fmla="*/ 2147483647 h 437"/>
                <a:gd name="T12" fmla="*/ 0 w 138"/>
                <a:gd name="T13" fmla="*/ 2147483647 h 437"/>
                <a:gd name="T14" fmla="*/ 2147483647 w 138"/>
                <a:gd name="T15" fmla="*/ 0 h 4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"/>
                <a:gd name="T25" fmla="*/ 0 h 437"/>
                <a:gd name="T26" fmla="*/ 138 w 138"/>
                <a:gd name="T27" fmla="*/ 437 h 4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" h="437">
                  <a:moveTo>
                    <a:pt x="51" y="0"/>
                  </a:moveTo>
                  <a:cubicBezTo>
                    <a:pt x="51" y="0"/>
                    <a:pt x="138" y="145"/>
                    <a:pt x="138" y="213"/>
                  </a:cubicBezTo>
                  <a:cubicBezTo>
                    <a:pt x="138" y="236"/>
                    <a:pt x="82" y="276"/>
                    <a:pt x="82" y="276"/>
                  </a:cubicBezTo>
                  <a:cubicBezTo>
                    <a:pt x="87" y="374"/>
                    <a:pt x="87" y="374"/>
                    <a:pt x="87" y="374"/>
                  </a:cubicBezTo>
                  <a:cubicBezTo>
                    <a:pt x="87" y="374"/>
                    <a:pt x="90" y="410"/>
                    <a:pt x="57" y="425"/>
                  </a:cubicBezTo>
                  <a:cubicBezTo>
                    <a:pt x="33" y="437"/>
                    <a:pt x="28" y="380"/>
                    <a:pt x="28" y="380"/>
                  </a:cubicBezTo>
                  <a:cubicBezTo>
                    <a:pt x="28" y="380"/>
                    <a:pt x="0" y="63"/>
                    <a:pt x="0" y="21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" name="Freeform 42"/>
            <p:cNvSpPr/>
            <p:nvPr/>
          </p:nvSpPr>
          <p:spPr bwMode="auto">
            <a:xfrm>
              <a:off x="10083801" y="1727201"/>
              <a:ext cx="42863" cy="376238"/>
            </a:xfrm>
            <a:custGeom>
              <a:avLst/>
              <a:gdLst>
                <a:gd name="T0" fmla="*/ 2147483647 w 19"/>
                <a:gd name="T1" fmla="*/ 2147483647 h 163"/>
                <a:gd name="T2" fmla="*/ 2147483647 w 19"/>
                <a:gd name="T3" fmla="*/ 2147483647 h 163"/>
                <a:gd name="T4" fmla="*/ 2147483647 w 19"/>
                <a:gd name="T5" fmla="*/ 2147483647 h 163"/>
                <a:gd name="T6" fmla="*/ 2147483647 w 19"/>
                <a:gd name="T7" fmla="*/ 0 h 163"/>
                <a:gd name="T8" fmla="*/ 2147483647 w 19"/>
                <a:gd name="T9" fmla="*/ 2147483647 h 1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63"/>
                <a:gd name="T17" fmla="*/ 19 w 19"/>
                <a:gd name="T18" fmla="*/ 163 h 1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63">
                  <a:moveTo>
                    <a:pt x="19" y="154"/>
                  </a:moveTo>
                  <a:cubicBezTo>
                    <a:pt x="19" y="154"/>
                    <a:pt x="19" y="154"/>
                    <a:pt x="19" y="154"/>
                  </a:cubicBezTo>
                  <a:cubicBezTo>
                    <a:pt x="12" y="160"/>
                    <a:pt x="7" y="163"/>
                    <a:pt x="7" y="163"/>
                  </a:cubicBezTo>
                  <a:cubicBezTo>
                    <a:pt x="7" y="163"/>
                    <a:pt x="0" y="37"/>
                    <a:pt x="1" y="0"/>
                  </a:cubicBezTo>
                  <a:cubicBezTo>
                    <a:pt x="1" y="0"/>
                    <a:pt x="11" y="146"/>
                    <a:pt x="19" y="154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1" name="Freeform 43"/>
            <p:cNvSpPr/>
            <p:nvPr/>
          </p:nvSpPr>
          <p:spPr bwMode="auto">
            <a:xfrm>
              <a:off x="9301163" y="476251"/>
              <a:ext cx="952500" cy="874713"/>
            </a:xfrm>
            <a:custGeom>
              <a:avLst/>
              <a:gdLst>
                <a:gd name="T0" fmla="*/ 2147483647 w 413"/>
                <a:gd name="T1" fmla="*/ 2147483647 h 378"/>
                <a:gd name="T2" fmla="*/ 2147483647 w 413"/>
                <a:gd name="T3" fmla="*/ 2147483647 h 378"/>
                <a:gd name="T4" fmla="*/ 2147483647 w 413"/>
                <a:gd name="T5" fmla="*/ 2147483647 h 378"/>
                <a:gd name="T6" fmla="*/ 2147483647 w 413"/>
                <a:gd name="T7" fmla="*/ 2147483647 h 378"/>
                <a:gd name="T8" fmla="*/ 2147483647 w 413"/>
                <a:gd name="T9" fmla="*/ 2147483647 h 378"/>
                <a:gd name="T10" fmla="*/ 2147483647 w 413"/>
                <a:gd name="T11" fmla="*/ 2147483647 h 378"/>
                <a:gd name="T12" fmla="*/ 2147483647 w 413"/>
                <a:gd name="T13" fmla="*/ 2147483647 h 378"/>
                <a:gd name="T14" fmla="*/ 2147483647 w 413"/>
                <a:gd name="T15" fmla="*/ 2147483647 h 378"/>
                <a:gd name="T16" fmla="*/ 2147483647 w 413"/>
                <a:gd name="T17" fmla="*/ 2147483647 h 3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13"/>
                <a:gd name="T28" fmla="*/ 0 h 378"/>
                <a:gd name="T29" fmla="*/ 413 w 413"/>
                <a:gd name="T30" fmla="*/ 378 h 3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12" h="378">
                  <a:moveTo>
                    <a:pt x="18" y="267"/>
                  </a:moveTo>
                  <a:cubicBezTo>
                    <a:pt x="18" y="267"/>
                    <a:pt x="0" y="128"/>
                    <a:pt x="34" y="127"/>
                  </a:cubicBezTo>
                  <a:cubicBezTo>
                    <a:pt x="34" y="127"/>
                    <a:pt x="40" y="0"/>
                    <a:pt x="240" y="22"/>
                  </a:cubicBezTo>
                  <a:cubicBezTo>
                    <a:pt x="240" y="22"/>
                    <a:pt x="306" y="33"/>
                    <a:pt x="328" y="20"/>
                  </a:cubicBezTo>
                  <a:cubicBezTo>
                    <a:pt x="350" y="7"/>
                    <a:pt x="413" y="28"/>
                    <a:pt x="387" y="153"/>
                  </a:cubicBezTo>
                  <a:cubicBezTo>
                    <a:pt x="387" y="153"/>
                    <a:pt x="412" y="143"/>
                    <a:pt x="390" y="271"/>
                  </a:cubicBezTo>
                  <a:cubicBezTo>
                    <a:pt x="298" y="378"/>
                    <a:pt x="298" y="378"/>
                    <a:pt x="298" y="378"/>
                  </a:cubicBezTo>
                  <a:cubicBezTo>
                    <a:pt x="95" y="378"/>
                    <a:pt x="95" y="378"/>
                    <a:pt x="95" y="378"/>
                  </a:cubicBezTo>
                  <a:lnTo>
                    <a:pt x="18" y="267"/>
                  </a:lnTo>
                  <a:close/>
                </a:path>
              </a:pathLst>
            </a:custGeom>
            <a:solidFill>
              <a:srgbClr val="4C4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2" name="Freeform 44"/>
            <p:cNvSpPr/>
            <p:nvPr/>
          </p:nvSpPr>
          <p:spPr bwMode="auto">
            <a:xfrm>
              <a:off x="9455151" y="688976"/>
              <a:ext cx="784225" cy="301625"/>
            </a:xfrm>
            <a:custGeom>
              <a:avLst/>
              <a:gdLst>
                <a:gd name="T0" fmla="*/ 2147483647 w 340"/>
                <a:gd name="T1" fmla="*/ 2147483647 h 130"/>
                <a:gd name="T2" fmla="*/ 2147483647 w 340"/>
                <a:gd name="T3" fmla="*/ 0 h 130"/>
                <a:gd name="T4" fmla="*/ 2147483647 w 340"/>
                <a:gd name="T5" fmla="*/ 2147483647 h 130"/>
                <a:gd name="T6" fmla="*/ 0 w 340"/>
                <a:gd name="T7" fmla="*/ 2147483647 h 130"/>
                <a:gd name="T8" fmla="*/ 2147483647 w 340"/>
                <a:gd name="T9" fmla="*/ 2147483647 h 130"/>
                <a:gd name="T10" fmla="*/ 2147483647 w 340"/>
                <a:gd name="T11" fmla="*/ 2147483647 h 1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0"/>
                <a:gd name="T19" fmla="*/ 0 h 130"/>
                <a:gd name="T20" fmla="*/ 340 w 340"/>
                <a:gd name="T21" fmla="*/ 130 h 1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0" h="130">
                  <a:moveTo>
                    <a:pt x="273" y="109"/>
                  </a:moveTo>
                  <a:cubicBezTo>
                    <a:pt x="273" y="109"/>
                    <a:pt x="340" y="81"/>
                    <a:pt x="280" y="0"/>
                  </a:cubicBezTo>
                  <a:cubicBezTo>
                    <a:pt x="280" y="0"/>
                    <a:pt x="207" y="33"/>
                    <a:pt x="96" y="31"/>
                  </a:cubicBezTo>
                  <a:cubicBezTo>
                    <a:pt x="9" y="30"/>
                    <a:pt x="1" y="118"/>
                    <a:pt x="0" y="123"/>
                  </a:cubicBezTo>
                  <a:cubicBezTo>
                    <a:pt x="217" y="130"/>
                    <a:pt x="217" y="130"/>
                    <a:pt x="217" y="130"/>
                  </a:cubicBezTo>
                  <a:lnTo>
                    <a:pt x="273" y="109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3" name="Freeform 45"/>
            <p:cNvSpPr/>
            <p:nvPr/>
          </p:nvSpPr>
          <p:spPr bwMode="auto">
            <a:xfrm>
              <a:off x="9264651" y="1031876"/>
              <a:ext cx="185738" cy="358775"/>
            </a:xfrm>
            <a:custGeom>
              <a:avLst/>
              <a:gdLst>
                <a:gd name="T0" fmla="*/ 2147483647 w 81"/>
                <a:gd name="T1" fmla="*/ 2147483647 h 155"/>
                <a:gd name="T2" fmla="*/ 2147483647 w 81"/>
                <a:gd name="T3" fmla="*/ 2147483647 h 155"/>
                <a:gd name="T4" fmla="*/ 2147483647 w 81"/>
                <a:gd name="T5" fmla="*/ 2147483647 h 155"/>
                <a:gd name="T6" fmla="*/ 2147483647 w 81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"/>
                <a:gd name="T13" fmla="*/ 0 h 155"/>
                <a:gd name="T14" fmla="*/ 81 w 81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" h="155">
                  <a:moveTo>
                    <a:pt x="81" y="48"/>
                  </a:moveTo>
                  <a:cubicBezTo>
                    <a:pt x="81" y="48"/>
                    <a:pt x="62" y="0"/>
                    <a:pt x="31" y="22"/>
                  </a:cubicBezTo>
                  <a:cubicBezTo>
                    <a:pt x="0" y="43"/>
                    <a:pt x="40" y="142"/>
                    <a:pt x="73" y="155"/>
                  </a:cubicBezTo>
                  <a:lnTo>
                    <a:pt x="81" y="4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9" name="Freeform 46"/>
            <p:cNvSpPr/>
            <p:nvPr/>
          </p:nvSpPr>
          <p:spPr bwMode="auto">
            <a:xfrm>
              <a:off x="10096501" y="1031876"/>
              <a:ext cx="185738" cy="358775"/>
            </a:xfrm>
            <a:custGeom>
              <a:avLst/>
              <a:gdLst>
                <a:gd name="T0" fmla="*/ 0 w 80"/>
                <a:gd name="T1" fmla="*/ 2147483647 h 155"/>
                <a:gd name="T2" fmla="*/ 2147483647 w 80"/>
                <a:gd name="T3" fmla="*/ 2147483647 h 155"/>
                <a:gd name="T4" fmla="*/ 2147483647 w 80"/>
                <a:gd name="T5" fmla="*/ 2147483647 h 155"/>
                <a:gd name="T6" fmla="*/ 0 w 80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55"/>
                <a:gd name="T14" fmla="*/ 80 w 80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55">
                  <a:moveTo>
                    <a:pt x="0" y="48"/>
                  </a:moveTo>
                  <a:cubicBezTo>
                    <a:pt x="0" y="48"/>
                    <a:pt x="18" y="0"/>
                    <a:pt x="49" y="22"/>
                  </a:cubicBezTo>
                  <a:cubicBezTo>
                    <a:pt x="80" y="43"/>
                    <a:pt x="40" y="142"/>
                    <a:pt x="7" y="155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0" name="Freeform 47"/>
            <p:cNvSpPr/>
            <p:nvPr/>
          </p:nvSpPr>
          <p:spPr bwMode="auto">
            <a:xfrm>
              <a:off x="9383713" y="809626"/>
              <a:ext cx="776288" cy="739775"/>
            </a:xfrm>
            <a:custGeom>
              <a:avLst/>
              <a:gdLst>
                <a:gd name="T0" fmla="*/ 2147483647 w 336"/>
                <a:gd name="T1" fmla="*/ 2147483647 h 320"/>
                <a:gd name="T2" fmla="*/ 2147483647 w 336"/>
                <a:gd name="T3" fmla="*/ 2147483647 h 320"/>
                <a:gd name="T4" fmla="*/ 2147483647 w 336"/>
                <a:gd name="T5" fmla="*/ 2147483647 h 320"/>
                <a:gd name="T6" fmla="*/ 2147483647 w 336"/>
                <a:gd name="T7" fmla="*/ 2147483647 h 320"/>
                <a:gd name="T8" fmla="*/ 2147483647 w 336"/>
                <a:gd name="T9" fmla="*/ 2147483647 h 320"/>
                <a:gd name="T10" fmla="*/ 2147483647 w 336"/>
                <a:gd name="T11" fmla="*/ 2147483647 h 320"/>
                <a:gd name="T12" fmla="*/ 2147483647 w 336"/>
                <a:gd name="T13" fmla="*/ 2147483647 h 320"/>
                <a:gd name="T14" fmla="*/ 2147483647 w 336"/>
                <a:gd name="T15" fmla="*/ 2147483647 h 320"/>
                <a:gd name="T16" fmla="*/ 2147483647 w 336"/>
                <a:gd name="T17" fmla="*/ 2147483647 h 320"/>
                <a:gd name="T18" fmla="*/ 2147483647 w 336"/>
                <a:gd name="T19" fmla="*/ 2147483647 h 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6"/>
                <a:gd name="T31" fmla="*/ 0 h 320"/>
                <a:gd name="T32" fmla="*/ 336 w 336"/>
                <a:gd name="T33" fmla="*/ 320 h 3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6" h="320">
                  <a:moveTo>
                    <a:pt x="31" y="71"/>
                  </a:moveTo>
                  <a:cubicBezTo>
                    <a:pt x="31" y="71"/>
                    <a:pt x="52" y="35"/>
                    <a:pt x="107" y="17"/>
                  </a:cubicBezTo>
                  <a:cubicBezTo>
                    <a:pt x="163" y="0"/>
                    <a:pt x="197" y="23"/>
                    <a:pt x="233" y="42"/>
                  </a:cubicBezTo>
                  <a:cubicBezTo>
                    <a:pt x="269" y="62"/>
                    <a:pt x="304" y="57"/>
                    <a:pt x="304" y="57"/>
                  </a:cubicBezTo>
                  <a:cubicBezTo>
                    <a:pt x="335" y="256"/>
                    <a:pt x="335" y="256"/>
                    <a:pt x="335" y="256"/>
                  </a:cubicBezTo>
                  <a:cubicBezTo>
                    <a:pt x="336" y="261"/>
                    <a:pt x="335" y="267"/>
                    <a:pt x="332" y="271"/>
                  </a:cubicBezTo>
                  <a:cubicBezTo>
                    <a:pt x="320" y="287"/>
                    <a:pt x="281" y="320"/>
                    <a:pt x="171" y="320"/>
                  </a:cubicBezTo>
                  <a:cubicBezTo>
                    <a:pt x="62" y="320"/>
                    <a:pt x="19" y="287"/>
                    <a:pt x="6" y="271"/>
                  </a:cubicBezTo>
                  <a:cubicBezTo>
                    <a:pt x="2" y="267"/>
                    <a:pt x="0" y="261"/>
                    <a:pt x="1" y="255"/>
                  </a:cubicBezTo>
                  <a:lnTo>
                    <a:pt x="31" y="71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" name="Freeform 48"/>
            <p:cNvSpPr/>
            <p:nvPr/>
          </p:nvSpPr>
          <p:spPr bwMode="auto">
            <a:xfrm>
              <a:off x="9509126" y="1284288"/>
              <a:ext cx="536575" cy="157163"/>
            </a:xfrm>
            <a:custGeom>
              <a:avLst/>
              <a:gdLst>
                <a:gd name="T0" fmla="*/ 2147483647 w 233"/>
                <a:gd name="T1" fmla="*/ 2147483647 h 68"/>
                <a:gd name="T2" fmla="*/ 2147483647 w 233"/>
                <a:gd name="T3" fmla="*/ 2147483647 h 68"/>
                <a:gd name="T4" fmla="*/ 2147483647 w 233"/>
                <a:gd name="T5" fmla="*/ 2147483647 h 68"/>
                <a:gd name="T6" fmla="*/ 0 w 233"/>
                <a:gd name="T7" fmla="*/ 2147483647 h 68"/>
                <a:gd name="T8" fmla="*/ 2147483647 w 233"/>
                <a:gd name="T9" fmla="*/ 0 h 68"/>
                <a:gd name="T10" fmla="*/ 2147483647 w 233"/>
                <a:gd name="T11" fmla="*/ 2147483647 h 68"/>
                <a:gd name="T12" fmla="*/ 2147483647 w 233"/>
                <a:gd name="T13" fmla="*/ 2147483647 h 68"/>
                <a:gd name="T14" fmla="*/ 2147483647 w 233"/>
                <a:gd name="T15" fmla="*/ 2147483647 h 68"/>
                <a:gd name="T16" fmla="*/ 2147483647 w 233"/>
                <a:gd name="T17" fmla="*/ 2147483647 h 68"/>
                <a:gd name="T18" fmla="*/ 2147483647 w 233"/>
                <a:gd name="T19" fmla="*/ 2147483647 h 68"/>
                <a:gd name="T20" fmla="*/ 2147483647 w 233"/>
                <a:gd name="T21" fmla="*/ 0 h 68"/>
                <a:gd name="T22" fmla="*/ 2147483647 w 233"/>
                <a:gd name="T23" fmla="*/ 2147483647 h 68"/>
                <a:gd name="T24" fmla="*/ 2147483647 w 233"/>
                <a:gd name="T25" fmla="*/ 2147483647 h 68"/>
                <a:gd name="T26" fmla="*/ 2147483647 w 233"/>
                <a:gd name="T27" fmla="*/ 2147483647 h 68"/>
                <a:gd name="T28" fmla="*/ 2147483647 w 233"/>
                <a:gd name="T29" fmla="*/ 2147483647 h 6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3"/>
                <a:gd name="T46" fmla="*/ 0 h 68"/>
                <a:gd name="T47" fmla="*/ 233 w 233"/>
                <a:gd name="T48" fmla="*/ 68 h 6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3" h="68">
                  <a:moveTo>
                    <a:pt x="119" y="68"/>
                  </a:moveTo>
                  <a:cubicBezTo>
                    <a:pt x="93" y="68"/>
                    <a:pt x="71" y="64"/>
                    <a:pt x="53" y="58"/>
                  </a:cubicBezTo>
                  <a:cubicBezTo>
                    <a:pt x="39" y="53"/>
                    <a:pt x="27" y="45"/>
                    <a:pt x="17" y="36"/>
                  </a:cubicBezTo>
                  <a:cubicBezTo>
                    <a:pt x="2" y="20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"/>
                    <a:pt x="8" y="18"/>
                    <a:pt x="22" y="32"/>
                  </a:cubicBezTo>
                  <a:cubicBezTo>
                    <a:pt x="36" y="45"/>
                    <a:pt x="63" y="61"/>
                    <a:pt x="119" y="61"/>
                  </a:cubicBezTo>
                  <a:cubicBezTo>
                    <a:pt x="174" y="61"/>
                    <a:pt x="200" y="45"/>
                    <a:pt x="213" y="32"/>
                  </a:cubicBezTo>
                  <a:cubicBezTo>
                    <a:pt x="226" y="18"/>
                    <a:pt x="227" y="3"/>
                    <a:pt x="227" y="3"/>
                  </a:cubicBezTo>
                  <a:cubicBezTo>
                    <a:pt x="227" y="1"/>
                    <a:pt x="228" y="0"/>
                    <a:pt x="230" y="0"/>
                  </a:cubicBezTo>
                  <a:cubicBezTo>
                    <a:pt x="232" y="0"/>
                    <a:pt x="233" y="2"/>
                    <a:pt x="233" y="3"/>
                  </a:cubicBezTo>
                  <a:cubicBezTo>
                    <a:pt x="233" y="4"/>
                    <a:pt x="233" y="20"/>
                    <a:pt x="218" y="36"/>
                  </a:cubicBezTo>
                  <a:cubicBezTo>
                    <a:pt x="209" y="45"/>
                    <a:pt x="198" y="53"/>
                    <a:pt x="183" y="58"/>
                  </a:cubicBezTo>
                  <a:cubicBezTo>
                    <a:pt x="166" y="64"/>
                    <a:pt x="144" y="68"/>
                    <a:pt x="119" y="68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2" name="Freeform 49"/>
            <p:cNvSpPr/>
            <p:nvPr/>
          </p:nvSpPr>
          <p:spPr bwMode="auto">
            <a:xfrm>
              <a:off x="9691688" y="1287463"/>
              <a:ext cx="174625" cy="44450"/>
            </a:xfrm>
            <a:custGeom>
              <a:avLst/>
              <a:gdLst>
                <a:gd name="T0" fmla="*/ 0 w 76"/>
                <a:gd name="T1" fmla="*/ 0 h 19"/>
                <a:gd name="T2" fmla="*/ 2147483647 w 76"/>
                <a:gd name="T3" fmla="*/ 2147483647 h 19"/>
                <a:gd name="T4" fmla="*/ 2147483647 w 76"/>
                <a:gd name="T5" fmla="*/ 0 h 19"/>
                <a:gd name="T6" fmla="*/ 2147483647 w 76"/>
                <a:gd name="T7" fmla="*/ 2147483647 h 19"/>
                <a:gd name="T8" fmla="*/ 0 w 76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"/>
                <a:gd name="T16" fmla="*/ 0 h 19"/>
                <a:gd name="T17" fmla="*/ 76 w 76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" h="19">
                  <a:moveTo>
                    <a:pt x="0" y="0"/>
                  </a:moveTo>
                  <a:cubicBezTo>
                    <a:pt x="0" y="0"/>
                    <a:pt x="19" y="12"/>
                    <a:pt x="36" y="12"/>
                  </a:cubicBezTo>
                  <a:cubicBezTo>
                    <a:pt x="53" y="12"/>
                    <a:pt x="76" y="0"/>
                    <a:pt x="76" y="0"/>
                  </a:cubicBezTo>
                  <a:cubicBezTo>
                    <a:pt x="76" y="0"/>
                    <a:pt x="52" y="19"/>
                    <a:pt x="36" y="19"/>
                  </a:cubicBezTo>
                  <a:cubicBezTo>
                    <a:pt x="20" y="1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3" name="Oval 50"/>
            <p:cNvSpPr>
              <a:spLocks noChangeArrowheads="1"/>
            </p:cNvSpPr>
            <p:nvPr/>
          </p:nvSpPr>
          <p:spPr bwMode="auto">
            <a:xfrm>
              <a:off x="9536113" y="1073151"/>
              <a:ext cx="100013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4" name="Freeform 51"/>
            <p:cNvSpPr/>
            <p:nvPr/>
          </p:nvSpPr>
          <p:spPr bwMode="auto">
            <a:xfrm>
              <a:off x="9567863" y="1079501"/>
              <a:ext cx="49213" cy="30163"/>
            </a:xfrm>
            <a:custGeom>
              <a:avLst/>
              <a:gdLst>
                <a:gd name="T0" fmla="*/ 2147483647 w 21"/>
                <a:gd name="T1" fmla="*/ 2147483647 h 13"/>
                <a:gd name="T2" fmla="*/ 2147483647 w 21"/>
                <a:gd name="T3" fmla="*/ 2147483647 h 13"/>
                <a:gd name="T4" fmla="*/ 2147483647 w 21"/>
                <a:gd name="T5" fmla="*/ 2147483647 h 13"/>
                <a:gd name="T6" fmla="*/ 2147483647 w 21"/>
                <a:gd name="T7" fmla="*/ 2147483647 h 13"/>
                <a:gd name="T8" fmla="*/ 2147483647 w 21"/>
                <a:gd name="T9" fmla="*/ 2147483647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3"/>
                <a:gd name="T17" fmla="*/ 21 w 21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3">
                  <a:moveTo>
                    <a:pt x="1" y="5"/>
                  </a:moveTo>
                  <a:cubicBezTo>
                    <a:pt x="0" y="8"/>
                    <a:pt x="4" y="11"/>
                    <a:pt x="10" y="12"/>
                  </a:cubicBezTo>
                  <a:cubicBezTo>
                    <a:pt x="15" y="13"/>
                    <a:pt x="20" y="12"/>
                    <a:pt x="20" y="8"/>
                  </a:cubicBezTo>
                  <a:cubicBezTo>
                    <a:pt x="21" y="5"/>
                    <a:pt x="17" y="2"/>
                    <a:pt x="12" y="1"/>
                  </a:cubicBezTo>
                  <a:cubicBezTo>
                    <a:pt x="6" y="0"/>
                    <a:pt x="2" y="1"/>
                    <a:pt x="1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5" name="Freeform 52"/>
            <p:cNvSpPr/>
            <p:nvPr/>
          </p:nvSpPr>
          <p:spPr bwMode="auto">
            <a:xfrm>
              <a:off x="9480551" y="977901"/>
              <a:ext cx="196850" cy="71438"/>
            </a:xfrm>
            <a:custGeom>
              <a:avLst/>
              <a:gdLst>
                <a:gd name="T0" fmla="*/ 0 w 85"/>
                <a:gd name="T1" fmla="*/ 2147483647 h 31"/>
                <a:gd name="T2" fmla="*/ 0 w 85"/>
                <a:gd name="T3" fmla="*/ 2147483647 h 31"/>
                <a:gd name="T4" fmla="*/ 2147483647 w 85"/>
                <a:gd name="T5" fmla="*/ 2147483647 h 31"/>
                <a:gd name="T6" fmla="*/ 2147483647 w 85"/>
                <a:gd name="T7" fmla="*/ 0 h 31"/>
                <a:gd name="T8" fmla="*/ 0 w 85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31"/>
                <a:gd name="T17" fmla="*/ 85 w 85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31">
                  <a:moveTo>
                    <a:pt x="0" y="7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8" y="31"/>
                    <a:pt x="56" y="30"/>
                    <a:pt x="85" y="24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56" y="6"/>
                    <a:pt x="28" y="9"/>
                    <a:pt x="0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6" name="Oval 53"/>
            <p:cNvSpPr>
              <a:spLocks noChangeArrowheads="1"/>
            </p:cNvSpPr>
            <p:nvPr/>
          </p:nvSpPr>
          <p:spPr bwMode="auto">
            <a:xfrm>
              <a:off x="9921876" y="1073151"/>
              <a:ext cx="101600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3" name="Freeform 54"/>
            <p:cNvSpPr/>
            <p:nvPr/>
          </p:nvSpPr>
          <p:spPr bwMode="auto">
            <a:xfrm>
              <a:off x="9956801" y="1079501"/>
              <a:ext cx="47625" cy="30163"/>
            </a:xfrm>
            <a:custGeom>
              <a:avLst/>
              <a:gdLst>
                <a:gd name="T0" fmla="*/ 0 w 21"/>
                <a:gd name="T1" fmla="*/ 2147483647 h 13"/>
                <a:gd name="T2" fmla="*/ 2147483647 w 21"/>
                <a:gd name="T3" fmla="*/ 2147483647 h 13"/>
                <a:gd name="T4" fmla="*/ 2147483647 w 21"/>
                <a:gd name="T5" fmla="*/ 2147483647 h 13"/>
                <a:gd name="T6" fmla="*/ 2147483647 w 21"/>
                <a:gd name="T7" fmla="*/ 2147483647 h 13"/>
                <a:gd name="T8" fmla="*/ 0 w 21"/>
                <a:gd name="T9" fmla="*/ 2147483647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3"/>
                <a:gd name="T17" fmla="*/ 21 w 21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3">
                  <a:moveTo>
                    <a:pt x="0" y="5"/>
                  </a:moveTo>
                  <a:cubicBezTo>
                    <a:pt x="0" y="8"/>
                    <a:pt x="4" y="11"/>
                    <a:pt x="9" y="12"/>
                  </a:cubicBezTo>
                  <a:cubicBezTo>
                    <a:pt x="14" y="13"/>
                    <a:pt x="19" y="12"/>
                    <a:pt x="20" y="8"/>
                  </a:cubicBezTo>
                  <a:cubicBezTo>
                    <a:pt x="21" y="5"/>
                    <a:pt x="17" y="2"/>
                    <a:pt x="11" y="1"/>
                  </a:cubicBezTo>
                  <a:cubicBezTo>
                    <a:pt x="6" y="0"/>
                    <a:pt x="1" y="1"/>
                    <a:pt x="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4" name="Freeform 55"/>
            <p:cNvSpPr/>
            <p:nvPr/>
          </p:nvSpPr>
          <p:spPr bwMode="auto">
            <a:xfrm>
              <a:off x="9882188" y="977901"/>
              <a:ext cx="196850" cy="71438"/>
            </a:xfrm>
            <a:custGeom>
              <a:avLst/>
              <a:gdLst>
                <a:gd name="T0" fmla="*/ 2147483647 w 85"/>
                <a:gd name="T1" fmla="*/ 2147483647 h 31"/>
                <a:gd name="T2" fmla="*/ 2147483647 w 85"/>
                <a:gd name="T3" fmla="*/ 2147483647 h 31"/>
                <a:gd name="T4" fmla="*/ 0 w 85"/>
                <a:gd name="T5" fmla="*/ 2147483647 h 31"/>
                <a:gd name="T6" fmla="*/ 0 w 85"/>
                <a:gd name="T7" fmla="*/ 0 h 31"/>
                <a:gd name="T8" fmla="*/ 2147483647 w 85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31"/>
                <a:gd name="T17" fmla="*/ 85 w 85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31">
                  <a:moveTo>
                    <a:pt x="85" y="7"/>
                  </a:moveTo>
                  <a:cubicBezTo>
                    <a:pt x="85" y="29"/>
                    <a:pt x="85" y="29"/>
                    <a:pt x="85" y="29"/>
                  </a:cubicBezTo>
                  <a:cubicBezTo>
                    <a:pt x="56" y="31"/>
                    <a:pt x="28" y="30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6"/>
                    <a:pt x="56" y="9"/>
                    <a:pt x="85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 rot="21360000">
            <a:off x="3967042" y="663022"/>
            <a:ext cx="1994777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600" b="1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人贵自知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2263140" y="1604962"/>
            <a:ext cx="5402104" cy="15459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穴鸟没有正确认识自己的长处与不足，是不自量力的表现，最终招致不幸。</a:t>
            </a:r>
          </a:p>
          <a:p>
            <a:r>
              <a:rPr lang="zh-CN" altLang="en-US" sz="24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所以说</a:t>
            </a:r>
            <a:r>
              <a:rPr lang="en-US" altLang="zh-CN" sz="24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“</a:t>
            </a:r>
            <a:r>
              <a:rPr lang="zh-CN" altLang="en-US" sz="24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人贵自知</a:t>
            </a:r>
            <a:r>
              <a:rPr lang="en-US" altLang="zh-CN" sz="24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”</a:t>
            </a:r>
            <a:r>
              <a:rPr lang="zh-CN" altLang="en-US" sz="24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，我们要正确认识自己。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55445" y="599599"/>
            <a:ext cx="3831908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dirty="0">
                <a:solidFill>
                  <a:schemeClr val="accent5"/>
                </a:solidFill>
                <a:latin typeface="微软雅黑"/>
                <a:ea typeface="微软雅黑"/>
                <a:sym typeface="微软雅黑"/>
              </a:rPr>
              <a:t>学习目标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37574" y="1599642"/>
            <a:ext cx="7679055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1" hangingPunct="1"/>
            <a:r>
              <a:rPr lang="en-US" altLang="zh-CN" sz="27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1.</a:t>
            </a:r>
            <a:r>
              <a:rPr lang="zh-CN" altLang="en-US" sz="27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能客观地认识自己的优缺点，形成比较清晰完整的自我形象。</a:t>
            </a:r>
          </a:p>
          <a:p>
            <a:pPr eaLnBrk="1" hangingPunct="1"/>
            <a:r>
              <a:rPr lang="en-US" altLang="zh-CN" sz="27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2.</a:t>
            </a:r>
            <a:r>
              <a:rPr lang="zh-CN" altLang="en-US" sz="27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掌握自我认识的方法，提高自我认识、自我评价的能力。</a:t>
            </a:r>
          </a:p>
          <a:p>
            <a:pPr eaLnBrk="1" hangingPunct="1"/>
            <a:r>
              <a:rPr lang="en-US" altLang="zh-CN" sz="27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3.</a:t>
            </a:r>
            <a:r>
              <a:rPr lang="zh-CN" altLang="en-US" sz="27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记住认识自己的重要性和正确认识和评价自己的方法。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600000">
            <a:off x="1488422" y="2709549"/>
            <a:ext cx="1353934" cy="149917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4" name="组合 103"/>
          <p:cNvGrpSpPr/>
          <p:nvPr/>
        </p:nvGrpSpPr>
        <p:grpSpPr>
          <a:xfrm>
            <a:off x="1934528" y="1005840"/>
            <a:ext cx="5153501" cy="2243614"/>
            <a:chOff x="3136900" y="2260600"/>
            <a:chExt cx="8851900" cy="3280770"/>
          </a:xfrm>
        </p:grpSpPr>
        <p:sp>
          <p:nvSpPr>
            <p:cNvPr id="4" name="Freeform 5"/>
            <p:cNvSpPr/>
            <p:nvPr/>
          </p:nvSpPr>
          <p:spPr bwMode="auto">
            <a:xfrm flipH="1">
              <a:off x="8712494" y="2260600"/>
              <a:ext cx="3276306" cy="2357312"/>
            </a:xfrm>
            <a:custGeom>
              <a:avLst/>
              <a:gdLst>
                <a:gd name="T0" fmla="*/ 1697 w 1708"/>
                <a:gd name="T1" fmla="*/ 1365 h 1551"/>
                <a:gd name="T2" fmla="*/ 1422 w 1708"/>
                <a:gd name="T3" fmla="*/ 1470 h 1551"/>
                <a:gd name="T4" fmla="*/ 1072 w 1708"/>
                <a:gd name="T5" fmla="*/ 1471 h 1551"/>
                <a:gd name="T6" fmla="*/ 478 w 1708"/>
                <a:gd name="T7" fmla="*/ 1262 h 1551"/>
                <a:gd name="T8" fmla="*/ 166 w 1708"/>
                <a:gd name="T9" fmla="*/ 672 h 1551"/>
                <a:gd name="T10" fmla="*/ 422 w 1708"/>
                <a:gd name="T11" fmla="*/ 54 h 1551"/>
                <a:gd name="T12" fmla="*/ 393 w 1708"/>
                <a:gd name="T13" fmla="*/ 16 h 1551"/>
                <a:gd name="T14" fmla="*/ 349 w 1708"/>
                <a:gd name="T15" fmla="*/ 1214 h 1551"/>
                <a:gd name="T16" fmla="*/ 906 w 1708"/>
                <a:gd name="T17" fmla="*/ 1500 h 1551"/>
                <a:gd name="T18" fmla="*/ 1579 w 1708"/>
                <a:gd name="T19" fmla="*/ 1467 h 1551"/>
                <a:gd name="T20" fmla="*/ 1704 w 1708"/>
                <a:gd name="T21" fmla="*/ 1373 h 1551"/>
                <a:gd name="T22" fmla="*/ 1697 w 1708"/>
                <a:gd name="T23" fmla="*/ 1365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8" h="1551">
                  <a:moveTo>
                    <a:pt x="1697" y="1365"/>
                  </a:moveTo>
                  <a:cubicBezTo>
                    <a:pt x="1630" y="1437"/>
                    <a:pt x="1515" y="1458"/>
                    <a:pt x="1422" y="1470"/>
                  </a:cubicBezTo>
                  <a:cubicBezTo>
                    <a:pt x="1307" y="1486"/>
                    <a:pt x="1188" y="1481"/>
                    <a:pt x="1072" y="1471"/>
                  </a:cubicBezTo>
                  <a:cubicBezTo>
                    <a:pt x="854" y="1452"/>
                    <a:pt x="649" y="1407"/>
                    <a:pt x="478" y="1262"/>
                  </a:cubicBezTo>
                  <a:cubicBezTo>
                    <a:pt x="305" y="1115"/>
                    <a:pt x="190" y="898"/>
                    <a:pt x="166" y="672"/>
                  </a:cubicBezTo>
                  <a:cubicBezTo>
                    <a:pt x="142" y="434"/>
                    <a:pt x="242" y="210"/>
                    <a:pt x="422" y="54"/>
                  </a:cubicBezTo>
                  <a:cubicBezTo>
                    <a:pt x="442" y="36"/>
                    <a:pt x="414" y="0"/>
                    <a:pt x="393" y="16"/>
                  </a:cubicBezTo>
                  <a:cubicBezTo>
                    <a:pt x="0" y="317"/>
                    <a:pt x="41" y="866"/>
                    <a:pt x="349" y="1214"/>
                  </a:cubicBezTo>
                  <a:cubicBezTo>
                    <a:pt x="495" y="1380"/>
                    <a:pt x="690" y="1468"/>
                    <a:pt x="906" y="1500"/>
                  </a:cubicBezTo>
                  <a:cubicBezTo>
                    <a:pt x="1121" y="1532"/>
                    <a:pt x="1372" y="1551"/>
                    <a:pt x="1579" y="1467"/>
                  </a:cubicBezTo>
                  <a:cubicBezTo>
                    <a:pt x="1629" y="1447"/>
                    <a:pt x="1671" y="1415"/>
                    <a:pt x="1704" y="1373"/>
                  </a:cubicBezTo>
                  <a:cubicBezTo>
                    <a:pt x="1708" y="1368"/>
                    <a:pt x="1702" y="1361"/>
                    <a:pt x="1697" y="1365"/>
                  </a:cubicBezTo>
                  <a:close/>
                </a:path>
              </a:pathLst>
            </a:custGeom>
            <a:solidFill>
              <a:srgbClr val="FFC000"/>
            </a:solidFill>
            <a:ln w="0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flipH="1">
              <a:off x="3136900" y="3365500"/>
              <a:ext cx="2758227" cy="1437104"/>
            </a:xfrm>
            <a:custGeom>
              <a:avLst/>
              <a:gdLst>
                <a:gd name="T0" fmla="*/ 1056 w 1164"/>
                <a:gd name="T1" fmla="*/ 16 h 1055"/>
                <a:gd name="T2" fmla="*/ 1085 w 1164"/>
                <a:gd name="T3" fmla="*/ 64 h 1055"/>
                <a:gd name="T4" fmla="*/ 1110 w 1164"/>
                <a:gd name="T5" fmla="*/ 176 h 1055"/>
                <a:gd name="T6" fmla="*/ 1081 w 1164"/>
                <a:gd name="T7" fmla="*/ 362 h 1055"/>
                <a:gd name="T8" fmla="*/ 828 w 1164"/>
                <a:gd name="T9" fmla="*/ 714 h 1055"/>
                <a:gd name="T10" fmla="*/ 30 w 1164"/>
                <a:gd name="T11" fmla="*/ 996 h 1055"/>
                <a:gd name="T12" fmla="*/ 30 w 1164"/>
                <a:gd name="T13" fmla="*/ 1042 h 1055"/>
                <a:gd name="T14" fmla="*/ 893 w 1164"/>
                <a:gd name="T15" fmla="*/ 736 h 1055"/>
                <a:gd name="T16" fmla="*/ 1143 w 1164"/>
                <a:gd name="T17" fmla="*/ 346 h 1055"/>
                <a:gd name="T18" fmla="*/ 1154 w 1164"/>
                <a:gd name="T19" fmla="*/ 140 h 1055"/>
                <a:gd name="T20" fmla="*/ 1121 w 1164"/>
                <a:gd name="T21" fmla="*/ 43 h 1055"/>
                <a:gd name="T22" fmla="*/ 1066 w 1164"/>
                <a:gd name="T23" fmla="*/ 4 h 1055"/>
                <a:gd name="T24" fmla="*/ 1056 w 1164"/>
                <a:gd name="T25" fmla="*/ 16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4" h="1055">
                  <a:moveTo>
                    <a:pt x="1056" y="16"/>
                  </a:moveTo>
                  <a:cubicBezTo>
                    <a:pt x="1068" y="25"/>
                    <a:pt x="1078" y="52"/>
                    <a:pt x="1085" y="64"/>
                  </a:cubicBezTo>
                  <a:cubicBezTo>
                    <a:pt x="1104" y="97"/>
                    <a:pt x="1108" y="139"/>
                    <a:pt x="1110" y="176"/>
                  </a:cubicBezTo>
                  <a:cubicBezTo>
                    <a:pt x="1115" y="240"/>
                    <a:pt x="1103" y="302"/>
                    <a:pt x="1081" y="362"/>
                  </a:cubicBezTo>
                  <a:cubicBezTo>
                    <a:pt x="1032" y="501"/>
                    <a:pt x="939" y="620"/>
                    <a:pt x="828" y="714"/>
                  </a:cubicBezTo>
                  <a:cubicBezTo>
                    <a:pt x="609" y="901"/>
                    <a:pt x="312" y="981"/>
                    <a:pt x="30" y="996"/>
                  </a:cubicBezTo>
                  <a:cubicBezTo>
                    <a:pt x="0" y="998"/>
                    <a:pt x="0" y="1041"/>
                    <a:pt x="30" y="1042"/>
                  </a:cubicBezTo>
                  <a:cubicBezTo>
                    <a:pt x="339" y="1055"/>
                    <a:pt x="661" y="941"/>
                    <a:pt x="893" y="736"/>
                  </a:cubicBezTo>
                  <a:cubicBezTo>
                    <a:pt x="1011" y="632"/>
                    <a:pt x="1097" y="496"/>
                    <a:pt x="1143" y="346"/>
                  </a:cubicBezTo>
                  <a:cubicBezTo>
                    <a:pt x="1163" y="279"/>
                    <a:pt x="1164" y="208"/>
                    <a:pt x="1154" y="140"/>
                  </a:cubicBezTo>
                  <a:cubicBezTo>
                    <a:pt x="1150" y="106"/>
                    <a:pt x="1138" y="73"/>
                    <a:pt x="1121" y="43"/>
                  </a:cubicBezTo>
                  <a:cubicBezTo>
                    <a:pt x="1105" y="16"/>
                    <a:pt x="1089" y="17"/>
                    <a:pt x="1066" y="4"/>
                  </a:cubicBezTo>
                  <a:cubicBezTo>
                    <a:pt x="1058" y="0"/>
                    <a:pt x="1049" y="11"/>
                    <a:pt x="1056" y="16"/>
                  </a:cubicBezTo>
                  <a:close/>
                </a:path>
              </a:pathLst>
            </a:custGeom>
            <a:solidFill>
              <a:srgbClr val="FFC000"/>
            </a:solidFill>
            <a:ln w="0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Freeform 10"/>
            <p:cNvSpPr/>
            <p:nvPr/>
          </p:nvSpPr>
          <p:spPr bwMode="auto">
            <a:xfrm flipH="1">
              <a:off x="6979420" y="4422249"/>
              <a:ext cx="1802667" cy="844827"/>
            </a:xfrm>
            <a:custGeom>
              <a:avLst/>
              <a:gdLst>
                <a:gd name="T0" fmla="*/ 28 w 1229"/>
                <a:gd name="T1" fmla="*/ 8 h 706"/>
                <a:gd name="T2" fmla="*/ 139 w 1229"/>
                <a:gd name="T3" fmla="*/ 371 h 706"/>
                <a:gd name="T4" fmla="*/ 420 w 1229"/>
                <a:gd name="T5" fmla="*/ 595 h 706"/>
                <a:gd name="T6" fmla="*/ 1199 w 1229"/>
                <a:gd name="T7" fmla="*/ 617 h 706"/>
                <a:gd name="T8" fmla="*/ 1186 w 1229"/>
                <a:gd name="T9" fmla="*/ 571 h 706"/>
                <a:gd name="T10" fmla="*/ 469 w 1229"/>
                <a:gd name="T11" fmla="*/ 549 h 706"/>
                <a:gd name="T12" fmla="*/ 191 w 1229"/>
                <a:gd name="T13" fmla="*/ 341 h 706"/>
                <a:gd name="T14" fmla="*/ 105 w 1229"/>
                <a:gd name="T15" fmla="*/ 187 h 706"/>
                <a:gd name="T16" fmla="*/ 43 w 1229"/>
                <a:gd name="T17" fmla="*/ 7 h 706"/>
                <a:gd name="T18" fmla="*/ 28 w 1229"/>
                <a:gd name="T19" fmla="*/ 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9" h="706">
                  <a:moveTo>
                    <a:pt x="28" y="8"/>
                  </a:moveTo>
                  <a:cubicBezTo>
                    <a:pt x="0" y="129"/>
                    <a:pt x="72" y="275"/>
                    <a:pt x="139" y="371"/>
                  </a:cubicBezTo>
                  <a:cubicBezTo>
                    <a:pt x="210" y="470"/>
                    <a:pt x="310" y="545"/>
                    <a:pt x="420" y="595"/>
                  </a:cubicBezTo>
                  <a:cubicBezTo>
                    <a:pt x="664" y="706"/>
                    <a:pt x="948" y="698"/>
                    <a:pt x="1199" y="617"/>
                  </a:cubicBezTo>
                  <a:cubicBezTo>
                    <a:pt x="1229" y="608"/>
                    <a:pt x="1217" y="563"/>
                    <a:pt x="1186" y="571"/>
                  </a:cubicBezTo>
                  <a:cubicBezTo>
                    <a:pt x="954" y="630"/>
                    <a:pt x="695" y="637"/>
                    <a:pt x="469" y="549"/>
                  </a:cubicBezTo>
                  <a:cubicBezTo>
                    <a:pt x="360" y="506"/>
                    <a:pt x="262" y="433"/>
                    <a:pt x="191" y="341"/>
                  </a:cubicBezTo>
                  <a:cubicBezTo>
                    <a:pt x="155" y="294"/>
                    <a:pt x="127" y="241"/>
                    <a:pt x="105" y="187"/>
                  </a:cubicBezTo>
                  <a:cubicBezTo>
                    <a:pt x="81" y="128"/>
                    <a:pt x="72" y="63"/>
                    <a:pt x="43" y="7"/>
                  </a:cubicBezTo>
                  <a:cubicBezTo>
                    <a:pt x="40" y="0"/>
                    <a:pt x="30" y="2"/>
                    <a:pt x="28" y="8"/>
                  </a:cubicBezTo>
                  <a:close/>
                </a:path>
              </a:pathLst>
            </a:custGeom>
            <a:solidFill>
              <a:srgbClr val="FFC000"/>
            </a:solidFill>
            <a:ln w="0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0" name="Freeform 11"/>
            <p:cNvSpPr/>
            <p:nvPr/>
          </p:nvSpPr>
          <p:spPr bwMode="auto">
            <a:xfrm flipH="1">
              <a:off x="5226143" y="4727630"/>
              <a:ext cx="1818380" cy="813740"/>
            </a:xfrm>
            <a:custGeom>
              <a:avLst/>
              <a:gdLst>
                <a:gd name="T0" fmla="*/ 9 w 1238"/>
                <a:gd name="T1" fmla="*/ 343 h 681"/>
                <a:gd name="T2" fmla="*/ 575 w 1238"/>
                <a:gd name="T3" fmla="*/ 605 h 681"/>
                <a:gd name="T4" fmla="*/ 1222 w 1238"/>
                <a:gd name="T5" fmla="*/ 529 h 681"/>
                <a:gd name="T6" fmla="*/ 1222 w 1238"/>
                <a:gd name="T7" fmla="*/ 485 h 681"/>
                <a:gd name="T8" fmla="*/ 968 w 1238"/>
                <a:gd name="T9" fmla="*/ 314 h 681"/>
                <a:gd name="T10" fmla="*/ 825 w 1238"/>
                <a:gd name="T11" fmla="*/ 32 h 681"/>
                <a:gd name="T12" fmla="*/ 776 w 1238"/>
                <a:gd name="T13" fmla="*/ 46 h 681"/>
                <a:gd name="T14" fmla="*/ 921 w 1238"/>
                <a:gd name="T15" fmla="*/ 340 h 681"/>
                <a:gd name="T16" fmla="*/ 1196 w 1238"/>
                <a:gd name="T17" fmla="*/ 529 h 681"/>
                <a:gd name="T18" fmla="*/ 1196 w 1238"/>
                <a:gd name="T19" fmla="*/ 485 h 681"/>
                <a:gd name="T20" fmla="*/ 23 w 1238"/>
                <a:gd name="T21" fmla="*/ 324 h 681"/>
                <a:gd name="T22" fmla="*/ 9 w 1238"/>
                <a:gd name="T23" fmla="*/ 34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8" h="681">
                  <a:moveTo>
                    <a:pt x="9" y="343"/>
                  </a:moveTo>
                  <a:cubicBezTo>
                    <a:pt x="152" y="493"/>
                    <a:pt x="376" y="569"/>
                    <a:pt x="575" y="605"/>
                  </a:cubicBezTo>
                  <a:cubicBezTo>
                    <a:pt x="792" y="644"/>
                    <a:pt x="1024" y="631"/>
                    <a:pt x="1222" y="529"/>
                  </a:cubicBezTo>
                  <a:cubicBezTo>
                    <a:pt x="1238" y="520"/>
                    <a:pt x="1238" y="494"/>
                    <a:pt x="1222" y="485"/>
                  </a:cubicBezTo>
                  <a:cubicBezTo>
                    <a:pt x="1131" y="437"/>
                    <a:pt x="1041" y="387"/>
                    <a:pt x="968" y="314"/>
                  </a:cubicBezTo>
                  <a:cubicBezTo>
                    <a:pt x="889" y="238"/>
                    <a:pt x="847" y="138"/>
                    <a:pt x="825" y="32"/>
                  </a:cubicBezTo>
                  <a:cubicBezTo>
                    <a:pt x="819" y="0"/>
                    <a:pt x="770" y="14"/>
                    <a:pt x="776" y="46"/>
                  </a:cubicBezTo>
                  <a:cubicBezTo>
                    <a:pt x="799" y="157"/>
                    <a:pt x="844" y="256"/>
                    <a:pt x="921" y="340"/>
                  </a:cubicBezTo>
                  <a:cubicBezTo>
                    <a:pt x="997" y="422"/>
                    <a:pt x="1098" y="479"/>
                    <a:pt x="1196" y="529"/>
                  </a:cubicBezTo>
                  <a:cubicBezTo>
                    <a:pt x="1196" y="514"/>
                    <a:pt x="1196" y="500"/>
                    <a:pt x="1196" y="485"/>
                  </a:cubicBezTo>
                  <a:cubicBezTo>
                    <a:pt x="821" y="681"/>
                    <a:pt x="352" y="551"/>
                    <a:pt x="23" y="324"/>
                  </a:cubicBezTo>
                  <a:cubicBezTo>
                    <a:pt x="12" y="316"/>
                    <a:pt x="0" y="333"/>
                    <a:pt x="9" y="343"/>
                  </a:cubicBezTo>
                  <a:close/>
                </a:path>
              </a:pathLst>
            </a:custGeom>
            <a:solidFill>
              <a:srgbClr val="FFC000"/>
            </a:solidFill>
            <a:ln w="0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438401" y="1329690"/>
            <a:ext cx="3898106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>
                <a:solidFill>
                  <a:schemeClr val="accent6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人世间有很多事情需要我们去探索，但是有一个很大很大的难题，就是关于我们对自己的认识。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407" y="1338286"/>
            <a:ext cx="6318913" cy="2295144"/>
          </a:xfrm>
          <a:prstGeom prst="rect">
            <a:avLst/>
          </a:prstGeom>
        </p:spPr>
      </p:pic>
      <p:sp>
        <p:nvSpPr>
          <p:cNvPr id="17411" name="AutoShape 6"/>
          <p:cNvSpPr/>
          <p:nvPr/>
        </p:nvSpPr>
        <p:spPr>
          <a:xfrm>
            <a:off x="1198721" y="124302"/>
            <a:ext cx="2219325" cy="1132046"/>
          </a:xfrm>
          <a:prstGeom prst="wedgeRoundRectCallout">
            <a:avLst>
              <a:gd name="adj1" fmla="val -421"/>
              <a:gd name="adj2" fmla="val 83111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3" dist="53882" dir="13499999">
              <a:schemeClr val="bg2">
                <a:alpha val="50000"/>
              </a:schemeClr>
            </a:prstShdw>
          </a:effectLst>
        </p:spPr>
        <p:txBody>
          <a:bodyPr lIns="68580" tIns="34290" rIns="68580" bIns="34290"/>
          <a:lstStyle/>
          <a:p>
            <a:pPr algn="ctr"/>
            <a:r>
              <a:rPr lang="zh-CN" altLang="en-US" b="1">
                <a:latin typeface="微软雅黑"/>
                <a:ea typeface="微软雅黑"/>
                <a:sym typeface="微软雅黑"/>
              </a:rPr>
              <a:t>我的球技最棒，你们都不如我，应该由我来当队长。</a:t>
            </a:r>
          </a:p>
        </p:txBody>
      </p:sp>
      <p:sp>
        <p:nvSpPr>
          <p:cNvPr id="17412" name="AutoShape 7"/>
          <p:cNvSpPr/>
          <p:nvPr/>
        </p:nvSpPr>
        <p:spPr>
          <a:xfrm>
            <a:off x="6196489" y="25718"/>
            <a:ext cx="2393633" cy="1027271"/>
          </a:xfrm>
          <a:prstGeom prst="wedgeRoundRectCallout">
            <a:avLst>
              <a:gd name="adj1" fmla="val -45227"/>
              <a:gd name="adj2" fmla="val 70000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3" dist="53882" dir="13499999">
              <a:schemeClr val="bg2">
                <a:alpha val="50000"/>
              </a:schemeClr>
            </a:prstShdw>
          </a:effectLst>
        </p:spPr>
        <p:txBody>
          <a:bodyPr lIns="68580" tIns="34290" rIns="68580" bIns="34290"/>
          <a:lstStyle/>
          <a:p>
            <a:pPr algn="ctr"/>
            <a:r>
              <a:rPr lang="zh-CN" altLang="en-US" b="1">
                <a:latin typeface="微软雅黑"/>
                <a:ea typeface="微软雅黑"/>
                <a:sym typeface="微软雅黑"/>
              </a:rPr>
              <a:t>小斌的球技虽然比你差点儿，但是大家都愿意让他来当队长。</a:t>
            </a:r>
          </a:p>
        </p:txBody>
      </p:sp>
      <p:sp>
        <p:nvSpPr>
          <p:cNvPr id="17413" name="AutoShape 8"/>
          <p:cNvSpPr/>
          <p:nvPr/>
        </p:nvSpPr>
        <p:spPr>
          <a:xfrm>
            <a:off x="679609" y="3052762"/>
            <a:ext cx="1763078" cy="722948"/>
          </a:xfrm>
          <a:prstGeom prst="wedgeRoundRectCallout">
            <a:avLst>
              <a:gd name="adj1" fmla="val 22986"/>
              <a:gd name="adj2" fmla="val -118019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3" dist="53882" dir="13499999">
              <a:schemeClr val="bg2">
                <a:alpha val="50000"/>
              </a:schemeClr>
            </a:prstShdw>
          </a:effectLst>
        </p:spPr>
        <p:txBody>
          <a:bodyPr lIns="68580" tIns="34290" rIns="68580" bIns="34290"/>
          <a:lstStyle/>
          <a:p>
            <a:pPr algn="ctr"/>
            <a:r>
              <a:rPr lang="zh-CN" altLang="en-US" b="1">
                <a:latin typeface="微软雅黑"/>
                <a:ea typeface="微软雅黑"/>
                <a:sym typeface="微软雅黑"/>
              </a:rPr>
              <a:t>那这次比赛我不参加了！</a:t>
            </a:r>
          </a:p>
        </p:txBody>
      </p:sp>
      <p:sp>
        <p:nvSpPr>
          <p:cNvPr id="17414" name="AutoShape 9"/>
          <p:cNvSpPr/>
          <p:nvPr/>
        </p:nvSpPr>
        <p:spPr>
          <a:xfrm>
            <a:off x="6675596" y="3423285"/>
            <a:ext cx="1225154" cy="420291"/>
          </a:xfrm>
          <a:prstGeom prst="wedgeRoundRectCallout">
            <a:avLst>
              <a:gd name="adj1" fmla="val -30856"/>
              <a:gd name="adj2" fmla="val -109491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3" dist="53882" dir="13499999">
              <a:schemeClr val="bg2">
                <a:alpha val="50000"/>
              </a:schemeClr>
            </a:prstShdw>
          </a:effectLst>
        </p:spPr>
        <p:txBody>
          <a:bodyPr lIns="68580" tIns="34290" rIns="68580" bIns="34290"/>
          <a:lstStyle/>
          <a:p>
            <a:pPr algn="ctr"/>
            <a:r>
              <a:rPr lang="en-US" altLang="zh-CN" sz="1500" b="1">
                <a:latin typeface="微软雅黑"/>
                <a:ea typeface="微软雅黑"/>
                <a:sym typeface="微软雅黑"/>
              </a:rPr>
              <a:t>……</a:t>
            </a:r>
          </a:p>
        </p:txBody>
      </p:sp>
      <p:sp>
        <p:nvSpPr>
          <p:cNvPr id="17415" name="Text Box 10"/>
          <p:cNvSpPr txBox="1"/>
          <p:nvPr/>
        </p:nvSpPr>
        <p:spPr>
          <a:xfrm>
            <a:off x="3797142" y="124301"/>
            <a:ext cx="2296001" cy="483870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chemeClr val="bg2">
                <a:alpha val="50000"/>
              </a:schemeClr>
            </a:prstShdw>
          </a:effectLst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小刚与队友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99886" y="3935730"/>
            <a:ext cx="3883343" cy="76104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latin typeface="微软雅黑"/>
                <a:ea typeface="微软雅黑"/>
                <a:sym typeface="微软雅黑"/>
              </a:rPr>
              <a:t>你如何看待小刚对自己的认识？</a:t>
            </a:r>
          </a:p>
          <a:p>
            <a:pPr>
              <a:spcBef>
                <a:spcPct val="50000"/>
              </a:spcBef>
            </a:pPr>
            <a:r>
              <a:rPr lang="zh-CN" altLang="en-US" b="1">
                <a:latin typeface="微软雅黑"/>
                <a:ea typeface="微软雅黑"/>
                <a:sym typeface="微软雅黑"/>
              </a:rPr>
              <a:t>这样的认识会给他带来怎样的影响？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7391" y="4074319"/>
            <a:ext cx="825818" cy="483870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27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思考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mb/>
      </p:transition>
    </mc:Choice>
    <mc:Fallback xmlns="" xmlns:p15="http://schemas.microsoft.com/office/powerpoint/2012/main">
      <p:transition spd="slow">
        <p:comb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图片 1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83" y="274354"/>
            <a:ext cx="2494580" cy="4551800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2678" y="3724961"/>
            <a:ext cx="939518" cy="79373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7847766" y="3562619"/>
            <a:ext cx="829866" cy="1200150"/>
            <a:chOff x="922334" y="2433996"/>
            <a:chExt cx="1106488" cy="1600200"/>
          </a:xfrm>
        </p:grpSpPr>
        <p:sp>
          <p:nvSpPr>
            <p:cNvPr id="6" name="Freeform 5"/>
            <p:cNvSpPr/>
            <p:nvPr/>
          </p:nvSpPr>
          <p:spPr bwMode="auto">
            <a:xfrm>
              <a:off x="938209" y="2433996"/>
              <a:ext cx="50800" cy="1600200"/>
            </a:xfrm>
            <a:custGeom>
              <a:avLst/>
              <a:gdLst>
                <a:gd name="T0" fmla="*/ 6 w 7"/>
                <a:gd name="T1" fmla="*/ 2 h 221"/>
                <a:gd name="T2" fmla="*/ 7 w 7"/>
                <a:gd name="T3" fmla="*/ 36 h 221"/>
                <a:gd name="T4" fmla="*/ 7 w 7"/>
                <a:gd name="T5" fmla="*/ 71 h 221"/>
                <a:gd name="T6" fmla="*/ 7 w 7"/>
                <a:gd name="T7" fmla="*/ 110 h 221"/>
                <a:gd name="T8" fmla="*/ 7 w 7"/>
                <a:gd name="T9" fmla="*/ 150 h 221"/>
                <a:gd name="T10" fmla="*/ 7 w 7"/>
                <a:gd name="T11" fmla="*/ 185 h 221"/>
                <a:gd name="T12" fmla="*/ 6 w 7"/>
                <a:gd name="T13" fmla="*/ 219 h 221"/>
                <a:gd name="T14" fmla="*/ 4 w 7"/>
                <a:gd name="T15" fmla="*/ 220 h 221"/>
                <a:gd name="T16" fmla="*/ 2 w 7"/>
                <a:gd name="T17" fmla="*/ 219 h 221"/>
                <a:gd name="T18" fmla="*/ 1 w 7"/>
                <a:gd name="T19" fmla="*/ 185 h 221"/>
                <a:gd name="T20" fmla="*/ 1 w 7"/>
                <a:gd name="T21" fmla="*/ 150 h 221"/>
                <a:gd name="T22" fmla="*/ 0 w 7"/>
                <a:gd name="T23" fmla="*/ 110 h 221"/>
                <a:gd name="T24" fmla="*/ 1 w 7"/>
                <a:gd name="T25" fmla="*/ 71 h 221"/>
                <a:gd name="T26" fmla="*/ 1 w 7"/>
                <a:gd name="T27" fmla="*/ 36 h 221"/>
                <a:gd name="T28" fmla="*/ 2 w 7"/>
                <a:gd name="T29" fmla="*/ 2 h 221"/>
                <a:gd name="T30" fmla="*/ 4 w 7"/>
                <a:gd name="T31" fmla="*/ 0 h 221"/>
                <a:gd name="T32" fmla="*/ 6 w 7"/>
                <a:gd name="T33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21">
                  <a:moveTo>
                    <a:pt x="6" y="2"/>
                  </a:moveTo>
                  <a:cubicBezTo>
                    <a:pt x="6" y="2"/>
                    <a:pt x="6" y="16"/>
                    <a:pt x="7" y="36"/>
                  </a:cubicBezTo>
                  <a:cubicBezTo>
                    <a:pt x="7" y="46"/>
                    <a:pt x="7" y="58"/>
                    <a:pt x="7" y="71"/>
                  </a:cubicBezTo>
                  <a:cubicBezTo>
                    <a:pt x="7" y="83"/>
                    <a:pt x="7" y="97"/>
                    <a:pt x="7" y="110"/>
                  </a:cubicBezTo>
                  <a:cubicBezTo>
                    <a:pt x="7" y="124"/>
                    <a:pt x="7" y="137"/>
                    <a:pt x="7" y="150"/>
                  </a:cubicBezTo>
                  <a:cubicBezTo>
                    <a:pt x="7" y="163"/>
                    <a:pt x="7" y="175"/>
                    <a:pt x="7" y="185"/>
                  </a:cubicBezTo>
                  <a:cubicBezTo>
                    <a:pt x="7" y="205"/>
                    <a:pt x="6" y="219"/>
                    <a:pt x="6" y="219"/>
                  </a:cubicBezTo>
                  <a:cubicBezTo>
                    <a:pt x="6" y="220"/>
                    <a:pt x="5" y="221"/>
                    <a:pt x="4" y="220"/>
                  </a:cubicBezTo>
                  <a:cubicBezTo>
                    <a:pt x="3" y="220"/>
                    <a:pt x="2" y="220"/>
                    <a:pt x="2" y="219"/>
                  </a:cubicBezTo>
                  <a:cubicBezTo>
                    <a:pt x="2" y="219"/>
                    <a:pt x="1" y="205"/>
                    <a:pt x="1" y="185"/>
                  </a:cubicBezTo>
                  <a:cubicBezTo>
                    <a:pt x="1" y="175"/>
                    <a:pt x="1" y="163"/>
                    <a:pt x="1" y="150"/>
                  </a:cubicBezTo>
                  <a:cubicBezTo>
                    <a:pt x="0" y="137"/>
                    <a:pt x="0" y="124"/>
                    <a:pt x="0" y="110"/>
                  </a:cubicBezTo>
                  <a:cubicBezTo>
                    <a:pt x="1" y="97"/>
                    <a:pt x="1" y="83"/>
                    <a:pt x="1" y="71"/>
                  </a:cubicBezTo>
                  <a:cubicBezTo>
                    <a:pt x="1" y="58"/>
                    <a:pt x="1" y="46"/>
                    <a:pt x="1" y="36"/>
                  </a:cubicBezTo>
                  <a:cubicBezTo>
                    <a:pt x="2" y="16"/>
                    <a:pt x="2" y="2"/>
                    <a:pt x="2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lose/>
                </a:path>
              </a:pathLst>
            </a:custGeom>
            <a:solidFill>
              <a:srgbClr val="7B47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922334" y="2484796"/>
              <a:ext cx="1106488" cy="628650"/>
            </a:xfrm>
            <a:custGeom>
              <a:avLst/>
              <a:gdLst>
                <a:gd name="T0" fmla="*/ 0 w 151"/>
                <a:gd name="T1" fmla="*/ 13 h 87"/>
                <a:gd name="T2" fmla="*/ 141 w 151"/>
                <a:gd name="T3" fmla="*/ 6 h 87"/>
                <a:gd name="T4" fmla="*/ 107 w 151"/>
                <a:gd name="T5" fmla="*/ 40 h 87"/>
                <a:gd name="T6" fmla="*/ 149 w 151"/>
                <a:gd name="T7" fmla="*/ 74 h 87"/>
                <a:gd name="T8" fmla="*/ 1 w 151"/>
                <a:gd name="T9" fmla="*/ 87 h 87"/>
                <a:gd name="T10" fmla="*/ 0 w 151"/>
                <a:gd name="T11" fmla="*/ 1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87">
                  <a:moveTo>
                    <a:pt x="0" y="13"/>
                  </a:moveTo>
                  <a:cubicBezTo>
                    <a:pt x="0" y="13"/>
                    <a:pt x="94" y="0"/>
                    <a:pt x="141" y="6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40"/>
                    <a:pt x="151" y="74"/>
                    <a:pt x="149" y="74"/>
                  </a:cubicBezTo>
                  <a:cubicBezTo>
                    <a:pt x="146" y="74"/>
                    <a:pt x="38" y="87"/>
                    <a:pt x="1" y="8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3C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1216021" y="2629259"/>
              <a:ext cx="344488" cy="347663"/>
            </a:xfrm>
            <a:custGeom>
              <a:avLst/>
              <a:gdLst>
                <a:gd name="T0" fmla="*/ 0 w 217"/>
                <a:gd name="T1" fmla="*/ 100 h 219"/>
                <a:gd name="T2" fmla="*/ 74 w 217"/>
                <a:gd name="T3" fmla="*/ 87 h 219"/>
                <a:gd name="T4" fmla="*/ 60 w 217"/>
                <a:gd name="T5" fmla="*/ 27 h 219"/>
                <a:gd name="T6" fmla="*/ 111 w 217"/>
                <a:gd name="T7" fmla="*/ 64 h 219"/>
                <a:gd name="T8" fmla="*/ 157 w 217"/>
                <a:gd name="T9" fmla="*/ 0 h 219"/>
                <a:gd name="T10" fmla="*/ 152 w 217"/>
                <a:gd name="T11" fmla="*/ 77 h 219"/>
                <a:gd name="T12" fmla="*/ 217 w 217"/>
                <a:gd name="T13" fmla="*/ 82 h 219"/>
                <a:gd name="T14" fmla="*/ 171 w 217"/>
                <a:gd name="T15" fmla="*/ 123 h 219"/>
                <a:gd name="T16" fmla="*/ 217 w 217"/>
                <a:gd name="T17" fmla="*/ 182 h 219"/>
                <a:gd name="T18" fmla="*/ 143 w 217"/>
                <a:gd name="T19" fmla="*/ 159 h 219"/>
                <a:gd name="T20" fmla="*/ 129 w 217"/>
                <a:gd name="T21" fmla="*/ 219 h 219"/>
                <a:gd name="T22" fmla="*/ 97 w 217"/>
                <a:gd name="T23" fmla="*/ 164 h 219"/>
                <a:gd name="T24" fmla="*/ 41 w 217"/>
                <a:gd name="T25" fmla="*/ 187 h 219"/>
                <a:gd name="T26" fmla="*/ 64 w 217"/>
                <a:gd name="T27" fmla="*/ 132 h 219"/>
                <a:gd name="T28" fmla="*/ 0 w 217"/>
                <a:gd name="T29" fmla="*/ 10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6" h="219">
                  <a:moveTo>
                    <a:pt x="0" y="100"/>
                  </a:moveTo>
                  <a:lnTo>
                    <a:pt x="74" y="87"/>
                  </a:lnTo>
                  <a:lnTo>
                    <a:pt x="60" y="27"/>
                  </a:lnTo>
                  <a:lnTo>
                    <a:pt x="111" y="64"/>
                  </a:lnTo>
                  <a:lnTo>
                    <a:pt x="157" y="0"/>
                  </a:lnTo>
                  <a:lnTo>
                    <a:pt x="152" y="77"/>
                  </a:lnTo>
                  <a:lnTo>
                    <a:pt x="217" y="82"/>
                  </a:lnTo>
                  <a:lnTo>
                    <a:pt x="171" y="123"/>
                  </a:lnTo>
                  <a:lnTo>
                    <a:pt x="217" y="182"/>
                  </a:lnTo>
                  <a:lnTo>
                    <a:pt x="143" y="159"/>
                  </a:lnTo>
                  <a:lnTo>
                    <a:pt x="129" y="219"/>
                  </a:lnTo>
                  <a:lnTo>
                    <a:pt x="97" y="164"/>
                  </a:lnTo>
                  <a:lnTo>
                    <a:pt x="41" y="187"/>
                  </a:lnTo>
                  <a:lnTo>
                    <a:pt x="64" y="132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4362" y="3116135"/>
            <a:ext cx="773907" cy="1265635"/>
            <a:chOff x="711196" y="4351696"/>
            <a:chExt cx="1031876" cy="1687513"/>
          </a:xfrm>
        </p:grpSpPr>
        <p:sp>
          <p:nvSpPr>
            <p:cNvPr id="9" name="Freeform 8"/>
            <p:cNvSpPr/>
            <p:nvPr/>
          </p:nvSpPr>
          <p:spPr bwMode="auto">
            <a:xfrm>
              <a:off x="1487484" y="5221646"/>
              <a:ext cx="255588" cy="347663"/>
            </a:xfrm>
            <a:custGeom>
              <a:avLst/>
              <a:gdLst>
                <a:gd name="T0" fmla="*/ 2 w 35"/>
                <a:gd name="T1" fmla="*/ 46 h 48"/>
                <a:gd name="T2" fmla="*/ 26 w 35"/>
                <a:gd name="T3" fmla="*/ 25 h 48"/>
                <a:gd name="T4" fmla="*/ 11 w 35"/>
                <a:gd name="T5" fmla="*/ 14 h 48"/>
                <a:gd name="T6" fmla="*/ 2 w 35"/>
                <a:gd name="T7" fmla="*/ 4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48">
                  <a:moveTo>
                    <a:pt x="2" y="46"/>
                  </a:moveTo>
                  <a:cubicBezTo>
                    <a:pt x="4" y="48"/>
                    <a:pt x="21" y="34"/>
                    <a:pt x="26" y="25"/>
                  </a:cubicBezTo>
                  <a:cubicBezTo>
                    <a:pt x="35" y="10"/>
                    <a:pt x="22" y="0"/>
                    <a:pt x="11" y="14"/>
                  </a:cubicBezTo>
                  <a:cubicBezTo>
                    <a:pt x="2" y="27"/>
                    <a:pt x="0" y="45"/>
                    <a:pt x="2" y="46"/>
                  </a:cubicBezTo>
                  <a:close/>
                </a:path>
              </a:pathLst>
            </a:custGeom>
            <a:solidFill>
              <a:srgbClr val="6DA3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1149346" y="5431196"/>
              <a:ext cx="352425" cy="195263"/>
            </a:xfrm>
            <a:custGeom>
              <a:avLst/>
              <a:gdLst>
                <a:gd name="T0" fmla="*/ 47 w 48"/>
                <a:gd name="T1" fmla="*/ 19 h 27"/>
                <a:gd name="T2" fmla="*/ 22 w 48"/>
                <a:gd name="T3" fmla="*/ 4 h 27"/>
                <a:gd name="T4" fmla="*/ 15 w 48"/>
                <a:gd name="T5" fmla="*/ 19 h 27"/>
                <a:gd name="T6" fmla="*/ 47 w 48"/>
                <a:gd name="T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7">
                  <a:moveTo>
                    <a:pt x="47" y="19"/>
                  </a:moveTo>
                  <a:cubicBezTo>
                    <a:pt x="48" y="16"/>
                    <a:pt x="31" y="6"/>
                    <a:pt x="22" y="4"/>
                  </a:cubicBezTo>
                  <a:cubicBezTo>
                    <a:pt x="10" y="0"/>
                    <a:pt x="0" y="12"/>
                    <a:pt x="15" y="19"/>
                  </a:cubicBezTo>
                  <a:cubicBezTo>
                    <a:pt x="30" y="27"/>
                    <a:pt x="46" y="23"/>
                    <a:pt x="47" y="19"/>
                  </a:cubicBezTo>
                  <a:close/>
                </a:path>
              </a:pathLst>
            </a:custGeom>
            <a:solidFill>
              <a:srgbClr val="6DA3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1420809" y="4953359"/>
              <a:ext cx="285750" cy="398463"/>
            </a:xfrm>
            <a:custGeom>
              <a:avLst/>
              <a:gdLst>
                <a:gd name="T0" fmla="*/ 2 w 39"/>
                <a:gd name="T1" fmla="*/ 54 h 55"/>
                <a:gd name="T2" fmla="*/ 10 w 39"/>
                <a:gd name="T3" fmla="*/ 15 h 55"/>
                <a:gd name="T4" fmla="*/ 32 w 39"/>
                <a:gd name="T5" fmla="*/ 24 h 55"/>
                <a:gd name="T6" fmla="*/ 2 w 39"/>
                <a:gd name="T7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55">
                  <a:moveTo>
                    <a:pt x="2" y="54"/>
                  </a:moveTo>
                  <a:cubicBezTo>
                    <a:pt x="0" y="52"/>
                    <a:pt x="4" y="27"/>
                    <a:pt x="10" y="15"/>
                  </a:cubicBezTo>
                  <a:cubicBezTo>
                    <a:pt x="18" y="0"/>
                    <a:pt x="39" y="3"/>
                    <a:pt x="32" y="24"/>
                  </a:cubicBezTo>
                  <a:cubicBezTo>
                    <a:pt x="25" y="44"/>
                    <a:pt x="4" y="55"/>
                    <a:pt x="2" y="54"/>
                  </a:cubicBezTo>
                  <a:close/>
                </a:path>
              </a:pathLst>
            </a:custGeom>
            <a:solidFill>
              <a:srgbClr val="3C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952496" y="5156559"/>
              <a:ext cx="482600" cy="274638"/>
            </a:xfrm>
            <a:custGeom>
              <a:avLst/>
              <a:gdLst>
                <a:gd name="T0" fmla="*/ 65 w 66"/>
                <a:gd name="T1" fmla="*/ 28 h 38"/>
                <a:gd name="T2" fmla="*/ 29 w 66"/>
                <a:gd name="T3" fmla="*/ 6 h 38"/>
                <a:gd name="T4" fmla="*/ 22 w 66"/>
                <a:gd name="T5" fmla="*/ 28 h 38"/>
                <a:gd name="T6" fmla="*/ 65 w 66"/>
                <a:gd name="T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38">
                  <a:moveTo>
                    <a:pt x="65" y="28"/>
                  </a:moveTo>
                  <a:cubicBezTo>
                    <a:pt x="66" y="23"/>
                    <a:pt x="42" y="10"/>
                    <a:pt x="29" y="6"/>
                  </a:cubicBezTo>
                  <a:cubicBezTo>
                    <a:pt x="11" y="0"/>
                    <a:pt x="0" y="18"/>
                    <a:pt x="22" y="28"/>
                  </a:cubicBezTo>
                  <a:cubicBezTo>
                    <a:pt x="43" y="38"/>
                    <a:pt x="65" y="32"/>
                    <a:pt x="65" y="28"/>
                  </a:cubicBezTo>
                  <a:close/>
                </a:path>
              </a:pathLst>
            </a:custGeom>
            <a:solidFill>
              <a:srgbClr val="3C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1112834" y="4866046"/>
              <a:ext cx="411163" cy="1173163"/>
            </a:xfrm>
            <a:custGeom>
              <a:avLst/>
              <a:gdLst>
                <a:gd name="T0" fmla="*/ 44 w 56"/>
                <a:gd name="T1" fmla="*/ 154 h 162"/>
                <a:gd name="T2" fmla="*/ 44 w 56"/>
                <a:gd name="T3" fmla="*/ 153 h 162"/>
                <a:gd name="T4" fmla="*/ 46 w 56"/>
                <a:gd name="T5" fmla="*/ 148 h 162"/>
                <a:gd name="T6" fmla="*/ 49 w 56"/>
                <a:gd name="T7" fmla="*/ 129 h 162"/>
                <a:gd name="T8" fmla="*/ 50 w 56"/>
                <a:gd name="T9" fmla="*/ 117 h 162"/>
                <a:gd name="T10" fmla="*/ 50 w 56"/>
                <a:gd name="T11" fmla="*/ 110 h 162"/>
                <a:gd name="T12" fmla="*/ 50 w 56"/>
                <a:gd name="T13" fmla="*/ 102 h 162"/>
                <a:gd name="T14" fmla="*/ 48 w 56"/>
                <a:gd name="T15" fmla="*/ 87 h 162"/>
                <a:gd name="T16" fmla="*/ 46 w 56"/>
                <a:gd name="T17" fmla="*/ 80 h 162"/>
                <a:gd name="T18" fmla="*/ 44 w 56"/>
                <a:gd name="T19" fmla="*/ 72 h 162"/>
                <a:gd name="T20" fmla="*/ 43 w 56"/>
                <a:gd name="T21" fmla="*/ 68 h 162"/>
                <a:gd name="T22" fmla="*/ 42 w 56"/>
                <a:gd name="T23" fmla="*/ 65 h 162"/>
                <a:gd name="T24" fmla="*/ 39 w 56"/>
                <a:gd name="T25" fmla="*/ 57 h 162"/>
                <a:gd name="T26" fmla="*/ 32 w 56"/>
                <a:gd name="T27" fmla="*/ 44 h 162"/>
                <a:gd name="T28" fmla="*/ 24 w 56"/>
                <a:gd name="T29" fmla="*/ 32 h 162"/>
                <a:gd name="T30" fmla="*/ 17 w 56"/>
                <a:gd name="T31" fmla="*/ 21 h 162"/>
                <a:gd name="T32" fmla="*/ 10 w 56"/>
                <a:gd name="T33" fmla="*/ 13 h 162"/>
                <a:gd name="T34" fmla="*/ 5 w 56"/>
                <a:gd name="T35" fmla="*/ 7 h 162"/>
                <a:gd name="T36" fmla="*/ 0 w 56"/>
                <a:gd name="T37" fmla="*/ 1 h 162"/>
                <a:gd name="T38" fmla="*/ 0 w 56"/>
                <a:gd name="T39" fmla="*/ 1 h 162"/>
                <a:gd name="T40" fmla="*/ 0 w 56"/>
                <a:gd name="T41" fmla="*/ 0 h 162"/>
                <a:gd name="T42" fmla="*/ 1 w 56"/>
                <a:gd name="T43" fmla="*/ 0 h 162"/>
                <a:gd name="T44" fmla="*/ 7 w 56"/>
                <a:gd name="T45" fmla="*/ 5 h 162"/>
                <a:gd name="T46" fmla="*/ 13 w 56"/>
                <a:gd name="T47" fmla="*/ 11 h 162"/>
                <a:gd name="T48" fmla="*/ 20 w 56"/>
                <a:gd name="T49" fmla="*/ 19 h 162"/>
                <a:gd name="T50" fmla="*/ 28 w 56"/>
                <a:gd name="T51" fmla="*/ 30 h 162"/>
                <a:gd name="T52" fmla="*/ 32 w 56"/>
                <a:gd name="T53" fmla="*/ 36 h 162"/>
                <a:gd name="T54" fmla="*/ 35 w 56"/>
                <a:gd name="T55" fmla="*/ 42 h 162"/>
                <a:gd name="T56" fmla="*/ 39 w 56"/>
                <a:gd name="T57" fmla="*/ 49 h 162"/>
                <a:gd name="T58" fmla="*/ 42 w 56"/>
                <a:gd name="T59" fmla="*/ 56 h 162"/>
                <a:gd name="T60" fmla="*/ 47 w 56"/>
                <a:gd name="T61" fmla="*/ 71 h 162"/>
                <a:gd name="T62" fmla="*/ 49 w 56"/>
                <a:gd name="T63" fmla="*/ 79 h 162"/>
                <a:gd name="T64" fmla="*/ 51 w 56"/>
                <a:gd name="T65" fmla="*/ 87 h 162"/>
                <a:gd name="T66" fmla="*/ 54 w 56"/>
                <a:gd name="T67" fmla="*/ 102 h 162"/>
                <a:gd name="T68" fmla="*/ 56 w 56"/>
                <a:gd name="T69" fmla="*/ 117 h 162"/>
                <a:gd name="T70" fmla="*/ 56 w 56"/>
                <a:gd name="T71" fmla="*/ 130 h 162"/>
                <a:gd name="T72" fmla="*/ 55 w 56"/>
                <a:gd name="T73" fmla="*/ 141 h 162"/>
                <a:gd name="T74" fmla="*/ 54 w 56"/>
                <a:gd name="T75" fmla="*/ 149 h 162"/>
                <a:gd name="T76" fmla="*/ 54 w 56"/>
                <a:gd name="T77" fmla="*/ 155 h 162"/>
                <a:gd name="T78" fmla="*/ 53 w 56"/>
                <a:gd name="T79" fmla="*/ 157 h 162"/>
                <a:gd name="T80" fmla="*/ 47 w 56"/>
                <a:gd name="T81" fmla="*/ 161 h 162"/>
                <a:gd name="T82" fmla="*/ 43 w 56"/>
                <a:gd name="T83" fmla="*/ 155 h 162"/>
                <a:gd name="T84" fmla="*/ 43 w 56"/>
                <a:gd name="T85" fmla="*/ 154 h 162"/>
                <a:gd name="T86" fmla="*/ 44 w 56"/>
                <a:gd name="T87" fmla="*/ 15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" h="162">
                  <a:moveTo>
                    <a:pt x="44" y="154"/>
                  </a:moveTo>
                  <a:cubicBezTo>
                    <a:pt x="44" y="154"/>
                    <a:pt x="44" y="154"/>
                    <a:pt x="44" y="153"/>
                  </a:cubicBezTo>
                  <a:cubicBezTo>
                    <a:pt x="45" y="152"/>
                    <a:pt x="45" y="150"/>
                    <a:pt x="46" y="148"/>
                  </a:cubicBezTo>
                  <a:cubicBezTo>
                    <a:pt x="47" y="143"/>
                    <a:pt x="48" y="137"/>
                    <a:pt x="49" y="129"/>
                  </a:cubicBezTo>
                  <a:cubicBezTo>
                    <a:pt x="50" y="125"/>
                    <a:pt x="50" y="121"/>
                    <a:pt x="50" y="117"/>
                  </a:cubicBezTo>
                  <a:cubicBezTo>
                    <a:pt x="50" y="114"/>
                    <a:pt x="50" y="112"/>
                    <a:pt x="50" y="110"/>
                  </a:cubicBezTo>
                  <a:cubicBezTo>
                    <a:pt x="50" y="107"/>
                    <a:pt x="50" y="105"/>
                    <a:pt x="50" y="102"/>
                  </a:cubicBezTo>
                  <a:cubicBezTo>
                    <a:pt x="49" y="98"/>
                    <a:pt x="49" y="93"/>
                    <a:pt x="48" y="87"/>
                  </a:cubicBezTo>
                  <a:cubicBezTo>
                    <a:pt x="47" y="85"/>
                    <a:pt x="47" y="82"/>
                    <a:pt x="46" y="80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67"/>
                    <a:pt x="42" y="66"/>
                    <a:pt x="42" y="65"/>
                  </a:cubicBezTo>
                  <a:cubicBezTo>
                    <a:pt x="41" y="62"/>
                    <a:pt x="40" y="60"/>
                    <a:pt x="39" y="57"/>
                  </a:cubicBezTo>
                  <a:cubicBezTo>
                    <a:pt x="37" y="53"/>
                    <a:pt x="34" y="48"/>
                    <a:pt x="32" y="44"/>
                  </a:cubicBezTo>
                  <a:cubicBezTo>
                    <a:pt x="30" y="40"/>
                    <a:pt x="27" y="36"/>
                    <a:pt x="24" y="32"/>
                  </a:cubicBezTo>
                  <a:cubicBezTo>
                    <a:pt x="22" y="28"/>
                    <a:pt x="19" y="25"/>
                    <a:pt x="17" y="21"/>
                  </a:cubicBezTo>
                  <a:cubicBezTo>
                    <a:pt x="15" y="18"/>
                    <a:pt x="13" y="15"/>
                    <a:pt x="10" y="13"/>
                  </a:cubicBezTo>
                  <a:cubicBezTo>
                    <a:pt x="8" y="11"/>
                    <a:pt x="6" y="8"/>
                    <a:pt x="5" y="7"/>
                  </a:cubicBezTo>
                  <a:cubicBezTo>
                    <a:pt x="2" y="3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3" y="2"/>
                    <a:pt x="7" y="5"/>
                  </a:cubicBezTo>
                  <a:cubicBezTo>
                    <a:pt x="8" y="7"/>
                    <a:pt x="10" y="9"/>
                    <a:pt x="13" y="11"/>
                  </a:cubicBezTo>
                  <a:cubicBezTo>
                    <a:pt x="15" y="13"/>
                    <a:pt x="17" y="16"/>
                    <a:pt x="20" y="19"/>
                  </a:cubicBezTo>
                  <a:cubicBezTo>
                    <a:pt x="22" y="22"/>
                    <a:pt x="25" y="26"/>
                    <a:pt x="28" y="30"/>
                  </a:cubicBezTo>
                  <a:cubicBezTo>
                    <a:pt x="29" y="32"/>
                    <a:pt x="30" y="34"/>
                    <a:pt x="32" y="36"/>
                  </a:cubicBezTo>
                  <a:cubicBezTo>
                    <a:pt x="33" y="38"/>
                    <a:pt x="34" y="40"/>
                    <a:pt x="35" y="42"/>
                  </a:cubicBezTo>
                  <a:cubicBezTo>
                    <a:pt x="36" y="44"/>
                    <a:pt x="38" y="47"/>
                    <a:pt x="39" y="49"/>
                  </a:cubicBezTo>
                  <a:cubicBezTo>
                    <a:pt x="40" y="51"/>
                    <a:pt x="41" y="54"/>
                    <a:pt x="42" y="56"/>
                  </a:cubicBezTo>
                  <a:cubicBezTo>
                    <a:pt x="44" y="61"/>
                    <a:pt x="46" y="66"/>
                    <a:pt x="47" y="71"/>
                  </a:cubicBezTo>
                  <a:cubicBezTo>
                    <a:pt x="48" y="74"/>
                    <a:pt x="49" y="76"/>
                    <a:pt x="49" y="79"/>
                  </a:cubicBezTo>
                  <a:cubicBezTo>
                    <a:pt x="50" y="82"/>
                    <a:pt x="51" y="84"/>
                    <a:pt x="51" y="87"/>
                  </a:cubicBezTo>
                  <a:cubicBezTo>
                    <a:pt x="53" y="92"/>
                    <a:pt x="53" y="97"/>
                    <a:pt x="54" y="102"/>
                  </a:cubicBezTo>
                  <a:cubicBezTo>
                    <a:pt x="55" y="107"/>
                    <a:pt x="55" y="112"/>
                    <a:pt x="56" y="117"/>
                  </a:cubicBezTo>
                  <a:cubicBezTo>
                    <a:pt x="56" y="121"/>
                    <a:pt x="56" y="126"/>
                    <a:pt x="56" y="130"/>
                  </a:cubicBezTo>
                  <a:cubicBezTo>
                    <a:pt x="56" y="134"/>
                    <a:pt x="55" y="137"/>
                    <a:pt x="55" y="141"/>
                  </a:cubicBezTo>
                  <a:cubicBezTo>
                    <a:pt x="55" y="144"/>
                    <a:pt x="55" y="147"/>
                    <a:pt x="54" y="149"/>
                  </a:cubicBezTo>
                  <a:cubicBezTo>
                    <a:pt x="54" y="152"/>
                    <a:pt x="54" y="154"/>
                    <a:pt x="54" y="155"/>
                  </a:cubicBezTo>
                  <a:cubicBezTo>
                    <a:pt x="53" y="156"/>
                    <a:pt x="53" y="157"/>
                    <a:pt x="53" y="157"/>
                  </a:cubicBezTo>
                  <a:cubicBezTo>
                    <a:pt x="53" y="160"/>
                    <a:pt x="50" y="162"/>
                    <a:pt x="47" y="161"/>
                  </a:cubicBezTo>
                  <a:cubicBezTo>
                    <a:pt x="45" y="160"/>
                    <a:pt x="43" y="158"/>
                    <a:pt x="43" y="155"/>
                  </a:cubicBezTo>
                  <a:cubicBezTo>
                    <a:pt x="43" y="155"/>
                    <a:pt x="43" y="155"/>
                    <a:pt x="43" y="154"/>
                  </a:cubicBezTo>
                  <a:lnTo>
                    <a:pt x="44" y="154"/>
                  </a:lnTo>
                  <a:close/>
                </a:path>
              </a:pathLst>
            </a:custGeom>
            <a:solidFill>
              <a:srgbClr val="7B47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711196" y="4351696"/>
              <a:ext cx="782638" cy="811213"/>
            </a:xfrm>
            <a:custGeom>
              <a:avLst/>
              <a:gdLst>
                <a:gd name="T0" fmla="*/ 77 w 107"/>
                <a:gd name="T1" fmla="*/ 93 h 112"/>
                <a:gd name="T2" fmla="*/ 84 w 107"/>
                <a:gd name="T3" fmla="*/ 23 h 112"/>
                <a:gd name="T4" fmla="*/ 70 w 107"/>
                <a:gd name="T5" fmla="*/ 32 h 112"/>
                <a:gd name="T6" fmla="*/ 62 w 107"/>
                <a:gd name="T7" fmla="*/ 6 h 112"/>
                <a:gd name="T8" fmla="*/ 43 w 107"/>
                <a:gd name="T9" fmla="*/ 42 h 112"/>
                <a:gd name="T10" fmla="*/ 3 w 107"/>
                <a:gd name="T11" fmla="*/ 51 h 112"/>
                <a:gd name="T12" fmla="*/ 21 w 107"/>
                <a:gd name="T13" fmla="*/ 68 h 112"/>
                <a:gd name="T14" fmla="*/ 0 w 107"/>
                <a:gd name="T15" fmla="*/ 80 h 112"/>
                <a:gd name="T16" fmla="*/ 77 w 107"/>
                <a:gd name="T17" fmla="*/ 9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12">
                  <a:moveTo>
                    <a:pt x="77" y="93"/>
                  </a:moveTo>
                  <a:cubicBezTo>
                    <a:pt x="77" y="93"/>
                    <a:pt x="107" y="56"/>
                    <a:pt x="84" y="23"/>
                  </a:cubicBezTo>
                  <a:cubicBezTo>
                    <a:pt x="84" y="23"/>
                    <a:pt x="74" y="23"/>
                    <a:pt x="70" y="32"/>
                  </a:cubicBezTo>
                  <a:cubicBezTo>
                    <a:pt x="70" y="32"/>
                    <a:pt x="69" y="12"/>
                    <a:pt x="62" y="6"/>
                  </a:cubicBezTo>
                  <a:cubicBezTo>
                    <a:pt x="55" y="0"/>
                    <a:pt x="38" y="25"/>
                    <a:pt x="43" y="42"/>
                  </a:cubicBezTo>
                  <a:cubicBezTo>
                    <a:pt x="43" y="42"/>
                    <a:pt x="15" y="40"/>
                    <a:pt x="3" y="51"/>
                  </a:cubicBezTo>
                  <a:cubicBezTo>
                    <a:pt x="3" y="51"/>
                    <a:pt x="7" y="64"/>
                    <a:pt x="21" y="68"/>
                  </a:cubicBezTo>
                  <a:cubicBezTo>
                    <a:pt x="21" y="68"/>
                    <a:pt x="7" y="68"/>
                    <a:pt x="0" y="80"/>
                  </a:cubicBezTo>
                  <a:cubicBezTo>
                    <a:pt x="0" y="80"/>
                    <a:pt x="20" y="112"/>
                    <a:pt x="77" y="93"/>
                  </a:cubicBezTo>
                  <a:close/>
                </a:path>
              </a:pathLst>
            </a:custGeom>
            <a:solidFill>
              <a:srgbClr val="EFB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1054096" y="4750159"/>
              <a:ext cx="153988" cy="144463"/>
            </a:xfrm>
            <a:custGeom>
              <a:avLst/>
              <a:gdLst>
                <a:gd name="T0" fmla="*/ 20 w 21"/>
                <a:gd name="T1" fmla="*/ 12 h 20"/>
                <a:gd name="T2" fmla="*/ 8 w 21"/>
                <a:gd name="T3" fmla="*/ 18 h 20"/>
                <a:gd name="T4" fmla="*/ 1 w 21"/>
                <a:gd name="T5" fmla="*/ 7 h 20"/>
                <a:gd name="T6" fmla="*/ 12 w 21"/>
                <a:gd name="T7" fmla="*/ 1 h 20"/>
                <a:gd name="T8" fmla="*/ 20 w 21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0" y="12"/>
                  </a:moveTo>
                  <a:cubicBezTo>
                    <a:pt x="18" y="17"/>
                    <a:pt x="13" y="20"/>
                    <a:pt x="8" y="18"/>
                  </a:cubicBezTo>
                  <a:cubicBezTo>
                    <a:pt x="3" y="17"/>
                    <a:pt x="0" y="12"/>
                    <a:pt x="1" y="7"/>
                  </a:cubicBezTo>
                  <a:cubicBezTo>
                    <a:pt x="2" y="3"/>
                    <a:pt x="7" y="0"/>
                    <a:pt x="12" y="1"/>
                  </a:cubicBezTo>
                  <a:cubicBezTo>
                    <a:pt x="18" y="2"/>
                    <a:pt x="21" y="7"/>
                    <a:pt x="20" y="12"/>
                  </a:cubicBezTo>
                  <a:close/>
                </a:path>
              </a:pathLst>
            </a:custGeom>
            <a:solidFill>
              <a:srgbClr val="7B47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133" name="图片 13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403287"/>
            <a:ext cx="9245538" cy="422903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341846" y="688182"/>
            <a:ext cx="4263390" cy="43767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009AA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defRPr>
            </a:lvl1pPr>
          </a:lstStyle>
          <a:p>
            <a:r>
              <a:rPr lang="zh-CN" altLang="en-US" sz="24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知识点</a:t>
            </a:r>
            <a:r>
              <a:rPr lang="en-US" altLang="zh-CN" sz="24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1.</a:t>
            </a:r>
            <a:r>
              <a:rPr lang="zh-CN" altLang="en-US" sz="240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正确认识自己的意义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21305" y="1246823"/>
            <a:ext cx="5560657" cy="438581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）正确认识自己，可以促进自我发展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482816" y="1916907"/>
            <a:ext cx="4714398" cy="103874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每个人都是独一无二的个体，认识到自己的禀赋和独特性，有助于我们增强对自己的信心，更好地发展自己的能力。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p15="http://schemas.microsoft.com/office/powerpoint/2012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6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6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6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9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14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1900"/>
                            </p:stCondLst>
                            <p:childTnLst>
                              <p:par>
                                <p:cTn id="27" presetID="10" presetClass="entr" presetSubtype="0" fill="hold" grpId="1" nodeType="afterEffect"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  <p:cond evt="onBegin" delay="0">
                          <p:tn val="29"/>
                        </p:cond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47" presetClass="entr" presetSubtype="0" fill="hold" grpId="3" nodeType="afterEffect"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1" animBg="1"/>
      <p:bldP spid="3" grpId="2"/>
      <p:bldP spid="2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图片 1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999" y="88616"/>
            <a:ext cx="2494580" cy="4551800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2678" y="3724961"/>
            <a:ext cx="939518" cy="79373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7847766" y="3562619"/>
            <a:ext cx="829866" cy="1200150"/>
            <a:chOff x="922334" y="2433996"/>
            <a:chExt cx="1106488" cy="1600200"/>
          </a:xfrm>
        </p:grpSpPr>
        <p:sp>
          <p:nvSpPr>
            <p:cNvPr id="6" name="Freeform 5"/>
            <p:cNvSpPr/>
            <p:nvPr/>
          </p:nvSpPr>
          <p:spPr bwMode="auto">
            <a:xfrm>
              <a:off x="938209" y="2433996"/>
              <a:ext cx="50800" cy="1600200"/>
            </a:xfrm>
            <a:custGeom>
              <a:avLst/>
              <a:gdLst>
                <a:gd name="T0" fmla="*/ 6 w 7"/>
                <a:gd name="T1" fmla="*/ 2 h 221"/>
                <a:gd name="T2" fmla="*/ 7 w 7"/>
                <a:gd name="T3" fmla="*/ 36 h 221"/>
                <a:gd name="T4" fmla="*/ 7 w 7"/>
                <a:gd name="T5" fmla="*/ 71 h 221"/>
                <a:gd name="T6" fmla="*/ 7 w 7"/>
                <a:gd name="T7" fmla="*/ 110 h 221"/>
                <a:gd name="T8" fmla="*/ 7 w 7"/>
                <a:gd name="T9" fmla="*/ 150 h 221"/>
                <a:gd name="T10" fmla="*/ 7 w 7"/>
                <a:gd name="T11" fmla="*/ 185 h 221"/>
                <a:gd name="T12" fmla="*/ 6 w 7"/>
                <a:gd name="T13" fmla="*/ 219 h 221"/>
                <a:gd name="T14" fmla="*/ 4 w 7"/>
                <a:gd name="T15" fmla="*/ 220 h 221"/>
                <a:gd name="T16" fmla="*/ 2 w 7"/>
                <a:gd name="T17" fmla="*/ 219 h 221"/>
                <a:gd name="T18" fmla="*/ 1 w 7"/>
                <a:gd name="T19" fmla="*/ 185 h 221"/>
                <a:gd name="T20" fmla="*/ 1 w 7"/>
                <a:gd name="T21" fmla="*/ 150 h 221"/>
                <a:gd name="T22" fmla="*/ 0 w 7"/>
                <a:gd name="T23" fmla="*/ 110 h 221"/>
                <a:gd name="T24" fmla="*/ 1 w 7"/>
                <a:gd name="T25" fmla="*/ 71 h 221"/>
                <a:gd name="T26" fmla="*/ 1 w 7"/>
                <a:gd name="T27" fmla="*/ 36 h 221"/>
                <a:gd name="T28" fmla="*/ 2 w 7"/>
                <a:gd name="T29" fmla="*/ 2 h 221"/>
                <a:gd name="T30" fmla="*/ 4 w 7"/>
                <a:gd name="T31" fmla="*/ 0 h 221"/>
                <a:gd name="T32" fmla="*/ 6 w 7"/>
                <a:gd name="T33" fmla="*/ 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21">
                  <a:moveTo>
                    <a:pt x="6" y="2"/>
                  </a:moveTo>
                  <a:cubicBezTo>
                    <a:pt x="6" y="2"/>
                    <a:pt x="6" y="16"/>
                    <a:pt x="7" y="36"/>
                  </a:cubicBezTo>
                  <a:cubicBezTo>
                    <a:pt x="7" y="46"/>
                    <a:pt x="7" y="58"/>
                    <a:pt x="7" y="71"/>
                  </a:cubicBezTo>
                  <a:cubicBezTo>
                    <a:pt x="7" y="83"/>
                    <a:pt x="7" y="97"/>
                    <a:pt x="7" y="110"/>
                  </a:cubicBezTo>
                  <a:cubicBezTo>
                    <a:pt x="7" y="124"/>
                    <a:pt x="7" y="137"/>
                    <a:pt x="7" y="150"/>
                  </a:cubicBezTo>
                  <a:cubicBezTo>
                    <a:pt x="7" y="163"/>
                    <a:pt x="7" y="175"/>
                    <a:pt x="7" y="185"/>
                  </a:cubicBezTo>
                  <a:cubicBezTo>
                    <a:pt x="7" y="205"/>
                    <a:pt x="6" y="219"/>
                    <a:pt x="6" y="219"/>
                  </a:cubicBezTo>
                  <a:cubicBezTo>
                    <a:pt x="6" y="220"/>
                    <a:pt x="5" y="221"/>
                    <a:pt x="4" y="220"/>
                  </a:cubicBezTo>
                  <a:cubicBezTo>
                    <a:pt x="3" y="220"/>
                    <a:pt x="2" y="220"/>
                    <a:pt x="2" y="219"/>
                  </a:cubicBezTo>
                  <a:cubicBezTo>
                    <a:pt x="2" y="219"/>
                    <a:pt x="1" y="205"/>
                    <a:pt x="1" y="185"/>
                  </a:cubicBezTo>
                  <a:cubicBezTo>
                    <a:pt x="1" y="175"/>
                    <a:pt x="1" y="163"/>
                    <a:pt x="1" y="150"/>
                  </a:cubicBezTo>
                  <a:cubicBezTo>
                    <a:pt x="0" y="137"/>
                    <a:pt x="0" y="124"/>
                    <a:pt x="0" y="110"/>
                  </a:cubicBezTo>
                  <a:cubicBezTo>
                    <a:pt x="1" y="97"/>
                    <a:pt x="1" y="83"/>
                    <a:pt x="1" y="71"/>
                  </a:cubicBezTo>
                  <a:cubicBezTo>
                    <a:pt x="1" y="58"/>
                    <a:pt x="1" y="46"/>
                    <a:pt x="1" y="36"/>
                  </a:cubicBezTo>
                  <a:cubicBezTo>
                    <a:pt x="2" y="16"/>
                    <a:pt x="2" y="2"/>
                    <a:pt x="2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lose/>
                </a:path>
              </a:pathLst>
            </a:custGeom>
            <a:solidFill>
              <a:srgbClr val="7B47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922334" y="2484796"/>
              <a:ext cx="1106488" cy="628650"/>
            </a:xfrm>
            <a:custGeom>
              <a:avLst/>
              <a:gdLst>
                <a:gd name="T0" fmla="*/ 0 w 151"/>
                <a:gd name="T1" fmla="*/ 13 h 87"/>
                <a:gd name="T2" fmla="*/ 141 w 151"/>
                <a:gd name="T3" fmla="*/ 6 h 87"/>
                <a:gd name="T4" fmla="*/ 107 w 151"/>
                <a:gd name="T5" fmla="*/ 40 h 87"/>
                <a:gd name="T6" fmla="*/ 149 w 151"/>
                <a:gd name="T7" fmla="*/ 74 h 87"/>
                <a:gd name="T8" fmla="*/ 1 w 151"/>
                <a:gd name="T9" fmla="*/ 87 h 87"/>
                <a:gd name="T10" fmla="*/ 0 w 151"/>
                <a:gd name="T11" fmla="*/ 1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87">
                  <a:moveTo>
                    <a:pt x="0" y="13"/>
                  </a:moveTo>
                  <a:cubicBezTo>
                    <a:pt x="0" y="13"/>
                    <a:pt x="94" y="0"/>
                    <a:pt x="141" y="6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40"/>
                    <a:pt x="151" y="74"/>
                    <a:pt x="149" y="74"/>
                  </a:cubicBezTo>
                  <a:cubicBezTo>
                    <a:pt x="146" y="74"/>
                    <a:pt x="38" y="87"/>
                    <a:pt x="1" y="8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3C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1216021" y="2629259"/>
              <a:ext cx="344488" cy="347663"/>
            </a:xfrm>
            <a:custGeom>
              <a:avLst/>
              <a:gdLst>
                <a:gd name="T0" fmla="*/ 0 w 217"/>
                <a:gd name="T1" fmla="*/ 100 h 219"/>
                <a:gd name="T2" fmla="*/ 74 w 217"/>
                <a:gd name="T3" fmla="*/ 87 h 219"/>
                <a:gd name="T4" fmla="*/ 60 w 217"/>
                <a:gd name="T5" fmla="*/ 27 h 219"/>
                <a:gd name="T6" fmla="*/ 111 w 217"/>
                <a:gd name="T7" fmla="*/ 64 h 219"/>
                <a:gd name="T8" fmla="*/ 157 w 217"/>
                <a:gd name="T9" fmla="*/ 0 h 219"/>
                <a:gd name="T10" fmla="*/ 152 w 217"/>
                <a:gd name="T11" fmla="*/ 77 h 219"/>
                <a:gd name="T12" fmla="*/ 217 w 217"/>
                <a:gd name="T13" fmla="*/ 82 h 219"/>
                <a:gd name="T14" fmla="*/ 171 w 217"/>
                <a:gd name="T15" fmla="*/ 123 h 219"/>
                <a:gd name="T16" fmla="*/ 217 w 217"/>
                <a:gd name="T17" fmla="*/ 182 h 219"/>
                <a:gd name="T18" fmla="*/ 143 w 217"/>
                <a:gd name="T19" fmla="*/ 159 h 219"/>
                <a:gd name="T20" fmla="*/ 129 w 217"/>
                <a:gd name="T21" fmla="*/ 219 h 219"/>
                <a:gd name="T22" fmla="*/ 97 w 217"/>
                <a:gd name="T23" fmla="*/ 164 h 219"/>
                <a:gd name="T24" fmla="*/ 41 w 217"/>
                <a:gd name="T25" fmla="*/ 187 h 219"/>
                <a:gd name="T26" fmla="*/ 64 w 217"/>
                <a:gd name="T27" fmla="*/ 132 h 219"/>
                <a:gd name="T28" fmla="*/ 0 w 217"/>
                <a:gd name="T29" fmla="*/ 10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6" h="219">
                  <a:moveTo>
                    <a:pt x="0" y="100"/>
                  </a:moveTo>
                  <a:lnTo>
                    <a:pt x="74" y="87"/>
                  </a:lnTo>
                  <a:lnTo>
                    <a:pt x="60" y="27"/>
                  </a:lnTo>
                  <a:lnTo>
                    <a:pt x="111" y="64"/>
                  </a:lnTo>
                  <a:lnTo>
                    <a:pt x="157" y="0"/>
                  </a:lnTo>
                  <a:lnTo>
                    <a:pt x="152" y="77"/>
                  </a:lnTo>
                  <a:lnTo>
                    <a:pt x="217" y="82"/>
                  </a:lnTo>
                  <a:lnTo>
                    <a:pt x="171" y="123"/>
                  </a:lnTo>
                  <a:lnTo>
                    <a:pt x="217" y="182"/>
                  </a:lnTo>
                  <a:lnTo>
                    <a:pt x="143" y="159"/>
                  </a:lnTo>
                  <a:lnTo>
                    <a:pt x="129" y="219"/>
                  </a:lnTo>
                  <a:lnTo>
                    <a:pt x="97" y="164"/>
                  </a:lnTo>
                  <a:lnTo>
                    <a:pt x="41" y="187"/>
                  </a:lnTo>
                  <a:lnTo>
                    <a:pt x="64" y="132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4362" y="3116135"/>
            <a:ext cx="773907" cy="1265635"/>
            <a:chOff x="711196" y="4351696"/>
            <a:chExt cx="1031876" cy="1687513"/>
          </a:xfrm>
        </p:grpSpPr>
        <p:sp>
          <p:nvSpPr>
            <p:cNvPr id="9" name="Freeform 8"/>
            <p:cNvSpPr/>
            <p:nvPr/>
          </p:nvSpPr>
          <p:spPr bwMode="auto">
            <a:xfrm>
              <a:off x="1487484" y="5221646"/>
              <a:ext cx="255588" cy="347663"/>
            </a:xfrm>
            <a:custGeom>
              <a:avLst/>
              <a:gdLst>
                <a:gd name="T0" fmla="*/ 2 w 35"/>
                <a:gd name="T1" fmla="*/ 46 h 48"/>
                <a:gd name="T2" fmla="*/ 26 w 35"/>
                <a:gd name="T3" fmla="*/ 25 h 48"/>
                <a:gd name="T4" fmla="*/ 11 w 35"/>
                <a:gd name="T5" fmla="*/ 14 h 48"/>
                <a:gd name="T6" fmla="*/ 2 w 35"/>
                <a:gd name="T7" fmla="*/ 4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48">
                  <a:moveTo>
                    <a:pt x="2" y="46"/>
                  </a:moveTo>
                  <a:cubicBezTo>
                    <a:pt x="4" y="48"/>
                    <a:pt x="21" y="34"/>
                    <a:pt x="26" y="25"/>
                  </a:cubicBezTo>
                  <a:cubicBezTo>
                    <a:pt x="35" y="10"/>
                    <a:pt x="22" y="0"/>
                    <a:pt x="11" y="14"/>
                  </a:cubicBezTo>
                  <a:cubicBezTo>
                    <a:pt x="2" y="27"/>
                    <a:pt x="0" y="45"/>
                    <a:pt x="2" y="46"/>
                  </a:cubicBezTo>
                  <a:close/>
                </a:path>
              </a:pathLst>
            </a:custGeom>
            <a:solidFill>
              <a:srgbClr val="6DA3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1149346" y="5431196"/>
              <a:ext cx="352425" cy="195263"/>
            </a:xfrm>
            <a:custGeom>
              <a:avLst/>
              <a:gdLst>
                <a:gd name="T0" fmla="*/ 47 w 48"/>
                <a:gd name="T1" fmla="*/ 19 h 27"/>
                <a:gd name="T2" fmla="*/ 22 w 48"/>
                <a:gd name="T3" fmla="*/ 4 h 27"/>
                <a:gd name="T4" fmla="*/ 15 w 48"/>
                <a:gd name="T5" fmla="*/ 19 h 27"/>
                <a:gd name="T6" fmla="*/ 47 w 48"/>
                <a:gd name="T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7">
                  <a:moveTo>
                    <a:pt x="47" y="19"/>
                  </a:moveTo>
                  <a:cubicBezTo>
                    <a:pt x="48" y="16"/>
                    <a:pt x="31" y="6"/>
                    <a:pt x="22" y="4"/>
                  </a:cubicBezTo>
                  <a:cubicBezTo>
                    <a:pt x="10" y="0"/>
                    <a:pt x="0" y="12"/>
                    <a:pt x="15" y="19"/>
                  </a:cubicBezTo>
                  <a:cubicBezTo>
                    <a:pt x="30" y="27"/>
                    <a:pt x="46" y="23"/>
                    <a:pt x="47" y="19"/>
                  </a:cubicBezTo>
                  <a:close/>
                </a:path>
              </a:pathLst>
            </a:custGeom>
            <a:solidFill>
              <a:srgbClr val="6DA3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1420809" y="4953359"/>
              <a:ext cx="285750" cy="398463"/>
            </a:xfrm>
            <a:custGeom>
              <a:avLst/>
              <a:gdLst>
                <a:gd name="T0" fmla="*/ 2 w 39"/>
                <a:gd name="T1" fmla="*/ 54 h 55"/>
                <a:gd name="T2" fmla="*/ 10 w 39"/>
                <a:gd name="T3" fmla="*/ 15 h 55"/>
                <a:gd name="T4" fmla="*/ 32 w 39"/>
                <a:gd name="T5" fmla="*/ 24 h 55"/>
                <a:gd name="T6" fmla="*/ 2 w 39"/>
                <a:gd name="T7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55">
                  <a:moveTo>
                    <a:pt x="2" y="54"/>
                  </a:moveTo>
                  <a:cubicBezTo>
                    <a:pt x="0" y="52"/>
                    <a:pt x="4" y="27"/>
                    <a:pt x="10" y="15"/>
                  </a:cubicBezTo>
                  <a:cubicBezTo>
                    <a:pt x="18" y="0"/>
                    <a:pt x="39" y="3"/>
                    <a:pt x="32" y="24"/>
                  </a:cubicBezTo>
                  <a:cubicBezTo>
                    <a:pt x="25" y="44"/>
                    <a:pt x="4" y="55"/>
                    <a:pt x="2" y="54"/>
                  </a:cubicBezTo>
                  <a:close/>
                </a:path>
              </a:pathLst>
            </a:custGeom>
            <a:solidFill>
              <a:srgbClr val="3C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952496" y="5156559"/>
              <a:ext cx="482600" cy="274638"/>
            </a:xfrm>
            <a:custGeom>
              <a:avLst/>
              <a:gdLst>
                <a:gd name="T0" fmla="*/ 65 w 66"/>
                <a:gd name="T1" fmla="*/ 28 h 38"/>
                <a:gd name="T2" fmla="*/ 29 w 66"/>
                <a:gd name="T3" fmla="*/ 6 h 38"/>
                <a:gd name="T4" fmla="*/ 22 w 66"/>
                <a:gd name="T5" fmla="*/ 28 h 38"/>
                <a:gd name="T6" fmla="*/ 65 w 66"/>
                <a:gd name="T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38">
                  <a:moveTo>
                    <a:pt x="65" y="28"/>
                  </a:moveTo>
                  <a:cubicBezTo>
                    <a:pt x="66" y="23"/>
                    <a:pt x="42" y="10"/>
                    <a:pt x="29" y="6"/>
                  </a:cubicBezTo>
                  <a:cubicBezTo>
                    <a:pt x="11" y="0"/>
                    <a:pt x="0" y="18"/>
                    <a:pt x="22" y="28"/>
                  </a:cubicBezTo>
                  <a:cubicBezTo>
                    <a:pt x="43" y="38"/>
                    <a:pt x="65" y="32"/>
                    <a:pt x="65" y="28"/>
                  </a:cubicBezTo>
                  <a:close/>
                </a:path>
              </a:pathLst>
            </a:custGeom>
            <a:solidFill>
              <a:srgbClr val="3C8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1112834" y="4866046"/>
              <a:ext cx="411163" cy="1173163"/>
            </a:xfrm>
            <a:custGeom>
              <a:avLst/>
              <a:gdLst>
                <a:gd name="T0" fmla="*/ 44 w 56"/>
                <a:gd name="T1" fmla="*/ 154 h 162"/>
                <a:gd name="T2" fmla="*/ 44 w 56"/>
                <a:gd name="T3" fmla="*/ 153 h 162"/>
                <a:gd name="T4" fmla="*/ 46 w 56"/>
                <a:gd name="T5" fmla="*/ 148 h 162"/>
                <a:gd name="T6" fmla="*/ 49 w 56"/>
                <a:gd name="T7" fmla="*/ 129 h 162"/>
                <a:gd name="T8" fmla="*/ 50 w 56"/>
                <a:gd name="T9" fmla="*/ 117 h 162"/>
                <a:gd name="T10" fmla="*/ 50 w 56"/>
                <a:gd name="T11" fmla="*/ 110 h 162"/>
                <a:gd name="T12" fmla="*/ 50 w 56"/>
                <a:gd name="T13" fmla="*/ 102 h 162"/>
                <a:gd name="T14" fmla="*/ 48 w 56"/>
                <a:gd name="T15" fmla="*/ 87 h 162"/>
                <a:gd name="T16" fmla="*/ 46 w 56"/>
                <a:gd name="T17" fmla="*/ 80 h 162"/>
                <a:gd name="T18" fmla="*/ 44 w 56"/>
                <a:gd name="T19" fmla="*/ 72 h 162"/>
                <a:gd name="T20" fmla="*/ 43 w 56"/>
                <a:gd name="T21" fmla="*/ 68 h 162"/>
                <a:gd name="T22" fmla="*/ 42 w 56"/>
                <a:gd name="T23" fmla="*/ 65 h 162"/>
                <a:gd name="T24" fmla="*/ 39 w 56"/>
                <a:gd name="T25" fmla="*/ 57 h 162"/>
                <a:gd name="T26" fmla="*/ 32 w 56"/>
                <a:gd name="T27" fmla="*/ 44 h 162"/>
                <a:gd name="T28" fmla="*/ 24 w 56"/>
                <a:gd name="T29" fmla="*/ 32 h 162"/>
                <a:gd name="T30" fmla="*/ 17 w 56"/>
                <a:gd name="T31" fmla="*/ 21 h 162"/>
                <a:gd name="T32" fmla="*/ 10 w 56"/>
                <a:gd name="T33" fmla="*/ 13 h 162"/>
                <a:gd name="T34" fmla="*/ 5 w 56"/>
                <a:gd name="T35" fmla="*/ 7 h 162"/>
                <a:gd name="T36" fmla="*/ 0 w 56"/>
                <a:gd name="T37" fmla="*/ 1 h 162"/>
                <a:gd name="T38" fmla="*/ 0 w 56"/>
                <a:gd name="T39" fmla="*/ 1 h 162"/>
                <a:gd name="T40" fmla="*/ 0 w 56"/>
                <a:gd name="T41" fmla="*/ 0 h 162"/>
                <a:gd name="T42" fmla="*/ 1 w 56"/>
                <a:gd name="T43" fmla="*/ 0 h 162"/>
                <a:gd name="T44" fmla="*/ 7 w 56"/>
                <a:gd name="T45" fmla="*/ 5 h 162"/>
                <a:gd name="T46" fmla="*/ 13 w 56"/>
                <a:gd name="T47" fmla="*/ 11 h 162"/>
                <a:gd name="T48" fmla="*/ 20 w 56"/>
                <a:gd name="T49" fmla="*/ 19 h 162"/>
                <a:gd name="T50" fmla="*/ 28 w 56"/>
                <a:gd name="T51" fmla="*/ 30 h 162"/>
                <a:gd name="T52" fmla="*/ 32 w 56"/>
                <a:gd name="T53" fmla="*/ 36 h 162"/>
                <a:gd name="T54" fmla="*/ 35 w 56"/>
                <a:gd name="T55" fmla="*/ 42 h 162"/>
                <a:gd name="T56" fmla="*/ 39 w 56"/>
                <a:gd name="T57" fmla="*/ 49 h 162"/>
                <a:gd name="T58" fmla="*/ 42 w 56"/>
                <a:gd name="T59" fmla="*/ 56 h 162"/>
                <a:gd name="T60" fmla="*/ 47 w 56"/>
                <a:gd name="T61" fmla="*/ 71 h 162"/>
                <a:gd name="T62" fmla="*/ 49 w 56"/>
                <a:gd name="T63" fmla="*/ 79 h 162"/>
                <a:gd name="T64" fmla="*/ 51 w 56"/>
                <a:gd name="T65" fmla="*/ 87 h 162"/>
                <a:gd name="T66" fmla="*/ 54 w 56"/>
                <a:gd name="T67" fmla="*/ 102 h 162"/>
                <a:gd name="T68" fmla="*/ 56 w 56"/>
                <a:gd name="T69" fmla="*/ 117 h 162"/>
                <a:gd name="T70" fmla="*/ 56 w 56"/>
                <a:gd name="T71" fmla="*/ 130 h 162"/>
                <a:gd name="T72" fmla="*/ 55 w 56"/>
                <a:gd name="T73" fmla="*/ 141 h 162"/>
                <a:gd name="T74" fmla="*/ 54 w 56"/>
                <a:gd name="T75" fmla="*/ 149 h 162"/>
                <a:gd name="T76" fmla="*/ 54 w 56"/>
                <a:gd name="T77" fmla="*/ 155 h 162"/>
                <a:gd name="T78" fmla="*/ 53 w 56"/>
                <a:gd name="T79" fmla="*/ 157 h 162"/>
                <a:gd name="T80" fmla="*/ 47 w 56"/>
                <a:gd name="T81" fmla="*/ 161 h 162"/>
                <a:gd name="T82" fmla="*/ 43 w 56"/>
                <a:gd name="T83" fmla="*/ 155 h 162"/>
                <a:gd name="T84" fmla="*/ 43 w 56"/>
                <a:gd name="T85" fmla="*/ 154 h 162"/>
                <a:gd name="T86" fmla="*/ 44 w 56"/>
                <a:gd name="T87" fmla="*/ 15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" h="162">
                  <a:moveTo>
                    <a:pt x="44" y="154"/>
                  </a:moveTo>
                  <a:cubicBezTo>
                    <a:pt x="44" y="154"/>
                    <a:pt x="44" y="154"/>
                    <a:pt x="44" y="153"/>
                  </a:cubicBezTo>
                  <a:cubicBezTo>
                    <a:pt x="45" y="152"/>
                    <a:pt x="45" y="150"/>
                    <a:pt x="46" y="148"/>
                  </a:cubicBezTo>
                  <a:cubicBezTo>
                    <a:pt x="47" y="143"/>
                    <a:pt x="48" y="137"/>
                    <a:pt x="49" y="129"/>
                  </a:cubicBezTo>
                  <a:cubicBezTo>
                    <a:pt x="50" y="125"/>
                    <a:pt x="50" y="121"/>
                    <a:pt x="50" y="117"/>
                  </a:cubicBezTo>
                  <a:cubicBezTo>
                    <a:pt x="50" y="114"/>
                    <a:pt x="50" y="112"/>
                    <a:pt x="50" y="110"/>
                  </a:cubicBezTo>
                  <a:cubicBezTo>
                    <a:pt x="50" y="107"/>
                    <a:pt x="50" y="105"/>
                    <a:pt x="50" y="102"/>
                  </a:cubicBezTo>
                  <a:cubicBezTo>
                    <a:pt x="49" y="98"/>
                    <a:pt x="49" y="93"/>
                    <a:pt x="48" y="87"/>
                  </a:cubicBezTo>
                  <a:cubicBezTo>
                    <a:pt x="47" y="85"/>
                    <a:pt x="47" y="82"/>
                    <a:pt x="46" y="80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67"/>
                    <a:pt x="42" y="66"/>
                    <a:pt x="42" y="65"/>
                  </a:cubicBezTo>
                  <a:cubicBezTo>
                    <a:pt x="41" y="62"/>
                    <a:pt x="40" y="60"/>
                    <a:pt x="39" y="57"/>
                  </a:cubicBezTo>
                  <a:cubicBezTo>
                    <a:pt x="37" y="53"/>
                    <a:pt x="34" y="48"/>
                    <a:pt x="32" y="44"/>
                  </a:cubicBezTo>
                  <a:cubicBezTo>
                    <a:pt x="30" y="40"/>
                    <a:pt x="27" y="36"/>
                    <a:pt x="24" y="32"/>
                  </a:cubicBezTo>
                  <a:cubicBezTo>
                    <a:pt x="22" y="28"/>
                    <a:pt x="19" y="25"/>
                    <a:pt x="17" y="21"/>
                  </a:cubicBezTo>
                  <a:cubicBezTo>
                    <a:pt x="15" y="18"/>
                    <a:pt x="13" y="15"/>
                    <a:pt x="10" y="13"/>
                  </a:cubicBezTo>
                  <a:cubicBezTo>
                    <a:pt x="8" y="11"/>
                    <a:pt x="6" y="8"/>
                    <a:pt x="5" y="7"/>
                  </a:cubicBezTo>
                  <a:cubicBezTo>
                    <a:pt x="2" y="3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3" y="2"/>
                    <a:pt x="7" y="5"/>
                  </a:cubicBezTo>
                  <a:cubicBezTo>
                    <a:pt x="8" y="7"/>
                    <a:pt x="10" y="9"/>
                    <a:pt x="13" y="11"/>
                  </a:cubicBezTo>
                  <a:cubicBezTo>
                    <a:pt x="15" y="13"/>
                    <a:pt x="17" y="16"/>
                    <a:pt x="20" y="19"/>
                  </a:cubicBezTo>
                  <a:cubicBezTo>
                    <a:pt x="22" y="22"/>
                    <a:pt x="25" y="26"/>
                    <a:pt x="28" y="30"/>
                  </a:cubicBezTo>
                  <a:cubicBezTo>
                    <a:pt x="29" y="32"/>
                    <a:pt x="30" y="34"/>
                    <a:pt x="32" y="36"/>
                  </a:cubicBezTo>
                  <a:cubicBezTo>
                    <a:pt x="33" y="38"/>
                    <a:pt x="34" y="40"/>
                    <a:pt x="35" y="42"/>
                  </a:cubicBezTo>
                  <a:cubicBezTo>
                    <a:pt x="36" y="44"/>
                    <a:pt x="38" y="47"/>
                    <a:pt x="39" y="49"/>
                  </a:cubicBezTo>
                  <a:cubicBezTo>
                    <a:pt x="40" y="51"/>
                    <a:pt x="41" y="54"/>
                    <a:pt x="42" y="56"/>
                  </a:cubicBezTo>
                  <a:cubicBezTo>
                    <a:pt x="44" y="61"/>
                    <a:pt x="46" y="66"/>
                    <a:pt x="47" y="71"/>
                  </a:cubicBezTo>
                  <a:cubicBezTo>
                    <a:pt x="48" y="74"/>
                    <a:pt x="49" y="76"/>
                    <a:pt x="49" y="79"/>
                  </a:cubicBezTo>
                  <a:cubicBezTo>
                    <a:pt x="50" y="82"/>
                    <a:pt x="51" y="84"/>
                    <a:pt x="51" y="87"/>
                  </a:cubicBezTo>
                  <a:cubicBezTo>
                    <a:pt x="53" y="92"/>
                    <a:pt x="53" y="97"/>
                    <a:pt x="54" y="102"/>
                  </a:cubicBezTo>
                  <a:cubicBezTo>
                    <a:pt x="55" y="107"/>
                    <a:pt x="55" y="112"/>
                    <a:pt x="56" y="117"/>
                  </a:cubicBezTo>
                  <a:cubicBezTo>
                    <a:pt x="56" y="121"/>
                    <a:pt x="56" y="126"/>
                    <a:pt x="56" y="130"/>
                  </a:cubicBezTo>
                  <a:cubicBezTo>
                    <a:pt x="56" y="134"/>
                    <a:pt x="55" y="137"/>
                    <a:pt x="55" y="141"/>
                  </a:cubicBezTo>
                  <a:cubicBezTo>
                    <a:pt x="55" y="144"/>
                    <a:pt x="55" y="147"/>
                    <a:pt x="54" y="149"/>
                  </a:cubicBezTo>
                  <a:cubicBezTo>
                    <a:pt x="54" y="152"/>
                    <a:pt x="54" y="154"/>
                    <a:pt x="54" y="155"/>
                  </a:cubicBezTo>
                  <a:cubicBezTo>
                    <a:pt x="53" y="156"/>
                    <a:pt x="53" y="157"/>
                    <a:pt x="53" y="157"/>
                  </a:cubicBezTo>
                  <a:cubicBezTo>
                    <a:pt x="53" y="160"/>
                    <a:pt x="50" y="162"/>
                    <a:pt x="47" y="161"/>
                  </a:cubicBezTo>
                  <a:cubicBezTo>
                    <a:pt x="45" y="160"/>
                    <a:pt x="43" y="158"/>
                    <a:pt x="43" y="155"/>
                  </a:cubicBezTo>
                  <a:cubicBezTo>
                    <a:pt x="43" y="155"/>
                    <a:pt x="43" y="155"/>
                    <a:pt x="43" y="154"/>
                  </a:cubicBezTo>
                  <a:lnTo>
                    <a:pt x="44" y="154"/>
                  </a:lnTo>
                  <a:close/>
                </a:path>
              </a:pathLst>
            </a:custGeom>
            <a:solidFill>
              <a:srgbClr val="7B47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711196" y="4351696"/>
              <a:ext cx="782638" cy="811213"/>
            </a:xfrm>
            <a:custGeom>
              <a:avLst/>
              <a:gdLst>
                <a:gd name="T0" fmla="*/ 77 w 107"/>
                <a:gd name="T1" fmla="*/ 93 h 112"/>
                <a:gd name="T2" fmla="*/ 84 w 107"/>
                <a:gd name="T3" fmla="*/ 23 h 112"/>
                <a:gd name="T4" fmla="*/ 70 w 107"/>
                <a:gd name="T5" fmla="*/ 32 h 112"/>
                <a:gd name="T6" fmla="*/ 62 w 107"/>
                <a:gd name="T7" fmla="*/ 6 h 112"/>
                <a:gd name="T8" fmla="*/ 43 w 107"/>
                <a:gd name="T9" fmla="*/ 42 h 112"/>
                <a:gd name="T10" fmla="*/ 3 w 107"/>
                <a:gd name="T11" fmla="*/ 51 h 112"/>
                <a:gd name="T12" fmla="*/ 21 w 107"/>
                <a:gd name="T13" fmla="*/ 68 h 112"/>
                <a:gd name="T14" fmla="*/ 0 w 107"/>
                <a:gd name="T15" fmla="*/ 80 h 112"/>
                <a:gd name="T16" fmla="*/ 77 w 107"/>
                <a:gd name="T17" fmla="*/ 9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12">
                  <a:moveTo>
                    <a:pt x="77" y="93"/>
                  </a:moveTo>
                  <a:cubicBezTo>
                    <a:pt x="77" y="93"/>
                    <a:pt x="107" y="56"/>
                    <a:pt x="84" y="23"/>
                  </a:cubicBezTo>
                  <a:cubicBezTo>
                    <a:pt x="84" y="23"/>
                    <a:pt x="74" y="23"/>
                    <a:pt x="70" y="32"/>
                  </a:cubicBezTo>
                  <a:cubicBezTo>
                    <a:pt x="70" y="32"/>
                    <a:pt x="69" y="12"/>
                    <a:pt x="62" y="6"/>
                  </a:cubicBezTo>
                  <a:cubicBezTo>
                    <a:pt x="55" y="0"/>
                    <a:pt x="38" y="25"/>
                    <a:pt x="43" y="42"/>
                  </a:cubicBezTo>
                  <a:cubicBezTo>
                    <a:pt x="43" y="42"/>
                    <a:pt x="15" y="40"/>
                    <a:pt x="3" y="51"/>
                  </a:cubicBezTo>
                  <a:cubicBezTo>
                    <a:pt x="3" y="51"/>
                    <a:pt x="7" y="64"/>
                    <a:pt x="21" y="68"/>
                  </a:cubicBezTo>
                  <a:cubicBezTo>
                    <a:pt x="21" y="68"/>
                    <a:pt x="7" y="68"/>
                    <a:pt x="0" y="80"/>
                  </a:cubicBezTo>
                  <a:cubicBezTo>
                    <a:pt x="0" y="80"/>
                    <a:pt x="20" y="112"/>
                    <a:pt x="77" y="93"/>
                  </a:cubicBezTo>
                  <a:close/>
                </a:path>
              </a:pathLst>
            </a:custGeom>
            <a:solidFill>
              <a:srgbClr val="EFB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1054096" y="4750159"/>
              <a:ext cx="153988" cy="144463"/>
            </a:xfrm>
            <a:custGeom>
              <a:avLst/>
              <a:gdLst>
                <a:gd name="T0" fmla="*/ 20 w 21"/>
                <a:gd name="T1" fmla="*/ 12 h 20"/>
                <a:gd name="T2" fmla="*/ 8 w 21"/>
                <a:gd name="T3" fmla="*/ 18 h 20"/>
                <a:gd name="T4" fmla="*/ 1 w 21"/>
                <a:gd name="T5" fmla="*/ 7 h 20"/>
                <a:gd name="T6" fmla="*/ 12 w 21"/>
                <a:gd name="T7" fmla="*/ 1 h 20"/>
                <a:gd name="T8" fmla="*/ 20 w 21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0" y="12"/>
                  </a:moveTo>
                  <a:cubicBezTo>
                    <a:pt x="18" y="17"/>
                    <a:pt x="13" y="20"/>
                    <a:pt x="8" y="18"/>
                  </a:cubicBezTo>
                  <a:cubicBezTo>
                    <a:pt x="3" y="17"/>
                    <a:pt x="0" y="12"/>
                    <a:pt x="1" y="7"/>
                  </a:cubicBezTo>
                  <a:cubicBezTo>
                    <a:pt x="2" y="3"/>
                    <a:pt x="7" y="0"/>
                    <a:pt x="12" y="1"/>
                  </a:cubicBezTo>
                  <a:cubicBezTo>
                    <a:pt x="18" y="2"/>
                    <a:pt x="21" y="7"/>
                    <a:pt x="20" y="12"/>
                  </a:cubicBezTo>
                  <a:close/>
                </a:path>
              </a:pathLst>
            </a:custGeom>
            <a:solidFill>
              <a:srgbClr val="7B47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133" name="图片 13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403287"/>
            <a:ext cx="9245538" cy="42290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22421" y="670084"/>
            <a:ext cx="4203977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）正确认识自己，</a:t>
            </a:r>
            <a:r>
              <a:rPr lang="en-US" altLang="zh-CN" sz="2400" b="1" dirty="0" err="1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可以促进与他人的交往</a:t>
            </a:r>
            <a:endParaRPr lang="zh-CN" altLang="en-US" sz="2400" b="1" dirty="0">
              <a:solidFill>
                <a:srgbClr val="FF0000"/>
              </a:solidFill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14336" y="1817846"/>
            <a:ext cx="3982878" cy="136191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正确认识自己，有助于我们认识到自己离不开他人和社会，从而更好地理解、宽容和善待他人，与他人积极互动。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p15="http://schemas.microsoft.com/office/powerpoint/2012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6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6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6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9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14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47" presetClass="entr" presetSubtype="0" fill="hold" grpId="2" nodeType="afterEffect"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2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44091" y="288132"/>
            <a:ext cx="3198971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600000">
            <a:off x="619253" y="2772808"/>
            <a:ext cx="1356521" cy="18742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3"/>
          <p:cNvSpPr/>
          <p:nvPr/>
        </p:nvSpPr>
        <p:spPr bwMode="auto">
          <a:xfrm flipH="1">
            <a:off x="2127886" y="1068229"/>
            <a:ext cx="5279231" cy="1775936"/>
          </a:xfrm>
          <a:custGeom>
            <a:avLst/>
            <a:gdLst>
              <a:gd name="connsiteX0" fmla="*/ 0 w 3810000"/>
              <a:gd name="connsiteY0" fmla="*/ 0 h 1219200"/>
              <a:gd name="connsiteX1" fmla="*/ 3810000 w 3810000"/>
              <a:gd name="connsiteY1" fmla="*/ 0 h 1219200"/>
              <a:gd name="connsiteX2" fmla="*/ 3810000 w 3810000"/>
              <a:gd name="connsiteY2" fmla="*/ 1219200 h 1219200"/>
              <a:gd name="connsiteX3" fmla="*/ 0 w 3810000"/>
              <a:gd name="connsiteY3" fmla="*/ 1219200 h 1219200"/>
              <a:gd name="connsiteX4" fmla="*/ 0 w 3810000"/>
              <a:gd name="connsiteY4" fmla="*/ 0 h 1219200"/>
              <a:gd name="connsiteX0-1" fmla="*/ 0 w 3810000"/>
              <a:gd name="connsiteY0-2" fmla="*/ 0 h 1219200"/>
              <a:gd name="connsiteX1-3" fmla="*/ 3810000 w 3810000"/>
              <a:gd name="connsiteY1-4" fmla="*/ 213360 h 1219200"/>
              <a:gd name="connsiteX2-5" fmla="*/ 3810000 w 3810000"/>
              <a:gd name="connsiteY2-6" fmla="*/ 1219200 h 1219200"/>
              <a:gd name="connsiteX3-7" fmla="*/ 0 w 3810000"/>
              <a:gd name="connsiteY3-8" fmla="*/ 1219200 h 1219200"/>
              <a:gd name="connsiteX4-9" fmla="*/ 0 w 3810000"/>
              <a:gd name="connsiteY4-10" fmla="*/ 0 h 1219200"/>
              <a:gd name="connsiteX0-11" fmla="*/ 0 w 3840480"/>
              <a:gd name="connsiteY0-12" fmla="*/ 0 h 1219200"/>
              <a:gd name="connsiteX1-13" fmla="*/ 3810000 w 3840480"/>
              <a:gd name="connsiteY1-14" fmla="*/ 213360 h 1219200"/>
              <a:gd name="connsiteX2-15" fmla="*/ 3840480 w 3840480"/>
              <a:gd name="connsiteY2-16" fmla="*/ 1036320 h 1219200"/>
              <a:gd name="connsiteX3-17" fmla="*/ 0 w 3840480"/>
              <a:gd name="connsiteY3-18" fmla="*/ 1219200 h 1219200"/>
              <a:gd name="connsiteX4-19" fmla="*/ 0 w 3840480"/>
              <a:gd name="connsiteY4-20" fmla="*/ 0 h 1219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840479" h="1219200">
                <a:moveTo>
                  <a:pt x="0" y="0"/>
                </a:moveTo>
                <a:lnTo>
                  <a:pt x="3810000" y="213360"/>
                </a:lnTo>
                <a:lnTo>
                  <a:pt x="3840480" y="103632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80000"/>
            </a:srgbClr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2735797" y="1754529"/>
            <a:ext cx="4439126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700" b="1" dirty="0">
                <a:solidFill>
                  <a:schemeClr val="accent5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你对自己的了解有多少呢？</a:t>
            </a:r>
          </a:p>
        </p:txBody>
      </p:sp>
      <p:grpSp>
        <p:nvGrpSpPr>
          <p:cNvPr id="11" name="Group 168"/>
          <p:cNvGrpSpPr>
            <a:grpSpLocks noChangeAspect="1"/>
          </p:cNvGrpSpPr>
          <p:nvPr/>
        </p:nvGrpSpPr>
        <p:grpSpPr>
          <a:xfrm rot="-1200000">
            <a:off x="1220733" y="1863100"/>
            <a:ext cx="892739" cy="898969"/>
            <a:chOff x="2993" y="56"/>
            <a:chExt cx="430" cy="433"/>
          </a:xfr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16200000" scaled="0"/>
          </a:gradFill>
        </p:grpSpPr>
        <p:sp>
          <p:nvSpPr>
            <p:cNvPr id="12" name="Freeform 169"/>
            <p:cNvSpPr/>
            <p:nvPr/>
          </p:nvSpPr>
          <p:spPr bwMode="auto">
            <a:xfrm>
              <a:off x="3075" y="123"/>
              <a:ext cx="240" cy="284"/>
            </a:xfrm>
            <a:custGeom>
              <a:avLst/>
              <a:gdLst>
                <a:gd name="T0" fmla="*/ 35 w 100"/>
                <a:gd name="T1" fmla="*/ 113 h 118"/>
                <a:gd name="T2" fmla="*/ 8 w 100"/>
                <a:gd name="T3" fmla="*/ 54 h 118"/>
                <a:gd name="T4" fmla="*/ 49 w 100"/>
                <a:gd name="T5" fmla="*/ 7 h 118"/>
                <a:gd name="T6" fmla="*/ 86 w 100"/>
                <a:gd name="T7" fmla="*/ 13 h 118"/>
                <a:gd name="T8" fmla="*/ 95 w 100"/>
                <a:gd name="T9" fmla="*/ 55 h 118"/>
                <a:gd name="T10" fmla="*/ 77 w 100"/>
                <a:gd name="T11" fmla="*/ 91 h 118"/>
                <a:gd name="T12" fmla="*/ 68 w 100"/>
                <a:gd name="T13" fmla="*/ 107 h 118"/>
                <a:gd name="T14" fmla="*/ 34 w 100"/>
                <a:gd name="T15" fmla="*/ 113 h 118"/>
                <a:gd name="T16" fmla="*/ 33 w 100"/>
                <a:gd name="T17" fmla="*/ 115 h 118"/>
                <a:gd name="T18" fmla="*/ 68 w 100"/>
                <a:gd name="T19" fmla="*/ 114 h 118"/>
                <a:gd name="T20" fmla="*/ 69 w 100"/>
                <a:gd name="T21" fmla="*/ 113 h 118"/>
                <a:gd name="T22" fmla="*/ 92 w 100"/>
                <a:gd name="T23" fmla="*/ 71 h 118"/>
                <a:gd name="T24" fmla="*/ 98 w 100"/>
                <a:gd name="T25" fmla="*/ 30 h 118"/>
                <a:gd name="T26" fmla="*/ 46 w 100"/>
                <a:gd name="T27" fmla="*/ 4 h 118"/>
                <a:gd name="T28" fmla="*/ 4 w 100"/>
                <a:gd name="T29" fmla="*/ 47 h 118"/>
                <a:gd name="T30" fmla="*/ 33 w 100"/>
                <a:gd name="T31" fmla="*/ 115 h 118"/>
                <a:gd name="T32" fmla="*/ 35 w 100"/>
                <a:gd name="T33" fmla="*/ 11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18">
                  <a:moveTo>
                    <a:pt x="35" y="113"/>
                  </a:moveTo>
                  <a:cubicBezTo>
                    <a:pt x="26" y="94"/>
                    <a:pt x="13" y="75"/>
                    <a:pt x="8" y="54"/>
                  </a:cubicBezTo>
                  <a:cubicBezTo>
                    <a:pt x="0" y="25"/>
                    <a:pt x="24" y="12"/>
                    <a:pt x="49" y="7"/>
                  </a:cubicBezTo>
                  <a:cubicBezTo>
                    <a:pt x="62" y="4"/>
                    <a:pt x="76" y="4"/>
                    <a:pt x="86" y="13"/>
                  </a:cubicBezTo>
                  <a:cubicBezTo>
                    <a:pt x="97" y="23"/>
                    <a:pt x="97" y="41"/>
                    <a:pt x="95" y="55"/>
                  </a:cubicBezTo>
                  <a:cubicBezTo>
                    <a:pt x="93" y="68"/>
                    <a:pt x="84" y="79"/>
                    <a:pt x="77" y="91"/>
                  </a:cubicBezTo>
                  <a:cubicBezTo>
                    <a:pt x="73" y="96"/>
                    <a:pt x="70" y="101"/>
                    <a:pt x="68" y="107"/>
                  </a:cubicBezTo>
                  <a:cubicBezTo>
                    <a:pt x="64" y="116"/>
                    <a:pt x="43" y="114"/>
                    <a:pt x="34" y="113"/>
                  </a:cubicBezTo>
                  <a:cubicBezTo>
                    <a:pt x="32" y="112"/>
                    <a:pt x="32" y="115"/>
                    <a:pt x="33" y="115"/>
                  </a:cubicBezTo>
                  <a:cubicBezTo>
                    <a:pt x="45" y="118"/>
                    <a:pt x="56" y="115"/>
                    <a:pt x="68" y="114"/>
                  </a:cubicBezTo>
                  <a:cubicBezTo>
                    <a:pt x="69" y="114"/>
                    <a:pt x="69" y="113"/>
                    <a:pt x="69" y="113"/>
                  </a:cubicBezTo>
                  <a:cubicBezTo>
                    <a:pt x="74" y="97"/>
                    <a:pt x="85" y="85"/>
                    <a:pt x="92" y="71"/>
                  </a:cubicBezTo>
                  <a:cubicBezTo>
                    <a:pt x="99" y="58"/>
                    <a:pt x="100" y="44"/>
                    <a:pt x="98" y="30"/>
                  </a:cubicBezTo>
                  <a:cubicBezTo>
                    <a:pt x="93" y="4"/>
                    <a:pt x="68" y="0"/>
                    <a:pt x="46" y="4"/>
                  </a:cubicBezTo>
                  <a:cubicBezTo>
                    <a:pt x="24" y="9"/>
                    <a:pt x="1" y="21"/>
                    <a:pt x="4" y="47"/>
                  </a:cubicBezTo>
                  <a:cubicBezTo>
                    <a:pt x="6" y="71"/>
                    <a:pt x="23" y="93"/>
                    <a:pt x="33" y="115"/>
                  </a:cubicBezTo>
                  <a:cubicBezTo>
                    <a:pt x="33" y="116"/>
                    <a:pt x="36" y="115"/>
                    <a:pt x="35" y="11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" name="Freeform 170"/>
            <p:cNvSpPr/>
            <p:nvPr/>
          </p:nvSpPr>
          <p:spPr bwMode="auto">
            <a:xfrm>
              <a:off x="3149" y="282"/>
              <a:ext cx="96" cy="120"/>
            </a:xfrm>
            <a:custGeom>
              <a:avLst/>
              <a:gdLst>
                <a:gd name="T0" fmla="*/ 6 w 40"/>
                <a:gd name="T1" fmla="*/ 50 h 50"/>
                <a:gd name="T2" fmla="*/ 3 w 40"/>
                <a:gd name="T3" fmla="*/ 5 h 50"/>
                <a:gd name="T4" fmla="*/ 2 w 40"/>
                <a:gd name="T5" fmla="*/ 5 h 50"/>
                <a:gd name="T6" fmla="*/ 21 w 40"/>
                <a:gd name="T7" fmla="*/ 17 h 50"/>
                <a:gd name="T8" fmla="*/ 30 w 40"/>
                <a:gd name="T9" fmla="*/ 6 h 50"/>
                <a:gd name="T10" fmla="*/ 18 w 40"/>
                <a:gd name="T11" fmla="*/ 2 h 50"/>
                <a:gd name="T12" fmla="*/ 18 w 40"/>
                <a:gd name="T13" fmla="*/ 2 h 50"/>
                <a:gd name="T14" fmla="*/ 40 w 40"/>
                <a:gd name="T15" fmla="*/ 13 h 50"/>
                <a:gd name="T16" fmla="*/ 40 w 40"/>
                <a:gd name="T17" fmla="*/ 12 h 50"/>
                <a:gd name="T18" fmla="*/ 28 w 40"/>
                <a:gd name="T19" fmla="*/ 22 h 50"/>
                <a:gd name="T20" fmla="*/ 29 w 40"/>
                <a:gd name="T21" fmla="*/ 46 h 50"/>
                <a:gd name="T22" fmla="*/ 5 w 40"/>
                <a:gd name="T23" fmla="*/ 48 h 50"/>
                <a:gd name="T24" fmla="*/ 5 w 40"/>
                <a:gd name="T25" fmla="*/ 50 h 50"/>
                <a:gd name="T26" fmla="*/ 13 w 40"/>
                <a:gd name="T27" fmla="*/ 49 h 50"/>
                <a:gd name="T28" fmla="*/ 32 w 40"/>
                <a:gd name="T29" fmla="*/ 47 h 50"/>
                <a:gd name="T30" fmla="*/ 33 w 40"/>
                <a:gd name="T31" fmla="*/ 46 h 50"/>
                <a:gd name="T32" fmla="*/ 30 w 40"/>
                <a:gd name="T33" fmla="*/ 28 h 50"/>
                <a:gd name="T34" fmla="*/ 30 w 40"/>
                <a:gd name="T35" fmla="*/ 15 h 50"/>
                <a:gd name="T36" fmla="*/ 37 w 40"/>
                <a:gd name="T37" fmla="*/ 11 h 50"/>
                <a:gd name="T38" fmla="*/ 29 w 40"/>
                <a:gd name="T39" fmla="*/ 19 h 50"/>
                <a:gd name="T40" fmla="*/ 26 w 40"/>
                <a:gd name="T41" fmla="*/ 3 h 50"/>
                <a:gd name="T42" fmla="*/ 24 w 40"/>
                <a:gd name="T43" fmla="*/ 13 h 50"/>
                <a:gd name="T44" fmla="*/ 3 w 40"/>
                <a:gd name="T45" fmla="*/ 13 h 50"/>
                <a:gd name="T46" fmla="*/ 3 w 40"/>
                <a:gd name="T47" fmla="*/ 9 h 50"/>
                <a:gd name="T48" fmla="*/ 8 w 40"/>
                <a:gd name="T49" fmla="*/ 11 h 50"/>
                <a:gd name="T50" fmla="*/ 12 w 40"/>
                <a:gd name="T51" fmla="*/ 24 h 50"/>
                <a:gd name="T52" fmla="*/ 5 w 40"/>
                <a:gd name="T53" fmla="*/ 49 h 50"/>
                <a:gd name="T54" fmla="*/ 6 w 40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" h="50">
                  <a:moveTo>
                    <a:pt x="6" y="50"/>
                  </a:moveTo>
                  <a:cubicBezTo>
                    <a:pt x="15" y="38"/>
                    <a:pt x="19" y="12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20"/>
                    <a:pt x="9" y="24"/>
                    <a:pt x="21" y="17"/>
                  </a:cubicBezTo>
                  <a:cubicBezTo>
                    <a:pt x="25" y="14"/>
                    <a:pt x="30" y="11"/>
                    <a:pt x="30" y="6"/>
                  </a:cubicBezTo>
                  <a:cubicBezTo>
                    <a:pt x="30" y="1"/>
                    <a:pt x="21" y="1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3" y="17"/>
                    <a:pt x="31" y="27"/>
                    <a:pt x="40" y="13"/>
                  </a:cubicBezTo>
                  <a:cubicBezTo>
                    <a:pt x="40" y="13"/>
                    <a:pt x="40" y="12"/>
                    <a:pt x="40" y="12"/>
                  </a:cubicBezTo>
                  <a:cubicBezTo>
                    <a:pt x="33" y="2"/>
                    <a:pt x="28" y="15"/>
                    <a:pt x="28" y="22"/>
                  </a:cubicBezTo>
                  <a:cubicBezTo>
                    <a:pt x="28" y="26"/>
                    <a:pt x="33" y="45"/>
                    <a:pt x="29" y="46"/>
                  </a:cubicBezTo>
                  <a:cubicBezTo>
                    <a:pt x="21" y="47"/>
                    <a:pt x="13" y="48"/>
                    <a:pt x="5" y="48"/>
                  </a:cubicBezTo>
                  <a:cubicBezTo>
                    <a:pt x="4" y="49"/>
                    <a:pt x="4" y="50"/>
                    <a:pt x="5" y="50"/>
                  </a:cubicBezTo>
                  <a:cubicBezTo>
                    <a:pt x="8" y="50"/>
                    <a:pt x="10" y="49"/>
                    <a:pt x="13" y="49"/>
                  </a:cubicBezTo>
                  <a:cubicBezTo>
                    <a:pt x="19" y="49"/>
                    <a:pt x="25" y="48"/>
                    <a:pt x="32" y="47"/>
                  </a:cubicBezTo>
                  <a:cubicBezTo>
                    <a:pt x="32" y="47"/>
                    <a:pt x="33" y="47"/>
                    <a:pt x="33" y="46"/>
                  </a:cubicBezTo>
                  <a:cubicBezTo>
                    <a:pt x="32" y="40"/>
                    <a:pt x="31" y="34"/>
                    <a:pt x="30" y="28"/>
                  </a:cubicBezTo>
                  <a:cubicBezTo>
                    <a:pt x="30" y="24"/>
                    <a:pt x="29" y="19"/>
                    <a:pt x="30" y="15"/>
                  </a:cubicBezTo>
                  <a:cubicBezTo>
                    <a:pt x="32" y="10"/>
                    <a:pt x="34" y="9"/>
                    <a:pt x="37" y="11"/>
                  </a:cubicBezTo>
                  <a:cubicBezTo>
                    <a:pt x="40" y="16"/>
                    <a:pt x="31" y="19"/>
                    <a:pt x="29" y="19"/>
                  </a:cubicBezTo>
                  <a:cubicBezTo>
                    <a:pt x="18" y="20"/>
                    <a:pt x="13" y="0"/>
                    <a:pt x="26" y="3"/>
                  </a:cubicBezTo>
                  <a:cubicBezTo>
                    <a:pt x="32" y="5"/>
                    <a:pt x="26" y="11"/>
                    <a:pt x="24" y="13"/>
                  </a:cubicBezTo>
                  <a:cubicBezTo>
                    <a:pt x="18" y="18"/>
                    <a:pt x="5" y="24"/>
                    <a:pt x="3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3"/>
                    <a:pt x="8" y="10"/>
                    <a:pt x="8" y="11"/>
                  </a:cubicBezTo>
                  <a:cubicBezTo>
                    <a:pt x="11" y="15"/>
                    <a:pt x="12" y="20"/>
                    <a:pt x="12" y="24"/>
                  </a:cubicBezTo>
                  <a:cubicBezTo>
                    <a:pt x="13" y="33"/>
                    <a:pt x="10" y="42"/>
                    <a:pt x="5" y="49"/>
                  </a:cubicBezTo>
                  <a:cubicBezTo>
                    <a:pt x="4" y="49"/>
                    <a:pt x="5" y="50"/>
                    <a:pt x="6" y="5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Freeform 171"/>
            <p:cNvSpPr/>
            <p:nvPr/>
          </p:nvSpPr>
          <p:spPr bwMode="auto">
            <a:xfrm>
              <a:off x="3154" y="390"/>
              <a:ext cx="84" cy="99"/>
            </a:xfrm>
            <a:custGeom>
              <a:avLst/>
              <a:gdLst>
                <a:gd name="T0" fmla="*/ 0 w 35"/>
                <a:gd name="T1" fmla="*/ 5 h 41"/>
                <a:gd name="T2" fmla="*/ 5 w 35"/>
                <a:gd name="T3" fmla="*/ 37 h 41"/>
                <a:gd name="T4" fmla="*/ 6 w 35"/>
                <a:gd name="T5" fmla="*/ 39 h 41"/>
                <a:gd name="T6" fmla="*/ 29 w 35"/>
                <a:gd name="T7" fmla="*/ 33 h 41"/>
                <a:gd name="T8" fmla="*/ 35 w 35"/>
                <a:gd name="T9" fmla="*/ 2 h 41"/>
                <a:gd name="T10" fmla="*/ 33 w 35"/>
                <a:gd name="T11" fmla="*/ 1 h 41"/>
                <a:gd name="T12" fmla="*/ 15 w 35"/>
                <a:gd name="T13" fmla="*/ 2 h 41"/>
                <a:gd name="T14" fmla="*/ 1 w 35"/>
                <a:gd name="T15" fmla="*/ 3 h 41"/>
                <a:gd name="T16" fmla="*/ 1 w 35"/>
                <a:gd name="T17" fmla="*/ 6 h 41"/>
                <a:gd name="T18" fmla="*/ 15 w 35"/>
                <a:gd name="T19" fmla="*/ 4 h 41"/>
                <a:gd name="T20" fmla="*/ 34 w 35"/>
                <a:gd name="T21" fmla="*/ 3 h 41"/>
                <a:gd name="T22" fmla="*/ 32 w 35"/>
                <a:gd name="T23" fmla="*/ 2 h 41"/>
                <a:gd name="T24" fmla="*/ 24 w 35"/>
                <a:gd name="T25" fmla="*/ 34 h 41"/>
                <a:gd name="T26" fmla="*/ 16 w 35"/>
                <a:gd name="T27" fmla="*/ 37 h 41"/>
                <a:gd name="T28" fmla="*/ 7 w 35"/>
                <a:gd name="T29" fmla="*/ 30 h 41"/>
                <a:gd name="T30" fmla="*/ 3 w 35"/>
                <a:gd name="T31" fmla="*/ 4 h 41"/>
                <a:gd name="T32" fmla="*/ 0 w 35"/>
                <a:gd name="T3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41">
                  <a:moveTo>
                    <a:pt x="0" y="5"/>
                  </a:moveTo>
                  <a:cubicBezTo>
                    <a:pt x="2" y="16"/>
                    <a:pt x="5" y="26"/>
                    <a:pt x="5" y="37"/>
                  </a:cubicBezTo>
                  <a:cubicBezTo>
                    <a:pt x="5" y="38"/>
                    <a:pt x="6" y="39"/>
                    <a:pt x="6" y="39"/>
                  </a:cubicBezTo>
                  <a:cubicBezTo>
                    <a:pt x="15" y="40"/>
                    <a:pt x="24" y="41"/>
                    <a:pt x="29" y="33"/>
                  </a:cubicBezTo>
                  <a:cubicBezTo>
                    <a:pt x="34" y="24"/>
                    <a:pt x="33" y="12"/>
                    <a:pt x="35" y="2"/>
                  </a:cubicBezTo>
                  <a:cubicBezTo>
                    <a:pt x="35" y="1"/>
                    <a:pt x="34" y="0"/>
                    <a:pt x="33" y="1"/>
                  </a:cubicBezTo>
                  <a:cubicBezTo>
                    <a:pt x="27" y="1"/>
                    <a:pt x="21" y="1"/>
                    <a:pt x="15" y="2"/>
                  </a:cubicBezTo>
                  <a:cubicBezTo>
                    <a:pt x="10" y="2"/>
                    <a:pt x="6" y="3"/>
                    <a:pt x="1" y="3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6" y="6"/>
                    <a:pt x="10" y="5"/>
                    <a:pt x="15" y="4"/>
                  </a:cubicBezTo>
                  <a:cubicBezTo>
                    <a:pt x="21" y="4"/>
                    <a:pt x="27" y="4"/>
                    <a:pt x="34" y="3"/>
                  </a:cubicBezTo>
                  <a:cubicBezTo>
                    <a:pt x="33" y="3"/>
                    <a:pt x="33" y="2"/>
                    <a:pt x="32" y="2"/>
                  </a:cubicBezTo>
                  <a:cubicBezTo>
                    <a:pt x="30" y="11"/>
                    <a:pt x="32" y="27"/>
                    <a:pt x="24" y="34"/>
                  </a:cubicBezTo>
                  <a:cubicBezTo>
                    <a:pt x="22" y="36"/>
                    <a:pt x="19" y="37"/>
                    <a:pt x="16" y="37"/>
                  </a:cubicBezTo>
                  <a:cubicBezTo>
                    <a:pt x="9" y="37"/>
                    <a:pt x="8" y="36"/>
                    <a:pt x="7" y="30"/>
                  </a:cubicBezTo>
                  <a:cubicBezTo>
                    <a:pt x="7" y="21"/>
                    <a:pt x="4" y="13"/>
                    <a:pt x="3" y="4"/>
                  </a:cubicBezTo>
                  <a:cubicBezTo>
                    <a:pt x="2" y="2"/>
                    <a:pt x="0" y="3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" name="Freeform 172"/>
            <p:cNvSpPr/>
            <p:nvPr/>
          </p:nvSpPr>
          <p:spPr bwMode="auto">
            <a:xfrm>
              <a:off x="3164" y="441"/>
              <a:ext cx="67" cy="17"/>
            </a:xfrm>
            <a:custGeom>
              <a:avLst/>
              <a:gdLst>
                <a:gd name="T0" fmla="*/ 1 w 28"/>
                <a:gd name="T1" fmla="*/ 6 h 7"/>
                <a:gd name="T2" fmla="*/ 27 w 28"/>
                <a:gd name="T3" fmla="*/ 3 h 7"/>
                <a:gd name="T4" fmla="*/ 26 w 28"/>
                <a:gd name="T5" fmla="*/ 0 h 7"/>
                <a:gd name="T6" fmla="*/ 2 w 28"/>
                <a:gd name="T7" fmla="*/ 3 h 7"/>
                <a:gd name="T8" fmla="*/ 1 w 28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7">
                  <a:moveTo>
                    <a:pt x="1" y="6"/>
                  </a:moveTo>
                  <a:cubicBezTo>
                    <a:pt x="10" y="7"/>
                    <a:pt x="18" y="6"/>
                    <a:pt x="27" y="3"/>
                  </a:cubicBezTo>
                  <a:cubicBezTo>
                    <a:pt x="28" y="3"/>
                    <a:pt x="28" y="0"/>
                    <a:pt x="26" y="0"/>
                  </a:cubicBezTo>
                  <a:cubicBezTo>
                    <a:pt x="18" y="3"/>
                    <a:pt x="10" y="4"/>
                    <a:pt x="2" y="3"/>
                  </a:cubicBezTo>
                  <a:cubicBezTo>
                    <a:pt x="0" y="3"/>
                    <a:pt x="0" y="6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Freeform 173"/>
            <p:cNvSpPr/>
            <p:nvPr/>
          </p:nvSpPr>
          <p:spPr bwMode="auto">
            <a:xfrm>
              <a:off x="3161" y="414"/>
              <a:ext cx="75" cy="19"/>
            </a:xfrm>
            <a:custGeom>
              <a:avLst/>
              <a:gdLst>
                <a:gd name="T0" fmla="*/ 2 w 31"/>
                <a:gd name="T1" fmla="*/ 8 h 8"/>
                <a:gd name="T2" fmla="*/ 29 w 31"/>
                <a:gd name="T3" fmla="*/ 4 h 8"/>
                <a:gd name="T4" fmla="*/ 28 w 31"/>
                <a:gd name="T5" fmla="*/ 1 h 8"/>
                <a:gd name="T6" fmla="*/ 2 w 31"/>
                <a:gd name="T7" fmla="*/ 5 h 8"/>
                <a:gd name="T8" fmla="*/ 2 w 31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">
                  <a:moveTo>
                    <a:pt x="2" y="8"/>
                  </a:moveTo>
                  <a:cubicBezTo>
                    <a:pt x="11" y="8"/>
                    <a:pt x="20" y="7"/>
                    <a:pt x="29" y="4"/>
                  </a:cubicBezTo>
                  <a:cubicBezTo>
                    <a:pt x="31" y="3"/>
                    <a:pt x="30" y="0"/>
                    <a:pt x="28" y="1"/>
                  </a:cubicBezTo>
                  <a:cubicBezTo>
                    <a:pt x="20" y="4"/>
                    <a:pt x="11" y="5"/>
                    <a:pt x="2" y="5"/>
                  </a:cubicBezTo>
                  <a:cubicBezTo>
                    <a:pt x="0" y="5"/>
                    <a:pt x="0" y="8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7" name="Freeform 174"/>
            <p:cNvSpPr/>
            <p:nvPr/>
          </p:nvSpPr>
          <p:spPr bwMode="auto">
            <a:xfrm>
              <a:off x="3101" y="174"/>
              <a:ext cx="24" cy="12"/>
            </a:xfrm>
            <a:custGeom>
              <a:avLst/>
              <a:gdLst>
                <a:gd name="T0" fmla="*/ 2 w 10"/>
                <a:gd name="T1" fmla="*/ 4 h 5"/>
                <a:gd name="T2" fmla="*/ 9 w 10"/>
                <a:gd name="T3" fmla="*/ 1 h 5"/>
                <a:gd name="T4" fmla="*/ 8 w 10"/>
                <a:gd name="T5" fmla="*/ 0 h 5"/>
                <a:gd name="T6" fmla="*/ 1 w 10"/>
                <a:gd name="T7" fmla="*/ 3 h 5"/>
                <a:gd name="T8" fmla="*/ 2 w 10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2" y="4"/>
                  </a:moveTo>
                  <a:cubicBezTo>
                    <a:pt x="4" y="3"/>
                    <a:pt x="7" y="3"/>
                    <a:pt x="9" y="1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2"/>
                    <a:pt x="3" y="2"/>
                    <a:pt x="1" y="3"/>
                  </a:cubicBezTo>
                  <a:cubicBezTo>
                    <a:pt x="0" y="4"/>
                    <a:pt x="1" y="5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" name="Freeform 175"/>
            <p:cNvSpPr/>
            <p:nvPr/>
          </p:nvSpPr>
          <p:spPr bwMode="auto">
            <a:xfrm>
              <a:off x="3092" y="190"/>
              <a:ext cx="33" cy="15"/>
            </a:xfrm>
            <a:custGeom>
              <a:avLst/>
              <a:gdLst>
                <a:gd name="T0" fmla="*/ 2 w 14"/>
                <a:gd name="T1" fmla="*/ 6 h 6"/>
                <a:gd name="T2" fmla="*/ 13 w 14"/>
                <a:gd name="T3" fmla="*/ 2 h 6"/>
                <a:gd name="T4" fmla="*/ 12 w 14"/>
                <a:gd name="T5" fmla="*/ 0 h 6"/>
                <a:gd name="T6" fmla="*/ 1 w 14"/>
                <a:gd name="T7" fmla="*/ 5 h 6"/>
                <a:gd name="T8" fmla="*/ 2 w 14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">
                  <a:moveTo>
                    <a:pt x="2" y="6"/>
                  </a:moveTo>
                  <a:cubicBezTo>
                    <a:pt x="5" y="5"/>
                    <a:pt x="9" y="3"/>
                    <a:pt x="13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9" y="2"/>
                    <a:pt x="5" y="3"/>
                    <a:pt x="1" y="5"/>
                  </a:cubicBezTo>
                  <a:cubicBezTo>
                    <a:pt x="0" y="5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" name="Freeform 176"/>
            <p:cNvSpPr/>
            <p:nvPr/>
          </p:nvSpPr>
          <p:spPr bwMode="auto">
            <a:xfrm>
              <a:off x="3092" y="198"/>
              <a:ext cx="36" cy="19"/>
            </a:xfrm>
            <a:custGeom>
              <a:avLst/>
              <a:gdLst>
                <a:gd name="T0" fmla="*/ 2 w 15"/>
                <a:gd name="T1" fmla="*/ 7 h 8"/>
                <a:gd name="T2" fmla="*/ 14 w 15"/>
                <a:gd name="T3" fmla="*/ 2 h 8"/>
                <a:gd name="T4" fmla="*/ 14 w 15"/>
                <a:gd name="T5" fmla="*/ 0 h 8"/>
                <a:gd name="T6" fmla="*/ 1 w 15"/>
                <a:gd name="T7" fmla="*/ 6 h 8"/>
                <a:gd name="T8" fmla="*/ 2 w 15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2" y="7"/>
                  </a:moveTo>
                  <a:cubicBezTo>
                    <a:pt x="6" y="6"/>
                    <a:pt x="10" y="4"/>
                    <a:pt x="14" y="2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0" y="3"/>
                    <a:pt x="6" y="4"/>
                    <a:pt x="1" y="6"/>
                  </a:cubicBezTo>
                  <a:cubicBezTo>
                    <a:pt x="0" y="6"/>
                    <a:pt x="1" y="8"/>
                    <a:pt x="2" y="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1" name="Freeform 177"/>
            <p:cNvSpPr/>
            <p:nvPr/>
          </p:nvSpPr>
          <p:spPr bwMode="auto">
            <a:xfrm>
              <a:off x="3082" y="222"/>
              <a:ext cx="31" cy="12"/>
            </a:xfrm>
            <a:custGeom>
              <a:avLst/>
              <a:gdLst>
                <a:gd name="T0" fmla="*/ 1 w 13"/>
                <a:gd name="T1" fmla="*/ 4 h 5"/>
                <a:gd name="T2" fmla="*/ 12 w 13"/>
                <a:gd name="T3" fmla="*/ 2 h 5"/>
                <a:gd name="T4" fmla="*/ 12 w 13"/>
                <a:gd name="T5" fmla="*/ 0 h 5"/>
                <a:gd name="T6" fmla="*/ 1 w 13"/>
                <a:gd name="T7" fmla="*/ 3 h 5"/>
                <a:gd name="T8" fmla="*/ 1 w 1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" y="4"/>
                  </a:moveTo>
                  <a:cubicBezTo>
                    <a:pt x="5" y="3"/>
                    <a:pt x="9" y="2"/>
                    <a:pt x="12" y="2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9" y="0"/>
                    <a:pt x="5" y="2"/>
                    <a:pt x="1" y="3"/>
                  </a:cubicBezTo>
                  <a:cubicBezTo>
                    <a:pt x="0" y="3"/>
                    <a:pt x="0" y="5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2" name="Freeform 178"/>
            <p:cNvSpPr/>
            <p:nvPr/>
          </p:nvSpPr>
          <p:spPr bwMode="auto">
            <a:xfrm>
              <a:off x="3087" y="219"/>
              <a:ext cx="53" cy="22"/>
            </a:xfrm>
            <a:custGeom>
              <a:avLst/>
              <a:gdLst>
                <a:gd name="T0" fmla="*/ 1 w 22"/>
                <a:gd name="T1" fmla="*/ 8 h 9"/>
                <a:gd name="T2" fmla="*/ 21 w 22"/>
                <a:gd name="T3" fmla="*/ 1 h 9"/>
                <a:gd name="T4" fmla="*/ 21 w 22"/>
                <a:gd name="T5" fmla="*/ 0 h 9"/>
                <a:gd name="T6" fmla="*/ 1 w 22"/>
                <a:gd name="T7" fmla="*/ 7 h 9"/>
                <a:gd name="T8" fmla="*/ 1 w 22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">
                  <a:moveTo>
                    <a:pt x="1" y="8"/>
                  </a:moveTo>
                  <a:cubicBezTo>
                    <a:pt x="8" y="7"/>
                    <a:pt x="15" y="4"/>
                    <a:pt x="21" y="1"/>
                  </a:cubicBezTo>
                  <a:cubicBezTo>
                    <a:pt x="22" y="1"/>
                    <a:pt x="22" y="0"/>
                    <a:pt x="21" y="0"/>
                  </a:cubicBezTo>
                  <a:cubicBezTo>
                    <a:pt x="14" y="3"/>
                    <a:pt x="8" y="5"/>
                    <a:pt x="1" y="7"/>
                  </a:cubicBezTo>
                  <a:cubicBezTo>
                    <a:pt x="0" y="7"/>
                    <a:pt x="0" y="9"/>
                    <a:pt x="1" y="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3" name="Freeform 179"/>
            <p:cNvSpPr/>
            <p:nvPr/>
          </p:nvSpPr>
          <p:spPr bwMode="auto">
            <a:xfrm>
              <a:off x="3089" y="246"/>
              <a:ext cx="32" cy="9"/>
            </a:xfrm>
            <a:custGeom>
              <a:avLst/>
              <a:gdLst>
                <a:gd name="T0" fmla="*/ 1 w 13"/>
                <a:gd name="T1" fmla="*/ 4 h 4"/>
                <a:gd name="T2" fmla="*/ 13 w 13"/>
                <a:gd name="T3" fmla="*/ 1 h 4"/>
                <a:gd name="T4" fmla="*/ 12 w 13"/>
                <a:gd name="T5" fmla="*/ 0 h 4"/>
                <a:gd name="T6" fmla="*/ 1 w 13"/>
                <a:gd name="T7" fmla="*/ 3 h 4"/>
                <a:gd name="T8" fmla="*/ 1 w 1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" y="4"/>
                  </a:moveTo>
                  <a:cubicBezTo>
                    <a:pt x="5" y="4"/>
                    <a:pt x="9" y="3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8" y="2"/>
                    <a:pt x="5" y="3"/>
                    <a:pt x="1" y="3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4" name="Freeform 180"/>
            <p:cNvSpPr/>
            <p:nvPr/>
          </p:nvSpPr>
          <p:spPr bwMode="auto">
            <a:xfrm>
              <a:off x="3097" y="251"/>
              <a:ext cx="31" cy="16"/>
            </a:xfrm>
            <a:custGeom>
              <a:avLst/>
              <a:gdLst>
                <a:gd name="T0" fmla="*/ 1 w 13"/>
                <a:gd name="T1" fmla="*/ 6 h 7"/>
                <a:gd name="T2" fmla="*/ 12 w 13"/>
                <a:gd name="T3" fmla="*/ 2 h 7"/>
                <a:gd name="T4" fmla="*/ 12 w 13"/>
                <a:gd name="T5" fmla="*/ 1 h 7"/>
                <a:gd name="T6" fmla="*/ 1 w 13"/>
                <a:gd name="T7" fmla="*/ 5 h 7"/>
                <a:gd name="T8" fmla="*/ 1 w 13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7">
                  <a:moveTo>
                    <a:pt x="1" y="6"/>
                  </a:moveTo>
                  <a:cubicBezTo>
                    <a:pt x="5" y="5"/>
                    <a:pt x="9" y="4"/>
                    <a:pt x="12" y="2"/>
                  </a:cubicBezTo>
                  <a:cubicBezTo>
                    <a:pt x="13" y="2"/>
                    <a:pt x="13" y="0"/>
                    <a:pt x="12" y="1"/>
                  </a:cubicBezTo>
                  <a:cubicBezTo>
                    <a:pt x="8" y="3"/>
                    <a:pt x="4" y="4"/>
                    <a:pt x="1" y="5"/>
                  </a:cubicBezTo>
                  <a:cubicBezTo>
                    <a:pt x="0" y="5"/>
                    <a:pt x="0" y="7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5" name="Freeform 181"/>
            <p:cNvSpPr/>
            <p:nvPr/>
          </p:nvSpPr>
          <p:spPr bwMode="auto">
            <a:xfrm>
              <a:off x="3092" y="263"/>
              <a:ext cx="41" cy="14"/>
            </a:xfrm>
            <a:custGeom>
              <a:avLst/>
              <a:gdLst>
                <a:gd name="T0" fmla="*/ 2 w 17"/>
                <a:gd name="T1" fmla="*/ 6 h 6"/>
                <a:gd name="T2" fmla="*/ 16 w 17"/>
                <a:gd name="T3" fmla="*/ 1 h 6"/>
                <a:gd name="T4" fmla="*/ 15 w 17"/>
                <a:gd name="T5" fmla="*/ 0 h 6"/>
                <a:gd name="T6" fmla="*/ 1 w 17"/>
                <a:gd name="T7" fmla="*/ 4 h 6"/>
                <a:gd name="T8" fmla="*/ 2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2" y="6"/>
                  </a:moveTo>
                  <a:cubicBezTo>
                    <a:pt x="6" y="4"/>
                    <a:pt x="11" y="3"/>
                    <a:pt x="16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1" y="2"/>
                    <a:pt x="6" y="3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6" name="Freeform 182"/>
            <p:cNvSpPr/>
            <p:nvPr/>
          </p:nvSpPr>
          <p:spPr bwMode="auto">
            <a:xfrm>
              <a:off x="3106" y="275"/>
              <a:ext cx="34" cy="12"/>
            </a:xfrm>
            <a:custGeom>
              <a:avLst/>
              <a:gdLst>
                <a:gd name="T0" fmla="*/ 1 w 14"/>
                <a:gd name="T1" fmla="*/ 5 h 5"/>
                <a:gd name="T2" fmla="*/ 13 w 14"/>
                <a:gd name="T3" fmla="*/ 2 h 5"/>
                <a:gd name="T4" fmla="*/ 12 w 14"/>
                <a:gd name="T5" fmla="*/ 1 h 5"/>
                <a:gd name="T6" fmla="*/ 1 w 14"/>
                <a:gd name="T7" fmla="*/ 4 h 5"/>
                <a:gd name="T8" fmla="*/ 1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1" y="5"/>
                  </a:moveTo>
                  <a:cubicBezTo>
                    <a:pt x="5" y="5"/>
                    <a:pt x="9" y="4"/>
                    <a:pt x="13" y="2"/>
                  </a:cubicBezTo>
                  <a:cubicBezTo>
                    <a:pt x="14" y="2"/>
                    <a:pt x="13" y="0"/>
                    <a:pt x="12" y="1"/>
                  </a:cubicBezTo>
                  <a:cubicBezTo>
                    <a:pt x="9" y="2"/>
                    <a:pt x="5" y="3"/>
                    <a:pt x="1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7" name="Freeform 183"/>
            <p:cNvSpPr/>
            <p:nvPr/>
          </p:nvSpPr>
          <p:spPr bwMode="auto">
            <a:xfrm>
              <a:off x="3099" y="166"/>
              <a:ext cx="43" cy="15"/>
            </a:xfrm>
            <a:custGeom>
              <a:avLst/>
              <a:gdLst>
                <a:gd name="T0" fmla="*/ 1 w 18"/>
                <a:gd name="T1" fmla="*/ 6 h 6"/>
                <a:gd name="T2" fmla="*/ 17 w 18"/>
                <a:gd name="T3" fmla="*/ 2 h 6"/>
                <a:gd name="T4" fmla="*/ 17 w 18"/>
                <a:gd name="T5" fmla="*/ 0 h 6"/>
                <a:gd name="T6" fmla="*/ 1 w 18"/>
                <a:gd name="T7" fmla="*/ 5 h 6"/>
                <a:gd name="T8" fmla="*/ 1 w 1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">
                  <a:moveTo>
                    <a:pt x="1" y="6"/>
                  </a:moveTo>
                  <a:cubicBezTo>
                    <a:pt x="7" y="5"/>
                    <a:pt x="12" y="3"/>
                    <a:pt x="17" y="2"/>
                  </a:cubicBezTo>
                  <a:cubicBezTo>
                    <a:pt x="18" y="2"/>
                    <a:pt x="17" y="0"/>
                    <a:pt x="17" y="0"/>
                  </a:cubicBezTo>
                  <a:cubicBezTo>
                    <a:pt x="11" y="2"/>
                    <a:pt x="6" y="3"/>
                    <a:pt x="1" y="5"/>
                  </a:cubicBezTo>
                  <a:cubicBezTo>
                    <a:pt x="0" y="5"/>
                    <a:pt x="1" y="6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8" name="Freeform 184"/>
            <p:cNvSpPr/>
            <p:nvPr/>
          </p:nvSpPr>
          <p:spPr bwMode="auto">
            <a:xfrm>
              <a:off x="3092" y="183"/>
              <a:ext cx="53" cy="15"/>
            </a:xfrm>
            <a:custGeom>
              <a:avLst/>
              <a:gdLst>
                <a:gd name="T0" fmla="*/ 1 w 22"/>
                <a:gd name="T1" fmla="*/ 6 h 6"/>
                <a:gd name="T2" fmla="*/ 21 w 22"/>
                <a:gd name="T3" fmla="*/ 2 h 6"/>
                <a:gd name="T4" fmla="*/ 21 w 22"/>
                <a:gd name="T5" fmla="*/ 1 h 6"/>
                <a:gd name="T6" fmla="*/ 1 w 22"/>
                <a:gd name="T7" fmla="*/ 5 h 6"/>
                <a:gd name="T8" fmla="*/ 1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1" y="6"/>
                  </a:moveTo>
                  <a:cubicBezTo>
                    <a:pt x="8" y="5"/>
                    <a:pt x="14" y="3"/>
                    <a:pt x="21" y="2"/>
                  </a:cubicBezTo>
                  <a:cubicBezTo>
                    <a:pt x="22" y="2"/>
                    <a:pt x="22" y="0"/>
                    <a:pt x="21" y="1"/>
                  </a:cubicBezTo>
                  <a:cubicBezTo>
                    <a:pt x="14" y="2"/>
                    <a:pt x="8" y="3"/>
                    <a:pt x="1" y="5"/>
                  </a:cubicBezTo>
                  <a:cubicBezTo>
                    <a:pt x="0" y="5"/>
                    <a:pt x="0" y="6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9" name="Freeform 185"/>
            <p:cNvSpPr/>
            <p:nvPr/>
          </p:nvSpPr>
          <p:spPr bwMode="auto">
            <a:xfrm>
              <a:off x="3092" y="198"/>
              <a:ext cx="43" cy="14"/>
            </a:xfrm>
            <a:custGeom>
              <a:avLst/>
              <a:gdLst>
                <a:gd name="T0" fmla="*/ 2 w 18"/>
                <a:gd name="T1" fmla="*/ 6 h 6"/>
                <a:gd name="T2" fmla="*/ 17 w 18"/>
                <a:gd name="T3" fmla="*/ 2 h 6"/>
                <a:gd name="T4" fmla="*/ 17 w 18"/>
                <a:gd name="T5" fmla="*/ 0 h 6"/>
                <a:gd name="T6" fmla="*/ 1 w 18"/>
                <a:gd name="T7" fmla="*/ 4 h 6"/>
                <a:gd name="T8" fmla="*/ 2 w 1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">
                  <a:moveTo>
                    <a:pt x="2" y="6"/>
                  </a:moveTo>
                  <a:cubicBezTo>
                    <a:pt x="7" y="4"/>
                    <a:pt x="12" y="3"/>
                    <a:pt x="17" y="2"/>
                  </a:cubicBezTo>
                  <a:cubicBezTo>
                    <a:pt x="18" y="1"/>
                    <a:pt x="18" y="0"/>
                    <a:pt x="17" y="0"/>
                  </a:cubicBezTo>
                  <a:cubicBezTo>
                    <a:pt x="12" y="2"/>
                    <a:pt x="6" y="3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0" name="Freeform 186"/>
            <p:cNvSpPr/>
            <p:nvPr/>
          </p:nvSpPr>
          <p:spPr bwMode="auto">
            <a:xfrm>
              <a:off x="3121" y="56"/>
              <a:ext cx="45" cy="53"/>
            </a:xfrm>
            <a:custGeom>
              <a:avLst/>
              <a:gdLst>
                <a:gd name="T0" fmla="*/ 15 w 19"/>
                <a:gd name="T1" fmla="*/ 21 h 22"/>
                <a:gd name="T2" fmla="*/ 17 w 19"/>
                <a:gd name="T3" fmla="*/ 6 h 22"/>
                <a:gd name="T4" fmla="*/ 4 w 19"/>
                <a:gd name="T5" fmla="*/ 2 h 22"/>
                <a:gd name="T6" fmla="*/ 4 w 19"/>
                <a:gd name="T7" fmla="*/ 13 h 22"/>
                <a:gd name="T8" fmla="*/ 9 w 19"/>
                <a:gd name="T9" fmla="*/ 18 h 22"/>
                <a:gd name="T10" fmla="*/ 13 w 19"/>
                <a:gd name="T11" fmla="*/ 21 h 22"/>
                <a:gd name="T12" fmla="*/ 13 w 19"/>
                <a:gd name="T13" fmla="*/ 22 h 22"/>
                <a:gd name="T14" fmla="*/ 14 w 19"/>
                <a:gd name="T15" fmla="*/ 22 h 22"/>
                <a:gd name="T16" fmla="*/ 14 w 19"/>
                <a:gd name="T17" fmla="*/ 20 h 22"/>
                <a:gd name="T18" fmla="*/ 14 w 19"/>
                <a:gd name="T19" fmla="*/ 20 h 22"/>
                <a:gd name="T20" fmla="*/ 13 w 19"/>
                <a:gd name="T21" fmla="*/ 20 h 22"/>
                <a:gd name="T22" fmla="*/ 10 w 19"/>
                <a:gd name="T23" fmla="*/ 17 h 22"/>
                <a:gd name="T24" fmla="*/ 3 w 19"/>
                <a:gd name="T25" fmla="*/ 7 h 22"/>
                <a:gd name="T26" fmla="*/ 8 w 19"/>
                <a:gd name="T27" fmla="*/ 3 h 22"/>
                <a:gd name="T28" fmla="*/ 16 w 19"/>
                <a:gd name="T29" fmla="*/ 6 h 22"/>
                <a:gd name="T30" fmla="*/ 13 w 19"/>
                <a:gd name="T31" fmla="*/ 21 h 22"/>
                <a:gd name="T32" fmla="*/ 15 w 19"/>
                <a:gd name="T33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2">
                  <a:moveTo>
                    <a:pt x="15" y="21"/>
                  </a:moveTo>
                  <a:cubicBezTo>
                    <a:pt x="16" y="17"/>
                    <a:pt x="19" y="10"/>
                    <a:pt x="17" y="6"/>
                  </a:cubicBezTo>
                  <a:cubicBezTo>
                    <a:pt x="14" y="2"/>
                    <a:pt x="9" y="0"/>
                    <a:pt x="4" y="2"/>
                  </a:cubicBezTo>
                  <a:cubicBezTo>
                    <a:pt x="0" y="4"/>
                    <a:pt x="2" y="9"/>
                    <a:pt x="4" y="13"/>
                  </a:cubicBezTo>
                  <a:cubicBezTo>
                    <a:pt x="5" y="15"/>
                    <a:pt x="7" y="16"/>
                    <a:pt x="9" y="18"/>
                  </a:cubicBezTo>
                  <a:cubicBezTo>
                    <a:pt x="10" y="19"/>
                    <a:pt x="13" y="21"/>
                    <a:pt x="13" y="21"/>
                  </a:cubicBezTo>
                  <a:cubicBezTo>
                    <a:pt x="13" y="21"/>
                    <a:pt x="13" y="22"/>
                    <a:pt x="1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5" y="20"/>
                    <a:pt x="14" y="20"/>
                  </a:cubicBezTo>
                  <a:cubicBezTo>
                    <a:pt x="13" y="20"/>
                    <a:pt x="14" y="21"/>
                    <a:pt x="14" y="20"/>
                  </a:cubicBezTo>
                  <a:cubicBezTo>
                    <a:pt x="14" y="20"/>
                    <a:pt x="14" y="20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7" y="14"/>
                    <a:pt x="3" y="11"/>
                    <a:pt x="3" y="7"/>
                  </a:cubicBezTo>
                  <a:cubicBezTo>
                    <a:pt x="3" y="4"/>
                    <a:pt x="6" y="3"/>
                    <a:pt x="8" y="3"/>
                  </a:cubicBezTo>
                  <a:cubicBezTo>
                    <a:pt x="11" y="2"/>
                    <a:pt x="14" y="4"/>
                    <a:pt x="16" y="6"/>
                  </a:cubicBezTo>
                  <a:cubicBezTo>
                    <a:pt x="18" y="10"/>
                    <a:pt x="15" y="17"/>
                    <a:pt x="13" y="21"/>
                  </a:cubicBezTo>
                  <a:cubicBezTo>
                    <a:pt x="13" y="22"/>
                    <a:pt x="14" y="22"/>
                    <a:pt x="15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1" name="Freeform 187"/>
            <p:cNvSpPr/>
            <p:nvPr/>
          </p:nvSpPr>
          <p:spPr bwMode="auto">
            <a:xfrm>
              <a:off x="3269" y="56"/>
              <a:ext cx="49" cy="55"/>
            </a:xfrm>
            <a:custGeom>
              <a:avLst/>
              <a:gdLst>
                <a:gd name="T0" fmla="*/ 2 w 20"/>
                <a:gd name="T1" fmla="*/ 22 h 23"/>
                <a:gd name="T2" fmla="*/ 4 w 20"/>
                <a:gd name="T3" fmla="*/ 9 h 23"/>
                <a:gd name="T4" fmla="*/ 16 w 20"/>
                <a:gd name="T5" fmla="*/ 6 h 23"/>
                <a:gd name="T6" fmla="*/ 10 w 20"/>
                <a:gd name="T7" fmla="*/ 16 h 23"/>
                <a:gd name="T8" fmla="*/ 1 w 20"/>
                <a:gd name="T9" fmla="*/ 21 h 23"/>
                <a:gd name="T10" fmla="*/ 1 w 20"/>
                <a:gd name="T11" fmla="*/ 22 h 23"/>
                <a:gd name="T12" fmla="*/ 13 w 20"/>
                <a:gd name="T13" fmla="*/ 15 h 23"/>
                <a:gd name="T14" fmla="*/ 17 w 20"/>
                <a:gd name="T15" fmla="*/ 4 h 23"/>
                <a:gd name="T16" fmla="*/ 5 w 20"/>
                <a:gd name="T17" fmla="*/ 6 h 23"/>
                <a:gd name="T18" fmla="*/ 0 w 20"/>
                <a:gd name="T19" fmla="*/ 22 h 23"/>
                <a:gd name="T20" fmla="*/ 2 w 20"/>
                <a:gd name="T21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2" y="22"/>
                  </a:moveTo>
                  <a:cubicBezTo>
                    <a:pt x="1" y="17"/>
                    <a:pt x="2" y="13"/>
                    <a:pt x="4" y="9"/>
                  </a:cubicBezTo>
                  <a:cubicBezTo>
                    <a:pt x="6" y="5"/>
                    <a:pt x="12" y="0"/>
                    <a:pt x="16" y="6"/>
                  </a:cubicBezTo>
                  <a:cubicBezTo>
                    <a:pt x="18" y="9"/>
                    <a:pt x="12" y="14"/>
                    <a:pt x="10" y="16"/>
                  </a:cubicBezTo>
                  <a:cubicBezTo>
                    <a:pt x="7" y="18"/>
                    <a:pt x="4" y="21"/>
                    <a:pt x="1" y="21"/>
                  </a:cubicBezTo>
                  <a:cubicBezTo>
                    <a:pt x="0" y="21"/>
                    <a:pt x="0" y="22"/>
                    <a:pt x="1" y="22"/>
                  </a:cubicBezTo>
                  <a:cubicBezTo>
                    <a:pt x="6" y="22"/>
                    <a:pt x="9" y="18"/>
                    <a:pt x="13" y="15"/>
                  </a:cubicBezTo>
                  <a:cubicBezTo>
                    <a:pt x="15" y="13"/>
                    <a:pt x="20" y="8"/>
                    <a:pt x="17" y="4"/>
                  </a:cubicBezTo>
                  <a:cubicBezTo>
                    <a:pt x="13" y="0"/>
                    <a:pt x="8" y="2"/>
                    <a:pt x="5" y="6"/>
                  </a:cubicBezTo>
                  <a:cubicBezTo>
                    <a:pt x="1" y="10"/>
                    <a:pt x="0" y="16"/>
                    <a:pt x="0" y="22"/>
                  </a:cubicBezTo>
                  <a:cubicBezTo>
                    <a:pt x="0" y="23"/>
                    <a:pt x="2" y="23"/>
                    <a:pt x="2" y="2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2" name="Freeform 188"/>
            <p:cNvSpPr/>
            <p:nvPr/>
          </p:nvSpPr>
          <p:spPr bwMode="auto">
            <a:xfrm>
              <a:off x="2993" y="166"/>
              <a:ext cx="60" cy="36"/>
            </a:xfrm>
            <a:custGeom>
              <a:avLst/>
              <a:gdLst>
                <a:gd name="T0" fmla="*/ 25 w 25"/>
                <a:gd name="T1" fmla="*/ 6 h 15"/>
                <a:gd name="T2" fmla="*/ 11 w 25"/>
                <a:gd name="T3" fmla="*/ 0 h 15"/>
                <a:gd name="T4" fmla="*/ 1 w 25"/>
                <a:gd name="T5" fmla="*/ 6 h 15"/>
                <a:gd name="T6" fmla="*/ 24 w 25"/>
                <a:gd name="T7" fmla="*/ 7 h 15"/>
                <a:gd name="T8" fmla="*/ 23 w 25"/>
                <a:gd name="T9" fmla="*/ 6 h 15"/>
                <a:gd name="T10" fmla="*/ 3 w 25"/>
                <a:gd name="T11" fmla="*/ 8 h 15"/>
                <a:gd name="T12" fmla="*/ 11 w 25"/>
                <a:gd name="T13" fmla="*/ 2 h 15"/>
                <a:gd name="T14" fmla="*/ 23 w 25"/>
                <a:gd name="T15" fmla="*/ 6 h 15"/>
                <a:gd name="T16" fmla="*/ 25 w 25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5">
                  <a:moveTo>
                    <a:pt x="25" y="6"/>
                  </a:moveTo>
                  <a:cubicBezTo>
                    <a:pt x="21" y="1"/>
                    <a:pt x="16" y="0"/>
                    <a:pt x="11" y="0"/>
                  </a:cubicBezTo>
                  <a:cubicBezTo>
                    <a:pt x="7" y="0"/>
                    <a:pt x="2" y="2"/>
                    <a:pt x="1" y="6"/>
                  </a:cubicBezTo>
                  <a:cubicBezTo>
                    <a:pt x="0" y="15"/>
                    <a:pt x="21" y="10"/>
                    <a:pt x="24" y="7"/>
                  </a:cubicBezTo>
                  <a:cubicBezTo>
                    <a:pt x="25" y="6"/>
                    <a:pt x="24" y="5"/>
                    <a:pt x="23" y="6"/>
                  </a:cubicBezTo>
                  <a:cubicBezTo>
                    <a:pt x="20" y="9"/>
                    <a:pt x="6" y="12"/>
                    <a:pt x="3" y="8"/>
                  </a:cubicBezTo>
                  <a:cubicBezTo>
                    <a:pt x="0" y="4"/>
                    <a:pt x="9" y="2"/>
                    <a:pt x="11" y="2"/>
                  </a:cubicBezTo>
                  <a:cubicBezTo>
                    <a:pt x="16" y="1"/>
                    <a:pt x="21" y="3"/>
                    <a:pt x="23" y="6"/>
                  </a:cubicBezTo>
                  <a:cubicBezTo>
                    <a:pt x="24" y="7"/>
                    <a:pt x="25" y="6"/>
                    <a:pt x="25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3" name="Freeform 189"/>
            <p:cNvSpPr/>
            <p:nvPr/>
          </p:nvSpPr>
          <p:spPr bwMode="auto">
            <a:xfrm>
              <a:off x="3346" y="125"/>
              <a:ext cx="77" cy="58"/>
            </a:xfrm>
            <a:custGeom>
              <a:avLst/>
              <a:gdLst>
                <a:gd name="T0" fmla="*/ 1 w 32"/>
                <a:gd name="T1" fmla="*/ 23 h 24"/>
                <a:gd name="T2" fmla="*/ 25 w 32"/>
                <a:gd name="T3" fmla="*/ 8 h 24"/>
                <a:gd name="T4" fmla="*/ 16 w 32"/>
                <a:gd name="T5" fmla="*/ 20 h 24"/>
                <a:gd name="T6" fmla="*/ 1 w 32"/>
                <a:gd name="T7" fmla="*/ 22 h 24"/>
                <a:gd name="T8" fmla="*/ 0 w 32"/>
                <a:gd name="T9" fmla="*/ 22 h 24"/>
                <a:gd name="T10" fmla="*/ 0 w 32"/>
                <a:gd name="T11" fmla="*/ 23 h 24"/>
                <a:gd name="T12" fmla="*/ 1 w 32"/>
                <a:gd name="T13" fmla="*/ 23 h 24"/>
                <a:gd name="T14" fmla="*/ 12 w 32"/>
                <a:gd name="T15" fmla="*/ 22 h 24"/>
                <a:gd name="T16" fmla="*/ 21 w 32"/>
                <a:gd name="T17" fmla="*/ 19 h 24"/>
                <a:gd name="T18" fmla="*/ 27 w 32"/>
                <a:gd name="T19" fmla="*/ 8 h 24"/>
                <a:gd name="T20" fmla="*/ 0 w 32"/>
                <a:gd name="T21" fmla="*/ 23 h 24"/>
                <a:gd name="T22" fmla="*/ 1 w 32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24">
                  <a:moveTo>
                    <a:pt x="1" y="23"/>
                  </a:moveTo>
                  <a:cubicBezTo>
                    <a:pt x="3" y="15"/>
                    <a:pt x="17" y="3"/>
                    <a:pt x="25" y="8"/>
                  </a:cubicBezTo>
                  <a:cubicBezTo>
                    <a:pt x="32" y="12"/>
                    <a:pt x="20" y="19"/>
                    <a:pt x="16" y="20"/>
                  </a:cubicBezTo>
                  <a:cubicBezTo>
                    <a:pt x="11" y="22"/>
                    <a:pt x="6" y="21"/>
                    <a:pt x="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1" y="24"/>
                    <a:pt x="1" y="23"/>
                  </a:cubicBezTo>
                  <a:cubicBezTo>
                    <a:pt x="1" y="23"/>
                    <a:pt x="11" y="23"/>
                    <a:pt x="12" y="22"/>
                  </a:cubicBezTo>
                  <a:cubicBezTo>
                    <a:pt x="15" y="22"/>
                    <a:pt x="18" y="21"/>
                    <a:pt x="21" y="19"/>
                  </a:cubicBezTo>
                  <a:cubicBezTo>
                    <a:pt x="24" y="18"/>
                    <a:pt x="32" y="12"/>
                    <a:pt x="27" y="8"/>
                  </a:cubicBezTo>
                  <a:cubicBezTo>
                    <a:pt x="19" y="0"/>
                    <a:pt x="2" y="13"/>
                    <a:pt x="0" y="23"/>
                  </a:cubicBezTo>
                  <a:cubicBezTo>
                    <a:pt x="0" y="24"/>
                    <a:pt x="1" y="24"/>
                    <a:pt x="1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4" name="Freeform 190"/>
            <p:cNvSpPr/>
            <p:nvPr/>
          </p:nvSpPr>
          <p:spPr bwMode="auto">
            <a:xfrm>
              <a:off x="3097" y="234"/>
              <a:ext cx="38" cy="12"/>
            </a:xfrm>
            <a:custGeom>
              <a:avLst/>
              <a:gdLst>
                <a:gd name="T0" fmla="*/ 1 w 16"/>
                <a:gd name="T1" fmla="*/ 5 h 5"/>
                <a:gd name="T2" fmla="*/ 15 w 16"/>
                <a:gd name="T3" fmla="*/ 1 h 5"/>
                <a:gd name="T4" fmla="*/ 15 w 16"/>
                <a:gd name="T5" fmla="*/ 0 h 5"/>
                <a:gd name="T6" fmla="*/ 1 w 16"/>
                <a:gd name="T7" fmla="*/ 3 h 5"/>
                <a:gd name="T8" fmla="*/ 1 w 1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" y="5"/>
                  </a:moveTo>
                  <a:cubicBezTo>
                    <a:pt x="6" y="5"/>
                    <a:pt x="11" y="3"/>
                    <a:pt x="15" y="1"/>
                  </a:cubicBezTo>
                  <a:cubicBezTo>
                    <a:pt x="16" y="1"/>
                    <a:pt x="15" y="0"/>
                    <a:pt x="15" y="0"/>
                  </a:cubicBezTo>
                  <a:cubicBezTo>
                    <a:pt x="10" y="2"/>
                    <a:pt x="6" y="3"/>
                    <a:pt x="1" y="3"/>
                  </a:cubicBezTo>
                  <a:cubicBezTo>
                    <a:pt x="0" y="3"/>
                    <a:pt x="0" y="5"/>
                    <a:pt x="1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5" name="Freeform 191"/>
            <p:cNvSpPr/>
            <p:nvPr/>
          </p:nvSpPr>
          <p:spPr bwMode="auto">
            <a:xfrm>
              <a:off x="3099" y="243"/>
              <a:ext cx="38" cy="12"/>
            </a:xfrm>
            <a:custGeom>
              <a:avLst/>
              <a:gdLst>
                <a:gd name="T0" fmla="*/ 1 w 16"/>
                <a:gd name="T1" fmla="*/ 4 h 5"/>
                <a:gd name="T2" fmla="*/ 15 w 16"/>
                <a:gd name="T3" fmla="*/ 1 h 5"/>
                <a:gd name="T4" fmla="*/ 14 w 16"/>
                <a:gd name="T5" fmla="*/ 0 h 5"/>
                <a:gd name="T6" fmla="*/ 1 w 16"/>
                <a:gd name="T7" fmla="*/ 3 h 5"/>
                <a:gd name="T8" fmla="*/ 1 w 16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" y="4"/>
                  </a:moveTo>
                  <a:cubicBezTo>
                    <a:pt x="6" y="3"/>
                    <a:pt x="10" y="3"/>
                    <a:pt x="15" y="1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0" y="1"/>
                    <a:pt x="5" y="1"/>
                    <a:pt x="1" y="3"/>
                  </a:cubicBezTo>
                  <a:cubicBezTo>
                    <a:pt x="0" y="3"/>
                    <a:pt x="1" y="5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6" name="Freeform 192"/>
            <p:cNvSpPr/>
            <p:nvPr/>
          </p:nvSpPr>
          <p:spPr bwMode="auto">
            <a:xfrm>
              <a:off x="3099" y="251"/>
              <a:ext cx="34" cy="12"/>
            </a:xfrm>
            <a:custGeom>
              <a:avLst/>
              <a:gdLst>
                <a:gd name="T0" fmla="*/ 1 w 14"/>
                <a:gd name="T1" fmla="*/ 4 h 5"/>
                <a:gd name="T2" fmla="*/ 13 w 14"/>
                <a:gd name="T3" fmla="*/ 2 h 5"/>
                <a:gd name="T4" fmla="*/ 13 w 14"/>
                <a:gd name="T5" fmla="*/ 0 h 5"/>
                <a:gd name="T6" fmla="*/ 1 w 14"/>
                <a:gd name="T7" fmla="*/ 3 h 5"/>
                <a:gd name="T8" fmla="*/ 1 w 1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1" y="4"/>
                  </a:moveTo>
                  <a:cubicBezTo>
                    <a:pt x="5" y="3"/>
                    <a:pt x="9" y="3"/>
                    <a:pt x="13" y="2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9" y="1"/>
                    <a:pt x="5" y="2"/>
                    <a:pt x="1" y="3"/>
                  </a:cubicBezTo>
                  <a:cubicBezTo>
                    <a:pt x="0" y="3"/>
                    <a:pt x="1" y="5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7" name="Freeform 193"/>
            <p:cNvSpPr/>
            <p:nvPr/>
          </p:nvSpPr>
          <p:spPr bwMode="auto">
            <a:xfrm>
              <a:off x="3104" y="258"/>
              <a:ext cx="31" cy="9"/>
            </a:xfrm>
            <a:custGeom>
              <a:avLst/>
              <a:gdLst>
                <a:gd name="T0" fmla="*/ 1 w 13"/>
                <a:gd name="T1" fmla="*/ 3 h 4"/>
                <a:gd name="T2" fmla="*/ 6 w 13"/>
                <a:gd name="T3" fmla="*/ 3 h 4"/>
                <a:gd name="T4" fmla="*/ 12 w 13"/>
                <a:gd name="T5" fmla="*/ 2 h 4"/>
                <a:gd name="T6" fmla="*/ 12 w 13"/>
                <a:gd name="T7" fmla="*/ 0 h 4"/>
                <a:gd name="T8" fmla="*/ 7 w 13"/>
                <a:gd name="T9" fmla="*/ 2 h 4"/>
                <a:gd name="T10" fmla="*/ 2 w 13"/>
                <a:gd name="T11" fmla="*/ 2 h 4"/>
                <a:gd name="T12" fmla="*/ 1 w 1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">
                  <a:moveTo>
                    <a:pt x="1" y="3"/>
                  </a:moveTo>
                  <a:cubicBezTo>
                    <a:pt x="2" y="4"/>
                    <a:pt x="4" y="4"/>
                    <a:pt x="6" y="3"/>
                  </a:cubicBezTo>
                  <a:cubicBezTo>
                    <a:pt x="8" y="3"/>
                    <a:pt x="10" y="3"/>
                    <a:pt x="12" y="2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0" y="1"/>
                    <a:pt x="9" y="1"/>
                    <a:pt x="7" y="2"/>
                  </a:cubicBezTo>
                  <a:cubicBezTo>
                    <a:pt x="6" y="2"/>
                    <a:pt x="3" y="3"/>
                    <a:pt x="2" y="2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" name="Freeform 194"/>
            <p:cNvSpPr/>
            <p:nvPr/>
          </p:nvSpPr>
          <p:spPr bwMode="auto">
            <a:xfrm>
              <a:off x="3109" y="267"/>
              <a:ext cx="28" cy="10"/>
            </a:xfrm>
            <a:custGeom>
              <a:avLst/>
              <a:gdLst>
                <a:gd name="T0" fmla="*/ 1 w 12"/>
                <a:gd name="T1" fmla="*/ 4 h 4"/>
                <a:gd name="T2" fmla="*/ 11 w 12"/>
                <a:gd name="T3" fmla="*/ 2 h 4"/>
                <a:gd name="T4" fmla="*/ 10 w 12"/>
                <a:gd name="T5" fmla="*/ 0 h 4"/>
                <a:gd name="T6" fmla="*/ 1 w 12"/>
                <a:gd name="T7" fmla="*/ 3 h 4"/>
                <a:gd name="T8" fmla="*/ 1 w 1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1" y="4"/>
                  </a:moveTo>
                  <a:cubicBezTo>
                    <a:pt x="5" y="4"/>
                    <a:pt x="8" y="3"/>
                    <a:pt x="11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7" y="2"/>
                    <a:pt x="4" y="2"/>
                    <a:pt x="1" y="3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9" name="Freeform 195"/>
            <p:cNvSpPr/>
            <p:nvPr/>
          </p:nvSpPr>
          <p:spPr bwMode="auto">
            <a:xfrm>
              <a:off x="3097" y="210"/>
              <a:ext cx="36" cy="7"/>
            </a:xfrm>
            <a:custGeom>
              <a:avLst/>
              <a:gdLst>
                <a:gd name="T0" fmla="*/ 1 w 15"/>
                <a:gd name="T1" fmla="*/ 3 h 3"/>
                <a:gd name="T2" fmla="*/ 15 w 15"/>
                <a:gd name="T3" fmla="*/ 2 h 3"/>
                <a:gd name="T4" fmla="*/ 14 w 15"/>
                <a:gd name="T5" fmla="*/ 0 h 3"/>
                <a:gd name="T6" fmla="*/ 1 w 15"/>
                <a:gd name="T7" fmla="*/ 2 h 3"/>
                <a:gd name="T8" fmla="*/ 1 w 1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1" y="3"/>
                  </a:moveTo>
                  <a:cubicBezTo>
                    <a:pt x="6" y="3"/>
                    <a:pt x="10" y="3"/>
                    <a:pt x="15" y="2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0" y="1"/>
                    <a:pt x="6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0" name="Freeform 196"/>
            <p:cNvSpPr/>
            <p:nvPr/>
          </p:nvSpPr>
          <p:spPr bwMode="auto">
            <a:xfrm>
              <a:off x="3094" y="214"/>
              <a:ext cx="36" cy="13"/>
            </a:xfrm>
            <a:custGeom>
              <a:avLst/>
              <a:gdLst>
                <a:gd name="T0" fmla="*/ 1 w 15"/>
                <a:gd name="T1" fmla="*/ 5 h 5"/>
                <a:gd name="T2" fmla="*/ 15 w 15"/>
                <a:gd name="T3" fmla="*/ 2 h 5"/>
                <a:gd name="T4" fmla="*/ 14 w 15"/>
                <a:gd name="T5" fmla="*/ 1 h 5"/>
                <a:gd name="T6" fmla="*/ 1 w 15"/>
                <a:gd name="T7" fmla="*/ 4 h 5"/>
                <a:gd name="T8" fmla="*/ 1 w 1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1" y="5"/>
                  </a:moveTo>
                  <a:cubicBezTo>
                    <a:pt x="6" y="4"/>
                    <a:pt x="10" y="4"/>
                    <a:pt x="15" y="2"/>
                  </a:cubicBezTo>
                  <a:cubicBezTo>
                    <a:pt x="15" y="1"/>
                    <a:pt x="15" y="0"/>
                    <a:pt x="14" y="1"/>
                  </a:cubicBezTo>
                  <a:cubicBezTo>
                    <a:pt x="10" y="3"/>
                    <a:pt x="5" y="3"/>
                    <a:pt x="1" y="4"/>
                  </a:cubicBezTo>
                  <a:cubicBezTo>
                    <a:pt x="0" y="4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1" name="Freeform 197"/>
            <p:cNvSpPr/>
            <p:nvPr/>
          </p:nvSpPr>
          <p:spPr bwMode="auto">
            <a:xfrm>
              <a:off x="3104" y="176"/>
              <a:ext cx="33" cy="12"/>
            </a:xfrm>
            <a:custGeom>
              <a:avLst/>
              <a:gdLst>
                <a:gd name="T0" fmla="*/ 2 w 14"/>
                <a:gd name="T1" fmla="*/ 5 h 5"/>
                <a:gd name="T2" fmla="*/ 13 w 14"/>
                <a:gd name="T3" fmla="*/ 2 h 5"/>
                <a:gd name="T4" fmla="*/ 13 w 14"/>
                <a:gd name="T5" fmla="*/ 0 h 5"/>
                <a:gd name="T6" fmla="*/ 1 w 14"/>
                <a:gd name="T7" fmla="*/ 3 h 5"/>
                <a:gd name="T8" fmla="*/ 2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2" y="5"/>
                  </a:moveTo>
                  <a:cubicBezTo>
                    <a:pt x="5" y="4"/>
                    <a:pt x="9" y="3"/>
                    <a:pt x="13" y="2"/>
                  </a:cubicBezTo>
                  <a:cubicBezTo>
                    <a:pt x="14" y="1"/>
                    <a:pt x="14" y="0"/>
                    <a:pt x="13" y="0"/>
                  </a:cubicBezTo>
                  <a:cubicBezTo>
                    <a:pt x="9" y="1"/>
                    <a:pt x="5" y="3"/>
                    <a:pt x="1" y="3"/>
                  </a:cubicBezTo>
                  <a:cubicBezTo>
                    <a:pt x="0" y="3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2" name="Freeform 198"/>
            <p:cNvSpPr/>
            <p:nvPr/>
          </p:nvSpPr>
          <p:spPr bwMode="auto">
            <a:xfrm>
              <a:off x="3116" y="166"/>
              <a:ext cx="26" cy="8"/>
            </a:xfrm>
            <a:custGeom>
              <a:avLst/>
              <a:gdLst>
                <a:gd name="T0" fmla="*/ 1 w 11"/>
                <a:gd name="T1" fmla="*/ 3 h 3"/>
                <a:gd name="T2" fmla="*/ 10 w 11"/>
                <a:gd name="T3" fmla="*/ 2 h 3"/>
                <a:gd name="T4" fmla="*/ 10 w 11"/>
                <a:gd name="T5" fmla="*/ 0 h 3"/>
                <a:gd name="T6" fmla="*/ 0 w 11"/>
                <a:gd name="T7" fmla="*/ 2 h 3"/>
                <a:gd name="T8" fmla="*/ 1 w 1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">
                  <a:moveTo>
                    <a:pt x="1" y="3"/>
                  </a:moveTo>
                  <a:cubicBezTo>
                    <a:pt x="4" y="2"/>
                    <a:pt x="7" y="2"/>
                    <a:pt x="10" y="2"/>
                  </a:cubicBezTo>
                  <a:cubicBezTo>
                    <a:pt x="11" y="1"/>
                    <a:pt x="11" y="0"/>
                    <a:pt x="10" y="0"/>
                  </a:cubicBezTo>
                  <a:cubicBezTo>
                    <a:pt x="7" y="0"/>
                    <a:pt x="3" y="0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3" name="Freeform 199"/>
            <p:cNvSpPr/>
            <p:nvPr/>
          </p:nvSpPr>
          <p:spPr bwMode="auto">
            <a:xfrm>
              <a:off x="3118" y="162"/>
              <a:ext cx="27" cy="7"/>
            </a:xfrm>
            <a:custGeom>
              <a:avLst/>
              <a:gdLst>
                <a:gd name="T0" fmla="*/ 2 w 11"/>
                <a:gd name="T1" fmla="*/ 3 h 3"/>
                <a:gd name="T2" fmla="*/ 10 w 11"/>
                <a:gd name="T3" fmla="*/ 2 h 3"/>
                <a:gd name="T4" fmla="*/ 10 w 11"/>
                <a:gd name="T5" fmla="*/ 0 h 3"/>
                <a:gd name="T6" fmla="*/ 1 w 11"/>
                <a:gd name="T7" fmla="*/ 2 h 3"/>
                <a:gd name="T8" fmla="*/ 2 w 1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">
                  <a:moveTo>
                    <a:pt x="2" y="3"/>
                  </a:moveTo>
                  <a:cubicBezTo>
                    <a:pt x="4" y="1"/>
                    <a:pt x="7" y="2"/>
                    <a:pt x="10" y="2"/>
                  </a:cubicBezTo>
                  <a:cubicBezTo>
                    <a:pt x="11" y="2"/>
                    <a:pt x="11" y="0"/>
                    <a:pt x="10" y="0"/>
                  </a:cubicBezTo>
                  <a:cubicBezTo>
                    <a:pt x="7" y="0"/>
                    <a:pt x="3" y="0"/>
                    <a:pt x="1" y="2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4" name="Freeform 200"/>
            <p:cNvSpPr/>
            <p:nvPr/>
          </p:nvSpPr>
          <p:spPr bwMode="auto">
            <a:xfrm>
              <a:off x="3101" y="181"/>
              <a:ext cx="32" cy="12"/>
            </a:xfrm>
            <a:custGeom>
              <a:avLst/>
              <a:gdLst>
                <a:gd name="T0" fmla="*/ 1 w 13"/>
                <a:gd name="T1" fmla="*/ 4 h 5"/>
                <a:gd name="T2" fmla="*/ 12 w 13"/>
                <a:gd name="T3" fmla="*/ 2 h 5"/>
                <a:gd name="T4" fmla="*/ 12 w 13"/>
                <a:gd name="T5" fmla="*/ 0 h 5"/>
                <a:gd name="T6" fmla="*/ 1 w 13"/>
                <a:gd name="T7" fmla="*/ 3 h 5"/>
                <a:gd name="T8" fmla="*/ 1 w 1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" y="4"/>
                  </a:moveTo>
                  <a:cubicBezTo>
                    <a:pt x="4" y="3"/>
                    <a:pt x="8" y="3"/>
                    <a:pt x="12" y="2"/>
                  </a:cubicBezTo>
                  <a:cubicBezTo>
                    <a:pt x="13" y="2"/>
                    <a:pt x="12" y="0"/>
                    <a:pt x="12" y="0"/>
                  </a:cubicBezTo>
                  <a:cubicBezTo>
                    <a:pt x="8" y="1"/>
                    <a:pt x="4" y="2"/>
                    <a:pt x="1" y="3"/>
                  </a:cubicBezTo>
                  <a:cubicBezTo>
                    <a:pt x="0" y="3"/>
                    <a:pt x="0" y="5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5" name="Freeform 201"/>
            <p:cNvSpPr/>
            <p:nvPr/>
          </p:nvSpPr>
          <p:spPr bwMode="auto">
            <a:xfrm>
              <a:off x="3092" y="202"/>
              <a:ext cx="33" cy="8"/>
            </a:xfrm>
            <a:custGeom>
              <a:avLst/>
              <a:gdLst>
                <a:gd name="T0" fmla="*/ 1 w 14"/>
                <a:gd name="T1" fmla="*/ 3 h 3"/>
                <a:gd name="T2" fmla="*/ 13 w 14"/>
                <a:gd name="T3" fmla="*/ 1 h 3"/>
                <a:gd name="T4" fmla="*/ 13 w 14"/>
                <a:gd name="T5" fmla="*/ 0 h 3"/>
                <a:gd name="T6" fmla="*/ 1 w 14"/>
                <a:gd name="T7" fmla="*/ 1 h 3"/>
                <a:gd name="T8" fmla="*/ 1 w 1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">
                  <a:moveTo>
                    <a:pt x="1" y="3"/>
                  </a:moveTo>
                  <a:cubicBezTo>
                    <a:pt x="5" y="2"/>
                    <a:pt x="9" y="1"/>
                    <a:pt x="13" y="1"/>
                  </a:cubicBezTo>
                  <a:cubicBezTo>
                    <a:pt x="14" y="1"/>
                    <a:pt x="14" y="0"/>
                    <a:pt x="13" y="0"/>
                  </a:cubicBezTo>
                  <a:cubicBezTo>
                    <a:pt x="9" y="0"/>
                    <a:pt x="5" y="1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6" name="Freeform 202"/>
            <p:cNvSpPr/>
            <p:nvPr/>
          </p:nvSpPr>
          <p:spPr bwMode="auto">
            <a:xfrm>
              <a:off x="3087" y="219"/>
              <a:ext cx="19" cy="8"/>
            </a:xfrm>
            <a:custGeom>
              <a:avLst/>
              <a:gdLst>
                <a:gd name="T0" fmla="*/ 1 w 8"/>
                <a:gd name="T1" fmla="*/ 3 h 3"/>
                <a:gd name="T2" fmla="*/ 7 w 8"/>
                <a:gd name="T3" fmla="*/ 2 h 3"/>
                <a:gd name="T4" fmla="*/ 7 w 8"/>
                <a:gd name="T5" fmla="*/ 1 h 3"/>
                <a:gd name="T6" fmla="*/ 1 w 8"/>
                <a:gd name="T7" fmla="*/ 2 h 3"/>
                <a:gd name="T8" fmla="*/ 1 w 8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1" y="3"/>
                  </a:moveTo>
                  <a:cubicBezTo>
                    <a:pt x="3" y="2"/>
                    <a:pt x="5" y="2"/>
                    <a:pt x="7" y="2"/>
                  </a:cubicBezTo>
                  <a:cubicBezTo>
                    <a:pt x="8" y="2"/>
                    <a:pt x="8" y="0"/>
                    <a:pt x="7" y="1"/>
                  </a:cubicBezTo>
                  <a:cubicBezTo>
                    <a:pt x="5" y="1"/>
                    <a:pt x="3" y="1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7" name="Freeform 203"/>
            <p:cNvSpPr/>
            <p:nvPr/>
          </p:nvSpPr>
          <p:spPr bwMode="auto">
            <a:xfrm>
              <a:off x="3089" y="227"/>
              <a:ext cx="51" cy="14"/>
            </a:xfrm>
            <a:custGeom>
              <a:avLst/>
              <a:gdLst>
                <a:gd name="T0" fmla="*/ 2 w 21"/>
                <a:gd name="T1" fmla="*/ 6 h 6"/>
                <a:gd name="T2" fmla="*/ 20 w 21"/>
                <a:gd name="T3" fmla="*/ 2 h 6"/>
                <a:gd name="T4" fmla="*/ 20 w 21"/>
                <a:gd name="T5" fmla="*/ 1 h 6"/>
                <a:gd name="T6" fmla="*/ 1 w 21"/>
                <a:gd name="T7" fmla="*/ 4 h 6"/>
                <a:gd name="T8" fmla="*/ 2 w 2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">
                  <a:moveTo>
                    <a:pt x="2" y="6"/>
                  </a:moveTo>
                  <a:cubicBezTo>
                    <a:pt x="8" y="4"/>
                    <a:pt x="14" y="3"/>
                    <a:pt x="20" y="2"/>
                  </a:cubicBezTo>
                  <a:cubicBezTo>
                    <a:pt x="21" y="2"/>
                    <a:pt x="21" y="0"/>
                    <a:pt x="20" y="1"/>
                  </a:cubicBezTo>
                  <a:cubicBezTo>
                    <a:pt x="13" y="1"/>
                    <a:pt x="7" y="2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8" name="Freeform 204"/>
            <p:cNvSpPr/>
            <p:nvPr/>
          </p:nvSpPr>
          <p:spPr bwMode="auto">
            <a:xfrm>
              <a:off x="3089" y="243"/>
              <a:ext cx="44" cy="10"/>
            </a:xfrm>
            <a:custGeom>
              <a:avLst/>
              <a:gdLst>
                <a:gd name="T0" fmla="*/ 1 w 18"/>
                <a:gd name="T1" fmla="*/ 4 h 4"/>
                <a:gd name="T2" fmla="*/ 17 w 18"/>
                <a:gd name="T3" fmla="*/ 1 h 4"/>
                <a:gd name="T4" fmla="*/ 17 w 18"/>
                <a:gd name="T5" fmla="*/ 0 h 4"/>
                <a:gd name="T6" fmla="*/ 1 w 18"/>
                <a:gd name="T7" fmla="*/ 2 h 4"/>
                <a:gd name="T8" fmla="*/ 1 w 1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1" y="4"/>
                  </a:moveTo>
                  <a:cubicBezTo>
                    <a:pt x="7" y="3"/>
                    <a:pt x="12" y="2"/>
                    <a:pt x="17" y="1"/>
                  </a:cubicBezTo>
                  <a:cubicBezTo>
                    <a:pt x="18" y="1"/>
                    <a:pt x="18" y="0"/>
                    <a:pt x="17" y="0"/>
                  </a:cubicBezTo>
                  <a:cubicBezTo>
                    <a:pt x="11" y="1"/>
                    <a:pt x="6" y="1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9" name="Freeform 205"/>
            <p:cNvSpPr/>
            <p:nvPr/>
          </p:nvSpPr>
          <p:spPr bwMode="auto">
            <a:xfrm>
              <a:off x="3094" y="251"/>
              <a:ext cx="41" cy="12"/>
            </a:xfrm>
            <a:custGeom>
              <a:avLst/>
              <a:gdLst>
                <a:gd name="T0" fmla="*/ 1 w 17"/>
                <a:gd name="T1" fmla="*/ 5 h 5"/>
                <a:gd name="T2" fmla="*/ 16 w 17"/>
                <a:gd name="T3" fmla="*/ 2 h 5"/>
                <a:gd name="T4" fmla="*/ 16 w 17"/>
                <a:gd name="T5" fmla="*/ 0 h 5"/>
                <a:gd name="T6" fmla="*/ 1 w 17"/>
                <a:gd name="T7" fmla="*/ 3 h 5"/>
                <a:gd name="T8" fmla="*/ 1 w 1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1" y="5"/>
                  </a:moveTo>
                  <a:cubicBezTo>
                    <a:pt x="6" y="3"/>
                    <a:pt x="11" y="2"/>
                    <a:pt x="16" y="2"/>
                  </a:cubicBezTo>
                  <a:cubicBezTo>
                    <a:pt x="17" y="2"/>
                    <a:pt x="17" y="0"/>
                    <a:pt x="16" y="0"/>
                  </a:cubicBezTo>
                  <a:cubicBezTo>
                    <a:pt x="11" y="1"/>
                    <a:pt x="6" y="2"/>
                    <a:pt x="1" y="3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0" name="Freeform 206"/>
            <p:cNvSpPr/>
            <p:nvPr/>
          </p:nvSpPr>
          <p:spPr bwMode="auto">
            <a:xfrm>
              <a:off x="3104" y="260"/>
              <a:ext cx="31" cy="10"/>
            </a:xfrm>
            <a:custGeom>
              <a:avLst/>
              <a:gdLst>
                <a:gd name="T0" fmla="*/ 1 w 13"/>
                <a:gd name="T1" fmla="*/ 4 h 4"/>
                <a:gd name="T2" fmla="*/ 12 w 13"/>
                <a:gd name="T3" fmla="*/ 1 h 4"/>
                <a:gd name="T4" fmla="*/ 12 w 13"/>
                <a:gd name="T5" fmla="*/ 0 h 4"/>
                <a:gd name="T6" fmla="*/ 1 w 13"/>
                <a:gd name="T7" fmla="*/ 2 h 4"/>
                <a:gd name="T8" fmla="*/ 1 w 1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" y="4"/>
                  </a:moveTo>
                  <a:cubicBezTo>
                    <a:pt x="5" y="3"/>
                    <a:pt x="8" y="2"/>
                    <a:pt x="12" y="1"/>
                  </a:cubicBezTo>
                  <a:cubicBezTo>
                    <a:pt x="13" y="1"/>
                    <a:pt x="12" y="0"/>
                    <a:pt x="12" y="0"/>
                  </a:cubicBezTo>
                  <a:cubicBezTo>
                    <a:pt x="8" y="1"/>
                    <a:pt x="4" y="1"/>
                    <a:pt x="1" y="2"/>
                  </a:cubicBezTo>
                  <a:cubicBezTo>
                    <a:pt x="0" y="2"/>
                    <a:pt x="0" y="4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1" name="Freeform 207"/>
            <p:cNvSpPr/>
            <p:nvPr/>
          </p:nvSpPr>
          <p:spPr bwMode="auto">
            <a:xfrm>
              <a:off x="3104" y="272"/>
              <a:ext cx="29" cy="7"/>
            </a:xfrm>
            <a:custGeom>
              <a:avLst/>
              <a:gdLst>
                <a:gd name="T0" fmla="*/ 1 w 12"/>
                <a:gd name="T1" fmla="*/ 3 h 3"/>
                <a:gd name="T2" fmla="*/ 11 w 12"/>
                <a:gd name="T3" fmla="*/ 1 h 3"/>
                <a:gd name="T4" fmla="*/ 11 w 12"/>
                <a:gd name="T5" fmla="*/ 0 h 3"/>
                <a:gd name="T6" fmla="*/ 1 w 12"/>
                <a:gd name="T7" fmla="*/ 2 h 3"/>
                <a:gd name="T8" fmla="*/ 1 w 1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1" y="3"/>
                  </a:moveTo>
                  <a:cubicBezTo>
                    <a:pt x="4" y="2"/>
                    <a:pt x="8" y="2"/>
                    <a:pt x="11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8" y="1"/>
                    <a:pt x="4" y="1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2" name="Freeform 208"/>
            <p:cNvSpPr/>
            <p:nvPr/>
          </p:nvSpPr>
          <p:spPr bwMode="auto">
            <a:xfrm>
              <a:off x="3109" y="279"/>
              <a:ext cx="26" cy="8"/>
            </a:xfrm>
            <a:custGeom>
              <a:avLst/>
              <a:gdLst>
                <a:gd name="T0" fmla="*/ 2 w 11"/>
                <a:gd name="T1" fmla="*/ 3 h 3"/>
                <a:gd name="T2" fmla="*/ 10 w 11"/>
                <a:gd name="T3" fmla="*/ 1 h 3"/>
                <a:gd name="T4" fmla="*/ 9 w 11"/>
                <a:gd name="T5" fmla="*/ 0 h 3"/>
                <a:gd name="T6" fmla="*/ 1 w 11"/>
                <a:gd name="T7" fmla="*/ 1 h 3"/>
                <a:gd name="T8" fmla="*/ 2 w 1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">
                  <a:moveTo>
                    <a:pt x="2" y="3"/>
                  </a:moveTo>
                  <a:cubicBezTo>
                    <a:pt x="4" y="2"/>
                    <a:pt x="7" y="2"/>
                    <a:pt x="10" y="1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7" y="0"/>
                    <a:pt x="4" y="1"/>
                    <a:pt x="1" y="1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3" name="Freeform 209"/>
            <p:cNvSpPr/>
            <p:nvPr/>
          </p:nvSpPr>
          <p:spPr bwMode="auto">
            <a:xfrm>
              <a:off x="3106" y="282"/>
              <a:ext cx="36" cy="9"/>
            </a:xfrm>
            <a:custGeom>
              <a:avLst/>
              <a:gdLst>
                <a:gd name="T0" fmla="*/ 1 w 15"/>
                <a:gd name="T1" fmla="*/ 4 h 4"/>
                <a:gd name="T2" fmla="*/ 14 w 15"/>
                <a:gd name="T3" fmla="*/ 2 h 4"/>
                <a:gd name="T4" fmla="*/ 14 w 15"/>
                <a:gd name="T5" fmla="*/ 0 h 4"/>
                <a:gd name="T6" fmla="*/ 1 w 15"/>
                <a:gd name="T7" fmla="*/ 3 h 4"/>
                <a:gd name="T8" fmla="*/ 1 w 1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">
                  <a:moveTo>
                    <a:pt x="1" y="4"/>
                  </a:moveTo>
                  <a:cubicBezTo>
                    <a:pt x="5" y="3"/>
                    <a:pt x="10" y="2"/>
                    <a:pt x="14" y="2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9" y="1"/>
                    <a:pt x="5" y="2"/>
                    <a:pt x="1" y="3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4" name="Freeform 210"/>
            <p:cNvSpPr/>
            <p:nvPr/>
          </p:nvSpPr>
          <p:spPr bwMode="auto">
            <a:xfrm>
              <a:off x="3111" y="287"/>
              <a:ext cx="29" cy="12"/>
            </a:xfrm>
            <a:custGeom>
              <a:avLst/>
              <a:gdLst>
                <a:gd name="T0" fmla="*/ 1 w 12"/>
                <a:gd name="T1" fmla="*/ 5 h 5"/>
                <a:gd name="T2" fmla="*/ 11 w 12"/>
                <a:gd name="T3" fmla="*/ 2 h 5"/>
                <a:gd name="T4" fmla="*/ 11 w 12"/>
                <a:gd name="T5" fmla="*/ 1 h 5"/>
                <a:gd name="T6" fmla="*/ 1 w 12"/>
                <a:gd name="T7" fmla="*/ 3 h 5"/>
                <a:gd name="T8" fmla="*/ 1 w 1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">
                  <a:moveTo>
                    <a:pt x="1" y="5"/>
                  </a:moveTo>
                  <a:cubicBezTo>
                    <a:pt x="4" y="3"/>
                    <a:pt x="8" y="3"/>
                    <a:pt x="11" y="2"/>
                  </a:cubicBezTo>
                  <a:cubicBezTo>
                    <a:pt x="12" y="2"/>
                    <a:pt x="12" y="0"/>
                    <a:pt x="11" y="1"/>
                  </a:cubicBezTo>
                  <a:cubicBezTo>
                    <a:pt x="7" y="2"/>
                    <a:pt x="4" y="2"/>
                    <a:pt x="1" y="3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5" name="Freeform 211"/>
            <p:cNvSpPr/>
            <p:nvPr/>
          </p:nvSpPr>
          <p:spPr bwMode="auto">
            <a:xfrm>
              <a:off x="3113" y="294"/>
              <a:ext cx="22" cy="10"/>
            </a:xfrm>
            <a:custGeom>
              <a:avLst/>
              <a:gdLst>
                <a:gd name="T0" fmla="*/ 1 w 9"/>
                <a:gd name="T1" fmla="*/ 4 h 4"/>
                <a:gd name="T2" fmla="*/ 8 w 9"/>
                <a:gd name="T3" fmla="*/ 2 h 4"/>
                <a:gd name="T4" fmla="*/ 8 w 9"/>
                <a:gd name="T5" fmla="*/ 1 h 4"/>
                <a:gd name="T6" fmla="*/ 1 w 9"/>
                <a:gd name="T7" fmla="*/ 3 h 4"/>
                <a:gd name="T8" fmla="*/ 1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1" y="4"/>
                  </a:moveTo>
                  <a:cubicBezTo>
                    <a:pt x="3" y="3"/>
                    <a:pt x="6" y="3"/>
                    <a:pt x="8" y="2"/>
                  </a:cubicBezTo>
                  <a:cubicBezTo>
                    <a:pt x="9" y="2"/>
                    <a:pt x="9" y="0"/>
                    <a:pt x="8" y="1"/>
                  </a:cubicBezTo>
                  <a:cubicBezTo>
                    <a:pt x="6" y="1"/>
                    <a:pt x="3" y="2"/>
                    <a:pt x="1" y="3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6" name="Freeform 212"/>
            <p:cNvSpPr/>
            <p:nvPr/>
          </p:nvSpPr>
          <p:spPr bwMode="auto">
            <a:xfrm>
              <a:off x="3118" y="299"/>
              <a:ext cx="15" cy="7"/>
            </a:xfrm>
            <a:custGeom>
              <a:avLst/>
              <a:gdLst>
                <a:gd name="T0" fmla="*/ 1 w 6"/>
                <a:gd name="T1" fmla="*/ 3 h 3"/>
                <a:gd name="T2" fmla="*/ 5 w 6"/>
                <a:gd name="T3" fmla="*/ 2 h 3"/>
                <a:gd name="T4" fmla="*/ 5 w 6"/>
                <a:gd name="T5" fmla="*/ 0 h 3"/>
                <a:gd name="T6" fmla="*/ 0 w 6"/>
                <a:gd name="T7" fmla="*/ 1 h 3"/>
                <a:gd name="T8" fmla="*/ 1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1" y="3"/>
                  </a:moveTo>
                  <a:cubicBezTo>
                    <a:pt x="2" y="2"/>
                    <a:pt x="4" y="2"/>
                    <a:pt x="5" y="2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2236470" y="288132"/>
            <a:ext cx="563308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活动探究：多把尺子量自己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2461260" y="2937034"/>
            <a:ext cx="5530215" cy="168402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514350" eaLnBrk="0" hangingPunct="0"/>
            <a:r>
              <a:rPr lang="en-US" altLang="zh-CN" sz="2100" b="1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我是一个</a:t>
            </a:r>
            <a:r>
              <a:rPr lang="en-US" altLang="zh-CN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________________</a:t>
            </a:r>
            <a:r>
              <a:rPr lang="zh-CN" altLang="en-US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人</a:t>
            </a:r>
          </a:p>
          <a:p>
            <a:pPr defTabSz="514350" eaLnBrk="0" hangingPunct="0"/>
            <a:r>
              <a:rPr lang="zh-CN" altLang="en-US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我是一个</a:t>
            </a:r>
            <a:r>
              <a:rPr lang="en-US" altLang="zh-CN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________________</a:t>
            </a:r>
            <a:r>
              <a:rPr lang="zh-CN" altLang="en-US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人</a:t>
            </a:r>
          </a:p>
          <a:p>
            <a:pPr defTabSz="514350" eaLnBrk="0" hangingPunct="0"/>
            <a:r>
              <a:rPr lang="zh-CN" altLang="en-US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我是一个</a:t>
            </a:r>
            <a:r>
              <a:rPr lang="en-US" altLang="zh-CN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________________</a:t>
            </a:r>
            <a:r>
              <a:rPr lang="zh-CN" altLang="en-US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人</a:t>
            </a:r>
          </a:p>
          <a:p>
            <a:pPr defTabSz="514350" eaLnBrk="0" hangingPunct="0"/>
            <a:r>
              <a:rPr lang="zh-CN" altLang="en-US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我是一个</a:t>
            </a:r>
            <a:r>
              <a:rPr lang="en-US" altLang="zh-CN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________________</a:t>
            </a:r>
            <a:r>
              <a:rPr lang="zh-CN" altLang="en-US" sz="21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人</a:t>
            </a:r>
          </a:p>
          <a:p>
            <a:pPr defTabSz="514350" eaLnBrk="0" hangingPunct="0"/>
            <a:r>
              <a:rPr lang="zh-CN" altLang="en-US" sz="210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         </a:t>
            </a:r>
            <a:r>
              <a:rPr lang="en-US" altLang="zh-CN" sz="210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.....</a:t>
            </a:r>
          </a:p>
        </p:txBody>
      </p:sp>
    </p:spTree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Unix 3.10 unknown"/>
  <p:tag name="AS_RELEASE_DATE" val="2017.06.20"/>
  <p:tag name="AS_TITLE" val="Aspose.Slides for Java"/>
  <p:tag name="AS_VERSION" val="17.6"/>
</p:tagLst>
</file>

<file path=ppt/theme/theme1.xml><?xml version="1.0" encoding="utf-8"?>
<a:theme xmlns:a="http://schemas.openxmlformats.org/drawingml/2006/main" name="第一PPT模板网-WWW.1PPT.COM​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方正静蕾简体">
      <a:majorFont>
        <a:latin typeface="方正静蕾简体"/>
        <a:ea typeface="方正静蕾简体"/>
        <a:cs typeface="Arial"/>
      </a:majorFont>
      <a:minorFont>
        <a:latin typeface="方正静蕾简体"/>
        <a:ea typeface="方正静蕾简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1055</Words>
  <Application>Microsoft Office PowerPoint</Application>
  <PresentationFormat>全屏显示(16:9)</PresentationFormat>
  <Paragraphs>96</Paragraphs>
  <Slides>17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Meiryo</vt:lpstr>
      <vt:lpstr>方正静蕾简体</vt:lpstr>
      <vt:lpstr>宋体</vt:lpstr>
      <vt:lpstr>微软雅黑</vt:lpstr>
      <vt:lpstr>Arial</vt:lpstr>
      <vt:lpstr>Calibri</vt:lpstr>
      <vt:lpstr>Calibri Light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10</cp:revision>
  <cp:lastPrinted>2020-11-21T09:29:53Z</cp:lastPrinted>
  <dcterms:created xsi:type="dcterms:W3CDTF">2020-11-21T09:29:53Z</dcterms:created>
  <dcterms:modified xsi:type="dcterms:W3CDTF">2022-06-02T08:49:32Z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