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2"/>
  </p:sldMasterIdLst>
  <p:notesMasterIdLst>
    <p:notesMasterId r:id="rId28"/>
  </p:notesMasterIdLst>
  <p:sldIdLst>
    <p:sldId id="256" r:id="rId3"/>
    <p:sldId id="259" r:id="rId4"/>
    <p:sldId id="257" r:id="rId5"/>
    <p:sldId id="258" r:id="rId6"/>
    <p:sldId id="287" r:id="rId7"/>
    <p:sldId id="288" r:id="rId8"/>
    <p:sldId id="279" r:id="rId9"/>
    <p:sldId id="280" r:id="rId10"/>
    <p:sldId id="281" r:id="rId11"/>
    <p:sldId id="282" r:id="rId12"/>
    <p:sldId id="261" r:id="rId13"/>
    <p:sldId id="265" r:id="rId14"/>
    <p:sldId id="286" r:id="rId15"/>
    <p:sldId id="266" r:id="rId16"/>
    <p:sldId id="267" r:id="rId17"/>
    <p:sldId id="268" r:id="rId18"/>
    <p:sldId id="274" r:id="rId19"/>
    <p:sldId id="269" r:id="rId20"/>
    <p:sldId id="289" r:id="rId21"/>
    <p:sldId id="270" r:id="rId22"/>
    <p:sldId id="271" r:id="rId23"/>
    <p:sldId id="272" r:id="rId24"/>
    <p:sldId id="275" r:id="rId25"/>
    <p:sldId id="276" r:id="rId26"/>
    <p:sldId id="29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19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itchFamily="34" charset="-122"/>
              </a:rPr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2751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347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2110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50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059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933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359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944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73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8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5766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9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19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5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/>
              <a:t>单击此处编辑标题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编辑文本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1" y="713675"/>
            <a:ext cx="4681655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0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1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8"/>
          <a:stretch>
            <a:fillRect/>
          </a:stretch>
        </p:blipFill>
        <p:spPr>
          <a:xfrm>
            <a:off x="4762085" y="0"/>
            <a:ext cx="7429915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92760" y="1381126"/>
            <a:ext cx="4638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4000" dirty="0">
                <a:solidFill>
                  <a:srgbClr val="609E5A"/>
                </a:solidFill>
              </a:rPr>
              <a:t>第三课 发现自己</a:t>
            </a:r>
          </a:p>
        </p:txBody>
      </p:sp>
      <p:sp>
        <p:nvSpPr>
          <p:cNvPr id="8" name="矩形 7"/>
          <p:cNvSpPr/>
          <p:nvPr/>
        </p:nvSpPr>
        <p:spPr>
          <a:xfrm>
            <a:off x="492760" y="2301242"/>
            <a:ext cx="4638675" cy="1815465"/>
          </a:xfrm>
          <a:prstGeom prst="rect">
            <a:avLst/>
          </a:prstGeom>
          <a:solidFill>
            <a:srgbClr val="609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8318" y="2747645"/>
            <a:ext cx="46231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chemeClr val="bg1"/>
                </a:solidFill>
                <a:latin typeface="+mn-ea"/>
              </a:rPr>
              <a:t>3.1 </a:t>
            </a:r>
            <a:r>
              <a:rPr lang="zh-CN" altLang="en-US" sz="5400" b="1" dirty="0" smtClean="0">
                <a:solidFill>
                  <a:schemeClr val="bg1"/>
                </a:solidFill>
                <a:latin typeface="+mn-ea"/>
              </a:rPr>
              <a:t>认</a:t>
            </a:r>
            <a:r>
              <a:rPr lang="zh-CN" altLang="en-US" sz="5400" b="1" dirty="0">
                <a:solidFill>
                  <a:schemeClr val="bg1"/>
                </a:solidFill>
                <a:latin typeface="+mn-ea"/>
              </a:rPr>
              <a:t>识自己</a:t>
            </a:r>
          </a:p>
        </p:txBody>
      </p:sp>
      <p:sp>
        <p:nvSpPr>
          <p:cNvPr id="10" name="矩形 9"/>
          <p:cNvSpPr/>
          <p:nvPr/>
        </p:nvSpPr>
        <p:spPr>
          <a:xfrm>
            <a:off x="492761" y="5547105"/>
            <a:ext cx="4638674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2479"/>
            <a:ext cx="1219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en-US" sz="2800" dirty="0" smtClean="0">
                <a:latin typeface="+mj-ea"/>
                <a:ea typeface="+mj-ea"/>
              </a:rPr>
              <a:t>彼</a:t>
            </a:r>
            <a:r>
              <a:rPr lang="zh-CN" altLang="en-US" sz="2800" dirty="0">
                <a:latin typeface="+mj-ea"/>
                <a:ea typeface="+mj-ea"/>
              </a:rPr>
              <a:t>得</a:t>
            </a:r>
            <a:r>
              <a:rPr lang="en-US" altLang="zh-CN" sz="2800" dirty="0">
                <a:latin typeface="+mj-ea"/>
                <a:ea typeface="+mj-ea"/>
              </a:rPr>
              <a:t>·</a:t>
            </a:r>
            <a:r>
              <a:rPr lang="zh-CN" altLang="en-US" sz="2800" dirty="0">
                <a:latin typeface="+mj-ea"/>
                <a:ea typeface="+mj-ea"/>
              </a:rPr>
              <a:t>巴菲特从小天资聪慧，老巴菲特对他</a:t>
            </a:r>
            <a:r>
              <a:rPr lang="zh-CN" altLang="en-US" sz="2800" dirty="0" smtClean="0">
                <a:latin typeface="+mj-ea"/>
                <a:ea typeface="+mj-ea"/>
              </a:rPr>
              <a:t>给予厚望。后来他</a:t>
            </a:r>
            <a:r>
              <a:rPr lang="zh-CN" altLang="en-US" sz="2800" dirty="0">
                <a:latin typeface="+mj-ea"/>
                <a:ea typeface="+mj-ea"/>
              </a:rPr>
              <a:t>凭借着父亲</a:t>
            </a:r>
            <a:r>
              <a:rPr lang="zh-CN" altLang="en-US" sz="2800" dirty="0" smtClean="0">
                <a:latin typeface="+mj-ea"/>
                <a:ea typeface="+mj-ea"/>
              </a:rPr>
              <a:t>的关系</a:t>
            </a:r>
            <a:r>
              <a:rPr lang="zh-CN" altLang="en-US" sz="2800" dirty="0">
                <a:latin typeface="+mj-ea"/>
                <a:ea typeface="+mj-ea"/>
              </a:rPr>
              <a:t>，</a:t>
            </a:r>
            <a:r>
              <a:rPr lang="zh-CN" altLang="en-US" sz="2800" dirty="0" smtClean="0">
                <a:latin typeface="+mj-ea"/>
                <a:ea typeface="+mj-ea"/>
              </a:rPr>
              <a:t>进入斯坦福大学</a:t>
            </a:r>
            <a:r>
              <a:rPr lang="zh-CN" altLang="en-US" sz="2800" dirty="0">
                <a:latin typeface="+mj-ea"/>
                <a:ea typeface="+mj-ea"/>
              </a:rPr>
              <a:t>读</a:t>
            </a:r>
            <a:r>
              <a:rPr lang="zh-CN" altLang="en-US" sz="2800" dirty="0">
                <a:solidFill>
                  <a:srgbClr val="FF0000"/>
                </a:solidFill>
                <a:latin typeface="+mj-ea"/>
                <a:ea typeface="+mj-ea"/>
              </a:rPr>
              <a:t>商科</a:t>
            </a:r>
            <a:r>
              <a:rPr lang="zh-CN" altLang="en-US" sz="2800" dirty="0">
                <a:latin typeface="+mj-ea"/>
                <a:ea typeface="+mj-ea"/>
              </a:rPr>
              <a:t>。所有人都认为彼得会沿着这条正确的道路越走越远，可没</a:t>
            </a:r>
            <a:r>
              <a:rPr lang="zh-CN" altLang="en-US" sz="2800" dirty="0" smtClean="0">
                <a:latin typeface="+mj-ea"/>
                <a:ea typeface="+mj-ea"/>
              </a:rPr>
              <a:t>料到他</a:t>
            </a:r>
            <a:r>
              <a:rPr lang="zh-CN" altLang="en-US" sz="2800" dirty="0">
                <a:latin typeface="+mj-ea"/>
                <a:ea typeface="+mj-ea"/>
              </a:rPr>
              <a:t>却突然转</a:t>
            </a:r>
            <a:r>
              <a:rPr lang="zh-CN" altLang="en-US" sz="2800" dirty="0" smtClean="0">
                <a:latin typeface="+mj-ea"/>
                <a:ea typeface="+mj-ea"/>
              </a:rPr>
              <a:t>进一</a:t>
            </a:r>
            <a:r>
              <a:rPr lang="zh-CN" altLang="en-US" sz="2800" dirty="0">
                <a:latin typeface="+mj-ea"/>
                <a:ea typeface="+mj-ea"/>
              </a:rPr>
              <a:t>条“死胡同”</a:t>
            </a:r>
            <a:r>
              <a:rPr lang="zh-CN" altLang="en-US" sz="2800" dirty="0" smtClean="0">
                <a:latin typeface="+mj-ea"/>
                <a:ea typeface="+mj-ea"/>
              </a:rPr>
              <a:t>。</a:t>
            </a:r>
            <a:endParaRPr lang="en-US" altLang="zh-CN" sz="2800" dirty="0" smtClean="0">
              <a:latin typeface="+mj-ea"/>
              <a:ea typeface="+mj-ea"/>
            </a:endParaRPr>
          </a:p>
          <a:p>
            <a:pPr indent="457200"/>
            <a:r>
              <a:rPr lang="zh-CN" altLang="en-US" sz="2800" dirty="0" smtClean="0">
                <a:latin typeface="+mj-ea"/>
                <a:ea typeface="+mj-ea"/>
              </a:rPr>
              <a:t>有</a:t>
            </a:r>
            <a:r>
              <a:rPr lang="zh-CN" altLang="en-US" sz="2800" dirty="0">
                <a:latin typeface="+mj-ea"/>
                <a:ea typeface="+mj-ea"/>
              </a:rPr>
              <a:t>一次，他去</a:t>
            </a:r>
            <a:r>
              <a:rPr lang="zh-CN" altLang="en-US" sz="2800" dirty="0" smtClean="0">
                <a:latin typeface="+mj-ea"/>
                <a:ea typeface="+mj-ea"/>
              </a:rPr>
              <a:t>观看一</a:t>
            </a:r>
            <a:r>
              <a:rPr lang="zh-CN" altLang="en-US" sz="2800" dirty="0">
                <a:latin typeface="+mj-ea"/>
                <a:ea typeface="+mj-ea"/>
              </a:rPr>
              <a:t>次吉他</a:t>
            </a:r>
            <a:r>
              <a:rPr lang="zh-CN" altLang="en-US" sz="2800" dirty="0" smtClean="0">
                <a:latin typeface="+mj-ea"/>
                <a:ea typeface="+mj-ea"/>
              </a:rPr>
              <a:t>社表演</a:t>
            </a:r>
            <a:r>
              <a:rPr lang="zh-CN" altLang="en-US" sz="2800" dirty="0">
                <a:latin typeface="+mj-ea"/>
                <a:ea typeface="+mj-ea"/>
              </a:rPr>
              <a:t>，从此陷入了</a:t>
            </a:r>
            <a:r>
              <a:rPr lang="zh-CN" altLang="en-US" sz="2800" dirty="0">
                <a:solidFill>
                  <a:srgbClr val="FF0000"/>
                </a:solidFill>
                <a:latin typeface="+mj-ea"/>
                <a:ea typeface="+mj-ea"/>
              </a:rPr>
              <a:t>对音乐的狂热和痴迷</a:t>
            </a:r>
            <a:r>
              <a:rPr lang="zh-CN" altLang="en-US" sz="2800" dirty="0" smtClean="0">
                <a:latin typeface="+mj-ea"/>
                <a:ea typeface="+mj-ea"/>
              </a:rPr>
              <a:t>。尽管父亲</a:t>
            </a:r>
            <a:r>
              <a:rPr lang="zh-CN" altLang="en-US" sz="2800" dirty="0">
                <a:latin typeface="+mj-ea"/>
                <a:ea typeface="+mj-ea"/>
              </a:rPr>
              <a:t>是这个时代最伟大的投资家，是富可敌国的股神，但他没有利用父亲的名声投身华尔街</a:t>
            </a:r>
            <a:r>
              <a:rPr lang="zh-CN" altLang="en-US" sz="2800" dirty="0" smtClean="0">
                <a:latin typeface="+mj-ea"/>
                <a:ea typeface="+mj-ea"/>
              </a:rPr>
              <a:t>，</a:t>
            </a:r>
            <a:r>
              <a:rPr lang="zh-CN" altLang="en-US" sz="2800" dirty="0">
                <a:latin typeface="+mj-ea"/>
                <a:ea typeface="+mj-ea"/>
              </a:rPr>
              <a:t>他</a:t>
            </a:r>
            <a:r>
              <a:rPr lang="zh-CN" altLang="en-US" sz="2800" dirty="0">
                <a:solidFill>
                  <a:srgbClr val="FF0000"/>
                </a:solidFill>
                <a:latin typeface="+mj-ea"/>
                <a:ea typeface="+mj-ea"/>
              </a:rPr>
              <a:t>听从自己内心的声音</a:t>
            </a:r>
            <a:r>
              <a:rPr lang="zh-CN" altLang="en-US" sz="2800" dirty="0">
                <a:latin typeface="+mj-ea"/>
                <a:ea typeface="+mj-ea"/>
              </a:rPr>
              <a:t>去做了一名</a:t>
            </a:r>
            <a:r>
              <a:rPr lang="zh-CN" altLang="en-US" sz="2800" dirty="0" smtClean="0">
                <a:latin typeface="+mj-ea"/>
                <a:ea typeface="+mj-ea"/>
              </a:rPr>
              <a:t>音乐家</a:t>
            </a:r>
            <a:r>
              <a:rPr lang="zh-CN" altLang="en-US" sz="2800" dirty="0">
                <a:latin typeface="+mj-ea"/>
                <a:ea typeface="+mj-ea"/>
              </a:rPr>
              <a:t>。</a:t>
            </a:r>
            <a:r>
              <a:rPr lang="zh-CN" altLang="en-US" sz="2800" dirty="0" smtClean="0">
                <a:latin typeface="+mj-ea"/>
                <a:ea typeface="+mj-ea"/>
              </a:rPr>
              <a:t>后来</a:t>
            </a:r>
            <a:r>
              <a:rPr lang="zh-CN" altLang="en-US" sz="2800" dirty="0">
                <a:latin typeface="+mj-ea"/>
                <a:ea typeface="+mj-ea"/>
              </a:rPr>
              <a:t>，彼得退学了，一个人搬</a:t>
            </a:r>
            <a:r>
              <a:rPr lang="zh-CN" altLang="en-US" sz="2800" dirty="0" smtClean="0">
                <a:latin typeface="+mj-ea"/>
                <a:ea typeface="+mj-ea"/>
              </a:rPr>
              <a:t>到旧金山</a:t>
            </a:r>
            <a:r>
              <a:rPr lang="zh-CN" altLang="en-US" sz="2800" dirty="0">
                <a:latin typeface="+mj-ea"/>
                <a:ea typeface="+mj-ea"/>
              </a:rPr>
              <a:t>去追求音乐梦想</a:t>
            </a:r>
            <a:r>
              <a:rPr lang="zh-CN" altLang="en-US" sz="2800" dirty="0" smtClean="0">
                <a:latin typeface="+mj-ea"/>
                <a:ea typeface="+mj-ea"/>
              </a:rPr>
              <a:t>。他租房子、开</a:t>
            </a:r>
            <a:r>
              <a:rPr lang="zh-CN" altLang="en-US" sz="2800" dirty="0">
                <a:latin typeface="+mj-ea"/>
                <a:ea typeface="+mj-ea"/>
              </a:rPr>
              <a:t>二手汽车</a:t>
            </a:r>
            <a:r>
              <a:rPr lang="zh-CN" altLang="en-US" sz="2800" dirty="0" smtClean="0">
                <a:latin typeface="+mj-ea"/>
                <a:ea typeface="+mj-ea"/>
              </a:rPr>
              <a:t>，借钱</a:t>
            </a:r>
            <a:r>
              <a:rPr lang="zh-CN" altLang="en-US" sz="2800" dirty="0">
                <a:latin typeface="+mj-ea"/>
                <a:ea typeface="+mj-ea"/>
              </a:rPr>
              <a:t>搞巡回演出，他独自追梦，历经波折</a:t>
            </a:r>
            <a:r>
              <a:rPr lang="zh-CN" altLang="en-US" sz="2800" dirty="0" smtClean="0">
                <a:latin typeface="+mj-ea"/>
                <a:ea typeface="+mj-ea"/>
              </a:rPr>
              <a:t>，在</a:t>
            </a:r>
            <a:r>
              <a:rPr lang="zh-CN" altLang="en-US" sz="2800" dirty="0">
                <a:latin typeface="+mj-ea"/>
                <a:ea typeface="+mj-ea"/>
              </a:rPr>
              <a:t>最窘迫的时候，彼得只能靠着在报纸上刊登广告，提供简陋的录音服务，每小时</a:t>
            </a:r>
            <a:r>
              <a:rPr lang="en-US" altLang="zh-CN" sz="2800" dirty="0">
                <a:latin typeface="+mj-ea"/>
                <a:ea typeface="+mj-ea"/>
              </a:rPr>
              <a:t>35</a:t>
            </a:r>
            <a:r>
              <a:rPr lang="zh-CN" altLang="en-US" sz="2800" dirty="0">
                <a:latin typeface="+mj-ea"/>
                <a:ea typeface="+mj-ea"/>
              </a:rPr>
              <a:t>美元，一个星期赚一两百美元勉强度日</a:t>
            </a:r>
            <a:r>
              <a:rPr lang="zh-CN" altLang="en-US" sz="2800" dirty="0" smtClean="0">
                <a:latin typeface="+mj-ea"/>
                <a:ea typeface="+mj-ea"/>
              </a:rPr>
              <a:t>。</a:t>
            </a:r>
            <a:endParaRPr lang="en-US" altLang="zh-CN" sz="2800" dirty="0" smtClean="0">
              <a:latin typeface="+mj-ea"/>
              <a:ea typeface="+mj-ea"/>
            </a:endParaRPr>
          </a:p>
          <a:p>
            <a:pPr indent="457200"/>
            <a:r>
              <a:rPr lang="zh-CN" altLang="en-US" sz="2800" dirty="0">
                <a:latin typeface="+mj-ea"/>
                <a:ea typeface="+mj-ea"/>
              </a:rPr>
              <a:t>最终靠</a:t>
            </a:r>
            <a:r>
              <a:rPr lang="zh-CN" altLang="en-US" sz="2800" dirty="0" smtClean="0">
                <a:latin typeface="+mj-ea"/>
                <a:ea typeface="+mj-ea"/>
              </a:rPr>
              <a:t>自己努力成为音乐</a:t>
            </a:r>
            <a:r>
              <a:rPr lang="zh-CN" altLang="en-US" sz="2800" dirty="0">
                <a:latin typeface="+mj-ea"/>
                <a:ea typeface="+mj-ea"/>
              </a:rPr>
              <a:t>人</a:t>
            </a:r>
            <a:r>
              <a:rPr lang="zh-CN" altLang="en-US" sz="2800" dirty="0" smtClean="0">
                <a:latin typeface="+mj-ea"/>
                <a:ea typeface="+mj-ea"/>
              </a:rPr>
              <a:t>，赢得美国最高</a:t>
            </a:r>
            <a:r>
              <a:rPr lang="zh-CN" altLang="en-US" sz="2800" dirty="0">
                <a:latin typeface="+mj-ea"/>
                <a:ea typeface="+mj-ea"/>
              </a:rPr>
              <a:t>奖项“艾美奖”。</a:t>
            </a:r>
            <a:endParaRPr lang="en-US" altLang="zh-CN" sz="2800" dirty="0" smtClean="0">
              <a:latin typeface="+mj-ea"/>
              <a:ea typeface="+mj-ea"/>
            </a:endParaRPr>
          </a:p>
          <a:p>
            <a:pPr indent="457200"/>
            <a:r>
              <a:rPr lang="zh-CN" altLang="en-US" sz="2800" dirty="0" smtClean="0">
                <a:latin typeface="+mj-ea"/>
                <a:ea typeface="+mj-ea"/>
              </a:rPr>
              <a:t>彼得从父亲那里收获最大的人生哲学是：</a:t>
            </a:r>
            <a:r>
              <a:rPr lang="zh-CN" altLang="en-US" sz="2800" dirty="0" smtClean="0">
                <a:solidFill>
                  <a:srgbClr val="FF0000"/>
                </a:solidFill>
                <a:latin typeface="+mj-ea"/>
                <a:ea typeface="+mj-ea"/>
              </a:rPr>
              <a:t>人生最大的财富，就是做你自己。</a:t>
            </a:r>
            <a:endParaRPr lang="zh-CN" altLang="en-US" sz="28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00051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作为巴菲特的</a:t>
            </a: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儿子</a:t>
            </a: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，却遭父亲拒绝借钱，最终学会了“做自己”</a:t>
            </a:r>
          </a:p>
        </p:txBody>
      </p:sp>
    </p:spTree>
    <p:extLst>
      <p:ext uri="{BB962C8B-B14F-4D97-AF65-F5344CB8AC3E}">
        <p14:creationId xmlns:p14="http://schemas.microsoft.com/office/powerpoint/2010/main" val="325719740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8"/>
          <a:stretch>
            <a:fillRect/>
          </a:stretch>
        </p:blipFill>
        <p:spPr>
          <a:xfrm>
            <a:off x="7142480" y="838200"/>
            <a:ext cx="5628005" cy="6036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28090"/>
            <a:ext cx="12191365" cy="1891628"/>
          </a:xfrm>
          <a:prstGeom prst="rect">
            <a:avLst/>
          </a:prstGeom>
          <a:solidFill>
            <a:srgbClr val="609E5A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38630" y="321946"/>
            <a:ext cx="3907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609E5A"/>
                </a:solidFill>
              </a:rPr>
              <a:t>一、人贵自知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07746" y="1204408"/>
            <a:ext cx="7644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609E5A"/>
                </a:solidFill>
              </a:rPr>
              <a:t>正确</a:t>
            </a:r>
            <a:r>
              <a:rPr lang="zh-CN" altLang="en-US" sz="4000" dirty="0">
                <a:solidFill>
                  <a:srgbClr val="609E5A"/>
                </a:solidFill>
              </a:rPr>
              <a:t>认识</a:t>
            </a:r>
            <a:r>
              <a:rPr lang="zh-CN" altLang="en-US" sz="4000" dirty="0" smtClean="0">
                <a:solidFill>
                  <a:srgbClr val="609E5A"/>
                </a:solidFill>
              </a:rPr>
              <a:t>自己的作用</a:t>
            </a:r>
            <a:r>
              <a:rPr lang="en-US" altLang="zh-CN" sz="4000" dirty="0" smtClean="0">
                <a:solidFill>
                  <a:srgbClr val="609E5A"/>
                </a:solidFill>
              </a:rPr>
              <a:t>/</a:t>
            </a:r>
            <a:r>
              <a:rPr lang="zh-CN" altLang="en-US" sz="4000" dirty="0" smtClean="0">
                <a:solidFill>
                  <a:srgbClr val="609E5A"/>
                </a:solidFill>
              </a:rPr>
              <a:t>意义</a:t>
            </a:r>
            <a:endParaRPr lang="en-US" altLang="zh-CN" sz="4000" dirty="0" smtClean="0">
              <a:solidFill>
                <a:srgbClr val="609E5A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609E5A"/>
                </a:solidFill>
              </a:rPr>
              <a:t>为什么</a:t>
            </a:r>
            <a:r>
              <a:rPr lang="zh-CN" altLang="en-US" sz="4000" dirty="0">
                <a:solidFill>
                  <a:srgbClr val="609E5A"/>
                </a:solidFill>
              </a:rPr>
              <a:t>要正确认识自己</a:t>
            </a:r>
            <a:r>
              <a:rPr lang="zh-CN" altLang="en-US" sz="4000" dirty="0" smtClean="0">
                <a:solidFill>
                  <a:srgbClr val="609E5A"/>
                </a:solidFill>
              </a:rPr>
              <a:t>？</a:t>
            </a:r>
            <a:r>
              <a:rPr lang="en-US" altLang="zh-CN" sz="4000" dirty="0" smtClean="0">
                <a:solidFill>
                  <a:srgbClr val="609E5A"/>
                </a:solidFill>
              </a:rPr>
              <a:t>P27</a:t>
            </a:r>
            <a:endParaRPr lang="en-US" altLang="zh-CN" sz="4000" dirty="0">
              <a:solidFill>
                <a:srgbClr val="609E5A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741" y="3373154"/>
            <a:ext cx="7850679" cy="721995"/>
            <a:chOff x="924" y="3817"/>
            <a:chExt cx="11017" cy="1137"/>
          </a:xfrm>
        </p:grpSpPr>
        <p:grpSp>
          <p:nvGrpSpPr>
            <p:cNvPr id="10" name="组合 9"/>
            <p:cNvGrpSpPr/>
            <p:nvPr/>
          </p:nvGrpSpPr>
          <p:grpSpPr>
            <a:xfrm>
              <a:off x="924" y="3817"/>
              <a:ext cx="11017" cy="1035"/>
              <a:chOff x="924" y="3817"/>
              <a:chExt cx="11017" cy="1035"/>
            </a:xfrm>
          </p:grpSpPr>
          <p:sp>
            <p:nvSpPr>
              <p:cNvPr id="194" name=" 194"/>
              <p:cNvSpPr/>
              <p:nvPr/>
            </p:nvSpPr>
            <p:spPr>
              <a:xfrm>
                <a:off x="924" y="4040"/>
                <a:ext cx="936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60" y="3817"/>
                <a:ext cx="10081" cy="101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3600" dirty="0">
                    <a:solidFill>
                      <a:srgbClr val="462E00"/>
                    </a:solidFill>
                    <a:sym typeface="+mn-ea"/>
                  </a:rPr>
                  <a:t>正确认识自己，可以促进</a:t>
                </a:r>
                <a:r>
                  <a:rPr lang="zh-CN" altLang="en-US" sz="3600" b="1" dirty="0">
                    <a:solidFill>
                      <a:srgbClr val="462E00"/>
                    </a:solidFill>
                    <a:sym typeface="+mn-ea"/>
                  </a:rPr>
                  <a:t>自我发展。</a:t>
                </a: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1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0871" y="4945414"/>
            <a:ext cx="8560839" cy="721995"/>
            <a:chOff x="924" y="3817"/>
            <a:chExt cx="11017" cy="1137"/>
          </a:xfrm>
        </p:grpSpPr>
        <p:grpSp>
          <p:nvGrpSpPr>
            <p:cNvPr id="14" name="组合 13"/>
            <p:cNvGrpSpPr/>
            <p:nvPr/>
          </p:nvGrpSpPr>
          <p:grpSpPr>
            <a:xfrm>
              <a:off x="924" y="3817"/>
              <a:ext cx="11017" cy="1035"/>
              <a:chOff x="924" y="3817"/>
              <a:chExt cx="11017" cy="1035"/>
            </a:xfrm>
          </p:grpSpPr>
          <p:sp>
            <p:nvSpPr>
              <p:cNvPr id="15" name=" 194"/>
              <p:cNvSpPr/>
              <p:nvPr/>
            </p:nvSpPr>
            <p:spPr>
              <a:xfrm>
                <a:off x="924" y="4040"/>
                <a:ext cx="936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860" y="3817"/>
                <a:ext cx="10081" cy="101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sz="3600" dirty="0">
                    <a:solidFill>
                      <a:srgbClr val="462E00"/>
                    </a:solidFill>
                    <a:sym typeface="+mn-ea"/>
                  </a:rPr>
                  <a:t>正确认识自己，可以促进</a:t>
                </a:r>
                <a:r>
                  <a:rPr lang="zh-CN" altLang="en-US" sz="3600" b="1" dirty="0">
                    <a:solidFill>
                      <a:srgbClr val="462E00"/>
                    </a:solidFill>
                    <a:sym typeface="+mn-ea"/>
                  </a:rPr>
                  <a:t>与他人交往。</a:t>
                </a: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2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8"/>
          <a:stretch>
            <a:fillRect/>
          </a:stretch>
        </p:blipFill>
        <p:spPr>
          <a:xfrm>
            <a:off x="6798311" y="853440"/>
            <a:ext cx="5628005" cy="60363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7"/>
            <a:ext cx="932180" cy="13722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83311" y="371513"/>
            <a:ext cx="2959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609E5A"/>
                </a:solidFill>
              </a:rPr>
              <a:t>探究与分享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4796" y="1303244"/>
            <a:ext cx="8368217" cy="35394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你对自己的认识有多少？请你完成下面的句子，越多越好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。</a:t>
            </a:r>
            <a:endParaRPr lang="zh-CN" altLang="zh-CN" sz="2400" b="1" dirty="0">
              <a:latin typeface="Arial" panose="020B0604020202020204" pitchFamily="34" charset="0"/>
              <a:ea typeface="华文新魏" panose="02010800040101010101" pitchFamily="2" charset="-122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Arial" panose="020B0604020202020204" pitchFamily="34" charset="0"/>
                <a:ea typeface="华文新魏" panose="02010800040101010101" pitchFamily="2" charset="-122"/>
                <a:sym typeface="+mn-ea"/>
              </a:rPr>
              <a:t>       </a:t>
            </a:r>
            <a:r>
              <a:rPr lang="zh-CN" altLang="zh-CN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我</a:t>
            </a:r>
            <a:r>
              <a:rPr lang="en-US" altLang="zh-CN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-------</a:t>
            </a:r>
            <a:r>
              <a:rPr lang="zh-CN" altLang="en-US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长得比较矮</a:t>
            </a:r>
            <a:r>
              <a:rPr lang="en-US" altLang="zh-CN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……</a:t>
            </a:r>
            <a:endParaRPr lang="en-US" altLang="zh-CN" sz="3200" dirty="0">
              <a:solidFill>
                <a:srgbClr val="609E5A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     我</a:t>
            </a:r>
            <a:r>
              <a:rPr lang="en-US" altLang="zh-CN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-------</a:t>
            </a:r>
            <a:r>
              <a:rPr lang="zh-CN" altLang="en-US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是一名女生，不爱说话，很内向</a:t>
            </a:r>
            <a:endParaRPr lang="zh-CN" altLang="en-US" sz="3200" dirty="0">
              <a:solidFill>
                <a:srgbClr val="609E5A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     我</a:t>
            </a:r>
            <a:r>
              <a:rPr lang="en-US" altLang="zh-CN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-------</a:t>
            </a:r>
            <a:r>
              <a:rPr lang="zh-CN" altLang="en-US" sz="32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是老师的好学生，同伴的好朋友</a:t>
            </a:r>
          </a:p>
        </p:txBody>
      </p:sp>
      <p:sp>
        <p:nvSpPr>
          <p:cNvPr id="2050" name=" 2050"/>
          <p:cNvSpPr/>
          <p:nvPr/>
        </p:nvSpPr>
        <p:spPr bwMode="auto">
          <a:xfrm rot="540000">
            <a:off x="8340918" y="664475"/>
            <a:ext cx="3936365" cy="2425065"/>
          </a:xfrm>
          <a:custGeom>
            <a:avLst/>
            <a:gdLst>
              <a:gd name="T0" fmla="*/ 942322 w 3841"/>
              <a:gd name="T1" fmla="*/ 1696878 h 3861"/>
              <a:gd name="T2" fmla="*/ 612206 w 3841"/>
              <a:gd name="T3" fmla="*/ 1630196 h 3861"/>
              <a:gd name="T4" fmla="*/ 0 w 3841"/>
              <a:gd name="T5" fmla="*/ 1797599 h 3861"/>
              <a:gd name="T6" fmla="*/ 282090 w 3841"/>
              <a:gd name="T7" fmla="*/ 1380724 h 3861"/>
              <a:gd name="T8" fmla="*/ 93719 w 3841"/>
              <a:gd name="T9" fmla="*/ 848206 h 3861"/>
              <a:gd name="T10" fmla="*/ 942322 w 3841"/>
              <a:gd name="T11" fmla="*/ 0 h 3861"/>
              <a:gd name="T12" fmla="*/ 1790924 w 3841"/>
              <a:gd name="T13" fmla="*/ 848206 h 3861"/>
              <a:gd name="T14" fmla="*/ 942322 w 3841"/>
              <a:gd name="T15" fmla="*/ 1696878 h 3861"/>
              <a:gd name="T16" fmla="*/ 682146 w 3841"/>
              <a:gd name="T17" fmla="*/ 1245496 h 3861"/>
              <a:gd name="T18" fmla="*/ 803375 w 3841"/>
              <a:gd name="T19" fmla="*/ 1371398 h 3861"/>
              <a:gd name="T20" fmla="*/ 956776 w 3841"/>
              <a:gd name="T21" fmla="*/ 1221248 h 3861"/>
              <a:gd name="T22" fmla="*/ 830884 w 3841"/>
              <a:gd name="T23" fmla="*/ 1092082 h 3861"/>
              <a:gd name="T24" fmla="*/ 682146 w 3841"/>
              <a:gd name="T25" fmla="*/ 1245496 h 3861"/>
              <a:gd name="T26" fmla="*/ 988948 w 3841"/>
              <a:gd name="T27" fmla="*/ 301698 h 3861"/>
              <a:gd name="T28" fmla="*/ 729705 w 3841"/>
              <a:gd name="T29" fmla="*/ 367913 h 3861"/>
              <a:gd name="T30" fmla="*/ 758613 w 3841"/>
              <a:gd name="T31" fmla="*/ 522726 h 3861"/>
              <a:gd name="T32" fmla="*/ 926002 w 3841"/>
              <a:gd name="T33" fmla="*/ 479826 h 3861"/>
              <a:gd name="T34" fmla="*/ 1015059 w 3841"/>
              <a:gd name="T35" fmla="*/ 553502 h 3861"/>
              <a:gd name="T36" fmla="*/ 892431 w 3841"/>
              <a:gd name="T37" fmla="*/ 723703 h 3861"/>
              <a:gd name="T38" fmla="*/ 752552 w 3841"/>
              <a:gd name="T39" fmla="*/ 978771 h 3861"/>
              <a:gd name="T40" fmla="*/ 747889 w 3841"/>
              <a:gd name="T41" fmla="*/ 1018406 h 3861"/>
              <a:gd name="T42" fmla="*/ 962837 w 3841"/>
              <a:gd name="T43" fmla="*/ 1018406 h 3861"/>
              <a:gd name="T44" fmla="*/ 970298 w 3841"/>
              <a:gd name="T45" fmla="*/ 981568 h 3861"/>
              <a:gd name="T46" fmla="*/ 1074741 w 3841"/>
              <a:gd name="T47" fmla="*/ 800643 h 3861"/>
              <a:gd name="T48" fmla="*/ 1242130 w 3841"/>
              <a:gd name="T49" fmla="*/ 510602 h 3861"/>
              <a:gd name="T50" fmla="*/ 988948 w 3841"/>
              <a:gd name="T51" fmla="*/ 301698 h 38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841" h="3861">
                <a:moveTo>
                  <a:pt x="2021" y="3639"/>
                </a:moveTo>
                <a:cubicBezTo>
                  <a:pt x="1770" y="3639"/>
                  <a:pt x="1531" y="3588"/>
                  <a:pt x="1313" y="3496"/>
                </a:cubicBezTo>
                <a:cubicBezTo>
                  <a:pt x="830" y="3861"/>
                  <a:pt x="0" y="3855"/>
                  <a:pt x="0" y="3855"/>
                </a:cubicBezTo>
                <a:cubicBezTo>
                  <a:pt x="0" y="3855"/>
                  <a:pt x="417" y="3566"/>
                  <a:pt x="605" y="2961"/>
                </a:cubicBezTo>
                <a:cubicBezTo>
                  <a:pt x="352" y="2648"/>
                  <a:pt x="201" y="2252"/>
                  <a:pt x="201" y="1819"/>
                </a:cubicBezTo>
                <a:cubicBezTo>
                  <a:pt x="201" y="814"/>
                  <a:pt x="1016" y="0"/>
                  <a:pt x="2021" y="0"/>
                </a:cubicBezTo>
                <a:cubicBezTo>
                  <a:pt x="3026" y="0"/>
                  <a:pt x="3841" y="814"/>
                  <a:pt x="3841" y="1819"/>
                </a:cubicBezTo>
                <a:cubicBezTo>
                  <a:pt x="3841" y="2824"/>
                  <a:pt x="3026" y="3639"/>
                  <a:pt x="2021" y="3639"/>
                </a:cubicBezTo>
                <a:close/>
                <a:moveTo>
                  <a:pt x="1463" y="2671"/>
                </a:moveTo>
                <a:cubicBezTo>
                  <a:pt x="1463" y="2826"/>
                  <a:pt x="1568" y="2941"/>
                  <a:pt x="1723" y="2941"/>
                </a:cubicBezTo>
                <a:cubicBezTo>
                  <a:pt x="1917" y="2941"/>
                  <a:pt x="2052" y="2806"/>
                  <a:pt x="2052" y="2619"/>
                </a:cubicBezTo>
                <a:cubicBezTo>
                  <a:pt x="2052" y="2457"/>
                  <a:pt x="1940" y="2342"/>
                  <a:pt x="1782" y="2342"/>
                </a:cubicBezTo>
                <a:cubicBezTo>
                  <a:pt x="1595" y="2342"/>
                  <a:pt x="1463" y="2497"/>
                  <a:pt x="1463" y="2671"/>
                </a:cubicBezTo>
                <a:close/>
                <a:moveTo>
                  <a:pt x="2121" y="647"/>
                </a:moveTo>
                <a:cubicBezTo>
                  <a:pt x="1874" y="647"/>
                  <a:pt x="1687" y="716"/>
                  <a:pt x="1565" y="789"/>
                </a:cubicBezTo>
                <a:cubicBezTo>
                  <a:pt x="1627" y="1121"/>
                  <a:pt x="1627" y="1121"/>
                  <a:pt x="1627" y="1121"/>
                </a:cubicBezTo>
                <a:cubicBezTo>
                  <a:pt x="1720" y="1065"/>
                  <a:pt x="1838" y="1029"/>
                  <a:pt x="1986" y="1029"/>
                </a:cubicBezTo>
                <a:cubicBezTo>
                  <a:pt x="2134" y="1032"/>
                  <a:pt x="2177" y="1101"/>
                  <a:pt x="2177" y="1187"/>
                </a:cubicBezTo>
                <a:cubicBezTo>
                  <a:pt x="2177" y="1302"/>
                  <a:pt x="2042" y="1414"/>
                  <a:pt x="1914" y="1552"/>
                </a:cubicBezTo>
                <a:cubicBezTo>
                  <a:pt x="1729" y="1747"/>
                  <a:pt x="1641" y="1921"/>
                  <a:pt x="1614" y="2099"/>
                </a:cubicBezTo>
                <a:cubicBezTo>
                  <a:pt x="1611" y="2125"/>
                  <a:pt x="1608" y="2155"/>
                  <a:pt x="1604" y="2184"/>
                </a:cubicBezTo>
                <a:cubicBezTo>
                  <a:pt x="2065" y="2184"/>
                  <a:pt x="2065" y="2184"/>
                  <a:pt x="2065" y="2184"/>
                </a:cubicBezTo>
                <a:cubicBezTo>
                  <a:pt x="2072" y="2155"/>
                  <a:pt x="2075" y="2128"/>
                  <a:pt x="2081" y="2105"/>
                </a:cubicBezTo>
                <a:cubicBezTo>
                  <a:pt x="2111" y="1957"/>
                  <a:pt x="2177" y="1845"/>
                  <a:pt x="2305" y="1717"/>
                </a:cubicBezTo>
                <a:cubicBezTo>
                  <a:pt x="2490" y="1526"/>
                  <a:pt x="2664" y="1358"/>
                  <a:pt x="2664" y="1095"/>
                </a:cubicBezTo>
                <a:cubicBezTo>
                  <a:pt x="2664" y="825"/>
                  <a:pt x="2437" y="647"/>
                  <a:pt x="2121" y="647"/>
                </a:cubicBezTo>
                <a:close/>
              </a:path>
            </a:pathLst>
          </a:custGeom>
          <a:solidFill>
            <a:srgbClr val="609E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0525" y="5187630"/>
            <a:ext cx="84337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思考：</a:t>
            </a:r>
            <a:r>
              <a:rPr lang="en-US" altLang="zh-CN" sz="36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zh-CN" altLang="en-US" sz="36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、你是从哪些方面认识自己的？</a:t>
            </a:r>
            <a:endParaRPr lang="zh-CN" altLang="en-US" sz="3600">
              <a:solidFill>
                <a:srgbClr val="462E00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r>
              <a:rPr lang="en-US" altLang="zh-CN" sz="36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          2</a:t>
            </a:r>
            <a:r>
              <a:rPr lang="zh-CN" altLang="en-US" sz="36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、你是怎样得出这些认识的？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9"/>
          <p:cNvGrpSpPr/>
          <p:nvPr/>
        </p:nvGrpSpPr>
        <p:grpSpPr>
          <a:xfrm>
            <a:off x="470231" y="1200150"/>
            <a:ext cx="11343216" cy="3966210"/>
            <a:chOff x="433388" y="2025650"/>
            <a:chExt cx="8507412" cy="2736850"/>
          </a:xfrm>
        </p:grpSpPr>
        <p:sp>
          <p:nvSpPr>
            <p:cNvPr id="2" name="矩形 4"/>
            <p:cNvSpPr>
              <a:spLocks noChangeArrowheads="1"/>
            </p:cNvSpPr>
            <p:nvPr/>
          </p:nvSpPr>
          <p:spPr bwMode="auto">
            <a:xfrm>
              <a:off x="7356475" y="2708275"/>
              <a:ext cx="1584325" cy="1117600"/>
            </a:xfrm>
            <a:prstGeom prst="rect">
              <a:avLst/>
            </a:prstGeom>
            <a:solidFill>
              <a:srgbClr val="CC99FF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400">
                  <a:latin typeface="华文新魏" panose="02010800040101010101" pitchFamily="2" charset="-122"/>
                </a:rPr>
                <a:t>多元评价自己</a:t>
              </a:r>
            </a:p>
          </p:txBody>
        </p:sp>
        <p:sp>
          <p:nvSpPr>
            <p:cNvPr id="3" name="矩形 11"/>
            <p:cNvSpPr>
              <a:spLocks noChangeArrowheads="1"/>
            </p:cNvSpPr>
            <p:nvPr/>
          </p:nvSpPr>
          <p:spPr bwMode="auto">
            <a:xfrm>
              <a:off x="4968875" y="2746375"/>
              <a:ext cx="2089150" cy="1008063"/>
            </a:xfrm>
            <a:prstGeom prst="rect">
              <a:avLst/>
            </a:prstGeom>
            <a:solidFill>
              <a:srgbClr val="FFCCFF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400">
                  <a:latin typeface="华文新魏" panose="02010800040101010101" pitchFamily="2" charset="-122"/>
                </a:rPr>
                <a:t>多把尺子量自己</a:t>
              </a:r>
            </a:p>
          </p:txBody>
        </p:sp>
        <p:sp>
          <p:nvSpPr>
            <p:cNvPr id="4" name="矩形 12"/>
            <p:cNvSpPr>
              <a:spLocks noChangeArrowheads="1"/>
            </p:cNvSpPr>
            <p:nvPr/>
          </p:nvSpPr>
          <p:spPr bwMode="auto">
            <a:xfrm>
              <a:off x="2520950" y="2368550"/>
              <a:ext cx="1655763" cy="520700"/>
            </a:xfrm>
            <a:prstGeom prst="rect">
              <a:avLst/>
            </a:prstGeom>
            <a:solidFill>
              <a:srgbClr val="66CCFF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400">
                  <a:latin typeface="华文新魏" panose="02010800040101010101" pitchFamily="2" charset="-122"/>
                </a:rPr>
                <a:t>多途径</a:t>
              </a:r>
            </a:p>
          </p:txBody>
        </p:sp>
        <p:sp>
          <p:nvSpPr>
            <p:cNvPr id="5" name="矩形 13"/>
            <p:cNvSpPr>
              <a:spLocks noChangeArrowheads="1"/>
            </p:cNvSpPr>
            <p:nvPr/>
          </p:nvSpPr>
          <p:spPr bwMode="auto">
            <a:xfrm>
              <a:off x="2520950" y="3681413"/>
              <a:ext cx="1655763" cy="433387"/>
            </a:xfrm>
            <a:prstGeom prst="rect">
              <a:avLst/>
            </a:prstGeom>
            <a:solidFill>
              <a:srgbClr val="66CCFF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400">
                  <a:latin typeface="华文新魏" panose="02010800040101010101" pitchFamily="2" charset="-122"/>
                </a:rPr>
                <a:t>多角度</a:t>
              </a:r>
            </a:p>
          </p:txBody>
        </p:sp>
        <p:sp>
          <p:nvSpPr>
            <p:cNvPr id="6" name="右大括号 5"/>
            <p:cNvSpPr/>
            <p:nvPr/>
          </p:nvSpPr>
          <p:spPr>
            <a:xfrm>
              <a:off x="4178300" y="2601913"/>
              <a:ext cx="358775" cy="1314450"/>
            </a:xfrm>
            <a:prstGeom prst="rightBrace">
              <a:avLst/>
            </a:prstGeom>
            <a:ln w="5715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lIns="144000"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" name="右箭头 6"/>
            <p:cNvSpPr/>
            <p:nvPr/>
          </p:nvSpPr>
          <p:spPr>
            <a:xfrm>
              <a:off x="4394200" y="3159125"/>
              <a:ext cx="574675" cy="23495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/>
            </a:p>
          </p:txBody>
        </p:sp>
        <p:sp>
          <p:nvSpPr>
            <p:cNvPr id="8" name="右箭头 7"/>
            <p:cNvSpPr/>
            <p:nvPr/>
          </p:nvSpPr>
          <p:spPr>
            <a:xfrm>
              <a:off x="7058025" y="3200400"/>
              <a:ext cx="315913" cy="265113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/>
            </a:p>
          </p:txBody>
        </p:sp>
        <p:sp>
          <p:nvSpPr>
            <p:cNvPr id="9" name="右大括号 8"/>
            <p:cNvSpPr/>
            <p:nvPr/>
          </p:nvSpPr>
          <p:spPr>
            <a:xfrm>
              <a:off x="1441450" y="2192338"/>
              <a:ext cx="360363" cy="846137"/>
            </a:xfrm>
            <a:prstGeom prst="rightBrace">
              <a:avLst/>
            </a:prstGeom>
            <a:ln w="5715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lIns="144000"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右箭头 9"/>
            <p:cNvSpPr/>
            <p:nvPr/>
          </p:nvSpPr>
          <p:spPr>
            <a:xfrm>
              <a:off x="1728788" y="2511425"/>
              <a:ext cx="649287" cy="23495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/>
            </a:p>
          </p:txBody>
        </p:sp>
        <p:sp>
          <p:nvSpPr>
            <p:cNvPr id="11" name="矩形 25"/>
            <p:cNvSpPr>
              <a:spLocks noChangeArrowheads="1"/>
            </p:cNvSpPr>
            <p:nvPr/>
          </p:nvSpPr>
          <p:spPr bwMode="auto">
            <a:xfrm>
              <a:off x="433388" y="2025650"/>
              <a:ext cx="1008062" cy="504825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000">
                  <a:latin typeface="华文新魏" panose="02010800040101010101" pitchFamily="2" charset="-122"/>
                </a:rPr>
                <a:t>自评</a:t>
              </a:r>
            </a:p>
          </p:txBody>
        </p:sp>
        <p:sp>
          <p:nvSpPr>
            <p:cNvPr id="12" name="矩形 26"/>
            <p:cNvSpPr>
              <a:spLocks noChangeArrowheads="1"/>
            </p:cNvSpPr>
            <p:nvPr/>
          </p:nvSpPr>
          <p:spPr bwMode="auto">
            <a:xfrm>
              <a:off x="433388" y="2638425"/>
              <a:ext cx="1008062" cy="395288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000">
                  <a:latin typeface="华文新魏" panose="02010800040101010101" pitchFamily="2" charset="-122"/>
                </a:rPr>
                <a:t>他评</a:t>
              </a:r>
            </a:p>
          </p:txBody>
        </p:sp>
        <p:sp>
          <p:nvSpPr>
            <p:cNvPr id="13" name="右大括号 12"/>
            <p:cNvSpPr/>
            <p:nvPr/>
          </p:nvSpPr>
          <p:spPr>
            <a:xfrm>
              <a:off x="1441450" y="3286125"/>
              <a:ext cx="360363" cy="1223963"/>
            </a:xfrm>
            <a:prstGeom prst="rightBrace">
              <a:avLst>
                <a:gd name="adj1" fmla="val 8333"/>
                <a:gd name="adj2" fmla="val 44316"/>
              </a:avLst>
            </a:prstGeom>
            <a:ln w="5715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lIns="144000"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右箭头 13"/>
            <p:cNvSpPr/>
            <p:nvPr/>
          </p:nvSpPr>
          <p:spPr>
            <a:xfrm>
              <a:off x="1685925" y="3735388"/>
              <a:ext cx="763588" cy="234950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/>
            </a:p>
          </p:txBody>
        </p:sp>
        <p:sp>
          <p:nvSpPr>
            <p:cNvPr id="15" name="矩形 29"/>
            <p:cNvSpPr>
              <a:spLocks noChangeArrowheads="1"/>
            </p:cNvSpPr>
            <p:nvPr/>
          </p:nvSpPr>
          <p:spPr bwMode="auto">
            <a:xfrm>
              <a:off x="433388" y="3214688"/>
              <a:ext cx="1008062" cy="395287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000">
                  <a:latin typeface="华文新魏" panose="02010800040101010101" pitchFamily="2" charset="-122"/>
                </a:rPr>
                <a:t>心理</a:t>
              </a:r>
            </a:p>
          </p:txBody>
        </p:sp>
        <p:sp>
          <p:nvSpPr>
            <p:cNvPr id="16" name="矩形 30"/>
            <p:cNvSpPr>
              <a:spLocks noChangeArrowheads="1"/>
            </p:cNvSpPr>
            <p:nvPr/>
          </p:nvSpPr>
          <p:spPr bwMode="auto">
            <a:xfrm>
              <a:off x="433388" y="3789363"/>
              <a:ext cx="1008062" cy="396875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000">
                  <a:latin typeface="华文新魏" panose="02010800040101010101" pitchFamily="2" charset="-122"/>
                </a:rPr>
                <a:t>生理</a:t>
              </a:r>
            </a:p>
          </p:txBody>
        </p:sp>
        <p:sp>
          <p:nvSpPr>
            <p:cNvPr id="17" name="矩形 31"/>
            <p:cNvSpPr>
              <a:spLocks noChangeArrowheads="1"/>
            </p:cNvSpPr>
            <p:nvPr/>
          </p:nvSpPr>
          <p:spPr bwMode="auto">
            <a:xfrm>
              <a:off x="439738" y="4365625"/>
              <a:ext cx="1001712" cy="396875"/>
            </a:xfrm>
            <a:prstGeom prst="rect">
              <a:avLst/>
            </a:prstGeom>
            <a:solidFill>
              <a:srgbClr val="CCFF66"/>
            </a:solidFill>
            <a:ln w="28575">
              <a:solidFill>
                <a:schemeClr val="tx1"/>
              </a:solidFill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000">
                  <a:latin typeface="华文新魏" panose="02010800040101010101" pitchFamily="2" charset="-122"/>
                </a:rPr>
                <a:t>社会</a:t>
              </a:r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4" t="20597"/>
          <a:stretch>
            <a:fillRect/>
          </a:stretch>
        </p:blipFill>
        <p:spPr bwMode="auto">
          <a:xfrm>
            <a:off x="8858251" y="4011932"/>
            <a:ext cx="3289035" cy="2846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306896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3360" y="797490"/>
            <a:ext cx="5628005" cy="6036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28090"/>
            <a:ext cx="12191365" cy="1789430"/>
          </a:xfrm>
          <a:prstGeom prst="rect">
            <a:avLst/>
          </a:prstGeom>
          <a:solidFill>
            <a:srgbClr val="609E5A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 184"/>
          <p:cNvSpPr/>
          <p:nvPr/>
        </p:nvSpPr>
        <p:spPr>
          <a:xfrm>
            <a:off x="9025142" y="861627"/>
            <a:ext cx="2343785" cy="2343785"/>
          </a:xfrm>
          <a:prstGeom prst="ellipse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609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2617" y="323216"/>
            <a:ext cx="597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609E5A"/>
                </a:solidFill>
              </a:rPr>
              <a:t>二、多把尺子量自己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10921" y="1405256"/>
            <a:ext cx="62639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609E5A"/>
                </a:solidFill>
              </a:rPr>
              <a:t>正确认识自己的</a:t>
            </a:r>
            <a:r>
              <a:rPr lang="zh-CN" altLang="en-US" sz="4000" smtClean="0">
                <a:solidFill>
                  <a:srgbClr val="609E5A"/>
                </a:solidFill>
              </a:rPr>
              <a:t>途径</a:t>
            </a:r>
            <a:endParaRPr lang="en-US" altLang="zh-CN" sz="4000" smtClean="0">
              <a:solidFill>
                <a:srgbClr val="609E5A"/>
              </a:solidFill>
            </a:endParaRPr>
          </a:p>
          <a:p>
            <a:r>
              <a:rPr lang="zh-CN" altLang="en-US" sz="4000" smtClean="0">
                <a:solidFill>
                  <a:srgbClr val="609E5A"/>
                </a:solidFill>
              </a:rPr>
              <a:t>怎样认识自我？  </a:t>
            </a:r>
            <a:r>
              <a:rPr lang="en-US" altLang="zh-CN" sz="4000" smtClean="0">
                <a:solidFill>
                  <a:srgbClr val="609E5A"/>
                </a:solidFill>
              </a:rPr>
              <a:t>P28</a:t>
            </a:r>
            <a:endParaRPr lang="zh-CN" altLang="en-US" sz="4000">
              <a:solidFill>
                <a:srgbClr val="609E5A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740" y="3338195"/>
            <a:ext cx="6995795" cy="1323340"/>
            <a:chOff x="924" y="3817"/>
            <a:chExt cx="11017" cy="2084"/>
          </a:xfrm>
        </p:grpSpPr>
        <p:grpSp>
          <p:nvGrpSpPr>
            <p:cNvPr id="10" name="组合 9"/>
            <p:cNvGrpSpPr/>
            <p:nvPr/>
          </p:nvGrpSpPr>
          <p:grpSpPr>
            <a:xfrm>
              <a:off x="924" y="3817"/>
              <a:ext cx="11017" cy="2084"/>
              <a:chOff x="924" y="3817"/>
              <a:chExt cx="11017" cy="2084"/>
            </a:xfrm>
          </p:grpSpPr>
          <p:sp>
            <p:nvSpPr>
              <p:cNvPr id="194" name=" 194"/>
              <p:cNvSpPr/>
              <p:nvPr/>
            </p:nvSpPr>
            <p:spPr>
              <a:xfrm>
                <a:off x="924" y="4040"/>
                <a:ext cx="936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60" y="3817"/>
                <a:ext cx="10081" cy="20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zh-CN" sz="40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从</a:t>
                </a:r>
                <a:r>
                  <a:rPr lang="zh-CN" altLang="zh-CN" sz="4000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生理</a:t>
                </a:r>
                <a:r>
                  <a:rPr lang="zh-CN" altLang="zh-CN" sz="40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、</a:t>
                </a:r>
                <a:r>
                  <a:rPr lang="zh-CN" altLang="zh-CN" sz="4000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心理</a:t>
                </a:r>
                <a:r>
                  <a:rPr lang="zh-CN" altLang="zh-CN" sz="40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、</a:t>
                </a:r>
                <a:r>
                  <a:rPr lang="zh-CN" altLang="zh-CN" sz="4000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社会</a:t>
                </a:r>
                <a:r>
                  <a:rPr lang="zh-CN" altLang="zh-CN" sz="40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等方面来认识自己</a:t>
                </a:r>
                <a:r>
                  <a:rPr lang="zh-CN" altLang="zh-CN" sz="40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。</a:t>
                </a:r>
                <a:endParaRPr lang="en-US" altLang="zh-CN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1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738246" y="4792982"/>
            <a:ext cx="9858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生理</a:t>
            </a:r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身材、相貌、体能、性别</a:t>
            </a:r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戴眼镜</a:t>
            </a:r>
            <a:endParaRPr lang="zh-CN" altLang="en-US" sz="3600" dirty="0"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8245" y="5384540"/>
            <a:ext cx="77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心理</a:t>
            </a:r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性格、气质</a:t>
            </a:r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3600" dirty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活泼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开朗</a:t>
            </a:r>
            <a:endParaRPr lang="zh-CN" altLang="en-US" sz="3600" dirty="0"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66484" y="5962179"/>
            <a:ext cx="10905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社会</a:t>
            </a:r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自己在家庭或班级中的角色</a:t>
            </a:r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——</a:t>
            </a:r>
            <a:r>
              <a:rPr lang="zh-CN" altLang="en-US" sz="3600" dirty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老师（好伙伴）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8"/>
          <a:stretch>
            <a:fillRect/>
          </a:stretch>
        </p:blipFill>
        <p:spPr>
          <a:xfrm>
            <a:off x="7110731" y="838200"/>
            <a:ext cx="5628005" cy="6036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28092"/>
            <a:ext cx="12191365" cy="1030605"/>
          </a:xfrm>
          <a:prstGeom prst="rect">
            <a:avLst/>
          </a:prstGeom>
          <a:solidFill>
            <a:srgbClr val="609E5A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 184"/>
          <p:cNvSpPr/>
          <p:nvPr/>
        </p:nvSpPr>
        <p:spPr>
          <a:xfrm>
            <a:off x="9848217" y="598737"/>
            <a:ext cx="2343785" cy="2343785"/>
          </a:xfrm>
          <a:prstGeom prst="ellipse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609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2617" y="323216"/>
            <a:ext cx="597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609E5A"/>
                </a:solidFill>
              </a:rPr>
              <a:t>二、多把尺子量自己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0" y="1359536"/>
            <a:ext cx="10099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609E5A"/>
                </a:solidFill>
              </a:rPr>
              <a:t>正确认识自己的</a:t>
            </a:r>
            <a:r>
              <a:rPr lang="zh-CN" altLang="en-US" sz="4000" smtClean="0">
                <a:solidFill>
                  <a:srgbClr val="609E5A"/>
                </a:solidFill>
              </a:rPr>
              <a:t>途径，怎样认识自我？  </a:t>
            </a:r>
            <a:r>
              <a:rPr lang="en-US" altLang="zh-CN" sz="4000" smtClean="0">
                <a:solidFill>
                  <a:srgbClr val="609E5A"/>
                </a:solidFill>
              </a:rPr>
              <a:t>P29</a:t>
            </a:r>
            <a:endParaRPr lang="zh-CN" altLang="en-US" sz="4000">
              <a:solidFill>
                <a:srgbClr val="609E5A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7989" y="2322513"/>
            <a:ext cx="6995795" cy="721995"/>
            <a:chOff x="924" y="3817"/>
            <a:chExt cx="11017" cy="1137"/>
          </a:xfrm>
        </p:grpSpPr>
        <p:grpSp>
          <p:nvGrpSpPr>
            <p:cNvPr id="10" name="组合 9"/>
            <p:cNvGrpSpPr/>
            <p:nvPr/>
          </p:nvGrpSpPr>
          <p:grpSpPr>
            <a:xfrm>
              <a:off x="924" y="3817"/>
              <a:ext cx="11017" cy="1115"/>
              <a:chOff x="924" y="3817"/>
              <a:chExt cx="11017" cy="1115"/>
            </a:xfrm>
          </p:grpSpPr>
          <p:sp>
            <p:nvSpPr>
              <p:cNvPr id="194" name=" 194"/>
              <p:cNvSpPr/>
              <p:nvPr/>
            </p:nvSpPr>
            <p:spPr>
              <a:xfrm>
                <a:off x="924" y="4040"/>
                <a:ext cx="936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60" y="3817"/>
                <a:ext cx="10081" cy="111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zh-CN" sz="40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通过</a:t>
                </a:r>
                <a:r>
                  <a:rPr lang="zh-CN" altLang="en-US" sz="4000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自我评价</a:t>
                </a:r>
                <a:r>
                  <a:rPr lang="zh-CN" altLang="zh-CN" sz="40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来认识自己</a:t>
                </a:r>
                <a:r>
                  <a:rPr lang="zh-CN" altLang="zh-CN" sz="40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。</a:t>
                </a:r>
                <a:endParaRPr lang="zh-CN" altLang="zh-CN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2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7990" y="3263900"/>
            <a:ext cx="103909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为什么</a:t>
            </a:r>
            <a:r>
              <a:rPr lang="zh-CN" altLang="en-US" sz="36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需要自我</a:t>
            </a:r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评价（</a:t>
            </a:r>
            <a:r>
              <a:rPr lang="zh-CN" altLang="en-US" sz="36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意义</a:t>
            </a:r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）？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（选择）</a:t>
            </a:r>
            <a:endParaRPr lang="en-US" altLang="zh-CN" sz="3600" dirty="0"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A.</a:t>
            </a:r>
            <a:r>
              <a:rPr lang="zh-CN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对自己有一个恰当的自我评价，能帮助我们接受自己，对自己抱有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正确的态度</a:t>
            </a:r>
            <a:r>
              <a:rPr lang="zh-CN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，不骄傲也不自卑；</a:t>
            </a:r>
            <a:endParaRPr lang="zh-CN" altLang="zh-CN" sz="3600" dirty="0" smtClean="0"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r>
              <a:rPr lang="en-US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B.</a:t>
            </a:r>
            <a:r>
              <a:rPr lang="zh-CN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能帮助我们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调节和控制</a:t>
            </a:r>
            <a:r>
              <a:rPr lang="zh-CN" altLang="zh-CN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自己的行为。</a:t>
            </a:r>
            <a:endParaRPr lang="zh-CN" altLang="en-US" sz="3600" dirty="0"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5039" y="5716111"/>
            <a:ext cx="9616440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自我评价的</a:t>
            </a:r>
            <a:r>
              <a:rPr lang="zh-CN" altLang="en-US" sz="400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方法</a:t>
            </a:r>
            <a:r>
              <a:rPr lang="zh-CN" altLang="en-US" sz="360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有哪些</a:t>
            </a:r>
            <a:r>
              <a:rPr lang="zh-CN" altLang="en-US" sz="360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？</a:t>
            </a:r>
            <a:r>
              <a:rPr lang="zh-CN" altLang="en-US" sz="360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（选择</a:t>
            </a:r>
            <a:r>
              <a:rPr lang="zh-CN" altLang="en-US" sz="360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en-US" altLang="zh-CN" sz="3600" smtClean="0">
              <a:solidFill>
                <a:srgbClr val="609E5A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3600" smtClean="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A</a:t>
            </a:r>
            <a:r>
              <a:rPr lang="en-US" altLang="zh-CN" sz="360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.</a:t>
            </a:r>
            <a:r>
              <a:rPr lang="zh-CN" altLang="zh-CN" sz="360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自我观察和分析。</a:t>
            </a:r>
            <a:r>
              <a:rPr lang="en-US" altLang="zh-CN" sz="360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 B.</a:t>
            </a:r>
            <a:r>
              <a:rPr lang="zh-CN" altLang="zh-CN" sz="360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与他人比较</a:t>
            </a:r>
            <a:r>
              <a:rPr lang="zh-CN" altLang="zh-CN" sz="3600" b="1" smtClean="0">
                <a:solidFill>
                  <a:srgbClr val="2C2100"/>
                </a:solidFill>
                <a:latin typeface="楷体" panose="02010609060101010101" pitchFamily="1" charset="-122"/>
                <a:ea typeface="楷体" panose="02010609060101010101" pitchFamily="1" charset="-122"/>
                <a:sym typeface="+mn-ea"/>
              </a:rPr>
              <a:t>。</a:t>
            </a:r>
            <a:endParaRPr lang="zh-CN" altLang="zh-CN" sz="3600" b="1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8"/>
          <a:stretch>
            <a:fillRect/>
          </a:stretch>
        </p:blipFill>
        <p:spPr>
          <a:xfrm>
            <a:off x="7110731" y="838200"/>
            <a:ext cx="5628005" cy="6036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28090"/>
            <a:ext cx="12191365" cy="1789430"/>
          </a:xfrm>
          <a:prstGeom prst="rect">
            <a:avLst/>
          </a:prstGeom>
          <a:solidFill>
            <a:srgbClr val="609E5A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 184"/>
          <p:cNvSpPr/>
          <p:nvPr/>
        </p:nvSpPr>
        <p:spPr>
          <a:xfrm>
            <a:off x="8933704" y="925832"/>
            <a:ext cx="2343785" cy="2343785"/>
          </a:xfrm>
          <a:prstGeom prst="ellipse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609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2617" y="323216"/>
            <a:ext cx="597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609E5A"/>
                </a:solidFill>
              </a:rPr>
              <a:t>二、多把尺子量自己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10922" y="1405255"/>
            <a:ext cx="6571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609E5A"/>
                </a:solidFill>
              </a:rPr>
              <a:t>正确认识自己的</a:t>
            </a:r>
            <a:r>
              <a:rPr lang="zh-CN" altLang="en-US" sz="4000" smtClean="0">
                <a:solidFill>
                  <a:srgbClr val="609E5A"/>
                </a:solidFill>
              </a:rPr>
              <a:t>途径</a:t>
            </a:r>
            <a:endParaRPr lang="en-US" altLang="zh-CN" sz="4000" smtClean="0">
              <a:solidFill>
                <a:srgbClr val="609E5A"/>
              </a:solidFill>
            </a:endParaRPr>
          </a:p>
          <a:p>
            <a:r>
              <a:rPr lang="zh-CN" altLang="en-US" sz="4000" smtClean="0">
                <a:solidFill>
                  <a:srgbClr val="609E5A"/>
                </a:solidFill>
              </a:rPr>
              <a:t>怎样认识自我？ </a:t>
            </a:r>
            <a:r>
              <a:rPr lang="en-US" altLang="zh-CN" sz="4000" smtClean="0">
                <a:solidFill>
                  <a:srgbClr val="609E5A"/>
                </a:solidFill>
              </a:rPr>
              <a:t>P29</a:t>
            </a:r>
            <a:endParaRPr lang="zh-CN" altLang="en-US" sz="4000">
              <a:solidFill>
                <a:srgbClr val="609E5A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740" y="3281045"/>
            <a:ext cx="6995795" cy="1323340"/>
            <a:chOff x="924" y="3817"/>
            <a:chExt cx="11017" cy="2084"/>
          </a:xfrm>
        </p:grpSpPr>
        <p:grpSp>
          <p:nvGrpSpPr>
            <p:cNvPr id="10" name="组合 9"/>
            <p:cNvGrpSpPr/>
            <p:nvPr/>
          </p:nvGrpSpPr>
          <p:grpSpPr>
            <a:xfrm>
              <a:off x="924" y="3817"/>
              <a:ext cx="11017" cy="2084"/>
              <a:chOff x="924" y="3817"/>
              <a:chExt cx="11017" cy="2084"/>
            </a:xfrm>
          </p:grpSpPr>
          <p:sp>
            <p:nvSpPr>
              <p:cNvPr id="194" name=" 194"/>
              <p:cNvSpPr/>
              <p:nvPr/>
            </p:nvSpPr>
            <p:spPr>
              <a:xfrm>
                <a:off x="924" y="4040"/>
                <a:ext cx="936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860" y="3817"/>
                <a:ext cx="10081" cy="208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zh-CN" sz="4000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他人评价</a:t>
                </a:r>
                <a:r>
                  <a:rPr lang="zh-CN" altLang="zh-CN" sz="40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是我们认识自己的一面镜子</a:t>
                </a:r>
                <a:r>
                  <a:rPr lang="zh-CN" altLang="zh-CN" sz="40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。</a:t>
                </a:r>
                <a:endParaRPr lang="en-US" altLang="zh-CN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3</a:t>
              </a:r>
            </a:p>
          </p:txBody>
        </p:sp>
      </p:grpSp>
      <p:sp>
        <p:nvSpPr>
          <p:cNvPr id="13" name="文本框 2"/>
          <p:cNvSpPr txBox="1"/>
          <p:nvPr/>
        </p:nvSpPr>
        <p:spPr>
          <a:xfrm>
            <a:off x="586740" y="4830622"/>
            <a:ext cx="9616440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他人评价的意义？</a:t>
            </a:r>
            <a:r>
              <a:rPr lang="zh-CN" altLang="en-US" sz="3600" dirty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（选择</a:t>
            </a:r>
            <a:r>
              <a:rPr lang="zh-CN" altLang="en-US" sz="3600" dirty="0" smtClean="0"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en-US" altLang="zh-CN" sz="3600" dirty="0" smtClean="0">
              <a:solidFill>
                <a:srgbClr val="609E5A"/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90000"/>
              </a:lnSpc>
            </a:pPr>
            <a:r>
              <a:rPr lang="zh-CN" altLang="en-US" sz="3600" b="1" dirty="0">
                <a:latin typeface="楷体" panose="02010609060101010101" pitchFamily="1" charset="-122"/>
                <a:ea typeface="楷体" panose="02010609060101010101" pitchFamily="1" charset="-122"/>
              </a:rPr>
              <a:t>他人评价有助于</a:t>
            </a:r>
            <a:r>
              <a:rPr lang="zh-CN" altLang="en-US" sz="3600" b="1" dirty="0" smtClean="0">
                <a:latin typeface="楷体" panose="02010609060101010101" pitchFamily="1" charset="-122"/>
                <a:ea typeface="楷体" panose="02010609060101010101" pitchFamily="1" charset="-122"/>
              </a:rPr>
              <a:t>我们形成对自己更为客观、完整、清晰的认识。</a:t>
            </a:r>
            <a:endParaRPr lang="zh-CN" altLang="zh-CN" sz="3600" b="1" dirty="0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2480" y="838200"/>
            <a:ext cx="5628005" cy="6036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28090"/>
            <a:ext cx="12191365" cy="1983740"/>
          </a:xfrm>
          <a:prstGeom prst="rect">
            <a:avLst/>
          </a:prstGeom>
          <a:solidFill>
            <a:srgbClr val="609E5A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7746" y="1204408"/>
            <a:ext cx="76442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609E5A"/>
                </a:solidFill>
              </a:rPr>
              <a:t>正确</a:t>
            </a:r>
            <a:r>
              <a:rPr lang="zh-CN" altLang="en-US" sz="4000" dirty="0">
                <a:solidFill>
                  <a:srgbClr val="609E5A"/>
                </a:solidFill>
              </a:rPr>
              <a:t>认识</a:t>
            </a:r>
            <a:r>
              <a:rPr lang="zh-CN" altLang="en-US" sz="4000" dirty="0" smtClean="0">
                <a:solidFill>
                  <a:srgbClr val="609E5A"/>
                </a:solidFill>
              </a:rPr>
              <a:t>自己的途径</a:t>
            </a:r>
            <a:endParaRPr lang="en-US" altLang="zh-CN" sz="4000" dirty="0" smtClean="0">
              <a:solidFill>
                <a:srgbClr val="609E5A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 smtClean="0">
                <a:solidFill>
                  <a:srgbClr val="609E5A"/>
                </a:solidFill>
              </a:rPr>
              <a:t>怎样认识自我？  </a:t>
            </a:r>
            <a:r>
              <a:rPr lang="en-US" altLang="zh-CN" sz="4000" dirty="0" smtClean="0">
                <a:solidFill>
                  <a:srgbClr val="609E5A"/>
                </a:solidFill>
              </a:rPr>
              <a:t>P28-29</a:t>
            </a:r>
            <a:endParaRPr lang="en-US" altLang="zh-CN" sz="4000" dirty="0">
              <a:solidFill>
                <a:srgbClr val="609E5A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741" y="3660274"/>
            <a:ext cx="8892793" cy="729615"/>
            <a:chOff x="924" y="3805"/>
            <a:chExt cx="10835" cy="1149"/>
          </a:xfrm>
        </p:grpSpPr>
        <p:grpSp>
          <p:nvGrpSpPr>
            <p:cNvPr id="10" name="组合 9"/>
            <p:cNvGrpSpPr/>
            <p:nvPr/>
          </p:nvGrpSpPr>
          <p:grpSpPr>
            <a:xfrm>
              <a:off x="924" y="3805"/>
              <a:ext cx="10835" cy="1047"/>
              <a:chOff x="924" y="3805"/>
              <a:chExt cx="10835" cy="1047"/>
            </a:xfrm>
          </p:grpSpPr>
          <p:sp>
            <p:nvSpPr>
              <p:cNvPr id="194" name=" 194"/>
              <p:cNvSpPr/>
              <p:nvPr/>
            </p:nvSpPr>
            <p:spPr>
              <a:xfrm>
                <a:off x="924" y="4040"/>
                <a:ext cx="754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678" y="3805"/>
                <a:ext cx="10081" cy="101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zh-CN" sz="36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从</a:t>
                </a:r>
                <a:r>
                  <a:rPr lang="zh-CN" altLang="zh-CN" sz="3600" b="1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生理</a:t>
                </a:r>
                <a:r>
                  <a:rPr lang="zh-CN" altLang="zh-CN" sz="3600" b="1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、</a:t>
                </a:r>
                <a:r>
                  <a:rPr lang="zh-CN" altLang="zh-CN" sz="3600" b="1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心理</a:t>
                </a:r>
                <a:r>
                  <a:rPr lang="zh-CN" altLang="zh-CN" sz="3600" b="1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、</a:t>
                </a:r>
                <a:r>
                  <a:rPr lang="zh-CN" altLang="zh-CN" sz="3600" b="1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社会</a:t>
                </a:r>
                <a:r>
                  <a:rPr lang="zh-CN" altLang="zh-CN" sz="36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cs typeface="微软雅黑" panose="020B0503020204020204" pitchFamily="34" charset="-122"/>
                    <a:sym typeface="+mn-ea"/>
                  </a:rPr>
                  <a:t>等方面来认识自己。</a:t>
                </a:r>
                <a:endParaRPr lang="en-US" altLang="zh-CN" sz="36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11" name="文本框 10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1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0871" y="4685973"/>
            <a:ext cx="6995795" cy="721995"/>
            <a:chOff x="924" y="3817"/>
            <a:chExt cx="11017" cy="1137"/>
          </a:xfrm>
        </p:grpSpPr>
        <p:grpSp>
          <p:nvGrpSpPr>
            <p:cNvPr id="14" name="组合 13"/>
            <p:cNvGrpSpPr/>
            <p:nvPr/>
          </p:nvGrpSpPr>
          <p:grpSpPr>
            <a:xfrm>
              <a:off x="924" y="3817"/>
              <a:ext cx="11017" cy="1035"/>
              <a:chOff x="924" y="3817"/>
              <a:chExt cx="11017" cy="1035"/>
            </a:xfrm>
          </p:grpSpPr>
          <p:sp>
            <p:nvSpPr>
              <p:cNvPr id="15" name=" 194"/>
              <p:cNvSpPr/>
              <p:nvPr/>
            </p:nvSpPr>
            <p:spPr>
              <a:xfrm>
                <a:off x="924" y="4040"/>
                <a:ext cx="936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1860" y="3817"/>
                <a:ext cx="10081" cy="101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zh-CN" sz="36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通过</a:t>
                </a:r>
                <a:r>
                  <a:rPr lang="zh-CN" altLang="en-US" sz="3600" b="1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自我评价</a:t>
                </a:r>
                <a:r>
                  <a:rPr lang="zh-CN" altLang="zh-CN" sz="36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来</a:t>
                </a:r>
                <a:r>
                  <a:rPr lang="zh-CN" altLang="zh-CN" sz="36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认识自己</a:t>
                </a:r>
                <a:r>
                  <a:rPr lang="zh-CN" altLang="zh-CN" sz="36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。</a:t>
                </a:r>
                <a:endParaRPr lang="zh-CN" altLang="zh-CN" sz="36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2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4451" y="5700034"/>
            <a:ext cx="9139368" cy="721995"/>
            <a:chOff x="924" y="3817"/>
            <a:chExt cx="10778" cy="1137"/>
          </a:xfrm>
        </p:grpSpPr>
        <p:grpSp>
          <p:nvGrpSpPr>
            <p:cNvPr id="19" name="组合 18"/>
            <p:cNvGrpSpPr/>
            <p:nvPr/>
          </p:nvGrpSpPr>
          <p:grpSpPr>
            <a:xfrm>
              <a:off x="924" y="3817"/>
              <a:ext cx="10778" cy="1115"/>
              <a:chOff x="924" y="3817"/>
              <a:chExt cx="10778" cy="1115"/>
            </a:xfrm>
          </p:grpSpPr>
          <p:sp>
            <p:nvSpPr>
              <p:cNvPr id="21" name=" 194"/>
              <p:cNvSpPr/>
              <p:nvPr/>
            </p:nvSpPr>
            <p:spPr>
              <a:xfrm>
                <a:off x="924" y="4040"/>
                <a:ext cx="697" cy="812"/>
              </a:xfrm>
              <a:prstGeom prst="octagon">
                <a:avLst/>
              </a:prstGeom>
              <a:solidFill>
                <a:srgbClr val="609E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文本框 7"/>
              <p:cNvSpPr txBox="1"/>
              <p:nvPr/>
            </p:nvSpPr>
            <p:spPr>
              <a:xfrm>
                <a:off x="1621" y="3817"/>
                <a:ext cx="10081" cy="111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zh-CN" sz="4000" b="1" dirty="0">
                    <a:solidFill>
                      <a:srgbClr val="609E5A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他人评价</a:t>
                </a:r>
                <a:r>
                  <a:rPr lang="zh-CN" altLang="zh-CN" sz="4000" dirty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是我们认识自己的一面镜子</a:t>
                </a:r>
                <a:r>
                  <a:rPr lang="zh-CN" altLang="zh-CN" sz="4000" dirty="0" smtClean="0">
                    <a:solidFill>
                      <a:srgbClr val="462E00"/>
                    </a:solidFill>
                    <a:latin typeface="微软雅黑" pitchFamily="34" charset="-122"/>
                    <a:ea typeface="微软雅黑" pitchFamily="34" charset="-122"/>
                    <a:sym typeface="+mn-ea"/>
                  </a:rPr>
                  <a:t>。</a:t>
                </a:r>
                <a:endParaRPr lang="en-US" altLang="zh-CN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cs typeface="微软雅黑" panose="020B0503020204020204" pitchFamily="34" charset="-122"/>
                </a:endParaRPr>
              </a:p>
            </p:txBody>
          </p:sp>
        </p:grpSp>
        <p:sp>
          <p:nvSpPr>
            <p:cNvPr id="20" name="文本框 10"/>
            <p:cNvSpPr txBox="1"/>
            <p:nvPr/>
          </p:nvSpPr>
          <p:spPr>
            <a:xfrm>
              <a:off x="1043" y="3938"/>
              <a:ext cx="506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/>
                <a:t>3</a:t>
              </a:r>
            </a:p>
          </p:txBody>
        </p:sp>
      </p:grpSp>
      <p:sp>
        <p:nvSpPr>
          <p:cNvPr id="23" name="文本框 4"/>
          <p:cNvSpPr txBox="1"/>
          <p:nvPr/>
        </p:nvSpPr>
        <p:spPr>
          <a:xfrm>
            <a:off x="602617" y="323216"/>
            <a:ext cx="597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solidFill>
                  <a:srgbClr val="609E5A"/>
                </a:solidFill>
              </a:rPr>
              <a:t>二、多把尺子量自己</a:t>
            </a:r>
          </a:p>
        </p:txBody>
      </p:sp>
      <p:sp>
        <p:nvSpPr>
          <p:cNvPr id="24" name=" 184"/>
          <p:cNvSpPr/>
          <p:nvPr/>
        </p:nvSpPr>
        <p:spPr>
          <a:xfrm>
            <a:off x="8979424" y="1062992"/>
            <a:ext cx="2343785" cy="2343785"/>
          </a:xfrm>
          <a:prstGeom prst="ellipse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solidFill>
              <a:srgbClr val="609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39061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83150" y="1309186"/>
            <a:ext cx="9371404" cy="2617357"/>
          </a:xfrm>
          <a:prstGeom prst="rect">
            <a:avLst/>
          </a:prstGeom>
          <a:solidFill>
            <a:srgbClr val="609E5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7"/>
            <a:ext cx="932180" cy="13722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83311" y="503555"/>
            <a:ext cx="2959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>
                <a:solidFill>
                  <a:srgbClr val="609E5A"/>
                </a:solidFill>
              </a:rPr>
              <a:t>趣味故事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04476" y="1289051"/>
            <a:ext cx="93500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父子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俩牵着驴进城，路上有人笑他们：</a:t>
            </a:r>
            <a:r>
              <a:rPr lang="zh-CN" altLang="en-US" sz="32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真笨，有驴子不骑！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父亲便叫儿子骑上驴。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走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了不久，又有人说：</a:t>
            </a:r>
            <a:r>
              <a:rPr lang="zh-CN" altLang="en-US" sz="32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真是不孝的儿子，竟然自己坐着让父亲走！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父亲赶快叫儿子下来，自己骑到驴背上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 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2" name="Picture 6" descr="56695812b079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33" y="1289050"/>
            <a:ext cx="2125345" cy="261661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Picture 8" descr="56695813097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7939" y="4141696"/>
            <a:ext cx="2126615" cy="256250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379131" y="4141696"/>
            <a:ext cx="9348807" cy="2562501"/>
          </a:xfrm>
          <a:prstGeom prst="rect">
            <a:avLst/>
          </a:prstGeom>
          <a:solidFill>
            <a:srgbClr val="609E5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3503" y="4149652"/>
            <a:ext cx="93444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又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有人说：</a:t>
            </a:r>
            <a:r>
              <a:rPr lang="zh-CN" altLang="en-US" sz="32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真是狠心的父亲，不怕把孩子累着！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父亲连忙叫儿子也骑上驴背。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谁知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又有人说：</a:t>
            </a:r>
            <a:r>
              <a:rPr lang="zh-CN" altLang="en-US" sz="320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两个人骑在驴背上，不怕把那瘦驴压死？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父子俩赶快溜下驴背，把驴子四只脚绑起来，用棍子扛着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96173" y="503556"/>
            <a:ext cx="7985911" cy="707886"/>
          </a:xfrm>
          <a:prstGeom prst="rect">
            <a:avLst/>
          </a:prstGeom>
          <a:solidFill>
            <a:srgbClr val="609E5A"/>
          </a:solidFill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</a:rPr>
              <a:t>如何正确对待他人</a:t>
            </a:r>
            <a:r>
              <a:rPr lang="zh-CN" altLang="en-US" sz="4000" smtClean="0">
                <a:solidFill>
                  <a:schemeClr val="bg1"/>
                </a:solidFill>
              </a:rPr>
              <a:t>的态度与评价</a:t>
            </a:r>
            <a:r>
              <a:rPr lang="zh-CN" altLang="en-US" sz="4000">
                <a:solidFill>
                  <a:schemeClr val="bg1"/>
                </a:solidFill>
              </a:rPr>
              <a:t>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1972" y="0"/>
            <a:ext cx="3872051" cy="685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9171" y="2503850"/>
            <a:ext cx="8432800" cy="333688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25000"/>
              </a:lnSpc>
              <a:spcBef>
                <a:spcPct val="20000"/>
              </a:spcBef>
              <a:buClr>
                <a:srgbClr val="CCFF33"/>
              </a:buClr>
              <a:buSzPct val="70000"/>
            </a:pP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盲从</a:t>
            </a:r>
            <a:r>
              <a:rPr lang="en-US" altLang="zh-CN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接纳所有不同意见</a:t>
            </a:r>
          </a:p>
          <a:p>
            <a:pPr>
              <a:lnSpc>
                <a:spcPct val="125000"/>
              </a:lnSpc>
              <a:spcBef>
                <a:spcPct val="20000"/>
              </a:spcBef>
              <a:buClr>
                <a:srgbClr val="CCFF33"/>
              </a:buClr>
              <a:buSzPct val="70000"/>
            </a:pP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忽视</a:t>
            </a:r>
            <a:r>
              <a:rPr lang="en-US" altLang="zh-CN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对不同意见置之不理</a:t>
            </a:r>
          </a:p>
          <a:p>
            <a:pPr>
              <a:lnSpc>
                <a:spcPct val="125000"/>
              </a:lnSpc>
              <a:spcBef>
                <a:spcPct val="20000"/>
              </a:spcBef>
              <a:buClr>
                <a:srgbClr val="CCFF33"/>
              </a:buClr>
              <a:buSzPct val="70000"/>
            </a:pP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反驳</a:t>
            </a:r>
            <a:r>
              <a:rPr lang="en-US" altLang="zh-CN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振振有辞地说自己不</a:t>
            </a:r>
          </a:p>
          <a:p>
            <a:pPr>
              <a:lnSpc>
                <a:spcPct val="125000"/>
              </a:lnSpc>
              <a:spcBef>
                <a:spcPct val="20000"/>
              </a:spcBef>
              <a:buClr>
                <a:srgbClr val="CCFF33"/>
              </a:buClr>
              <a:buSzPct val="70000"/>
            </a:pP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反思</a:t>
            </a:r>
            <a:r>
              <a:rPr lang="en-US" altLang="zh-CN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——</a:t>
            </a:r>
            <a:r>
              <a:rPr lang="zh-CN" altLang="en-US" sz="4000" dirty="0">
                <a:solidFill>
                  <a:srgbClr val="0000CC"/>
                </a:solidFill>
                <a:latin typeface="Verdana" pitchFamily="34" charset="0"/>
                <a:ea typeface="黑体" panose="02010609060101010101" pitchFamily="49" charset="-122"/>
              </a:rPr>
              <a:t>分析总结积极改造自我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5360" y="602749"/>
            <a:ext cx="76808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latin typeface="Verdana" pitchFamily="34" charset="0"/>
                <a:ea typeface="黑体" panose="02010609060101010101" pitchFamily="49" charset="-122"/>
              </a:rPr>
              <a:t> </a:t>
            </a:r>
            <a:r>
              <a:rPr lang="zh-CN" altLang="en-US" sz="3600">
                <a:latin typeface="Verdana" pitchFamily="34" charset="0"/>
                <a:ea typeface="黑体" panose="02010609060101010101" pitchFamily="49" charset="-122"/>
              </a:rPr>
              <a:t>当他评与自评有不一致的地方时，你是如何看待？</a:t>
            </a:r>
            <a:endParaRPr lang="zh-CN" altLang="en-US" sz="3600"/>
          </a:p>
        </p:txBody>
      </p:sp>
    </p:spTree>
    <p:extLst>
      <p:ext uri="{BB962C8B-B14F-4D97-AF65-F5344CB8AC3E}">
        <p14:creationId xmlns:p14="http://schemas.microsoft.com/office/powerpoint/2010/main" val="694905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203189" y="1281432"/>
            <a:ext cx="6988811" cy="4897755"/>
          </a:xfrm>
          <a:prstGeom prst="rect">
            <a:avLst/>
          </a:prstGeom>
          <a:solidFill>
            <a:srgbClr val="609E5A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7"/>
            <a:ext cx="932180" cy="13722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83311" y="519431"/>
            <a:ext cx="3784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609E5A"/>
                </a:solidFill>
              </a:rPr>
              <a:t>运用你的经验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788" y="2828926"/>
            <a:ext cx="5207979" cy="37788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05170" y="1302648"/>
            <a:ext cx="56229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开学以来，你的中学生活过的怎么样？请选取三个镜头，描述你的中学生活。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72201" y="3761311"/>
            <a:ext cx="52558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参考词：</a:t>
            </a:r>
          </a:p>
          <a:p>
            <a:r>
              <a:rPr lang="zh-CN" altLang="en-US" sz="32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开朗  活泼  热情  内向  怯懦  </a:t>
            </a:r>
            <a:endParaRPr lang="zh-CN" altLang="en-US" sz="3200" dirty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微软雅黑" panose="020B0503020204020204" pitchFamily="34" charset="-122"/>
            </a:endParaRPr>
          </a:p>
          <a:p>
            <a:r>
              <a:rPr lang="zh-CN" altLang="en-US" sz="3200" dirty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自卑  勇敢  单纯  固执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495416" y="5399405"/>
            <a:ext cx="45269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462E00"/>
                </a:solidFill>
              </a:rPr>
              <a:t>人贵有自知之明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287262" y="2006353"/>
            <a:ext cx="2441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63360" y="779066"/>
            <a:ext cx="5628005" cy="60363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228092"/>
            <a:ext cx="12191365" cy="1030605"/>
          </a:xfrm>
          <a:prstGeom prst="rect">
            <a:avLst/>
          </a:prstGeom>
          <a:solidFill>
            <a:srgbClr val="609E5A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 184"/>
          <p:cNvSpPr/>
          <p:nvPr/>
        </p:nvSpPr>
        <p:spPr>
          <a:xfrm>
            <a:off x="8968198" y="587305"/>
            <a:ext cx="2343785" cy="2343785"/>
          </a:xfrm>
          <a:prstGeom prst="ellipse">
            <a:avLst/>
          </a:prstGeom>
          <a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1000" t="-6000" r="-15000" b="-4000"/>
            </a:stretch>
          </a:blipFill>
          <a:ln w="57150">
            <a:solidFill>
              <a:srgbClr val="609E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2617" y="323216"/>
            <a:ext cx="597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609E5A"/>
                </a:solidFill>
              </a:rPr>
              <a:t>二、多把尺子量自己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1023" y="1405255"/>
            <a:ext cx="8780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609E5A"/>
                </a:solidFill>
              </a:rPr>
              <a:t>如何正确对待</a:t>
            </a:r>
            <a:r>
              <a:rPr lang="zh-CN" altLang="en-US" sz="4000" smtClean="0">
                <a:solidFill>
                  <a:srgbClr val="609E5A"/>
                </a:solidFill>
              </a:rPr>
              <a:t>他人的态度与评价？</a:t>
            </a:r>
            <a:r>
              <a:rPr lang="en-US" altLang="zh-CN" sz="4000" smtClean="0">
                <a:solidFill>
                  <a:srgbClr val="609E5A"/>
                </a:solidFill>
              </a:rPr>
              <a:t>P30</a:t>
            </a:r>
            <a:endParaRPr lang="zh-CN" altLang="en-US" sz="4000">
              <a:solidFill>
                <a:srgbClr val="609E5A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5154" y="2656027"/>
            <a:ext cx="9036423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dirty="0">
                <a:solidFill>
                  <a:srgbClr val="462E00"/>
                </a:solidFill>
              </a:rPr>
              <a:t>①</a:t>
            </a:r>
            <a:r>
              <a:rPr lang="zh-CN" altLang="zh-CN" sz="4000" dirty="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重视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他人</a:t>
            </a:r>
            <a:r>
              <a:rPr lang="zh-CN" altLang="en-US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的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态度</a:t>
            </a:r>
            <a:r>
              <a:rPr lang="zh-CN" altLang="zh-CN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与评价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en-US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但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也</a:t>
            </a:r>
            <a:r>
              <a:rPr lang="zh-CN" altLang="zh-CN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要客观</a:t>
            </a:r>
            <a:r>
              <a:rPr lang="zh-CN" altLang="zh-CN" sz="40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冷静分析</a:t>
            </a:r>
            <a:r>
              <a:rPr lang="zh-CN" altLang="zh-CN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，既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不</a:t>
            </a:r>
            <a:r>
              <a:rPr lang="zh-CN" altLang="en-US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能</a:t>
            </a:r>
            <a:r>
              <a:rPr lang="zh-CN" altLang="zh-CN" sz="40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盲从</a:t>
            </a:r>
            <a:r>
              <a:rPr lang="zh-CN" altLang="en-US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，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也不</a:t>
            </a:r>
            <a:r>
              <a:rPr lang="zh-CN" altLang="en-US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能</a:t>
            </a:r>
            <a:r>
              <a:rPr lang="zh-CN" altLang="zh-CN" sz="4000" dirty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忽视</a:t>
            </a:r>
            <a:r>
              <a:rPr lang="zh-CN" altLang="zh-CN" sz="4000" dirty="0" smtClean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。</a:t>
            </a:r>
            <a:endParaRPr lang="zh-CN" altLang="zh-CN" sz="4000" dirty="0">
              <a:solidFill>
                <a:srgbClr val="462E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5156" y="4773110"/>
            <a:ext cx="92678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462E00"/>
                </a:solidFill>
              </a:rPr>
              <a:t>②正确对待他人评价的</a:t>
            </a:r>
            <a:r>
              <a:rPr lang="zh-CN" altLang="en-US" sz="4000" smtClean="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方法</a:t>
            </a:r>
            <a:r>
              <a:rPr lang="zh-CN" altLang="en-US" sz="400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400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用心聆听</a:t>
            </a:r>
            <a:r>
              <a:rPr lang="zh-CN" altLang="en-US" sz="400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zh-CN" altLang="en-US" sz="400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勇于面对</a:t>
            </a:r>
            <a:r>
              <a:rPr lang="zh-CN" altLang="en-US" sz="4000" smtClean="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，</a:t>
            </a:r>
            <a:r>
              <a:rPr lang="zh-CN" altLang="en-US" sz="4000">
                <a:solidFill>
                  <a:srgbClr val="609E5A"/>
                </a:solidFill>
                <a:latin typeface="微软雅黑" pitchFamily="34" charset="-122"/>
                <a:ea typeface="微软雅黑" pitchFamily="34" charset="-122"/>
                <a:cs typeface="微软雅黑" panose="020B0503020204020204" pitchFamily="34" charset="-122"/>
                <a:sym typeface="+mn-ea"/>
              </a:rPr>
              <a:t>平静拒绝</a:t>
            </a:r>
            <a:r>
              <a:rPr lang="zh-CN" altLang="en-US" sz="4000" smtClean="0">
                <a:solidFill>
                  <a:srgbClr val="2C21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。</a:t>
            </a:r>
            <a:endParaRPr lang="zh-CN" altLang="zh-CN" sz="4000" b="1">
              <a:latin typeface="楷体" panose="02010609060101010101" pitchFamily="1" charset="-122"/>
              <a:ea typeface="楷体" panose="02010609060101010101" pitchFamily="1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5"/>
            <a:ext cx="1073151" cy="15798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82677" y="753745"/>
            <a:ext cx="29597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>
                <a:solidFill>
                  <a:srgbClr val="609E5A"/>
                </a:solidFill>
              </a:rPr>
              <a:t>课堂拓展</a:t>
            </a:r>
          </a:p>
        </p:txBody>
      </p:sp>
      <p:pic>
        <p:nvPicPr>
          <p:cNvPr id="15367" name="Picture 4" descr="老师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95105" y="2136672"/>
            <a:ext cx="3460751" cy="373951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632012" y="1720217"/>
            <a:ext cx="8041341" cy="4721699"/>
            <a:chOff x="2510" y="2709"/>
            <a:chExt cx="9796" cy="6105"/>
          </a:xfrm>
        </p:grpSpPr>
        <p:sp>
          <p:nvSpPr>
            <p:cNvPr id="4" name="云形 3"/>
            <p:cNvSpPr/>
            <p:nvPr/>
          </p:nvSpPr>
          <p:spPr>
            <a:xfrm>
              <a:off x="2510" y="2709"/>
              <a:ext cx="9796" cy="6105"/>
            </a:xfrm>
            <a:prstGeom prst="cloud">
              <a:avLst/>
            </a:prstGeom>
            <a:noFill/>
            <a:ln w="38100">
              <a:solidFill>
                <a:srgbClr val="2DB973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rot="21371564">
              <a:off x="3560" y="3576"/>
              <a:ext cx="8179" cy="4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>
                  <a:solidFill>
                    <a:srgbClr val="609E5A"/>
                  </a:solidFill>
                  <a:latin typeface="幼圆" panose="02010509060101010101" charset="-122"/>
                  <a:ea typeface="幼圆" panose="02010509060101010101" charset="-122"/>
                  <a:cs typeface="微软雅黑" panose="020B0503020204020204" pitchFamily="34" charset="-122"/>
                  <a:sym typeface="+mn-ea"/>
                </a:rPr>
                <a:t>认识自己是一个过程。随着年龄的增长、生活阅历的增加，我们不断探索自己、发现自己、发展自己，我们就可能成为最好的自己。</a:t>
              </a:r>
              <a:r>
                <a:rPr lang="en-US" altLang="zh-CN" sz="4400" b="1">
                  <a:effectLst>
                    <a:outerShdw blurRad="38100" dist="38100" dir="2700000">
                      <a:srgbClr val="C0C0C0"/>
                    </a:outerShdw>
                  </a:effectLst>
                  <a:latin typeface="微软雅黑" pitchFamily="34" charset="-122"/>
                  <a:ea typeface="微软雅黑" pitchFamily="34" charset="-122"/>
                  <a:cs typeface="微软雅黑" panose="020B0503020204020204" pitchFamily="34" charset="-122"/>
                  <a:sym typeface="+mn-ea"/>
                </a:rPr>
                <a:t> 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5"/>
            <a:ext cx="1073151" cy="15798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82677" y="753745"/>
            <a:ext cx="29597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>
                <a:solidFill>
                  <a:srgbClr val="609E5A"/>
                </a:solidFill>
              </a:rPr>
              <a:t>课堂小结</a:t>
            </a:r>
            <a:endParaRPr lang="en-US" altLang="zh-CN" sz="3600">
              <a:solidFill>
                <a:srgbClr val="609E5A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4794" y="2136777"/>
            <a:ext cx="11699875" cy="3349625"/>
            <a:chOff x="417" y="3365"/>
            <a:chExt cx="18425" cy="5275"/>
          </a:xfrm>
        </p:grpSpPr>
        <p:sp>
          <p:nvSpPr>
            <p:cNvPr id="2" name="文本框 1"/>
            <p:cNvSpPr txBox="1"/>
            <p:nvPr/>
          </p:nvSpPr>
          <p:spPr>
            <a:xfrm>
              <a:off x="417" y="4844"/>
              <a:ext cx="4661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>
                  <a:solidFill>
                    <a:srgbClr val="609E5A"/>
                  </a:solidFill>
                </a:rPr>
                <a:t>认识自己</a:t>
              </a:r>
            </a:p>
          </p:txBody>
        </p:sp>
        <p:sp>
          <p:nvSpPr>
            <p:cNvPr id="2050" name=" 2050"/>
            <p:cNvSpPr/>
            <p:nvPr/>
          </p:nvSpPr>
          <p:spPr bwMode="auto">
            <a:xfrm flipH="1">
              <a:off x="4036" y="3365"/>
              <a:ext cx="1305" cy="4233"/>
            </a:xfrm>
            <a:custGeom>
              <a:avLst/>
              <a:gdLst>
                <a:gd name="T0" fmla="*/ 2147483646 w 41"/>
                <a:gd name="T1" fmla="*/ 2147483646 h 281"/>
                <a:gd name="T2" fmla="*/ 2147483646 w 41"/>
                <a:gd name="T3" fmla="*/ 2147483646 h 281"/>
                <a:gd name="T4" fmla="*/ 0 w 41"/>
                <a:gd name="T5" fmla="*/ 0 h 281"/>
                <a:gd name="T6" fmla="*/ 2147483646 w 41"/>
                <a:gd name="T7" fmla="*/ 2147483646 h 281"/>
                <a:gd name="T8" fmla="*/ 2147483646 w 41"/>
                <a:gd name="T9" fmla="*/ 2147483646 h 281"/>
                <a:gd name="T10" fmla="*/ 2147483646 w 41"/>
                <a:gd name="T11" fmla="*/ 2147483646 h 281"/>
                <a:gd name="T12" fmla="*/ 2147483646 w 41"/>
                <a:gd name="T13" fmla="*/ 2147483646 h 281"/>
                <a:gd name="T14" fmla="*/ 2147483646 w 41"/>
                <a:gd name="T15" fmla="*/ 2147483646 h 281"/>
                <a:gd name="T16" fmla="*/ 2147483646 w 41"/>
                <a:gd name="T17" fmla="*/ 2147483646 h 281"/>
                <a:gd name="T18" fmla="*/ 2147483646 w 41"/>
                <a:gd name="T19" fmla="*/ 2147483646 h 281"/>
                <a:gd name="T20" fmla="*/ 2147483646 w 41"/>
                <a:gd name="T21" fmla="*/ 2147483646 h 281"/>
                <a:gd name="T22" fmla="*/ 2147483646 w 41"/>
                <a:gd name="T23" fmla="*/ 2147483646 h 281"/>
                <a:gd name="T24" fmla="*/ 2147483646 w 41"/>
                <a:gd name="T25" fmla="*/ 2147483646 h 281"/>
                <a:gd name="T26" fmla="*/ 0 w 41"/>
                <a:gd name="T27" fmla="*/ 2147483646 h 281"/>
                <a:gd name="T28" fmla="*/ 2147483646 w 41"/>
                <a:gd name="T29" fmla="*/ 2147483646 h 281"/>
                <a:gd name="T30" fmla="*/ 2147483646 w 41"/>
                <a:gd name="T31" fmla="*/ 2147483646 h 281"/>
                <a:gd name="T32" fmla="*/ 2147483646 w 41"/>
                <a:gd name="T33" fmla="*/ 2147483646 h 281"/>
                <a:gd name="T34" fmla="*/ 2147483646 w 41"/>
                <a:gd name="T35" fmla="*/ 2147483646 h 281"/>
                <a:gd name="T36" fmla="*/ 2147483646 w 41"/>
                <a:gd name="T37" fmla="*/ 2147483646 h 281"/>
                <a:gd name="T38" fmla="*/ 2147483646 w 41"/>
                <a:gd name="T39" fmla="*/ 2147483646 h 281"/>
                <a:gd name="T40" fmla="*/ 2147483646 w 41"/>
                <a:gd name="T41" fmla="*/ 2147483646 h 281"/>
                <a:gd name="T42" fmla="*/ 2147483646 w 41"/>
                <a:gd name="T43" fmla="*/ 2147483646 h 2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281">
                  <a:moveTo>
                    <a:pt x="15" y="41"/>
                  </a:moveTo>
                  <a:cubicBezTo>
                    <a:pt x="15" y="29"/>
                    <a:pt x="13" y="19"/>
                    <a:pt x="11" y="13"/>
                  </a:cubicBezTo>
                  <a:cubicBezTo>
                    <a:pt x="9" y="7"/>
                    <a:pt x="5" y="2"/>
                    <a:pt x="0" y="0"/>
                  </a:cubicBezTo>
                  <a:cubicBezTo>
                    <a:pt x="10" y="0"/>
                    <a:pt x="17" y="3"/>
                    <a:pt x="21" y="9"/>
                  </a:cubicBezTo>
                  <a:cubicBezTo>
                    <a:pt x="25" y="14"/>
                    <a:pt x="27" y="27"/>
                    <a:pt x="27" y="45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14"/>
                    <a:pt x="28" y="122"/>
                    <a:pt x="30" y="128"/>
                  </a:cubicBezTo>
                  <a:cubicBezTo>
                    <a:pt x="32" y="134"/>
                    <a:pt x="35" y="138"/>
                    <a:pt x="41" y="141"/>
                  </a:cubicBezTo>
                  <a:cubicBezTo>
                    <a:pt x="35" y="143"/>
                    <a:pt x="31" y="147"/>
                    <a:pt x="30" y="153"/>
                  </a:cubicBezTo>
                  <a:cubicBezTo>
                    <a:pt x="28" y="158"/>
                    <a:pt x="27" y="167"/>
                    <a:pt x="27" y="179"/>
                  </a:cubicBezTo>
                  <a:cubicBezTo>
                    <a:pt x="27" y="232"/>
                    <a:pt x="27" y="232"/>
                    <a:pt x="27" y="232"/>
                  </a:cubicBezTo>
                  <a:cubicBezTo>
                    <a:pt x="27" y="245"/>
                    <a:pt x="26" y="255"/>
                    <a:pt x="25" y="262"/>
                  </a:cubicBezTo>
                  <a:cubicBezTo>
                    <a:pt x="23" y="269"/>
                    <a:pt x="20" y="274"/>
                    <a:pt x="16" y="277"/>
                  </a:cubicBezTo>
                  <a:cubicBezTo>
                    <a:pt x="12" y="279"/>
                    <a:pt x="7" y="281"/>
                    <a:pt x="0" y="281"/>
                  </a:cubicBezTo>
                  <a:cubicBezTo>
                    <a:pt x="5" y="279"/>
                    <a:pt x="9" y="274"/>
                    <a:pt x="11" y="268"/>
                  </a:cubicBezTo>
                  <a:cubicBezTo>
                    <a:pt x="13" y="261"/>
                    <a:pt x="15" y="252"/>
                    <a:pt x="15" y="240"/>
                  </a:cubicBezTo>
                  <a:cubicBezTo>
                    <a:pt x="15" y="186"/>
                    <a:pt x="15" y="186"/>
                    <a:pt x="15" y="186"/>
                  </a:cubicBezTo>
                  <a:cubicBezTo>
                    <a:pt x="15" y="172"/>
                    <a:pt x="15" y="162"/>
                    <a:pt x="17" y="155"/>
                  </a:cubicBezTo>
                  <a:cubicBezTo>
                    <a:pt x="19" y="148"/>
                    <a:pt x="23" y="144"/>
                    <a:pt x="29" y="141"/>
                  </a:cubicBezTo>
                  <a:cubicBezTo>
                    <a:pt x="23" y="138"/>
                    <a:pt x="19" y="133"/>
                    <a:pt x="17" y="127"/>
                  </a:cubicBezTo>
                  <a:cubicBezTo>
                    <a:pt x="15" y="121"/>
                    <a:pt x="15" y="111"/>
                    <a:pt x="15" y="98"/>
                  </a:cubicBezTo>
                  <a:lnTo>
                    <a:pt x="15" y="41"/>
                  </a:lnTo>
                  <a:close/>
                </a:path>
              </a:pathLst>
            </a:custGeom>
            <a:solidFill>
              <a:srgbClr val="609E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5078" y="3365"/>
              <a:ext cx="9755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609E5A"/>
                  </a:solidFill>
                </a:rPr>
                <a:t>人贵自知</a:t>
              </a:r>
              <a:r>
                <a:rPr lang="en-US" altLang="zh-CN" sz="3600">
                  <a:solidFill>
                    <a:srgbClr val="609E5A"/>
                  </a:solidFill>
                </a:rPr>
                <a:t>——</a:t>
              </a:r>
              <a:r>
                <a:rPr lang="zh-CN" altLang="en-US" sz="3600">
                  <a:solidFill>
                    <a:srgbClr val="609E5A"/>
                  </a:solidFill>
                </a:rPr>
                <a:t>为什么</a:t>
              </a:r>
              <a:r>
                <a:rPr lang="en-US" altLang="zh-CN" sz="3600">
                  <a:solidFill>
                    <a:srgbClr val="609E5A"/>
                  </a:solidFill>
                </a:rPr>
                <a:t>/</a:t>
              </a:r>
              <a:r>
                <a:rPr lang="zh-CN" altLang="en-US" sz="3600">
                  <a:solidFill>
                    <a:srgbClr val="609E5A"/>
                  </a:solidFill>
                </a:rPr>
                <a:t>意义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101" y="6534"/>
              <a:ext cx="9755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rgbClr val="609E5A"/>
                  </a:solidFill>
                </a:rPr>
                <a:t>多把尺子量自己</a:t>
              </a:r>
            </a:p>
          </p:txBody>
        </p:sp>
        <p:sp>
          <p:nvSpPr>
            <p:cNvPr id="10" name=" 2050"/>
            <p:cNvSpPr/>
            <p:nvPr/>
          </p:nvSpPr>
          <p:spPr bwMode="auto">
            <a:xfrm flipH="1">
              <a:off x="10317" y="5530"/>
              <a:ext cx="936" cy="3036"/>
            </a:xfrm>
            <a:custGeom>
              <a:avLst/>
              <a:gdLst>
                <a:gd name="T0" fmla="*/ 2147483646 w 41"/>
                <a:gd name="T1" fmla="*/ 2147483646 h 281"/>
                <a:gd name="T2" fmla="*/ 2147483646 w 41"/>
                <a:gd name="T3" fmla="*/ 2147483646 h 281"/>
                <a:gd name="T4" fmla="*/ 0 w 41"/>
                <a:gd name="T5" fmla="*/ 0 h 281"/>
                <a:gd name="T6" fmla="*/ 2147483646 w 41"/>
                <a:gd name="T7" fmla="*/ 2147483646 h 281"/>
                <a:gd name="T8" fmla="*/ 2147483646 w 41"/>
                <a:gd name="T9" fmla="*/ 2147483646 h 281"/>
                <a:gd name="T10" fmla="*/ 2147483646 w 41"/>
                <a:gd name="T11" fmla="*/ 2147483646 h 281"/>
                <a:gd name="T12" fmla="*/ 2147483646 w 41"/>
                <a:gd name="T13" fmla="*/ 2147483646 h 281"/>
                <a:gd name="T14" fmla="*/ 2147483646 w 41"/>
                <a:gd name="T15" fmla="*/ 2147483646 h 281"/>
                <a:gd name="T16" fmla="*/ 2147483646 w 41"/>
                <a:gd name="T17" fmla="*/ 2147483646 h 281"/>
                <a:gd name="T18" fmla="*/ 2147483646 w 41"/>
                <a:gd name="T19" fmla="*/ 2147483646 h 281"/>
                <a:gd name="T20" fmla="*/ 2147483646 w 41"/>
                <a:gd name="T21" fmla="*/ 2147483646 h 281"/>
                <a:gd name="T22" fmla="*/ 2147483646 w 41"/>
                <a:gd name="T23" fmla="*/ 2147483646 h 281"/>
                <a:gd name="T24" fmla="*/ 2147483646 w 41"/>
                <a:gd name="T25" fmla="*/ 2147483646 h 281"/>
                <a:gd name="T26" fmla="*/ 0 w 41"/>
                <a:gd name="T27" fmla="*/ 2147483646 h 281"/>
                <a:gd name="T28" fmla="*/ 2147483646 w 41"/>
                <a:gd name="T29" fmla="*/ 2147483646 h 281"/>
                <a:gd name="T30" fmla="*/ 2147483646 w 41"/>
                <a:gd name="T31" fmla="*/ 2147483646 h 281"/>
                <a:gd name="T32" fmla="*/ 2147483646 w 41"/>
                <a:gd name="T33" fmla="*/ 2147483646 h 281"/>
                <a:gd name="T34" fmla="*/ 2147483646 w 41"/>
                <a:gd name="T35" fmla="*/ 2147483646 h 281"/>
                <a:gd name="T36" fmla="*/ 2147483646 w 41"/>
                <a:gd name="T37" fmla="*/ 2147483646 h 281"/>
                <a:gd name="T38" fmla="*/ 2147483646 w 41"/>
                <a:gd name="T39" fmla="*/ 2147483646 h 281"/>
                <a:gd name="T40" fmla="*/ 2147483646 w 41"/>
                <a:gd name="T41" fmla="*/ 2147483646 h 281"/>
                <a:gd name="T42" fmla="*/ 2147483646 w 41"/>
                <a:gd name="T43" fmla="*/ 2147483646 h 28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281">
                  <a:moveTo>
                    <a:pt x="15" y="41"/>
                  </a:moveTo>
                  <a:cubicBezTo>
                    <a:pt x="15" y="29"/>
                    <a:pt x="13" y="19"/>
                    <a:pt x="11" y="13"/>
                  </a:cubicBezTo>
                  <a:cubicBezTo>
                    <a:pt x="9" y="7"/>
                    <a:pt x="5" y="2"/>
                    <a:pt x="0" y="0"/>
                  </a:cubicBezTo>
                  <a:cubicBezTo>
                    <a:pt x="10" y="0"/>
                    <a:pt x="17" y="3"/>
                    <a:pt x="21" y="9"/>
                  </a:cubicBezTo>
                  <a:cubicBezTo>
                    <a:pt x="25" y="14"/>
                    <a:pt x="27" y="27"/>
                    <a:pt x="27" y="45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7" y="114"/>
                    <a:pt x="28" y="122"/>
                    <a:pt x="30" y="128"/>
                  </a:cubicBezTo>
                  <a:cubicBezTo>
                    <a:pt x="32" y="134"/>
                    <a:pt x="35" y="138"/>
                    <a:pt x="41" y="141"/>
                  </a:cubicBezTo>
                  <a:cubicBezTo>
                    <a:pt x="35" y="143"/>
                    <a:pt x="31" y="147"/>
                    <a:pt x="30" y="153"/>
                  </a:cubicBezTo>
                  <a:cubicBezTo>
                    <a:pt x="28" y="158"/>
                    <a:pt x="27" y="167"/>
                    <a:pt x="27" y="179"/>
                  </a:cubicBezTo>
                  <a:cubicBezTo>
                    <a:pt x="27" y="232"/>
                    <a:pt x="27" y="232"/>
                    <a:pt x="27" y="232"/>
                  </a:cubicBezTo>
                  <a:cubicBezTo>
                    <a:pt x="27" y="245"/>
                    <a:pt x="26" y="255"/>
                    <a:pt x="25" y="262"/>
                  </a:cubicBezTo>
                  <a:cubicBezTo>
                    <a:pt x="23" y="269"/>
                    <a:pt x="20" y="274"/>
                    <a:pt x="16" y="277"/>
                  </a:cubicBezTo>
                  <a:cubicBezTo>
                    <a:pt x="12" y="279"/>
                    <a:pt x="7" y="281"/>
                    <a:pt x="0" y="281"/>
                  </a:cubicBezTo>
                  <a:cubicBezTo>
                    <a:pt x="5" y="279"/>
                    <a:pt x="9" y="274"/>
                    <a:pt x="11" y="268"/>
                  </a:cubicBezTo>
                  <a:cubicBezTo>
                    <a:pt x="13" y="261"/>
                    <a:pt x="15" y="252"/>
                    <a:pt x="15" y="240"/>
                  </a:cubicBezTo>
                  <a:cubicBezTo>
                    <a:pt x="15" y="186"/>
                    <a:pt x="15" y="186"/>
                    <a:pt x="15" y="186"/>
                  </a:cubicBezTo>
                  <a:cubicBezTo>
                    <a:pt x="15" y="172"/>
                    <a:pt x="15" y="162"/>
                    <a:pt x="17" y="155"/>
                  </a:cubicBezTo>
                  <a:cubicBezTo>
                    <a:pt x="19" y="148"/>
                    <a:pt x="23" y="144"/>
                    <a:pt x="29" y="141"/>
                  </a:cubicBezTo>
                  <a:cubicBezTo>
                    <a:pt x="23" y="138"/>
                    <a:pt x="19" y="133"/>
                    <a:pt x="17" y="127"/>
                  </a:cubicBezTo>
                  <a:cubicBezTo>
                    <a:pt x="15" y="121"/>
                    <a:pt x="15" y="111"/>
                    <a:pt x="15" y="98"/>
                  </a:cubicBezTo>
                  <a:lnTo>
                    <a:pt x="15" y="41"/>
                  </a:lnTo>
                  <a:close/>
                </a:path>
              </a:pathLst>
            </a:custGeom>
            <a:solidFill>
              <a:srgbClr val="609E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157" y="5518"/>
              <a:ext cx="5496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3600">
                  <a:solidFill>
                    <a:srgbClr val="609E5A"/>
                  </a:solidFill>
                </a:rPr>
                <a:t>认知自己的途径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109" y="6582"/>
              <a:ext cx="7733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3600">
                  <a:solidFill>
                    <a:srgbClr val="609E5A"/>
                  </a:solidFill>
                </a:rPr>
                <a:t>自我评价的意义和方法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229" y="7622"/>
              <a:ext cx="7613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sz="3600">
                  <a:solidFill>
                    <a:srgbClr val="609E5A"/>
                  </a:solidFill>
                </a:rPr>
                <a:t>正确对待他人评价</a:t>
              </a:r>
            </a:p>
          </p:txBody>
        </p:sp>
      </p:grpSp>
      <p:pic>
        <p:nvPicPr>
          <p:cNvPr id="2051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569701" y="10718800"/>
            <a:ext cx="368300" cy="266700"/>
          </a:xfrm>
          <a:prstGeom prst="cube">
            <a:avLst/>
          </a:prstGeom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5"/>
            <a:ext cx="1073151" cy="15798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841875" y="607697"/>
            <a:ext cx="29597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609E5A"/>
                </a:solidFill>
              </a:rPr>
              <a:t>作业</a:t>
            </a:r>
            <a:endParaRPr lang="en-US" altLang="zh-CN" sz="4400">
              <a:solidFill>
                <a:srgbClr val="609E5A"/>
              </a:solidFill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1216922" y="1720215"/>
            <a:ext cx="94197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400" smtClean="0">
                <a:solidFill>
                  <a:srgbClr val="609E5A"/>
                </a:solidFill>
              </a:rPr>
              <a:t>1</a:t>
            </a:r>
            <a:r>
              <a:rPr lang="zh-CN" altLang="en-US" sz="4400" smtClean="0">
                <a:solidFill>
                  <a:srgbClr val="609E5A"/>
                </a:solidFill>
              </a:rPr>
              <a:t>、背诵（</a:t>
            </a:r>
            <a:r>
              <a:rPr lang="en-US" altLang="zh-CN" sz="4400" smtClean="0">
                <a:solidFill>
                  <a:srgbClr val="609E5A"/>
                </a:solidFill>
              </a:rPr>
              <a:t>3</a:t>
            </a:r>
            <a:r>
              <a:rPr lang="zh-CN" altLang="en-US" sz="4400" smtClean="0">
                <a:solidFill>
                  <a:srgbClr val="609E5A"/>
                </a:solidFill>
              </a:rPr>
              <a:t>个问题）</a:t>
            </a:r>
            <a:endParaRPr lang="en-US" altLang="zh-CN" sz="4400" smtClean="0">
              <a:solidFill>
                <a:srgbClr val="609E5A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4400" smtClean="0">
                <a:solidFill>
                  <a:srgbClr val="609E5A"/>
                </a:solidFill>
              </a:rPr>
              <a:t>2</a:t>
            </a:r>
            <a:r>
              <a:rPr lang="zh-CN" altLang="en-US" sz="4400" smtClean="0">
                <a:solidFill>
                  <a:srgbClr val="609E5A"/>
                </a:solidFill>
              </a:rPr>
              <a:t>、同步  第三课</a:t>
            </a:r>
            <a:endParaRPr lang="en-US" altLang="zh-CN" sz="4400" smtClean="0">
              <a:solidFill>
                <a:srgbClr val="609E5A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4400">
                <a:solidFill>
                  <a:srgbClr val="609E5A"/>
                </a:solidFill>
              </a:rPr>
              <a:t> </a:t>
            </a:r>
            <a:r>
              <a:rPr lang="en-US" altLang="zh-CN" sz="4400" smtClean="0">
                <a:solidFill>
                  <a:srgbClr val="609E5A"/>
                </a:solidFill>
              </a:rPr>
              <a:t>     </a:t>
            </a:r>
            <a:r>
              <a:rPr lang="zh-CN" altLang="en-US" sz="4400" smtClean="0">
                <a:solidFill>
                  <a:srgbClr val="609E5A"/>
                </a:solidFill>
              </a:rPr>
              <a:t>第</a:t>
            </a:r>
            <a:r>
              <a:rPr lang="en-US" altLang="zh-CN" sz="4400" smtClean="0">
                <a:solidFill>
                  <a:srgbClr val="609E5A"/>
                </a:solidFill>
              </a:rPr>
              <a:t>1</a:t>
            </a:r>
            <a:r>
              <a:rPr lang="zh-CN" altLang="en-US" sz="4400" smtClean="0">
                <a:solidFill>
                  <a:srgbClr val="609E5A"/>
                </a:solidFill>
              </a:rPr>
              <a:t>课时   </a:t>
            </a:r>
            <a:r>
              <a:rPr lang="en-US" altLang="zh-CN" sz="4400" smtClean="0">
                <a:solidFill>
                  <a:srgbClr val="609E5A"/>
                </a:solidFill>
              </a:rPr>
              <a:t>P11-P13</a:t>
            </a:r>
          </a:p>
          <a:p>
            <a:pPr>
              <a:lnSpc>
                <a:spcPct val="150000"/>
              </a:lnSpc>
            </a:pPr>
            <a:r>
              <a:rPr lang="en-US" altLang="zh-CN" sz="4400">
                <a:solidFill>
                  <a:srgbClr val="609E5A"/>
                </a:solidFill>
              </a:rPr>
              <a:t> </a:t>
            </a:r>
            <a:r>
              <a:rPr lang="en-US" altLang="zh-CN" sz="4400" smtClean="0">
                <a:solidFill>
                  <a:srgbClr val="609E5A"/>
                </a:solidFill>
              </a:rPr>
              <a:t>     </a:t>
            </a:r>
            <a:r>
              <a:rPr lang="zh-CN" altLang="en-US" sz="4400" smtClean="0">
                <a:solidFill>
                  <a:srgbClr val="609E5A"/>
                </a:solidFill>
              </a:rPr>
              <a:t>第</a:t>
            </a:r>
            <a:r>
              <a:rPr lang="en-US" altLang="zh-CN" sz="4400" smtClean="0">
                <a:solidFill>
                  <a:srgbClr val="609E5A"/>
                </a:solidFill>
              </a:rPr>
              <a:t>2</a:t>
            </a:r>
            <a:r>
              <a:rPr lang="zh-CN" altLang="en-US" sz="4400" smtClean="0">
                <a:solidFill>
                  <a:srgbClr val="609E5A"/>
                </a:solidFill>
              </a:rPr>
              <a:t>课时   </a:t>
            </a:r>
            <a:r>
              <a:rPr lang="en-US" altLang="zh-CN" sz="4400" smtClean="0">
                <a:solidFill>
                  <a:srgbClr val="609E5A"/>
                </a:solidFill>
              </a:rPr>
              <a:t>P13-P14  </a:t>
            </a:r>
            <a:r>
              <a:rPr lang="zh-CN" altLang="en-US" sz="4400" smtClean="0">
                <a:solidFill>
                  <a:srgbClr val="609E5A"/>
                </a:solidFill>
              </a:rPr>
              <a:t>自主预习</a:t>
            </a:r>
            <a:endParaRPr lang="en-US" altLang="zh-CN" sz="4400">
              <a:solidFill>
                <a:srgbClr val="609E5A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880068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5"/>
            <a:ext cx="1073151" cy="15798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841875" y="607697"/>
            <a:ext cx="29597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mtClean="0">
                <a:solidFill>
                  <a:srgbClr val="609E5A"/>
                </a:solidFill>
              </a:rPr>
              <a:t>背诵</a:t>
            </a:r>
            <a:endParaRPr lang="en-US" altLang="zh-CN" sz="4400">
              <a:solidFill>
                <a:srgbClr val="609E5A"/>
              </a:solidFill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1216922" y="1720216"/>
            <a:ext cx="94197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400" smtClean="0">
                <a:solidFill>
                  <a:srgbClr val="609E5A"/>
                </a:solidFill>
              </a:rPr>
              <a:t>1</a:t>
            </a:r>
            <a:r>
              <a:rPr lang="zh-CN" altLang="en-US" sz="4400" smtClean="0">
                <a:solidFill>
                  <a:srgbClr val="609E5A"/>
                </a:solidFill>
              </a:rPr>
              <a:t>、为什么</a:t>
            </a:r>
            <a:r>
              <a:rPr lang="zh-CN" altLang="en-US" sz="4400">
                <a:solidFill>
                  <a:srgbClr val="609E5A"/>
                </a:solidFill>
              </a:rPr>
              <a:t>要正确认识自己？</a:t>
            </a:r>
            <a:endParaRPr lang="en-US" altLang="zh-CN" sz="4400" smtClean="0">
              <a:solidFill>
                <a:srgbClr val="609E5A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4400" smtClean="0">
                <a:solidFill>
                  <a:srgbClr val="609E5A"/>
                </a:solidFill>
              </a:rPr>
              <a:t>2</a:t>
            </a:r>
            <a:r>
              <a:rPr lang="zh-CN" altLang="en-US" sz="4400">
                <a:solidFill>
                  <a:srgbClr val="609E5A"/>
                </a:solidFill>
              </a:rPr>
              <a:t>、正确认识自己的途径 </a:t>
            </a:r>
            <a:endParaRPr lang="en-US" altLang="zh-CN" sz="4400" smtClean="0">
              <a:solidFill>
                <a:srgbClr val="609E5A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4400" smtClean="0">
                <a:solidFill>
                  <a:srgbClr val="609E5A"/>
                </a:solidFill>
              </a:rPr>
              <a:t>3</a:t>
            </a:r>
            <a:r>
              <a:rPr lang="zh-CN" altLang="en-US" sz="4400">
                <a:solidFill>
                  <a:srgbClr val="609E5A"/>
                </a:solidFill>
              </a:rPr>
              <a:t>、如何正确对待他人的态度与评价</a:t>
            </a:r>
            <a:r>
              <a:rPr lang="zh-CN" altLang="en-US" sz="4400" smtClean="0">
                <a:solidFill>
                  <a:srgbClr val="609E5A"/>
                </a:solidFill>
              </a:rPr>
              <a:t>？</a:t>
            </a:r>
            <a:endParaRPr lang="en-US" altLang="zh-CN" sz="4400" smtClean="0">
              <a:solidFill>
                <a:srgbClr val="609E5A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414308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18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01031" y="4168142"/>
            <a:ext cx="442595" cy="2715895"/>
          </a:xfrm>
          <a:prstGeom prst="rect">
            <a:avLst/>
          </a:prstGeom>
          <a:solidFill>
            <a:srgbClr val="AB9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 225"/>
          <p:cNvSpPr/>
          <p:nvPr/>
        </p:nvSpPr>
        <p:spPr>
          <a:xfrm>
            <a:off x="5038090" y="1680210"/>
            <a:ext cx="1769111" cy="894080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609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225"/>
          <p:cNvSpPr/>
          <p:nvPr/>
        </p:nvSpPr>
        <p:spPr>
          <a:xfrm>
            <a:off x="4676142" y="2265680"/>
            <a:ext cx="2492375" cy="1259840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609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225"/>
          <p:cNvSpPr/>
          <p:nvPr/>
        </p:nvSpPr>
        <p:spPr>
          <a:xfrm>
            <a:off x="4448809" y="3089275"/>
            <a:ext cx="2945131" cy="1488440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609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7"/>
            <a:ext cx="932180" cy="13722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52831" y="519430"/>
            <a:ext cx="2959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609E5A"/>
                </a:solidFill>
              </a:rPr>
              <a:t>教学目标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143626" y="519430"/>
            <a:ext cx="5609591" cy="2560320"/>
            <a:chOff x="9675" y="818"/>
            <a:chExt cx="8834" cy="4032"/>
          </a:xfrm>
        </p:grpSpPr>
        <p:cxnSp>
          <p:nvCxnSpPr>
            <p:cNvPr id="10" name="肘形连接符 9"/>
            <p:cNvCxnSpPr/>
            <p:nvPr/>
          </p:nvCxnSpPr>
          <p:spPr>
            <a:xfrm>
              <a:off x="9675" y="3086"/>
              <a:ext cx="4309" cy="568"/>
            </a:xfrm>
            <a:prstGeom prst="bentConnector3">
              <a:avLst>
                <a:gd name="adj1" fmla="val 33279"/>
              </a:avLst>
            </a:prstGeom>
            <a:ln w="38100">
              <a:solidFill>
                <a:srgbClr val="609E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1644" y="2712"/>
              <a:ext cx="2307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mtClean="0">
                  <a:solidFill>
                    <a:srgbClr val="609E5A"/>
                  </a:solidFill>
                </a:rPr>
                <a:t>知识</a:t>
              </a:r>
              <a:endParaRPr lang="zh-CN" altLang="en-US" sz="4000">
                <a:solidFill>
                  <a:srgbClr val="609E5A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4005" y="827"/>
              <a:ext cx="4373" cy="4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   懂得</a:t>
              </a:r>
              <a:r>
                <a:rPr lang="zh-CN" altLang="en-US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认识自己，了解</a:t>
              </a:r>
              <a:r>
                <a:rPr lang="zh-CN" altLang="en-US" sz="4000" dirty="0">
                  <a:ln>
                    <a:noFill/>
                  </a:ln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认识</a:t>
              </a:r>
              <a:r>
                <a:rPr lang="zh-CN" altLang="en-US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自己的途径和方法。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4005" y="818"/>
              <a:ext cx="4504" cy="3953"/>
            </a:xfrm>
            <a:prstGeom prst="rect">
              <a:avLst/>
            </a:prstGeom>
            <a:noFill/>
            <a:ln w="38100">
              <a:solidFill>
                <a:srgbClr val="609E5A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13146" y="3559811"/>
            <a:ext cx="5678805" cy="3190240"/>
            <a:chOff x="9627" y="2700"/>
            <a:chExt cx="8943" cy="5024"/>
          </a:xfrm>
        </p:grpSpPr>
        <p:cxnSp>
          <p:nvCxnSpPr>
            <p:cNvPr id="16" name="肘形连接符 15"/>
            <p:cNvCxnSpPr/>
            <p:nvPr/>
          </p:nvCxnSpPr>
          <p:spPr>
            <a:xfrm>
              <a:off x="9627" y="3154"/>
              <a:ext cx="4508" cy="624"/>
            </a:xfrm>
            <a:prstGeom prst="bentConnector3">
              <a:avLst>
                <a:gd name="adj1" fmla="val 34028"/>
              </a:avLst>
            </a:prstGeom>
            <a:ln w="38100">
              <a:solidFill>
                <a:srgbClr val="609E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1644" y="2700"/>
              <a:ext cx="3334" cy="2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mtClean="0">
                  <a:solidFill>
                    <a:srgbClr val="609E5A"/>
                  </a:solidFill>
                </a:rPr>
                <a:t>情感</a:t>
              </a:r>
              <a:endParaRPr lang="en-US" altLang="zh-CN" sz="4000" smtClean="0">
                <a:solidFill>
                  <a:srgbClr val="609E5A"/>
                </a:solidFill>
              </a:endParaRPr>
            </a:p>
            <a:p>
              <a:r>
                <a:rPr lang="zh-CN" altLang="en-US" sz="4000" smtClean="0">
                  <a:solidFill>
                    <a:srgbClr val="609E5A"/>
                  </a:solidFill>
                </a:rPr>
                <a:t>态度</a:t>
              </a:r>
              <a:endParaRPr lang="zh-CN" altLang="en-US" sz="4000">
                <a:solidFill>
                  <a:srgbClr val="609E5A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4197" y="2732"/>
              <a:ext cx="4373" cy="4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   树立</a:t>
              </a:r>
              <a:r>
                <a:rPr lang="zh-CN" altLang="en-US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不断探索自己、发现自己、发展自己的意识。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4135" y="2796"/>
              <a:ext cx="4374" cy="4928"/>
            </a:xfrm>
            <a:prstGeom prst="rect">
              <a:avLst/>
            </a:prstGeom>
            <a:noFill/>
            <a:ln w="38100">
              <a:solidFill>
                <a:srgbClr val="609E5A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03226" y="1959611"/>
            <a:ext cx="5260340" cy="4487545"/>
            <a:chOff x="8847" y="2040"/>
            <a:chExt cx="8284" cy="7067"/>
          </a:xfrm>
        </p:grpSpPr>
        <p:cxnSp>
          <p:nvCxnSpPr>
            <p:cNvPr id="21" name="肘形连接符 20"/>
            <p:cNvCxnSpPr/>
            <p:nvPr/>
          </p:nvCxnSpPr>
          <p:spPr>
            <a:xfrm>
              <a:off x="12560" y="2760"/>
              <a:ext cx="4571" cy="561"/>
            </a:xfrm>
            <a:prstGeom prst="bentConnector3">
              <a:avLst>
                <a:gd name="adj1" fmla="val 35596"/>
              </a:avLst>
            </a:prstGeom>
            <a:ln w="38100">
              <a:solidFill>
                <a:srgbClr val="609E5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14257" y="2202"/>
              <a:ext cx="2846" cy="1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mtClean="0">
                  <a:solidFill>
                    <a:srgbClr val="609E5A"/>
                  </a:solidFill>
                </a:rPr>
                <a:t>能力</a:t>
              </a:r>
              <a:endParaRPr lang="zh-CN" altLang="en-US" sz="4000">
                <a:solidFill>
                  <a:srgbClr val="609E5A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847" y="2052"/>
              <a:ext cx="3599" cy="6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   学会</a:t>
              </a:r>
              <a:r>
                <a:rPr lang="zh-CN" altLang="en-US" sz="4000" dirty="0">
                  <a:solidFill>
                    <a:srgbClr val="462E00"/>
                  </a:solidFill>
                  <a:latin typeface="微软雅黑" pitchFamily="34" charset="-122"/>
                  <a:ea typeface="微软雅黑" pitchFamily="34" charset="-122"/>
                  <a:sym typeface="+mn-ea"/>
                </a:rPr>
                <a:t>自我评价，正确面对他人评价，能够客观地认识自己。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8847" y="2040"/>
              <a:ext cx="3759" cy="7067"/>
            </a:xfrm>
            <a:prstGeom prst="rect">
              <a:avLst/>
            </a:prstGeom>
            <a:noFill/>
            <a:ln w="38100">
              <a:solidFill>
                <a:srgbClr val="609E5A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795" y="140337"/>
            <a:ext cx="932180" cy="137223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052830" y="167349"/>
            <a:ext cx="29597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>
                <a:solidFill>
                  <a:srgbClr val="609E5A"/>
                </a:solidFill>
              </a:rPr>
              <a:t>思考问题</a:t>
            </a:r>
          </a:p>
        </p:txBody>
      </p:sp>
      <p:sp>
        <p:nvSpPr>
          <p:cNvPr id="10" name="上箭头 9"/>
          <p:cNvSpPr/>
          <p:nvPr/>
        </p:nvSpPr>
        <p:spPr>
          <a:xfrm rot="5400000">
            <a:off x="5695950" y="-2560955"/>
            <a:ext cx="800100" cy="12212320"/>
          </a:xfrm>
          <a:prstGeom prst="upArrow">
            <a:avLst/>
          </a:prstGeom>
          <a:solidFill>
            <a:srgbClr val="AB9D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右箭头 12"/>
          <p:cNvSpPr/>
          <p:nvPr/>
        </p:nvSpPr>
        <p:spPr>
          <a:xfrm rot="5400000">
            <a:off x="6565900" y="1858012"/>
            <a:ext cx="1178560" cy="5117465"/>
          </a:xfrm>
          <a:prstGeom prst="bentArrow">
            <a:avLst>
              <a:gd name="adj1" fmla="val 20725"/>
              <a:gd name="adj2" fmla="val 25000"/>
              <a:gd name="adj3" fmla="val 50000"/>
              <a:gd name="adj4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圆角右箭头 10"/>
          <p:cNvSpPr/>
          <p:nvPr/>
        </p:nvSpPr>
        <p:spPr>
          <a:xfrm rot="5400000" flipH="1">
            <a:off x="6609082" y="716917"/>
            <a:ext cx="795655" cy="4345305"/>
          </a:xfrm>
          <a:prstGeom prst="bentArrow">
            <a:avLst>
              <a:gd name="adj1" fmla="val 24501"/>
              <a:gd name="adj2" fmla="val 22944"/>
              <a:gd name="adj3" fmla="val 32641"/>
              <a:gd name="adj4" fmla="val 22950"/>
            </a:avLst>
          </a:prstGeom>
          <a:solidFill>
            <a:srgbClr val="76B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圆角右箭头 5"/>
          <p:cNvSpPr/>
          <p:nvPr/>
        </p:nvSpPr>
        <p:spPr>
          <a:xfrm rot="16200000" flipH="1">
            <a:off x="3882391" y="2052957"/>
            <a:ext cx="795655" cy="4345305"/>
          </a:xfrm>
          <a:prstGeom prst="bentArrow">
            <a:avLst>
              <a:gd name="adj1" fmla="val 30247"/>
              <a:gd name="adj2" fmla="val 29648"/>
              <a:gd name="adj3" fmla="val 34557"/>
              <a:gd name="adj4" fmla="val 22984"/>
            </a:avLst>
          </a:prstGeom>
          <a:solidFill>
            <a:srgbClr val="76B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圆角右箭头 8"/>
          <p:cNvSpPr/>
          <p:nvPr/>
        </p:nvSpPr>
        <p:spPr>
          <a:xfrm rot="16200000">
            <a:off x="5377181" y="414657"/>
            <a:ext cx="794385" cy="4949825"/>
          </a:xfrm>
          <a:prstGeom prst="bentArrow">
            <a:avLst>
              <a:gd name="adj1" fmla="val 24540"/>
              <a:gd name="adj2" fmla="val 25000"/>
              <a:gd name="adj3" fmla="val 50000"/>
              <a:gd name="adj4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74059" y="1324349"/>
            <a:ext cx="4671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en-US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我们为什么要</a:t>
            </a:r>
            <a:r>
              <a:rPr lang="zh-CN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正确</a:t>
            </a:r>
            <a:r>
              <a:rPr sz="4000" dirty="0" err="1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认识自己</a:t>
            </a:r>
            <a:r>
              <a:rPr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？</a:t>
            </a:r>
            <a:r>
              <a:rPr lang="zh-CN" sz="4000" dirty="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（意义）</a:t>
            </a:r>
            <a:endParaRPr lang="zh-CN" altLang="en-US" sz="4000" dirty="0">
              <a:solidFill>
                <a:srgbClr val="462E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31991" y="5039361"/>
            <a:ext cx="4348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en-US" sz="40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4.</a:t>
            </a:r>
            <a:r>
              <a:rPr lang="zh-CN" altLang="en-US" sz="40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我们应如何正确对待他人的评价？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37884" y="4623436"/>
            <a:ext cx="49897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en-US" altLang="zh-CN" sz="40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40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自我评价的方法有哪些？为什么需要自我评价？（意义）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681471" y="1324348"/>
            <a:ext cx="51788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ClrTx/>
            </a:pPr>
            <a:r>
              <a:rPr lang="en-US" altLang="zh-CN" sz="40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4000">
                <a:solidFill>
                  <a:srgbClr val="462E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我们可以通过什么途径认识自己？（三点）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6251E58-5226-499E-9140-52374C302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101" y="1667645"/>
            <a:ext cx="6040967" cy="4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猜一猜：哪种动物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      早晨四条腿，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中午两条腿，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晚上三条腿走路， </a:t>
            </a: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      </a:t>
            </a:r>
            <a:r>
              <a:rPr lang="zh-CN" altLang="en-US" sz="3600" b="1" dirty="0">
                <a:solidFill>
                  <a:srgbClr val="333333"/>
                </a:solidFill>
                <a:latin typeface="黑体" panose="02010609060101010101" pitchFamily="49" charset="-122"/>
              </a:rPr>
              <a:t>腿最多时最无能。</a:t>
            </a:r>
          </a:p>
          <a:p>
            <a:pPr algn="ctr">
              <a:lnSpc>
                <a:spcPct val="120000"/>
              </a:lnSpc>
            </a:pPr>
            <a:endParaRPr lang="zh-CN" altLang="en-US" sz="3600" b="1" dirty="0">
              <a:solidFill>
                <a:srgbClr val="333333"/>
              </a:solidFill>
              <a:latin typeface="黑体" panose="02010609060101010101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AF54AF6-2676-46F7-880B-DDE2B3746C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84272" y="1357221"/>
            <a:ext cx="4046219" cy="3034030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1387" y="689260"/>
            <a:ext cx="5380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noProof="1">
                <a:solidFill>
                  <a:srgbClr val="7030A0"/>
                </a:solidFill>
              </a:rPr>
              <a:t>“</a:t>
            </a:r>
            <a:r>
              <a:rPr lang="zh-CN" altLang="en-US" sz="3600" b="1" noProof="1">
                <a:solidFill>
                  <a:srgbClr val="7030A0"/>
                </a:solidFill>
              </a:rPr>
              <a:t>斯芬克斯</a:t>
            </a:r>
            <a:r>
              <a:rPr lang="en-US" altLang="zh-CN" sz="3600" b="1" noProof="1">
                <a:solidFill>
                  <a:srgbClr val="7030A0"/>
                </a:solidFill>
              </a:rPr>
              <a:t>”</a:t>
            </a:r>
            <a:r>
              <a:rPr lang="zh-CN" altLang="en-US" sz="3600" b="1" noProof="1">
                <a:solidFill>
                  <a:srgbClr val="7030A0"/>
                </a:solidFill>
              </a:rPr>
              <a:t>之</a:t>
            </a:r>
            <a:r>
              <a:rPr lang="zh-CN" altLang="en-US" sz="3600" b="1" noProof="1" smtClean="0">
                <a:solidFill>
                  <a:srgbClr val="7030A0"/>
                </a:solidFill>
              </a:rPr>
              <a:t>谜</a:t>
            </a:r>
            <a:endParaRPr lang="zh-CN" altLang="en-US" sz="3600" b="1" noProof="1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4840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7AF54AF6-2676-46F7-880B-DDE2B3746C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9049" y="2060848"/>
            <a:ext cx="4046219" cy="3034030"/>
          </a:xfrm>
          <a:prstGeom prst="ellipse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404" y="188642"/>
            <a:ext cx="674716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noProof="1">
                <a:solidFill>
                  <a:srgbClr val="7030A0"/>
                </a:solidFill>
              </a:rPr>
              <a:t>“</a:t>
            </a:r>
            <a:r>
              <a:rPr lang="zh-CN" altLang="en-US" sz="4000" b="1" noProof="1">
                <a:solidFill>
                  <a:srgbClr val="7030A0"/>
                </a:solidFill>
              </a:rPr>
              <a:t>斯芬克斯</a:t>
            </a:r>
            <a:r>
              <a:rPr lang="en-US" altLang="zh-CN" sz="4000" b="1" noProof="1">
                <a:solidFill>
                  <a:srgbClr val="7030A0"/>
                </a:solidFill>
              </a:rPr>
              <a:t>”</a:t>
            </a:r>
            <a:r>
              <a:rPr lang="zh-CN" altLang="en-US" sz="4000" b="1" noProof="1">
                <a:solidFill>
                  <a:srgbClr val="7030A0"/>
                </a:solidFill>
              </a:rPr>
              <a:t>之</a:t>
            </a:r>
            <a:r>
              <a:rPr lang="zh-CN" altLang="en-US" sz="4000" b="1" noProof="1" smtClean="0">
                <a:solidFill>
                  <a:srgbClr val="7030A0"/>
                </a:solidFill>
              </a:rPr>
              <a:t>谜</a:t>
            </a:r>
            <a:endParaRPr lang="en-US" altLang="zh-CN" sz="4000" b="1" noProof="1" smtClean="0">
              <a:solidFill>
                <a:srgbClr val="7030A0"/>
              </a:solidFill>
            </a:endParaRPr>
          </a:p>
          <a:p>
            <a:r>
              <a:rPr lang="en-US" altLang="zh-CN" sz="2800" b="1" noProof="1" smtClean="0">
                <a:solidFill>
                  <a:srgbClr val="7030A0"/>
                </a:solidFill>
              </a:rPr>
              <a:t>——</a:t>
            </a:r>
            <a:r>
              <a:rPr lang="zh-CN" altLang="en-US" sz="2800" b="1" noProof="1" smtClean="0">
                <a:solidFill>
                  <a:srgbClr val="7030A0"/>
                </a:solidFill>
              </a:rPr>
              <a:t>古希腊神话故事</a:t>
            </a:r>
            <a:r>
              <a:rPr lang="en-US" altLang="zh-CN" sz="2800" b="1" noProof="1" smtClean="0">
                <a:solidFill>
                  <a:srgbClr val="7030A0"/>
                </a:solidFill>
              </a:rPr>
              <a:t>《</a:t>
            </a:r>
            <a:r>
              <a:rPr lang="zh-CN" altLang="en-US" sz="2800" b="1" noProof="1" smtClean="0">
                <a:solidFill>
                  <a:srgbClr val="7030A0"/>
                </a:solidFill>
              </a:rPr>
              <a:t>俄狄浦斯王</a:t>
            </a:r>
            <a:r>
              <a:rPr lang="en-US" altLang="zh-CN" sz="2800" b="1" noProof="1" smtClean="0">
                <a:solidFill>
                  <a:srgbClr val="7030A0"/>
                </a:solidFill>
              </a:rPr>
              <a:t>》</a:t>
            </a:r>
            <a:endParaRPr lang="zh-CN" altLang="en-US" sz="2800" b="1" noProof="1">
              <a:solidFill>
                <a:srgbClr val="7030A0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6251E58-5226-499E-9140-52374C302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381" y="2924947"/>
            <a:ext cx="6040967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2800" b="1">
              <a:solidFill>
                <a:srgbClr val="333333"/>
              </a:solidFill>
              <a:latin typeface="黑体" panose="02010609060101010101" pitchFamily="49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2800" b="1">
              <a:solidFill>
                <a:srgbClr val="333333"/>
              </a:solidFill>
              <a:latin typeface="黑体" panose="02010609060101010101" pitchFamily="49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lc="http://schemas.openxmlformats.org/drawingml/2006/lockedCanvas"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id="{D6251E58-5226-499E-9140-52374C302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89931"/>
            <a:ext cx="8355331" cy="5468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 indent="4572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333333"/>
                </a:solidFill>
                <a:latin typeface="黑体" panose="02010609060101010101" pitchFamily="49" charset="-122"/>
              </a:rPr>
              <a:t>斯芬克斯是个狮身人面的女妖，她每天坐在悬崖上向路人提出一个谜语，过路人如果猜不中就会被她吃掉。无数人为此丧生。最后，一个叫俄狄浦斯的青年猜到了答案，谜底是人。</a:t>
            </a:r>
            <a:endParaRPr lang="en-US" altLang="zh-CN" sz="3200" b="1" dirty="0" smtClean="0">
              <a:solidFill>
                <a:srgbClr val="333333"/>
              </a:solidFill>
              <a:latin typeface="黑体" panose="02010609060101010101" pitchFamily="49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333333"/>
                </a:solidFill>
                <a:latin typeface="黑体" panose="02010609060101010101" pitchFamily="49" charset="-122"/>
              </a:rPr>
              <a:t>斯芬克斯之谜，是古希腊哲学家普遍认识人类的最高智慧</a:t>
            </a:r>
            <a:r>
              <a:rPr lang="en-US" altLang="zh-CN" sz="3200" b="1" dirty="0" smtClean="0">
                <a:solidFill>
                  <a:srgbClr val="333333"/>
                </a:solidFill>
                <a:latin typeface="黑体" panose="02010609060101010101" pitchFamily="49" charset="-122"/>
              </a:rPr>
              <a:t>——</a:t>
            </a:r>
            <a:r>
              <a:rPr lang="zh-CN" altLang="en-US" sz="3200" b="1" dirty="0" smtClean="0">
                <a:solidFill>
                  <a:srgbClr val="C00000"/>
                </a:solidFill>
                <a:latin typeface="黑体" panose="02010609060101010101" pitchFamily="49" charset="-122"/>
              </a:rPr>
              <a:t>人，必须反思和认识自己！</a:t>
            </a:r>
            <a:endParaRPr lang="en-US" altLang="zh-CN" sz="3200" b="1" dirty="0" smtClean="0">
              <a:solidFill>
                <a:srgbClr val="C00000"/>
              </a:solidFill>
              <a:latin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3200" b="1" dirty="0">
              <a:solidFill>
                <a:srgbClr val="333333"/>
              </a:solidFill>
              <a:latin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528059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1972" y="0"/>
            <a:ext cx="3872051" cy="6857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976589" y="1113296"/>
            <a:ext cx="6096000" cy="21236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itchFamily="2" charset="-122"/>
              </a:rPr>
              <a:t>人世间最难的事情是认识自己，认清自己。我们要学会</a:t>
            </a:r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宋体" pitchFamily="2" charset="-122"/>
              </a:rPr>
              <a:t>认识自己</a:t>
            </a: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itchFamily="2" charset="-122"/>
              </a:rPr>
              <a:t>。</a:t>
            </a:r>
          </a:p>
        </p:txBody>
      </p:sp>
      <p:sp>
        <p:nvSpPr>
          <p:cNvPr id="7" name="云形 6"/>
          <p:cNvSpPr/>
          <p:nvPr/>
        </p:nvSpPr>
        <p:spPr>
          <a:xfrm>
            <a:off x="999451" y="3933056"/>
            <a:ext cx="6536711" cy="2924942"/>
          </a:xfrm>
          <a:prstGeom prst="cloud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6443" y="4733809"/>
            <a:ext cx="4512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那么如何正确认识自己呢？</a:t>
            </a:r>
            <a:endParaRPr lang="zh-CN" altLang="en-US" sz="40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1222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073366"/>
            <a:ext cx="5135892" cy="378463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18494" y="4284077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0" i="0" dirty="0" smtClean="0">
                <a:solidFill>
                  <a:srgbClr val="191919"/>
                </a:solidFill>
                <a:effectLst/>
                <a:latin typeface="PingFang SC"/>
              </a:rPr>
              <a:t>《</a:t>
            </a:r>
            <a:r>
              <a:rPr lang="zh-CN" altLang="en-US" sz="2800" b="0" i="0" dirty="0" smtClean="0">
                <a:solidFill>
                  <a:srgbClr val="191919"/>
                </a:solidFill>
                <a:effectLst/>
                <a:latin typeface="PingFang SC"/>
              </a:rPr>
              <a:t>老子</a:t>
            </a:r>
            <a:r>
              <a:rPr lang="en-US" altLang="zh-CN" sz="2800" b="0" i="0" dirty="0" smtClean="0">
                <a:solidFill>
                  <a:srgbClr val="191919"/>
                </a:solidFill>
                <a:effectLst/>
                <a:latin typeface="PingFang SC"/>
              </a:rPr>
              <a:t>》</a:t>
            </a:r>
            <a:r>
              <a:rPr lang="zh-CN" altLang="en-US" sz="2800" b="0" i="0" dirty="0" smtClean="0">
                <a:solidFill>
                  <a:srgbClr val="191919"/>
                </a:solidFill>
                <a:effectLst/>
                <a:latin typeface="PingFang SC"/>
              </a:rPr>
              <a:t>第</a:t>
            </a:r>
            <a:r>
              <a:rPr lang="en-US" altLang="zh-CN" sz="2800" b="0" i="0" dirty="0" smtClean="0">
                <a:solidFill>
                  <a:srgbClr val="191919"/>
                </a:solidFill>
                <a:effectLst/>
                <a:latin typeface="PingFang SC"/>
              </a:rPr>
              <a:t>33</a:t>
            </a:r>
            <a:r>
              <a:rPr lang="zh-CN" altLang="en-US" sz="2800" b="0" i="0" dirty="0" smtClean="0">
                <a:solidFill>
                  <a:srgbClr val="191919"/>
                </a:solidFill>
                <a:effectLst/>
                <a:latin typeface="PingFang SC"/>
              </a:rPr>
              <a:t>章</a:t>
            </a:r>
            <a:endParaRPr lang="zh-CN" altLang="en-US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47" t="14565" r="9139" b="24873"/>
          <a:stretch>
            <a:fillRect/>
          </a:stretch>
        </p:blipFill>
        <p:spPr>
          <a:xfrm>
            <a:off x="1083555" y="1322859"/>
            <a:ext cx="10469877" cy="1121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64587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264353" y="3727651"/>
            <a:ext cx="2882935" cy="313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50802" y1="48485" x2="29947" y2="48485"/>
                        <a14:foregroundMark x1="19786" y1="17576" x2="22995" y2="21212"/>
                        <a14:foregroundMark x1="40107" y1="11515" x2="40107" y2="17576"/>
                        <a14:foregroundMark x1="55615" y1="13333" x2="56684" y2="21212"/>
                        <a14:foregroundMark x1="80214" y1="15152" x2="69519" y2="24848"/>
                        <a14:foregroundMark x1="84492" y1="43636" x2="71123" y2="42424"/>
                        <a14:foregroundMark x1="81283" y1="71515" x2="65775" y2="63636"/>
                        <a14:foregroundMark x1="56684" y1="86061" x2="54011" y2="71515"/>
                        <a14:foregroundMark x1="10160" y1="44242" x2="16043" y2="44242"/>
                        <a14:foregroundMark x1="24064" y1="61212" x2="11230" y2="69697"/>
                        <a14:foregroundMark x1="33690" y1="72121" x2="28877" y2="860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776873" y="-764346"/>
            <a:ext cx="3270553" cy="216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480489" y="1060502"/>
            <a:ext cx="916760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4400" dirty="0" smtClean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进入初中后我们的变化有哪些？</a:t>
            </a:r>
            <a:r>
              <a:rPr lang="en-US" altLang="zh-CN" sz="4400" dirty="0" smtClean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P26</a:t>
            </a:r>
          </a:p>
          <a:p>
            <a:pPr>
              <a:buFontTx/>
              <a:buNone/>
            </a:pPr>
            <a:endParaRPr lang="en-US" altLang="zh-CN" sz="4400" dirty="0" smtClean="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>
              <a:lnSpc>
                <a:spcPct val="150000"/>
              </a:lnSpc>
              <a:buFontTx/>
              <a:buNone/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进入初中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，随着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自我意识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的不断增强，我们不仅将目光投射到更广阔而精彩的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外部世界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，而且越来越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关注自我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87745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184553_1"/>
  <p:tag name="KSO_WM_SLIDE_INDEX" val="1"/>
  <p:tag name="KSO_WM_SLIDE_ITEM_CNT" val="2"/>
  <p:tag name="KSO_WM_SLIDE_LAYOUT" val="a_b"/>
  <p:tag name="KSO_WM_SLIDE_LAYOUT_CNT" val="1_1"/>
  <p:tag name="KSO_WM_SLIDE_POSITION" val="66*144"/>
  <p:tag name="KSO_WM_SLIDE_SIZE" val="828*343"/>
  <p:tag name="KSO_WM_SLIDE_SUBTYPE" val="pureTxt"/>
  <p:tag name="KSO_WM_SLIDE_TYPE" val="title"/>
  <p:tag name="KSO_WM_TAG_VERSION" val="1.0"/>
  <p:tag name="KSO_WM_TEMPLATE_CATEGORY" val="custom"/>
  <p:tag name="KSO_WM_TEMPLATE_INDEX" val="20184553"/>
  <p:tag name="KSO_WM_TEMPLATE_JOB_ID" val="2"/>
  <p:tag name="KSO_WM_TEMPLATE_OUTLINE_ID" val="15"/>
  <p:tag name="KSO_WM_TEMPLATE_SCENE_ID" val="1"/>
  <p:tag name="KSO_WM_TEMPLATE_THUMBS_INDEX" val="1、6、10、14、20、26、27、28、29、31"/>
  <p:tag name="KSO_WM_TEMPLATE_TOPIC_DEFAULT" val="1"/>
  <p:tag name="KSO_WM_TEMPLATE_TOPIC_ID" val="286956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1457</Words>
  <Application>Microsoft Office PowerPoint</Application>
  <PresentationFormat>宽屏</PresentationFormat>
  <Paragraphs>145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Meiryo</vt:lpstr>
      <vt:lpstr>PingFang SC</vt:lpstr>
      <vt:lpstr>黑体</vt:lpstr>
      <vt:lpstr>华文新魏</vt:lpstr>
      <vt:lpstr>楷体</vt:lpstr>
      <vt:lpstr>宋体</vt:lpstr>
      <vt:lpstr>微软雅黑</vt:lpstr>
      <vt:lpstr>幼圆</vt:lpstr>
      <vt:lpstr>Arial</vt:lpstr>
      <vt:lpstr>Calibri</vt:lpstr>
      <vt:lpstr>Calibri Light</vt:lpstr>
      <vt:lpstr>Verdana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cp:lastPrinted>2021-08-01T18:18:41Z</cp:lastPrinted>
  <dcterms:created xsi:type="dcterms:W3CDTF">2021-08-01T18:18:41Z</dcterms:created>
  <dcterms:modified xsi:type="dcterms:W3CDTF">2022-06-02T11:51:56Z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