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9"/>
  </p:notesMasterIdLst>
  <p:sldIdLst>
    <p:sldId id="270" r:id="rId3"/>
    <p:sldId id="310" r:id="rId4"/>
    <p:sldId id="321" r:id="rId5"/>
    <p:sldId id="351" r:id="rId6"/>
    <p:sldId id="353" r:id="rId7"/>
    <p:sldId id="354" r:id="rId8"/>
    <p:sldId id="355" r:id="rId9"/>
    <p:sldId id="357" r:id="rId10"/>
    <p:sldId id="358" r:id="rId11"/>
    <p:sldId id="359" r:id="rId12"/>
    <p:sldId id="360" r:id="rId13"/>
    <p:sldId id="361" r:id="rId14"/>
    <p:sldId id="362" r:id="rId15"/>
    <p:sldId id="363" r:id="rId16"/>
    <p:sldId id="258" r:id="rId17"/>
    <p:sldId id="364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1"/>
    <a:srgbClr val="FE95F5"/>
    <a:srgbClr val="704155"/>
    <a:srgbClr val="EB1D2A"/>
    <a:srgbClr val="52ABFF"/>
    <a:srgbClr val="FF9778"/>
    <a:srgbClr val="72C044"/>
    <a:srgbClr val="EFB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0BCB68-D8CE-4F33-9C95-432DA72D8823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838D5-0417-4F10-ADB0-6C42C15BB3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326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8838D5-0417-4F10-ADB0-6C42C15BB32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366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3821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456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085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09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5825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1612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3575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569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23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66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181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627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853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24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3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 noChangeAspect="1"/>
          </p:cNvGrpSpPr>
          <p:nvPr userDrawn="1"/>
        </p:nvGrpSpPr>
        <p:grpSpPr bwMode="auto">
          <a:xfrm>
            <a:off x="0" y="5445127"/>
            <a:ext cx="12192000" cy="1412875"/>
            <a:chOff x="0" y="0"/>
            <a:chExt cx="9144000" cy="1412776"/>
          </a:xfrm>
        </p:grpSpPr>
        <p:pic>
          <p:nvPicPr>
            <p:cNvPr id="4105" name="그림 7" descr="컨텐츠배경.png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4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그림 8" descr="컨텐츠새싹.pn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008"/>
              <a:ext cx="8028384" cy="13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1" name="그림 7" descr="집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41890"/>
            <a:ext cx="121920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27131" y="261007"/>
            <a:ext cx="1655984" cy="51230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635" y="766447"/>
            <a:ext cx="1220279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780625" y="1541146"/>
            <a:ext cx="428434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sz="60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我</a:t>
            </a:r>
            <a:r>
              <a:rPr lang="zh-CN" sz="60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们爱和</a:t>
            </a:r>
            <a:r>
              <a:rPr lang="zh-CN" sz="60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平</a:t>
            </a:r>
            <a:endParaRPr lang="en-US" altLang="zh-CN" sz="6000" b="1" dirty="0" smtClean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幼圆" panose="02010509060101010101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第</a:t>
            </a:r>
            <a:r>
              <a:rPr lang="en-US" altLang="zh-CN" sz="3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1</a:t>
            </a:r>
            <a:r>
              <a:rPr lang="zh-CN" altLang="en-US" sz="3200" b="1" dirty="0" smtClean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cs typeface="幼圆" panose="02010509060101010101" charset="-122"/>
              </a:rPr>
              <a:t>课时</a:t>
            </a:r>
            <a:endParaRPr lang="zh-CN" sz="3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cs typeface="幼圆" panose="02010509060101010101" charset="-122"/>
            </a:endParaRPr>
          </a:p>
        </p:txBody>
      </p:sp>
      <p:pic>
        <p:nvPicPr>
          <p:cNvPr id="6" name="图片 5" descr="图片1副本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06" y="1541145"/>
            <a:ext cx="3975100" cy="39751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773555" y="217172"/>
            <a:ext cx="6772911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52ABFF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第四单元  让世界更美好</a:t>
            </a:r>
          </a:p>
        </p:txBody>
      </p:sp>
      <p:sp>
        <p:nvSpPr>
          <p:cNvPr id="12" name="矩形 11"/>
          <p:cNvSpPr/>
          <p:nvPr/>
        </p:nvSpPr>
        <p:spPr>
          <a:xfrm>
            <a:off x="7331356" y="4764443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战争带来的伤害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604011" y="1127762"/>
            <a:ext cx="974788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如果你是战乱中的儿童，你最想说什么？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265" y="1980567"/>
            <a:ext cx="7691120" cy="4120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4204335" y="1069976"/>
            <a:ext cx="329438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战争带来的伤害</a:t>
            </a:r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战争带来的伤害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997" y="2051050"/>
            <a:ext cx="4639945" cy="3069590"/>
          </a:xfrm>
          <a:prstGeom prst="round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7781" y="2051050"/>
            <a:ext cx="4451985" cy="3069590"/>
          </a:xfrm>
          <a:prstGeom prst="round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463041" y="5281295"/>
            <a:ext cx="3070071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圆明园的断壁残垣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894321" y="5281295"/>
            <a:ext cx="1627369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文物遗失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战争带来的伤害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204335" y="1069976"/>
            <a:ext cx="329438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战争带来的伤害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153921" y="5281295"/>
            <a:ext cx="1627369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海洋污染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909561" y="5120640"/>
            <a:ext cx="1627369" cy="5232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sym typeface="+mn-ea"/>
              </a:rPr>
              <a:t>森林被毁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0886" y="2263140"/>
            <a:ext cx="4827271" cy="2857500"/>
          </a:xfrm>
          <a:prstGeom prst="round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7755" y="2262507"/>
            <a:ext cx="4762500" cy="285813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战争带来的伤害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81711" y="4747261"/>
            <a:ext cx="1010729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b="1" i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3200" b="1" i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战争不仅给人们的生命、健康、精神和财产造成了巨大伤害，也给我们赖以生存的环境、文化遗产等造成了无法弥补的损失。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0000">
            <a:off x="704851" y="1830705"/>
            <a:ext cx="3589655" cy="24320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20000">
            <a:off x="6607809" y="1617980"/>
            <a:ext cx="4017011" cy="261747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4766" y="1457960"/>
            <a:ext cx="3554095" cy="2426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战争带来的伤害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26465" y="1972311"/>
            <a:ext cx="10211435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随着现代武器不断升级,战争还会给人类带来哪些灾害?请同学们选择一个自己感兴趣的现代武器做深人了解,并将自己的学习成果做成简报。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4414520" y="1240792"/>
            <a:ext cx="2646680" cy="650875"/>
            <a:chOff x="6246" y="8093"/>
            <a:chExt cx="4168" cy="1025"/>
          </a:xfrm>
        </p:grpSpPr>
        <p:sp>
          <p:nvSpPr>
            <p:cNvPr id="43" name="矩形 2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 rot="21210126">
              <a:off x="6246" y="8093"/>
              <a:ext cx="943" cy="9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charset="-122"/>
                </a:rPr>
                <a:t>课</a:t>
              </a:r>
            </a:p>
          </p:txBody>
        </p:sp>
        <p:sp>
          <p:nvSpPr>
            <p:cNvPr id="44" name="矩形 3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 rot="842378">
              <a:off x="7299" y="8105"/>
              <a:ext cx="910" cy="89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charset="-122"/>
                </a:rPr>
                <a:t>外</a:t>
              </a:r>
            </a:p>
          </p:txBody>
        </p:sp>
        <p:sp>
          <p:nvSpPr>
            <p:cNvPr id="45" name="矩形 4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 rot="21179011">
              <a:off x="8329" y="8131"/>
              <a:ext cx="931" cy="936"/>
            </a:xfrm>
            <a:prstGeom prst="rect">
              <a:avLst/>
            </a:prstGeom>
            <a:solidFill>
              <a:srgbClr val="9BBB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charset="-122"/>
                </a:rPr>
                <a:t>拓</a:t>
              </a:r>
            </a:p>
          </p:txBody>
        </p:sp>
        <p:sp>
          <p:nvSpPr>
            <p:cNvPr id="46" name="矩形 5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 rot="1072130">
              <a:off x="9440" y="8178"/>
              <a:ext cx="975" cy="9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华文细黑" panose="02010600040101010101" charset="-122"/>
                </a:rPr>
                <a:t>展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185" y="3637280"/>
            <a:ext cx="4942840" cy="27800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97"/>
          <a:stretch>
            <a:fillRect/>
          </a:stretch>
        </p:blipFill>
        <p:spPr>
          <a:xfrm>
            <a:off x="6523991" y="3637280"/>
            <a:ext cx="4754245" cy="27012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4226581" y="2022264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37698" y="2326722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143261" y="2235444"/>
            <a:ext cx="1920268" cy="1920268"/>
          </a:xfrm>
          <a:prstGeom prst="ellipse">
            <a:avLst/>
          </a:prstGeom>
          <a:solidFill>
            <a:srgbClr val="00C3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19" name="椭圆 18"/>
          <p:cNvSpPr/>
          <p:nvPr/>
        </p:nvSpPr>
        <p:spPr>
          <a:xfrm>
            <a:off x="4608301" y="1470975"/>
            <a:ext cx="1920268" cy="1920268"/>
          </a:xfrm>
          <a:prstGeom prst="ellipse">
            <a:avLst/>
          </a:prstGeom>
          <a:solidFill>
            <a:srgbClr val="028985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20" name="椭圆 19"/>
          <p:cNvSpPr/>
          <p:nvPr/>
        </p:nvSpPr>
        <p:spPr>
          <a:xfrm>
            <a:off x="5696111" y="2814248"/>
            <a:ext cx="1920268" cy="1920268"/>
          </a:xfrm>
          <a:prstGeom prst="ellipse">
            <a:avLst/>
          </a:prstGeom>
          <a:solidFill>
            <a:srgbClr val="E94E6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观</a:t>
            </a:r>
          </a:p>
        </p:txBody>
      </p:sp>
      <p:sp>
        <p:nvSpPr>
          <p:cNvPr id="21" name="椭圆 20"/>
          <p:cNvSpPr/>
          <p:nvPr/>
        </p:nvSpPr>
        <p:spPr>
          <a:xfrm>
            <a:off x="7082671" y="1939755"/>
            <a:ext cx="1920268" cy="1920268"/>
          </a:xfrm>
          <a:prstGeom prst="ellipse">
            <a:avLst/>
          </a:prstGeom>
          <a:solidFill>
            <a:srgbClr val="DE6E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看</a:t>
            </a:r>
          </a:p>
        </p:txBody>
      </p:sp>
      <p:sp>
        <p:nvSpPr>
          <p:cNvPr id="22" name="椭圆 21"/>
          <p:cNvSpPr/>
          <p:nvPr/>
        </p:nvSpPr>
        <p:spPr>
          <a:xfrm>
            <a:off x="7302079" y="136856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359401" y="4600898"/>
            <a:ext cx="546215" cy="546214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76549" y="1399079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847400" y="4525135"/>
            <a:ext cx="432256" cy="432256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 flipH="1">
            <a:off x="2598771" y="2400343"/>
            <a:ext cx="228245" cy="228245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2279271" y="1533258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751751" y="2286015"/>
            <a:ext cx="93232" cy="93232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470885" y="4458192"/>
            <a:ext cx="394156" cy="394156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 flipH="1">
            <a:off x="2450875" y="3799597"/>
            <a:ext cx="228245" cy="228245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椭圆 43"/>
          <p:cNvSpPr/>
          <p:nvPr/>
        </p:nvSpPr>
        <p:spPr>
          <a:xfrm flipH="1">
            <a:off x="1646087" y="3254951"/>
            <a:ext cx="93232" cy="93232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椭圆 44"/>
          <p:cNvSpPr/>
          <p:nvPr/>
        </p:nvSpPr>
        <p:spPr>
          <a:xfrm flipH="1">
            <a:off x="1892927" y="4401131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9482336" y="2766379"/>
            <a:ext cx="228245" cy="228245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9599880" y="1609791"/>
            <a:ext cx="93232" cy="9323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10265008" y="2526655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663693" y="4383597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9404791" y="3749731"/>
            <a:ext cx="228245" cy="228245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10432228" y="3466716"/>
            <a:ext cx="93232" cy="93232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10053327" y="4319568"/>
            <a:ext cx="128180" cy="128180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16" grpId="0" bldLvl="0" animBg="1"/>
      <p:bldP spid="17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309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战争带来的伤害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710056" y="1244602"/>
            <a:ext cx="974788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我们生活在一个和平时代</a:t>
            </a:r>
            <a:r>
              <a:rPr lang="en-US" altLang="zh-CN" sz="3200" b="1" dirty="0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……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82241" y="1939927"/>
            <a:ext cx="6569075" cy="43414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188388" y="1358283"/>
            <a:ext cx="19086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7FDF1"/>
                </a:solidFill>
              </a:rPr>
              <a:t>https://www.ypppt.com/</a:t>
            </a:r>
            <a:endParaRPr lang="zh-CN" altLang="en-US" sz="1200" dirty="0">
              <a:solidFill>
                <a:srgbClr val="F7FDF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战争带来的伤害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7959" y="7383780"/>
            <a:ext cx="12011025" cy="14287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597" b="5056"/>
          <a:stretch>
            <a:fillRect/>
          </a:stretch>
        </p:blipFill>
        <p:spPr>
          <a:xfrm>
            <a:off x="2310131" y="1180465"/>
            <a:ext cx="7572375" cy="50285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战争带来的伤害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590676" y="1166497"/>
            <a:ext cx="974788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然而，随着一声枪响，这一切美好的生活将不复存在</a:t>
            </a:r>
            <a:r>
              <a:rPr lang="en-US" altLang="zh-CN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……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860" y="2242820"/>
            <a:ext cx="7380605" cy="4154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战争带来的伤害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1303022" y="1772287"/>
            <a:ext cx="9370695" cy="4594225"/>
          </a:xfrm>
          <a:prstGeom prst="roundRect">
            <a:avLst>
              <a:gd name="adj" fmla="val 4312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D2EDB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zh-CN" altLang="en-US" sz="20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993501" y="1049816"/>
            <a:ext cx="59522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hangingPunct="1">
              <a:buNone/>
            </a:pPr>
            <a:r>
              <a:rPr lang="zh-CN" altLang="en-US" sz="3200" b="1" kern="0" dirty="0">
                <a:solidFill>
                  <a:prstClr val="black"/>
                </a:solidFill>
                <a:ea typeface="楷体" panose="02010609060101010101" charset="-122"/>
              </a:rPr>
              <a:t>第二次世界大战及其带来的伤害</a:t>
            </a:r>
          </a:p>
        </p:txBody>
      </p:sp>
      <p:sp>
        <p:nvSpPr>
          <p:cNvPr id="2" name="矩形 1"/>
          <p:cNvSpPr/>
          <p:nvPr/>
        </p:nvSpPr>
        <p:spPr>
          <a:xfrm>
            <a:off x="7199301" y="5020285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smtClean="0">
                <a:latin typeface="楷体" panose="02010609060101010101" charset="-122"/>
                <a:ea typeface="楷体" panose="02010609060101010101" charset="-122"/>
              </a:rPr>
              <a:t>毁于战火的城镇</a:t>
            </a:r>
            <a:endParaRPr lang="zh-CN" altLang="en-US" sz="2800" kern="0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65189" y="2003445"/>
            <a:ext cx="451647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dirty="0" smtClean="0">
                <a:latin typeface="楷体" panose="02010609060101010101" charset="-122"/>
                <a:ea typeface="楷体" panose="02010609060101010101" charset="-122"/>
              </a:rPr>
              <a:t>20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世纪三四十年代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，法西斯国家发动第二次世界大战，中国、美国、苏联和英国等国家奋起反抗，最终打败了侵略者。</a:t>
            </a:r>
          </a:p>
          <a:p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sz="28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第二次世界大战波及世界绝大部分国家和地区，20多亿人被卷入战争，给人类造成了巨大的伤害。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8865" y="2143762"/>
            <a:ext cx="4109720" cy="2755265"/>
          </a:xfrm>
          <a:prstGeom prst="roundRect">
            <a:avLst>
              <a:gd name="adj" fmla="val 10544"/>
            </a:avLst>
          </a:prstGeom>
          <a:noFill/>
          <a:ln w="19050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战争带来的伤害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1381126" y="1695450"/>
            <a:ext cx="9384665" cy="4119245"/>
          </a:xfrm>
          <a:prstGeom prst="roundRect">
            <a:avLst>
              <a:gd name="adj" fmla="val 4312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D2EDB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zh-CN" altLang="en-US" sz="20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97573" y="1050450"/>
            <a:ext cx="66704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 algn="ctr" eaLnBrk="1" hangingPunct="1">
              <a:buNone/>
            </a:pPr>
            <a:r>
              <a:rPr lang="zh-CN" altLang="en-US" sz="3600" b="1" kern="0" dirty="0">
                <a:solidFill>
                  <a:prstClr val="black"/>
                </a:solidFill>
                <a:ea typeface="楷体" panose="02010609060101010101" charset="-122"/>
              </a:rPr>
              <a:t>第二次世界大战及其带来的伤害</a:t>
            </a:r>
          </a:p>
        </p:txBody>
      </p:sp>
      <p:sp>
        <p:nvSpPr>
          <p:cNvPr id="4" name="矩形 3"/>
          <p:cNvSpPr/>
          <p:nvPr/>
        </p:nvSpPr>
        <p:spPr>
          <a:xfrm>
            <a:off x="7808900" y="5158715"/>
            <a:ext cx="1811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smtClean="0">
                <a:latin typeface="楷体" panose="02010609060101010101" charset="-122"/>
                <a:ea typeface="楷体" panose="02010609060101010101" charset="-122"/>
              </a:rPr>
              <a:t>毁于战火的城镇</a:t>
            </a:r>
            <a:endParaRPr lang="zh-CN" altLang="en-US" b="1" kern="0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97686" y="1898016"/>
            <a:ext cx="8779698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 </a:t>
            </a:r>
            <a:r>
              <a:rPr sz="28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据不完全统计，全世界伤亡人数超过1亿，其中，中国伤亡人数超过3 500万，苏联伤亡人数超过2 700万。经济损失更是难以估量。</a:t>
            </a:r>
            <a:endParaRPr lang="zh-CN" altLang="en-US" sz="2800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994536" y="3281681"/>
            <a:ext cx="4877435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sz="28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在第二次世界大战中，侵略者被彻底打败，正义战胜了邪恶。从此，人类保卫</a:t>
            </a:r>
            <a:r>
              <a:rPr lang="zh-CN" sz="28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世界</a:t>
            </a:r>
            <a:r>
              <a:rPr sz="2800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和平的决心更大，反对侵略的警惕性更高。</a:t>
            </a:r>
            <a:endParaRPr lang="zh-CN" altLang="en-US" sz="2800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1971" y="2861945"/>
            <a:ext cx="3419475" cy="225679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战争带来的伤害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462781" y="1082041"/>
            <a:ext cx="2522220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600" b="1">
                <a:solidFill>
                  <a:schemeClr val="tx1"/>
                </a:solidFill>
                <a:latin typeface="黑体" panose="02010609060101010101" charset="-122"/>
                <a:ea typeface="黑体" panose="02010609060101010101" charset="-122"/>
              </a:rPr>
              <a:t>学习任务单</a:t>
            </a:r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1189355" y="1961517"/>
          <a:ext cx="9795510" cy="28975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2585"/>
                <a:gridCol w="1632585"/>
                <a:gridCol w="1632585"/>
                <a:gridCol w="1632585"/>
                <a:gridCol w="1632585"/>
                <a:gridCol w="1632585"/>
              </a:tblGrid>
              <a:tr h="97472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/>
                        <a:t>时间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/>
                        <a:t>参战国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/>
                        <a:t>卷入人口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/>
                        <a:t>伤亡人数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/>
                        <a:t>经济损失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/>
                        <a:t>社会影响</a:t>
                      </a:r>
                    </a:p>
                  </a:txBody>
                  <a:tcPr/>
                </a:tc>
              </a:tr>
              <a:tr h="94805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800"/>
                    </a:p>
                  </a:txBody>
                  <a:tcPr/>
                </a:tc>
              </a:tr>
              <a:tr h="97472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2800" b="1"/>
                        <a:t>战争启示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280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1541781" y="5316856"/>
            <a:ext cx="93091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l" eaLnBrk="1" hangingPunct="1">
              <a:buNone/>
            </a:pPr>
            <a:r>
              <a:rPr lang="zh-CN" altLang="en-US" sz="3200" b="1" kern="0" dirty="0">
                <a:solidFill>
                  <a:srgbClr val="FF0000"/>
                </a:solidFill>
                <a:ea typeface="楷体" panose="02010609060101010101" charset="-122"/>
              </a:rPr>
              <a:t>战争给人类带来了巨大的人力、物力、财力损失。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战争带来的伤害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562100" y="1024891"/>
            <a:ext cx="9747885" cy="10772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1"/>
                </a:solidFill>
                <a:latin typeface="幼圆" panose="02010509060101010101" charset="-122"/>
                <a:ea typeface="幼圆" panose="02010509060101010101" charset="-122"/>
              </a:rPr>
              <a:t>童年本应该是最无忧无虑的，然而那些身处战乱中的孩子们又过着什么样的生活呢？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2793366" y="2235200"/>
            <a:ext cx="6053455" cy="996210"/>
            <a:chOff x="683568" y="1120262"/>
            <a:chExt cx="4896544" cy="996026"/>
          </a:xfrm>
        </p:grpSpPr>
        <p:sp>
          <p:nvSpPr>
            <p:cNvPr id="4" name="内容占位符 2"/>
            <p:cNvSpPr txBox="1"/>
            <p:nvPr/>
          </p:nvSpPr>
          <p:spPr>
            <a:xfrm>
              <a:off x="683568" y="1120262"/>
              <a:ext cx="4896544" cy="58345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 algn="ctr" eaLnBrk="1" hangingPunct="1">
                <a:spcBef>
                  <a:spcPct val="0"/>
                </a:spcBef>
                <a:buNone/>
              </a:pPr>
              <a:r>
                <a:rPr lang="zh-CN" altLang="en-US" sz="3200" b="1" kern="0" dirty="0">
                  <a:solidFill>
                    <a:prstClr val="black"/>
                  </a:solidFill>
                  <a:latin typeface="Arial" panose="020B0604020202020204" pitchFamily="34" charset="0"/>
                  <a:ea typeface="楷体" panose="02010609060101010101" charset="-122"/>
                </a:rPr>
                <a:t>战乱中的童年</a:t>
              </a:r>
            </a:p>
          </p:txBody>
        </p:sp>
        <p:sp>
          <p:nvSpPr>
            <p:cNvPr id="10" name="内容占位符 2"/>
            <p:cNvSpPr txBox="1"/>
            <p:nvPr/>
          </p:nvSpPr>
          <p:spPr>
            <a:xfrm>
              <a:off x="2123728" y="1594414"/>
              <a:ext cx="2160240" cy="521874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 algn="ctr" eaLnBrk="1" hangingPunct="1">
                <a:buNone/>
              </a:pPr>
              <a:r>
                <a:rPr lang="zh-CN" altLang="en-US" sz="2800" b="1" kern="0" smtClean="0">
                  <a:solidFill>
                    <a:prstClr val="black"/>
                  </a:solidFill>
                  <a:ea typeface="楷体" panose="02010609060101010101" charset="-122"/>
                </a:rPr>
                <a:t>照片</a:t>
              </a:r>
              <a:endParaRPr lang="zh-CN" altLang="en-US" sz="2800" b="1" kern="0" dirty="0" smtClean="0">
                <a:solidFill>
                  <a:prstClr val="black"/>
                </a:solidFill>
                <a:ea typeface="楷体" panose="02010609060101010101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7576087" y="5837917"/>
            <a:ext cx="25074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kern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在</a:t>
            </a:r>
            <a:r>
              <a:rPr lang="zh-CN" altLang="en-US" sz="2000" b="1" kern="0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帐篷</a:t>
            </a:r>
            <a:r>
              <a:rPr lang="zh-CN" altLang="en-US" sz="2000" b="1" ker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里</a:t>
            </a:r>
            <a:r>
              <a:rPr lang="zh-CN" altLang="en-US" sz="2000" b="1" kern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学习的儿童</a:t>
            </a:r>
            <a:endParaRPr lang="zh-CN" altLang="en-US" sz="2000" b="1" kern="0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06965" y="5837917"/>
            <a:ext cx="20553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kern="0" smtClean="0">
                <a:solidFill>
                  <a:prstClr val="black"/>
                </a:solidFill>
                <a:ea typeface="楷体" panose="02010609060101010101" charset="-122"/>
              </a:rPr>
              <a:t>无家可归 的儿童</a:t>
            </a:r>
            <a:endParaRPr lang="zh-CN" altLang="en-US" sz="2000" b="1" kern="0" dirty="0" smtClean="0">
              <a:solidFill>
                <a:prstClr val="black"/>
              </a:solidFill>
              <a:ea typeface="楷体" panose="02010609060101010101" charset="-122"/>
            </a:endParaRPr>
          </a:p>
        </p:txBody>
      </p:sp>
      <p:pic>
        <p:nvPicPr>
          <p:cNvPr id="12" name="图片 11" descr="19-1310 道法五上 五四制_wrapper-423_编辑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501" y="3231515"/>
            <a:ext cx="4071620" cy="2459990"/>
          </a:xfrm>
          <a:prstGeom prst="roundRect">
            <a:avLst>
              <a:gd name="adj" fmla="val 10544"/>
            </a:avLst>
          </a:prstGeom>
          <a:noFill/>
          <a:ln w="19050">
            <a:noFill/>
          </a:ln>
        </p:spPr>
      </p:pic>
      <p:pic>
        <p:nvPicPr>
          <p:cNvPr id="13" name="图片 12" descr="19-1310 道法五上 五四制_wrapper-424_编辑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7969" y="3231515"/>
            <a:ext cx="3834131" cy="2459990"/>
          </a:xfrm>
          <a:prstGeom prst="roundRect">
            <a:avLst>
              <a:gd name="adj" fmla="val 10544"/>
            </a:avLst>
          </a:prstGeom>
          <a:noFill/>
          <a:ln w="19050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957320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</a:rPr>
              <a:t>战争带来的伤害</a:t>
            </a:r>
          </a:p>
        </p:txBody>
      </p:sp>
      <p:sp>
        <p:nvSpPr>
          <p:cNvPr id="5" name="矩形 4"/>
          <p:cNvSpPr/>
          <p:nvPr/>
        </p:nvSpPr>
        <p:spPr>
          <a:xfrm>
            <a:off x="981710" y="2538731"/>
            <a:ext cx="480695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    我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叫阿里，来自伊拉克首都巴格达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。在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en-US" altLang="zh-CN" sz="2800" dirty="0" smtClean="0">
                <a:latin typeface="楷体" panose="02010609060101010101" charset="-122"/>
                <a:ea typeface="楷体" panose="02010609060101010101" charset="-122"/>
              </a:rPr>
              <a:t>12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岁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那年的一个晚上，我和家人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正在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家中睡觉，一枚导弹击中了我家的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房子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。家中十几口人在这次爆炸中丧生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，包括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已经怀孕五个月的妈妈。我是</a:t>
            </a:r>
            <a:r>
              <a:rPr lang="zh-CN" altLang="en-US" sz="2800" dirty="0" smtClean="0">
                <a:latin typeface="楷体" panose="02010609060101010101" charset="-122"/>
                <a:ea typeface="楷体" panose="02010609060101010101" charset="-122"/>
              </a:rPr>
              <a:t>我们家</a:t>
            </a:r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唯一的幸存者，但永远失去了双臂。</a:t>
            </a:r>
          </a:p>
        </p:txBody>
      </p:sp>
      <p:pic>
        <p:nvPicPr>
          <p:cNvPr id="8" name="图片 7" descr="19-1310 道法五上 五四制_wrapper-422_编辑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41112" y="2766060"/>
            <a:ext cx="4756785" cy="3310890"/>
          </a:xfrm>
          <a:prstGeom prst="roundRect">
            <a:avLst>
              <a:gd name="adj" fmla="val 10544"/>
            </a:avLst>
          </a:prstGeom>
          <a:noFill/>
          <a:ln w="19050">
            <a:noFill/>
          </a:ln>
        </p:spPr>
      </p:pic>
      <p:grpSp>
        <p:nvGrpSpPr>
          <p:cNvPr id="9" name="组合 8"/>
          <p:cNvGrpSpPr/>
          <p:nvPr/>
        </p:nvGrpSpPr>
        <p:grpSpPr>
          <a:xfrm>
            <a:off x="2687955" y="1224281"/>
            <a:ext cx="6308091" cy="1175865"/>
            <a:chOff x="683568" y="1120262"/>
            <a:chExt cx="4896544" cy="1175700"/>
          </a:xfrm>
        </p:grpSpPr>
        <p:sp>
          <p:nvSpPr>
            <p:cNvPr id="11" name="内容占位符 2"/>
            <p:cNvSpPr txBox="1"/>
            <p:nvPr/>
          </p:nvSpPr>
          <p:spPr>
            <a:xfrm>
              <a:off x="683568" y="1120262"/>
              <a:ext cx="4896544" cy="58348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 algn="ctr" eaLnBrk="1" hangingPunct="1">
                <a:spcBef>
                  <a:spcPct val="0"/>
                </a:spcBef>
                <a:buNone/>
              </a:pPr>
              <a:r>
                <a:rPr lang="zh-CN" altLang="en-US" sz="3200" b="1" kern="0" dirty="0">
                  <a:solidFill>
                    <a:prstClr val="black"/>
                  </a:solidFill>
                  <a:latin typeface="Arial" panose="020B0604020202020204" pitchFamily="34" charset="0"/>
                  <a:ea typeface="楷体" panose="02010609060101010101" charset="-122"/>
                </a:rPr>
                <a:t>战乱中的童年</a:t>
              </a:r>
            </a:p>
          </p:txBody>
        </p:sp>
        <p:sp>
          <p:nvSpPr>
            <p:cNvPr id="12" name="内容占位符 2"/>
            <p:cNvSpPr txBox="1"/>
            <p:nvPr/>
          </p:nvSpPr>
          <p:spPr>
            <a:xfrm>
              <a:off x="1727684" y="1772816"/>
              <a:ext cx="2808312" cy="52314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SzPct val="60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9pPr>
            </a:lstStyle>
            <a:p>
              <a:pPr marL="0" indent="0" algn="ctr" eaLnBrk="1" hangingPunct="1">
                <a:buNone/>
              </a:pPr>
              <a:r>
                <a:rPr lang="zh-CN" altLang="en-US" sz="2800" b="1" kern="0" smtClean="0">
                  <a:solidFill>
                    <a:prstClr val="black"/>
                  </a:solidFill>
                  <a:ea typeface="楷体" panose="02010609060101010101" charset="-122"/>
                </a:rPr>
                <a:t>战争亲历者的述说</a:t>
              </a:r>
              <a:endParaRPr lang="zh-CN" altLang="en-US" sz="2800" b="1" kern="0" dirty="0" smtClean="0">
                <a:solidFill>
                  <a:prstClr val="black"/>
                </a:solidFill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5c51d250-9130-4544-8bb0-c994c257f76b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394_23*i*0"/>
  <p:tag name="KSO_WM_TEMPLATE_CATEGORY" val="custom"/>
  <p:tag name="KSO_WM_TEMPLATE_INDEX" val="160394"/>
  <p:tag name="KSO_WM_UNIT_INDEX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394_23*i*1"/>
  <p:tag name="KSO_WM_TEMPLATE_CATEGORY" val="custom"/>
  <p:tag name="KSO_WM_TEMPLATE_INDEX" val="160394"/>
  <p:tag name="KSO_WM_UNIT_INDEX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394_23*i*2"/>
  <p:tag name="KSO_WM_TEMPLATE_CATEGORY" val="custom"/>
  <p:tag name="KSO_WM_TEMPLATE_INDEX" val="160394"/>
  <p:tag name="KSO_WM_UNIT_INDEX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custom160394_23*i*3"/>
  <p:tag name="KSO_WM_TEMPLATE_CATEGORY" val="custom"/>
  <p:tag name="KSO_WM_TEMPLATE_INDEX" val="160394"/>
  <p:tag name="KSO_WM_UNIT_INDEX" val="3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541</Words>
  <Application>Microsoft Office PowerPoint</Application>
  <PresentationFormat>宽屏</PresentationFormat>
  <Paragraphs>86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Meiryo</vt:lpstr>
      <vt:lpstr>黑体</vt:lpstr>
      <vt:lpstr>华文细黑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>kan</cp:lastModifiedBy>
  <cp:revision>46</cp:revision>
  <dcterms:created xsi:type="dcterms:W3CDTF">2020-05-18T00:36:00Z</dcterms:created>
  <dcterms:modified xsi:type="dcterms:W3CDTF">2022-05-29T10:45:02Z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