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7"/>
  </p:notesMasterIdLst>
  <p:sldIdLst>
    <p:sldId id="270" r:id="rId3"/>
    <p:sldId id="365" r:id="rId4"/>
    <p:sldId id="321" r:id="rId5"/>
    <p:sldId id="351" r:id="rId6"/>
    <p:sldId id="352" r:id="rId7"/>
    <p:sldId id="355" r:id="rId8"/>
    <p:sldId id="356" r:id="rId9"/>
    <p:sldId id="357" r:id="rId10"/>
    <p:sldId id="367" r:id="rId11"/>
    <p:sldId id="368" r:id="rId12"/>
    <p:sldId id="353" r:id="rId13"/>
    <p:sldId id="354" r:id="rId14"/>
    <p:sldId id="258" r:id="rId15"/>
    <p:sldId id="36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4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FE95F5"/>
    <a:srgbClr val="704155"/>
    <a:srgbClr val="EB1D2A"/>
    <a:srgbClr val="52ABFF"/>
    <a:srgbClr val="FF9778"/>
    <a:srgbClr val="72C044"/>
    <a:srgbClr val="EFB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74"/>
        <p:guide pos="38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2A994-5271-46DB-B3B2-B3E735CBF793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E718D-45E4-4F34-B071-BB52F3F321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951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E718D-45E4-4F34-B071-BB52F3F3217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911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116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16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464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314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837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18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8846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3825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555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951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0441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18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122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5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88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0" y="261005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5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5" y="1541145"/>
            <a:ext cx="3975100" cy="39751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73555" y="217170"/>
            <a:ext cx="677291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第四单元  让世界更美好</a:t>
            </a:r>
          </a:p>
        </p:txBody>
      </p:sp>
      <p:sp>
        <p:nvSpPr>
          <p:cNvPr id="12" name="文本框 3"/>
          <p:cNvSpPr txBox="1"/>
          <p:nvPr/>
        </p:nvSpPr>
        <p:spPr>
          <a:xfrm>
            <a:off x="4761661" y="1573498"/>
            <a:ext cx="6736715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日</a:t>
            </a:r>
            <a:r>
              <a:rPr lang="zh-CN" altLang="en-US" sz="5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益重要的国际组</a:t>
            </a:r>
            <a:r>
              <a:rPr lang="zh-CN" altLang="en-US" sz="54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织</a:t>
            </a:r>
            <a:endParaRPr lang="en-US" altLang="zh-CN" sz="5400" b="1" dirty="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幼圆" panose="0201050906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第</a:t>
            </a:r>
            <a:r>
              <a:rPr lang="en-US" altLang="zh-CN" sz="3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3</a:t>
            </a:r>
            <a:r>
              <a:rPr lang="zh-CN" altLang="en-US" sz="3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课时</a:t>
            </a:r>
            <a:endParaRPr lang="zh-CN" altLang="en-US" sz="3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幼圆" panose="020105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454193" y="473824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中国与国际组织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942975" y="1499235"/>
            <a:ext cx="8642350" cy="73723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kern="0" dirty="0">
                <a:solidFill>
                  <a:prstClr val="black"/>
                </a:solidFill>
                <a:ea typeface="楷体" panose="02010609060101010101" charset="-122"/>
              </a:rPr>
              <a:t>你能把这些国际组织与其介绍对应起来吗？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815340" y="3608705"/>
            <a:ext cx="2176145" cy="100774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亚太经济合作组织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107055" y="2414270"/>
            <a:ext cx="5128895" cy="377063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包括中国、俄罗斯、哈萨克斯坦、塔吉克斯坦、乌兹别克斯坦、吉尔吉斯斯坦、印度和巴基斯坦八个国家，倡导和践行互信、互利、平等、协商、尊重多样文明、谋求共同发展的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上海精神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，开展广泛合作。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81961" y="977558"/>
            <a:ext cx="1255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活动园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564" y="951540"/>
            <a:ext cx="530074" cy="53007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42960" y="3244850"/>
            <a:ext cx="3231515" cy="1735455"/>
          </a:xfrm>
          <a:prstGeom prst="ellipse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中国与国际组织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710940" y="1092200"/>
            <a:ext cx="530288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“</a:t>
            </a:r>
            <a:r>
              <a:rPr lang="zh-CN" altLang="en-US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联合国中的中国</a:t>
            </a:r>
            <a:r>
              <a:rPr lang="en-US" alt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”</a:t>
            </a:r>
            <a:r>
              <a:rPr lang="zh-CN" altLang="en-US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学习单</a:t>
            </a:r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981075" y="1802130"/>
          <a:ext cx="10066655" cy="307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7700"/>
                <a:gridCol w="6878955"/>
              </a:tblGrid>
              <a:tr h="7683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4000"/>
                        <a:t>项目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4000"/>
                        <a:t>内容</a:t>
                      </a:r>
                    </a:p>
                  </a:txBody>
                  <a:tcPr/>
                </a:tc>
              </a:tr>
              <a:tr h="7683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/>
                        <a:t>中国的主张（行动）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7683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/>
                        <a:t>中国的作用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7683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/>
                        <a:t>我的感受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227455" y="5026660"/>
            <a:ext cx="973137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7030A0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    </a:t>
            </a:r>
            <a:r>
              <a:rPr lang="zh-CN" altLang="en-US" sz="2800" b="1">
                <a:solidFill>
                  <a:srgbClr val="7030A0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中国一贯支持联合国的改革，积极参加联合国及其专门机构有利于世界和平与发展的活动,在联合国中具有举足轻重的作用。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中国与国际组织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67330" y="1936115"/>
            <a:ext cx="685038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6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中国高举和平、发展、合作、共赢的旗帜,牢牢把握坚持和平发展、促进民族复兴的主线,践行中国特色大国的外交理念。在后面的学习中,我们将再次见证中国力量! 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8965" y="4478020"/>
            <a:ext cx="2086610" cy="202819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3855" y="3931920"/>
            <a:ext cx="1675765" cy="11201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1275" y="5505450"/>
            <a:ext cx="1098550" cy="734695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370205" y="3941445"/>
            <a:ext cx="0" cy="291401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1307465" y="5505450"/>
            <a:ext cx="3810" cy="135763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0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7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0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0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0" y="4600898"/>
            <a:ext cx="546214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8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0" y="2400341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0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0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4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4" y="3799595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6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6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7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2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0" y="3749729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441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中国与国际组织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45300" y="5255260"/>
            <a:ext cx="38601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中国代表董必武在</a:t>
            </a:r>
          </a:p>
          <a:p>
            <a:pPr algn="ctr"/>
            <a:r>
              <a:rPr lang="zh-CN" altLang="en-US" sz="2400" b="1">
                <a:latin typeface="楷体" panose="02010609060101010101" charset="-122"/>
                <a:ea typeface="楷体" panose="02010609060101010101" charset="-122"/>
              </a:rPr>
              <a:t>《联合国宪章》上签字</a:t>
            </a:r>
          </a:p>
        </p:txBody>
      </p:sp>
      <p:sp>
        <p:nvSpPr>
          <p:cNvPr id="2" name="内容占位符 2"/>
          <p:cNvSpPr txBox="1"/>
          <p:nvPr/>
        </p:nvSpPr>
        <p:spPr>
          <a:xfrm>
            <a:off x="3426542" y="1132958"/>
            <a:ext cx="4462616" cy="64516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600" i="1" kern="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中国与国际组织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955" y="2067560"/>
            <a:ext cx="2776855" cy="2994660"/>
          </a:xfrm>
          <a:prstGeom prst="rect">
            <a:avLst/>
          </a:prstGeom>
        </p:spPr>
      </p:pic>
      <p:sp>
        <p:nvSpPr>
          <p:cNvPr id="8" name="TextBox 1"/>
          <p:cNvSpPr txBox="1"/>
          <p:nvPr/>
        </p:nvSpPr>
        <p:spPr>
          <a:xfrm>
            <a:off x="1193165" y="1911350"/>
            <a:ext cx="5332095" cy="4364355"/>
          </a:xfrm>
          <a:prstGeom prst="foldedCorner">
            <a:avLst>
              <a:gd name="adj" fmla="val 11836"/>
            </a:avLst>
          </a:prstGeom>
          <a:solidFill>
            <a:srgbClr val="E6F1D7"/>
          </a:solidFill>
          <a:ln w="3175">
            <a:solidFill>
              <a:srgbClr val="87B83E"/>
            </a:solidFill>
          </a:ln>
          <a:effectLst>
            <a:outerShdw dist="101600" dir="8100000" algn="tl" rotWithShape="0">
              <a:schemeClr val="accent6">
                <a:lumMod val="50000"/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no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 smtClean="0"/>
              <a:t>    中</a:t>
            </a:r>
            <a:r>
              <a:rPr lang="zh-CN" altLang="en-US" dirty="0"/>
              <a:t>国是联合国创始会员国，</a:t>
            </a:r>
            <a:r>
              <a:rPr lang="zh-CN" altLang="en-US" dirty="0" smtClean="0"/>
              <a:t>参与了</a:t>
            </a:r>
            <a:r>
              <a:rPr lang="zh-CN" altLang="en-US" dirty="0"/>
              <a:t>联合国的筹建过程。</a:t>
            </a:r>
            <a:r>
              <a:rPr lang="zh-CN" altLang="en-US" dirty="0" smtClean="0">
                <a:sym typeface="+mn-ea"/>
              </a:rPr>
              <a:t>中</a:t>
            </a:r>
            <a:r>
              <a:rPr lang="zh-CN" altLang="en-US" dirty="0">
                <a:sym typeface="+mn-ea"/>
              </a:rPr>
              <a:t>国是联合国安全理事会常任理事国，在事关和平与安全的重大事务上有关键话语权。中国本着自身肩负的重大国际责任，尊重联合国的权威地位，积极参加各项工作，在人类和平与发展事业中发挥着重要作用。</a:t>
            </a:r>
            <a:endParaRPr lang="zh-CN" altLang="en-US" dirty="0">
              <a:solidFill>
                <a:schemeClr val="tx1"/>
              </a:solidFill>
              <a:cs typeface="Calibri" panose="020F050202020403020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69297" y="1132958"/>
            <a:ext cx="21395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7FDF1"/>
                </a:solidFill>
              </a:rPr>
              <a:t>https://www.ypppt.com/</a:t>
            </a:r>
            <a:endParaRPr lang="zh-CN" altLang="en-US" sz="12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中国与国际组织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88035" y="1548765"/>
            <a:ext cx="1056195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①朝鲜卫星问题: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2013年1月23日,联合国安理会一致通过关于朝鲜发射卫星问题.的第2087号决议。希望寻求以和平、外交和政治方式解决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有关问题，呼吁重启六方会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谈。中国对此投了赞成票。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我国一贯主张，应通过对话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解决矛盾,以和平方式解决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半岛问题,实现朝鲜半岛及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东北亚地区的长治久安。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990" y="2686685"/>
            <a:ext cx="5357495" cy="307975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中国与国际组织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48715" y="1390015"/>
            <a:ext cx="10254615" cy="5015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②维和部队: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据中央广播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电视总台中国之声《新闻和报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纸摘要》报道,我国参与联合国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维和任务已近30年。目前中国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军队已累计参加26项联合国维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和行动,派出维和军事人员4万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多人次,在维和任务区新建、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修复道路1.3万余千米,接诊病人17万余人次。维和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官兵们用青春和热血,向世界展现着中国人民热爱和平的形象。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4830" y="1887220"/>
            <a:ext cx="3810000" cy="26670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中国与国际组织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59460" y="1685925"/>
            <a:ext cx="10672445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③人道主义援助: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长期以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来,中国积极参加国际灾难救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援和人道主义援助,在力所能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及的范围内承担更多国际责任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和义务。2003年以来,中国救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援队先后奔赴阿尔及利亚、伊</a:t>
            </a:r>
          </a:p>
          <a:p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朗、印度尼西亚、巴基斯坦、海地、新西兰、日本和尼泊尔等国地震灾区执行国际救援任务。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760" y="1536700"/>
            <a:ext cx="4614545" cy="30708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中国与国际组织</a:t>
            </a:r>
          </a:p>
        </p:txBody>
      </p:sp>
      <p:sp>
        <p:nvSpPr>
          <p:cNvPr id="5" name="内容占位符 2"/>
          <p:cNvSpPr txBox="1"/>
          <p:nvPr/>
        </p:nvSpPr>
        <p:spPr>
          <a:xfrm>
            <a:off x="3193956" y="969128"/>
            <a:ext cx="4462616" cy="5835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ea typeface="楷体" panose="02010609060101010101" charset="-122"/>
              </a:rPr>
              <a:t>二十国集团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725805" y="1765935"/>
            <a:ext cx="6336665" cy="4504690"/>
          </a:xfrm>
          <a:prstGeom prst="foldedCorner">
            <a:avLst>
              <a:gd name="adj" fmla="val 9219"/>
            </a:avLst>
          </a:prstGeom>
          <a:solidFill>
            <a:srgbClr val="E6F1D7"/>
          </a:solidFill>
          <a:ln w="3175">
            <a:solidFill>
              <a:srgbClr val="87B83E"/>
            </a:solidFill>
          </a:ln>
          <a:effectLst>
            <a:outerShdw dist="101600" dir="8100000" algn="tl" rotWithShape="0">
              <a:schemeClr val="accent6">
                <a:lumMod val="50000"/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no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dirty="0" smtClean="0"/>
              <a:t>    </a:t>
            </a:r>
            <a:r>
              <a:rPr lang="zh-CN" altLang="en-US" dirty="0">
                <a:sym typeface="+mn-ea"/>
              </a:rPr>
              <a:t>二十国集团成立于</a:t>
            </a:r>
            <a:r>
              <a:rPr lang="en-US" altLang="zh-CN" dirty="0">
                <a:sym typeface="+mn-ea"/>
              </a:rPr>
              <a:t>1999</a:t>
            </a:r>
            <a:r>
              <a:rPr lang="zh-CN" altLang="en-US" dirty="0">
                <a:sym typeface="+mn-ea"/>
              </a:rPr>
              <a:t>年，是当代国际经济合作主要论坛，成员包括中国、阿根廷、澳大利亚、巴西、加拿大、法国、德国、印度、印度尼西亚、意大利、日本、韩国、墨西哥、俄罗斯、沙特阿拉伯、南非、土耳其、英国、美国和欧盟。二十国集团聚集了世界主要经济体，影响和作用举足轻重，也身处应对风险挑战、开拓增长空间的最前沿。</a:t>
            </a:r>
            <a:endParaRPr lang="zh-CN" altLang="en-US" dirty="0">
              <a:solidFill>
                <a:schemeClr val="tx1"/>
              </a:solidFill>
              <a:cs typeface="Calibri" panose="020F0502020204030204" charset="0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4255" y="1870710"/>
            <a:ext cx="4010025" cy="40005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中国与国际组织</a:t>
            </a:r>
          </a:p>
        </p:txBody>
      </p:sp>
      <p:sp>
        <p:nvSpPr>
          <p:cNvPr id="10" name="矩形 9"/>
          <p:cNvSpPr/>
          <p:nvPr/>
        </p:nvSpPr>
        <p:spPr>
          <a:xfrm>
            <a:off x="1163320" y="4433570"/>
            <a:ext cx="424434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kern="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2016</a:t>
            </a:r>
            <a:r>
              <a:rPr lang="zh-CN" altLang="en-US" sz="2000" b="1" kern="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年</a:t>
            </a:r>
            <a:r>
              <a:rPr lang="zh-CN" altLang="en-US" sz="20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二十国集团领导人杭州峰会</a:t>
            </a:r>
            <a:endParaRPr lang="zh-CN" altLang="en-US" sz="2000" b="1" kern="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82995" y="4235450"/>
            <a:ext cx="483679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4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二十国集团领导人杭州峰会会标</a:t>
            </a:r>
          </a:p>
        </p:txBody>
      </p:sp>
      <p:sp>
        <p:nvSpPr>
          <p:cNvPr id="12" name="内容占位符 2"/>
          <p:cNvSpPr txBox="1"/>
          <p:nvPr/>
        </p:nvSpPr>
        <p:spPr>
          <a:xfrm>
            <a:off x="3459386" y="934750"/>
            <a:ext cx="5151755" cy="5835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ea typeface="楷体" panose="02010609060101010101" charset="-122"/>
              </a:rPr>
              <a:t>二十国集团领导人杭州峰会</a:t>
            </a:r>
          </a:p>
        </p:txBody>
      </p:sp>
      <p:pic>
        <p:nvPicPr>
          <p:cNvPr id="4" name="图片 3" descr="19-1310 道法五上 五四制_wrapper-417_编辑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96560" y="2449830"/>
            <a:ext cx="5849620" cy="1473835"/>
          </a:xfrm>
          <a:prstGeom prst="rect">
            <a:avLst/>
          </a:prstGeom>
        </p:spPr>
      </p:pic>
      <p:pic>
        <p:nvPicPr>
          <p:cNvPr id="14" name="图片 13" descr="女孩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39100" y="4653280"/>
            <a:ext cx="1630680" cy="2204720"/>
          </a:xfrm>
          <a:prstGeom prst="rect">
            <a:avLst/>
          </a:prstGeom>
        </p:spPr>
      </p:pic>
      <p:sp>
        <p:nvSpPr>
          <p:cNvPr id="15" name="椭圆形标注 39"/>
          <p:cNvSpPr/>
          <p:nvPr/>
        </p:nvSpPr>
        <p:spPr>
          <a:xfrm>
            <a:off x="2134235" y="5422265"/>
            <a:ext cx="5585460" cy="955040"/>
          </a:xfrm>
          <a:prstGeom prst="wedgeEllipseCallout">
            <a:avLst>
              <a:gd name="adj1" fmla="val 60709"/>
              <a:gd name="adj2" fmla="val -77061"/>
            </a:avLst>
          </a:prstGeom>
          <a:solidFill>
            <a:srgbClr val="70AD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en-US" altLang="zh-CN" sz="2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你知道峰会会标的原型是什么吗？它有什么寓意？</a:t>
            </a:r>
            <a:endParaRPr lang="zh-CN" altLang="en-US" sz="24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Calibri" panose="020F0502020204030204" charset="0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320" y="1630234"/>
            <a:ext cx="4090416" cy="271272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中国与国际组织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548640" y="1830070"/>
            <a:ext cx="8061960" cy="82994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3200" kern="0" dirty="0">
                <a:solidFill>
                  <a:prstClr val="black"/>
                </a:solidFill>
                <a:ea typeface="楷体" panose="02010609060101010101" charset="-122"/>
              </a:rPr>
              <a:t>你能把这些国际组织与其介绍对应起来吗？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548640" y="3728720"/>
            <a:ext cx="2176145" cy="69913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金砖国家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2818765" y="3014980"/>
            <a:ext cx="4563110" cy="272161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亚太地区级别最高、领域最广、最具影响力的经济合作机制，现有包括中国在内的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21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个成员。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0861" y="1185838"/>
            <a:ext cx="1255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活动园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464" y="1159820"/>
            <a:ext cx="530074" cy="53007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0" y="2783205"/>
            <a:ext cx="3932555" cy="2953385"/>
          </a:xfrm>
          <a:prstGeom prst="round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中国与国际组织</a:t>
            </a:r>
          </a:p>
        </p:txBody>
      </p:sp>
      <p:sp>
        <p:nvSpPr>
          <p:cNvPr id="13" name="内容占位符 2"/>
          <p:cNvSpPr txBox="1"/>
          <p:nvPr/>
        </p:nvSpPr>
        <p:spPr>
          <a:xfrm>
            <a:off x="1202055" y="1499235"/>
            <a:ext cx="7334250" cy="73723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sz="2800" b="1" kern="0" dirty="0">
                <a:solidFill>
                  <a:prstClr val="black"/>
                </a:solidFill>
                <a:ea typeface="楷体" panose="02010609060101010101" charset="-122"/>
              </a:rPr>
              <a:t>你能把这些国际组织与其介绍对应起来吗？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669290" y="3486150"/>
            <a:ext cx="1879600" cy="9080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上海合作组织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2660650" y="2401570"/>
            <a:ext cx="5113655" cy="363664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包括中国、俄罗斯、印度、巴西和南非五个国家，本着开放、包容、合作、共赢的精神，构建更紧密、更全面、更牢固的伙伴关系，在国际事务中作为新兴市场国家和发展中国家的代表共同发声。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81961" y="977558"/>
            <a:ext cx="1255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活动园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564" y="951540"/>
            <a:ext cx="530074" cy="53007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22895" y="2401570"/>
            <a:ext cx="3439795" cy="3439795"/>
          </a:xfrm>
          <a:prstGeom prst="ellipse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381579c3-3e3f-459f-88ee-7177e35991dd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874</Words>
  <Application>Microsoft Office PowerPoint</Application>
  <PresentationFormat>宽屏</PresentationFormat>
  <Paragraphs>95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50</cp:revision>
  <dcterms:created xsi:type="dcterms:W3CDTF">2020-05-18T00:36:00Z</dcterms:created>
  <dcterms:modified xsi:type="dcterms:W3CDTF">2022-05-28T07:43:42Z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