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  <p:sldMasterId id="2147483690" r:id="rId2"/>
  </p:sldMasterIdLst>
  <p:notesMasterIdLst>
    <p:notesMasterId r:id="rId51"/>
  </p:notesMasterIdLst>
  <p:sldIdLst>
    <p:sldId id="257" r:id="rId3"/>
    <p:sldId id="258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7" r:id="rId40"/>
    <p:sldId id="298" r:id="rId41"/>
    <p:sldId id="299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2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浅色样式 2 - 强调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B6928-A736-4CB0-90C8-B0F2798B9FC2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0064B-B65D-46B1-B033-A8FE1C0DE23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3336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40064B-B65D-46B1-B033-A8FE1C0DE23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040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40064B-B65D-46B1-B033-A8FE1C0DE23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396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5599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68" y="-6350"/>
            <a:ext cx="9152467" cy="5143500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0744" y="2068195"/>
            <a:ext cx="7545579" cy="99441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 smtClean="0"/>
              <a:t>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85434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44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892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436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23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3447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44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3232" y="720623"/>
            <a:ext cx="6063164" cy="994410"/>
          </a:xfrm>
        </p:spPr>
        <p:txBody>
          <a:bodyPr/>
          <a:lstStyle>
            <a:lvl1pPr>
              <a:defRPr sz="21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94365" y="1823145"/>
            <a:ext cx="4785293" cy="617220"/>
          </a:xfrm>
          <a:prstGeom prst="rect">
            <a:avLst/>
          </a:prstGeom>
        </p:spPr>
        <p:txBody>
          <a:bodyPr lIns="68580" tIns="34290" rIns="68580" bIns="34290"/>
          <a:lstStyle>
            <a:lvl1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4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4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4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4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150819456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67" y="-6350"/>
            <a:ext cx="9144000" cy="51435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911DEC12-1E52-431D-B674-050E4A50AA29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E7F40936-074E-459C-9FC5-4F255CE15E4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000265"/>
            <a:ext cx="5181600" cy="1257300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 sz="3300"/>
            </a:lvl1pPr>
          </a:lstStyle>
          <a:p>
            <a:pPr lvl="0"/>
            <a:r>
              <a:rPr lang="zh-CN" altLang="en-US" dirty="0" smtClean="0"/>
              <a:t>谢    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81336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2652" y="2536032"/>
            <a:ext cx="2298700" cy="617220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</p:spPr>
        <p:txBody>
          <a:bodyPr lIns="68580" tIns="34290" rIns="68580" bIns="34290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fld id="{911DEC12-1E52-431D-B674-050E4A50AA29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 lIns="68580" tIns="34290" rIns="68580" bIns="34290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lIns="68580" tIns="34290" rIns="68580" bIns="34290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fld id="{E7F40936-074E-459C-9FC5-4F255CE15E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0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555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307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236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731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926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3" y="1365885"/>
            <a:ext cx="2428875" cy="994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大</a:t>
            </a:r>
          </a:p>
        </p:txBody>
      </p:sp>
    </p:spTree>
    <p:extLst>
      <p:ext uri="{BB962C8B-B14F-4D97-AF65-F5344CB8AC3E}">
        <p14:creationId xmlns:p14="http://schemas.microsoft.com/office/powerpoint/2010/main" val="304894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</p:sldLayoutIdLst>
  <p:transition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30861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172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92583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675"/>
        </a:spcBef>
        <a:spcAft>
          <a:spcPct val="0"/>
        </a:spcAft>
        <a:buFont typeface="Arial" panose="020B0604020202020204" pitchFamily="34" charset="0"/>
        <a:defRPr sz="21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462915" indent="-154305" algn="l" rtl="0" eaLnBrk="1" fontAlgn="base" hangingPunct="1">
        <a:lnSpc>
          <a:spcPct val="90000"/>
        </a:lnSpc>
        <a:spcBef>
          <a:spcPts val="338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54305" algn="l" rtl="0" eaLnBrk="1" fontAlgn="base" hangingPunct="1">
        <a:lnSpc>
          <a:spcPct val="90000"/>
        </a:lnSpc>
        <a:spcBef>
          <a:spcPts val="338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indent="-154305" algn="l" rtl="0" eaLnBrk="1" fontAlgn="base" hangingPunct="1">
        <a:lnSpc>
          <a:spcPct val="90000"/>
        </a:lnSpc>
        <a:spcBef>
          <a:spcPts val="338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88745" indent="-154305" algn="l" rtl="0" eaLnBrk="1" fontAlgn="base" hangingPunct="1">
        <a:lnSpc>
          <a:spcPct val="90000"/>
        </a:lnSpc>
        <a:spcBef>
          <a:spcPts val="338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97355" indent="-154305" algn="l" defTabSz="617220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005965" indent="-154305" algn="l" defTabSz="617220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314575" indent="-154305" algn="l" defTabSz="617220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623185" indent="-154305" algn="l" defTabSz="617220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1722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4305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5166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6027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215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99210" y="1357982"/>
            <a:ext cx="7545579" cy="994410"/>
          </a:xfrm>
        </p:spPr>
        <p:txBody>
          <a:bodyPr/>
          <a:lstStyle/>
          <a:p>
            <a:r>
              <a:rPr lang="zh-CN" altLang="en-US" sz="4000" dirty="0"/>
              <a:t>科技发展  造福人类</a:t>
            </a:r>
          </a:p>
        </p:txBody>
      </p:sp>
      <p:sp>
        <p:nvSpPr>
          <p:cNvPr id="3" name="矩形 2"/>
          <p:cNvSpPr/>
          <p:nvPr/>
        </p:nvSpPr>
        <p:spPr>
          <a:xfrm>
            <a:off x="0" y="3991324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354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929667" y="1396931"/>
            <a:ext cx="519373" cy="2335054"/>
          </a:xfrm>
          <a:prstGeom prst="rect">
            <a:avLst/>
          </a:prstGeom>
          <a:noFill/>
          <a:ln>
            <a:noFill/>
          </a:ln>
        </p:spPr>
        <p:txBody>
          <a:bodyPr vert="eaVert" wrap="square" lIns="51435" tIns="25718" rIns="51435" bIns="25718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700" dirty="0"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著名的航海家</a:t>
            </a:r>
          </a:p>
        </p:txBody>
      </p:sp>
      <p:sp>
        <p:nvSpPr>
          <p:cNvPr id="8" name="椭圆 7"/>
          <p:cNvSpPr/>
          <p:nvPr/>
        </p:nvSpPr>
        <p:spPr>
          <a:xfrm>
            <a:off x="4655213" y="1477660"/>
            <a:ext cx="316842" cy="309923"/>
          </a:xfrm>
          <a:prstGeom prst="ellipse">
            <a:avLst/>
          </a:prstGeom>
          <a:noFill/>
          <a:ln>
            <a:solidFill>
              <a:srgbClr val="BCBC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1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+mn-ea"/>
              <a:sym typeface="+mn-lt"/>
            </a:endParaRPr>
          </a:p>
        </p:txBody>
      </p:sp>
      <p:sp>
        <p:nvSpPr>
          <p:cNvPr id="9" name="文本框 1"/>
          <p:cNvSpPr txBox="1"/>
          <p:nvPr/>
        </p:nvSpPr>
        <p:spPr>
          <a:xfrm>
            <a:off x="4659228" y="1488100"/>
            <a:ext cx="318036" cy="28469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贰</a:t>
            </a:r>
          </a:p>
        </p:txBody>
      </p:sp>
      <p:sp>
        <p:nvSpPr>
          <p:cNvPr id="10" name="文本框 8"/>
          <p:cNvSpPr txBox="1"/>
          <p:nvPr/>
        </p:nvSpPr>
        <p:spPr>
          <a:xfrm>
            <a:off x="4554574" y="1861174"/>
            <a:ext cx="784830" cy="3243739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lIns="68580" tIns="34290" rIns="68580" bIns="34290" anchor="t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方正字迹-曾正国楷体简体" panose="02010600010101010101" pitchFamily="2" charset="-122"/>
                <a:ea typeface="方正字迹-曾正国楷体简体" panose="02010600010101010101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哥伦布于1492年率领西班牙船队横渡大西洋，发现了新大陆美洲。</a:t>
            </a:r>
          </a:p>
        </p:txBody>
      </p:sp>
      <p:sp>
        <p:nvSpPr>
          <p:cNvPr id="11" name="椭圆 10"/>
          <p:cNvSpPr/>
          <p:nvPr/>
        </p:nvSpPr>
        <p:spPr>
          <a:xfrm>
            <a:off x="3054652" y="1474138"/>
            <a:ext cx="316842" cy="309923"/>
          </a:xfrm>
          <a:prstGeom prst="ellipse">
            <a:avLst/>
          </a:prstGeom>
          <a:noFill/>
          <a:ln>
            <a:solidFill>
              <a:srgbClr val="BCBC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1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+mn-ea"/>
              <a:sym typeface="+mn-lt"/>
            </a:endParaRPr>
          </a:p>
        </p:txBody>
      </p:sp>
      <p:sp>
        <p:nvSpPr>
          <p:cNvPr id="12" name="文本框 1"/>
          <p:cNvSpPr txBox="1"/>
          <p:nvPr/>
        </p:nvSpPr>
        <p:spPr>
          <a:xfrm>
            <a:off x="3058666" y="1484577"/>
            <a:ext cx="318036" cy="28469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叁</a:t>
            </a:r>
          </a:p>
        </p:txBody>
      </p:sp>
      <p:sp>
        <p:nvSpPr>
          <p:cNvPr id="13" name="椭圆 12"/>
          <p:cNvSpPr/>
          <p:nvPr/>
        </p:nvSpPr>
        <p:spPr>
          <a:xfrm>
            <a:off x="1297551" y="1451470"/>
            <a:ext cx="316842" cy="309923"/>
          </a:xfrm>
          <a:prstGeom prst="ellipse">
            <a:avLst/>
          </a:prstGeom>
          <a:noFill/>
          <a:ln>
            <a:solidFill>
              <a:srgbClr val="BCBC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rtlCol="0" anchor="ctr"/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100">
              <a:solidFill>
                <a:schemeClr val="bg1"/>
              </a:solidFill>
              <a:latin typeface="楷体" panose="02010609060101010101" charset="-122"/>
              <a:ea typeface="楷体" panose="02010609060101010101" charset="-122"/>
              <a:cs typeface="+mn-ea"/>
              <a:sym typeface="+mn-lt"/>
            </a:endParaRPr>
          </a:p>
        </p:txBody>
      </p:sp>
      <p:sp>
        <p:nvSpPr>
          <p:cNvPr id="14" name="文本框 1"/>
          <p:cNvSpPr txBox="1"/>
          <p:nvPr/>
        </p:nvSpPr>
        <p:spPr>
          <a:xfrm>
            <a:off x="1301566" y="1461909"/>
            <a:ext cx="318036" cy="28469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肆</a:t>
            </a:r>
          </a:p>
        </p:txBody>
      </p:sp>
      <p:sp>
        <p:nvSpPr>
          <p:cNvPr id="15" name="文本框 8"/>
          <p:cNvSpPr txBox="1"/>
          <p:nvPr/>
        </p:nvSpPr>
        <p:spPr>
          <a:xfrm>
            <a:off x="2651752" y="1834315"/>
            <a:ext cx="1107996" cy="3243739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lIns="68580" tIns="34290" rIns="68580" bIns="34290" anchor="t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方正字迹-曾正国楷体简体" panose="02010600010101010101" pitchFamily="2" charset="-122"/>
                <a:ea typeface="方正字迹-曾正国楷体简体" panose="02010600010101010101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达·伽马于1498年抵达印度港口卡利卡特。开辟了绕过非洲通往印度的新航路，为葡萄牙在东亚的开拓拉开了帷幕。 </a:t>
            </a:r>
          </a:p>
        </p:txBody>
      </p:sp>
      <p:sp>
        <p:nvSpPr>
          <p:cNvPr id="16" name="文本框 8"/>
          <p:cNvSpPr txBox="1"/>
          <p:nvPr/>
        </p:nvSpPr>
        <p:spPr>
          <a:xfrm>
            <a:off x="5827714" y="1772603"/>
            <a:ext cx="1107996" cy="326707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lIns="68580" tIns="34290" rIns="68580" bIns="34290" anchor="t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方正字迹-曾正国楷体简体" panose="02010600010101010101" pitchFamily="2" charset="-122"/>
                <a:ea typeface="方正字迹-曾正国楷体简体" panose="02010600010101010101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1488年，巴托罗缪·迪亚斯饶过非洲南端的好望角，证明大西洋和印度洋的水是相通的，使世界航海探险活动步入高峰期。</a:t>
            </a:r>
          </a:p>
        </p:txBody>
      </p:sp>
      <p:sp>
        <p:nvSpPr>
          <p:cNvPr id="17" name="文本框 8"/>
          <p:cNvSpPr txBox="1"/>
          <p:nvPr/>
        </p:nvSpPr>
        <p:spPr>
          <a:xfrm>
            <a:off x="604541" y="1795939"/>
            <a:ext cx="1754326" cy="3243739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lIns="68580" tIns="34290" rIns="68580" bIns="34290" anchor="t">
            <a:spAutoFit/>
          </a:bodyPr>
          <a:lstStyle>
            <a:defPPr>
              <a:defRPr lang="zh-CN"/>
            </a:defPPr>
            <a:lvl1pPr>
              <a:lnSpc>
                <a:spcPts val="1800"/>
              </a:lnSpc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方正字迹-曾正国楷体简体" panose="02010600010101010101" pitchFamily="2" charset="-122"/>
                <a:ea typeface="方正字迹-曾正国楷体简体" panose="02010600010101010101" pitchFamily="2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1519年～1521年麦哲伦从西班牙出发，绕过南美洲，发现麦哲伦海峡，然后横渡太平洋。虽在菲律宾被杀，但他的船队依然继续西航回到西班牙，完成史上第一次环球航行。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295765" y="1396931"/>
            <a:ext cx="318036" cy="28469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壹</a:t>
            </a:r>
          </a:p>
        </p:txBody>
      </p:sp>
      <p:sp>
        <p:nvSpPr>
          <p:cNvPr id="20" name="文本框 1"/>
          <p:cNvSpPr txBox="1"/>
          <p:nvPr/>
        </p:nvSpPr>
        <p:spPr>
          <a:xfrm>
            <a:off x="4659704" y="1477622"/>
            <a:ext cx="318036" cy="28469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贰</a:t>
            </a:r>
          </a:p>
        </p:txBody>
      </p:sp>
      <p:sp>
        <p:nvSpPr>
          <p:cNvPr id="21" name="文本框 1"/>
          <p:cNvSpPr txBox="1"/>
          <p:nvPr/>
        </p:nvSpPr>
        <p:spPr>
          <a:xfrm>
            <a:off x="3059143" y="1474100"/>
            <a:ext cx="318036" cy="28469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叁</a:t>
            </a:r>
          </a:p>
        </p:txBody>
      </p:sp>
      <p:sp>
        <p:nvSpPr>
          <p:cNvPr id="22" name="文本框 1"/>
          <p:cNvSpPr txBox="1"/>
          <p:nvPr/>
        </p:nvSpPr>
        <p:spPr>
          <a:xfrm>
            <a:off x="1302042" y="1451432"/>
            <a:ext cx="318036" cy="28469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肆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295289" y="1396931"/>
            <a:ext cx="318036" cy="28469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壹</a:t>
            </a:r>
          </a:p>
        </p:txBody>
      </p:sp>
      <p:sp>
        <p:nvSpPr>
          <p:cNvPr id="24" name="文本框 1"/>
          <p:cNvSpPr txBox="1"/>
          <p:nvPr/>
        </p:nvSpPr>
        <p:spPr>
          <a:xfrm>
            <a:off x="4659228" y="1477622"/>
            <a:ext cx="318036" cy="28469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贰</a:t>
            </a:r>
          </a:p>
        </p:txBody>
      </p:sp>
      <p:sp>
        <p:nvSpPr>
          <p:cNvPr id="25" name="文本框 1"/>
          <p:cNvSpPr txBox="1"/>
          <p:nvPr/>
        </p:nvSpPr>
        <p:spPr>
          <a:xfrm>
            <a:off x="3058666" y="1474100"/>
            <a:ext cx="318036" cy="28469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叁</a:t>
            </a:r>
          </a:p>
        </p:txBody>
      </p:sp>
      <p:sp>
        <p:nvSpPr>
          <p:cNvPr id="26" name="文本框 1"/>
          <p:cNvSpPr txBox="1"/>
          <p:nvPr/>
        </p:nvSpPr>
        <p:spPr>
          <a:xfrm>
            <a:off x="1301566" y="1451432"/>
            <a:ext cx="318036" cy="28469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肆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6291275" y="1396930"/>
            <a:ext cx="368217" cy="318255"/>
            <a:chOff x="6133099" y="1883183"/>
            <a:chExt cx="490956" cy="424340"/>
          </a:xfrm>
        </p:grpSpPr>
        <p:sp>
          <p:nvSpPr>
            <p:cNvPr id="6" name="椭圆 5"/>
            <p:cNvSpPr/>
            <p:nvPr/>
          </p:nvSpPr>
          <p:spPr>
            <a:xfrm>
              <a:off x="6133099" y="1883234"/>
              <a:ext cx="422456" cy="413230"/>
            </a:xfrm>
            <a:prstGeom prst="ellipse">
              <a:avLst/>
            </a:prstGeom>
            <a:noFill/>
            <a:ln>
              <a:solidFill>
                <a:srgbClr val="BCBCB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>
              <a:defPPr>
                <a:defRPr lang="en-US">
                  <a:solidFill>
                    <a:schemeClr val="lt1"/>
                  </a:solidFill>
                </a:defRPr>
              </a:defPPr>
              <a:lvl1pPr marL="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100">
                <a:solidFill>
                  <a:schemeClr val="bg1"/>
                </a:solidFill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endParaRPr>
            </a:p>
          </p:txBody>
        </p:sp>
        <p:sp>
          <p:nvSpPr>
            <p:cNvPr id="7" name="文本框 1"/>
            <p:cNvSpPr txBox="1"/>
            <p:nvPr/>
          </p:nvSpPr>
          <p:spPr>
            <a:xfrm>
              <a:off x="6138452" y="1897154"/>
              <a:ext cx="485603" cy="41036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solidFill>
                    <a:schemeClr val="bg1"/>
                  </a:solidFill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6137818" y="1883183"/>
              <a:ext cx="485603" cy="41036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400" dirty="0">
                  <a:latin typeface="楷体" panose="02010609060101010101" charset="-122"/>
                  <a:ea typeface="楷体" panose="02010609060101010101" charset="-122"/>
                  <a:cs typeface="+mn-ea"/>
                  <a:sym typeface="+mn-lt"/>
                </a:rPr>
                <a:t>壹</a:t>
              </a:r>
            </a:p>
          </p:txBody>
        </p:sp>
      </p:grpSp>
      <p:sp>
        <p:nvSpPr>
          <p:cNvPr id="28" name="文本框 1"/>
          <p:cNvSpPr txBox="1"/>
          <p:nvPr/>
        </p:nvSpPr>
        <p:spPr>
          <a:xfrm>
            <a:off x="4658752" y="1477622"/>
            <a:ext cx="318036" cy="284693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>
            <a:sp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贰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3206" y="136196"/>
            <a:ext cx="972979" cy="1248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1352" y="155781"/>
            <a:ext cx="978218" cy="12482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408" y="136197"/>
            <a:ext cx="1120616" cy="12482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8326" y="136196"/>
            <a:ext cx="1064895" cy="1248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51756444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341" y="1261393"/>
            <a:ext cx="3125812" cy="1918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512388" y="814492"/>
            <a:ext cx="3918142" cy="33009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    1405-1433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年，郑和率船队七次下西洋。郑和的船队采用了当时世界上最先进的远洋航海技术，能够准确地测定航区、航线和船位，有效利用季风、洋流进行航行。</a:t>
            </a:r>
          </a:p>
        </p:txBody>
      </p:sp>
    </p:spTree>
    <p:extLst>
      <p:ext uri="{BB962C8B-B14F-4D97-AF65-F5344CB8AC3E}">
        <p14:creationId xmlns:p14="http://schemas.microsoft.com/office/powerpoint/2010/main" val="316628098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7"/>
          <p:cNvSpPr txBox="1"/>
          <p:nvPr/>
        </p:nvSpPr>
        <p:spPr>
          <a:xfrm>
            <a:off x="621912" y="1351931"/>
            <a:ext cx="507831" cy="2209392"/>
          </a:xfrm>
          <a:prstGeom prst="rect">
            <a:avLst/>
          </a:prstGeom>
          <a:noFill/>
          <a:ln>
            <a:solidFill>
              <a:srgbClr val="C39969"/>
            </a:solidFill>
          </a:ln>
        </p:spPr>
        <p:txBody>
          <a:bodyPr vert="eaVert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pc="450" dirty="0"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设计时间轴</a:t>
            </a:r>
          </a:p>
        </p:txBody>
      </p:sp>
      <p:cxnSp>
        <p:nvCxnSpPr>
          <p:cNvPr id="2" name="直接箭头连接符 1"/>
          <p:cNvCxnSpPr/>
          <p:nvPr/>
        </p:nvCxnSpPr>
        <p:spPr>
          <a:xfrm flipV="1">
            <a:off x="1673456" y="2687242"/>
            <a:ext cx="5529263" cy="31433"/>
          </a:xfrm>
          <a:prstGeom prst="straightConnector1">
            <a:avLst/>
          </a:prstGeom>
          <a:ln>
            <a:solidFill>
              <a:schemeClr val="tx1"/>
            </a:solidFill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681553" y="2521508"/>
            <a:ext cx="0" cy="212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272454" y="1922861"/>
            <a:ext cx="120491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郑和七下西洋。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60084" y="2864408"/>
            <a:ext cx="120491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407232" y="2864408"/>
            <a:ext cx="120491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>
                <a:latin typeface="黑体" panose="02010609060101010101" pitchFamily="49" charset="-122"/>
                <a:ea typeface="黑体" panose="02010609060101010101" pitchFamily="49" charset="-122"/>
              </a:rPr>
              <a:t>1405-1433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0736" y="1563906"/>
            <a:ext cx="1946369" cy="2922082"/>
          </a:xfrm>
          <a:prstGeom prst="rect">
            <a:avLst/>
          </a:prstGeom>
        </p:spPr>
      </p:pic>
      <p:sp>
        <p:nvSpPr>
          <p:cNvPr id="11" name="圆角矩形标注 10"/>
          <p:cNvSpPr/>
          <p:nvPr/>
        </p:nvSpPr>
        <p:spPr>
          <a:xfrm>
            <a:off x="4744489" y="430185"/>
            <a:ext cx="3306380" cy="987988"/>
          </a:xfrm>
          <a:prstGeom prst="wedgeRoundRectCallout">
            <a:avLst>
              <a:gd name="adj1" fmla="val 34963"/>
              <a:gd name="adj2" fmla="val 97890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请根据东西方各航海家的航海时间，画出时间轴。</a:t>
            </a:r>
          </a:p>
        </p:txBody>
      </p:sp>
    </p:spTree>
    <p:extLst>
      <p:ext uri="{BB962C8B-B14F-4D97-AF65-F5344CB8AC3E}">
        <p14:creationId xmlns:p14="http://schemas.microsoft.com/office/powerpoint/2010/main" val="4293414364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29" y="1563906"/>
            <a:ext cx="1946369" cy="2922082"/>
          </a:xfrm>
          <a:prstGeom prst="rect">
            <a:avLst/>
          </a:prstGeom>
        </p:spPr>
      </p:pic>
      <p:sp>
        <p:nvSpPr>
          <p:cNvPr id="7" name="圆角矩形标注 6"/>
          <p:cNvSpPr/>
          <p:nvPr/>
        </p:nvSpPr>
        <p:spPr>
          <a:xfrm>
            <a:off x="2938939" y="1398695"/>
            <a:ext cx="3997643" cy="1626251"/>
          </a:xfrm>
          <a:prstGeom prst="wedgeRoundRectCallout">
            <a:avLst>
              <a:gd name="adj1" fmla="val 36278"/>
              <a:gd name="adj2" fmla="val 61853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讨论：新航路的开辟有哪些作用？</a:t>
            </a:r>
          </a:p>
        </p:txBody>
      </p:sp>
      <p:pic>
        <p:nvPicPr>
          <p:cNvPr id="5" name="图片 4" descr="ae89a0723d011868e8c018fba2d18569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238" y="2495320"/>
            <a:ext cx="2484276" cy="248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2264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4348" y="315378"/>
            <a:ext cx="2708912" cy="619805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zh-CN" altLang="en-US" sz="3000" dirty="0"/>
              <a:t>对自身的认识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0" y="315378"/>
            <a:ext cx="180803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8" name="标题 1"/>
          <p:cNvSpPr txBox="1">
            <a:spLocks/>
          </p:cNvSpPr>
          <p:nvPr/>
        </p:nvSpPr>
        <p:spPr bwMode="auto">
          <a:xfrm>
            <a:off x="227561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370955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0" name="TextBox 5"/>
          <p:cNvSpPr txBox="1"/>
          <p:nvPr/>
        </p:nvSpPr>
        <p:spPr>
          <a:xfrm>
            <a:off x="5067262" y="2173621"/>
            <a:ext cx="1915430" cy="58862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700" b="1" dirty="0">
                <a:latin typeface="楷体" pitchFamily="49" charset="-122"/>
                <a:ea typeface="楷体" pitchFamily="49" charset="-122"/>
              </a:rPr>
              <a:t>人类的起源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2696" y="1679567"/>
            <a:ext cx="2193437" cy="17718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52150556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14994" y="220131"/>
            <a:ext cx="5085311" cy="692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神创论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29732" y="1113256"/>
            <a:ext cx="7899126" cy="33470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342900" indent="-342900" algn="just">
              <a:spcAft>
                <a:spcPts val="1350"/>
              </a:spcAft>
              <a:buFont typeface="Wingdings" panose="05000000000000000000" pitchFamily="2" charset="2"/>
              <a:buChar char="p"/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《圣经》创世纪写到耶和华神用地上的尘土造人，将生气吹在他鼻孔里，他就成了有灵的活人，名叫亚当。</a:t>
            </a:r>
          </a:p>
          <a:p>
            <a:pPr marL="342900" indent="-342900" algn="just">
              <a:spcAft>
                <a:spcPts val="1350"/>
              </a:spcAft>
              <a:buFont typeface="Wingdings" panose="05000000000000000000" pitchFamily="2" charset="2"/>
              <a:buChar char="p"/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《古兰经》</a:t>
            </a:r>
            <a:r>
              <a:rPr lang="en-US" altLang="zh-CN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:</a:t>
            </a: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他最初用泥土创造人。</a:t>
            </a:r>
          </a:p>
          <a:p>
            <a:pPr marL="342900" indent="-342900" algn="just">
              <a:spcAft>
                <a:spcPts val="1350"/>
              </a:spcAft>
              <a:buFont typeface="Wingdings" panose="05000000000000000000" pitchFamily="2" charset="2"/>
              <a:buChar char="p"/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古希腊神话中，普罗米修斯按照自己的形象用水和泥土创造了人类，女神雅典娜赋予了人的灵魂，人就活了。</a:t>
            </a:r>
          </a:p>
          <a:p>
            <a:pPr marL="342900" indent="-342900" algn="just">
              <a:spcAft>
                <a:spcPts val="1350"/>
              </a:spcAft>
              <a:buFont typeface="Wingdings" panose="05000000000000000000" pitchFamily="2" charset="2"/>
              <a:buChar char="p"/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古埃及神话中，阿图姆十分高兴，眼泪激动得流了下来，当每滴眼泪落在地面上就形成了一个人类。</a:t>
            </a:r>
            <a:endParaRPr lang="en-US" altLang="zh-CN" sz="21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marL="342900" indent="-342900" algn="just">
              <a:spcAft>
                <a:spcPts val="1350"/>
              </a:spcAft>
              <a:buFont typeface="Wingdings" panose="05000000000000000000" pitchFamily="2" charset="2"/>
              <a:buChar char="p"/>
            </a:pPr>
            <a:r>
              <a:rPr lang="zh-CN" altLang="en-US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中国神话中，女娲按照自己的形象抟土造人。</a:t>
            </a:r>
          </a:p>
        </p:txBody>
      </p:sp>
    </p:spTree>
    <p:extLst>
      <p:ext uri="{BB962C8B-B14F-4D97-AF65-F5344CB8AC3E}">
        <p14:creationId xmlns:p14="http://schemas.microsoft.com/office/powerpoint/2010/main" val="2448866329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714500" y="251303"/>
            <a:ext cx="5085311" cy="69249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达尔文进化论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678382" y="1120964"/>
            <a:ext cx="4781897" cy="30239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spcAft>
                <a:spcPts val="1350"/>
              </a:spcAft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19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世纪，英国生物学家达尔文提出了进化论，在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《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物种起源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》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中，描述了生物进化论的思想。达尔文推测人类起源于非洲，当时少见化石证据。自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1924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年发现幼年南猿头骨，非洲有不下</a:t>
            </a: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20</a:t>
            </a:r>
            <a:r>
              <a:rPr lang="zh-CN" altLang="en-US" sz="2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个地点发现了人类化石。目前主流科学家都接受了这个理论。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451" y="1226054"/>
            <a:ext cx="1991470" cy="28137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2828467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 bwMode="auto">
          <a:xfrm>
            <a:off x="2440061" y="1944152"/>
            <a:ext cx="3982170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300" dirty="0"/>
              <a:t>第二课时</a:t>
            </a:r>
          </a:p>
        </p:txBody>
      </p:sp>
      <p:sp>
        <p:nvSpPr>
          <p:cNvPr id="8" name="标题 1"/>
          <p:cNvSpPr txBox="1">
            <a:spLocks/>
          </p:cNvSpPr>
          <p:nvPr/>
        </p:nvSpPr>
        <p:spPr bwMode="auto">
          <a:xfrm>
            <a:off x="1542789" y="1944152"/>
            <a:ext cx="377159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1958929" y="1944152"/>
            <a:ext cx="201585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0" name="标题 1"/>
          <p:cNvSpPr txBox="1">
            <a:spLocks/>
          </p:cNvSpPr>
          <p:nvPr/>
        </p:nvSpPr>
        <p:spPr bwMode="auto">
          <a:xfrm>
            <a:off x="2199495" y="1944152"/>
            <a:ext cx="201585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1" name="标题 1"/>
          <p:cNvSpPr txBox="1">
            <a:spLocks/>
          </p:cNvSpPr>
          <p:nvPr/>
        </p:nvSpPr>
        <p:spPr bwMode="auto">
          <a:xfrm>
            <a:off x="6942345" y="1944152"/>
            <a:ext cx="377159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2" name="标题 1"/>
          <p:cNvSpPr txBox="1">
            <a:spLocks/>
          </p:cNvSpPr>
          <p:nvPr/>
        </p:nvSpPr>
        <p:spPr bwMode="auto">
          <a:xfrm>
            <a:off x="6461213" y="1944152"/>
            <a:ext cx="201585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3" name="标题 1"/>
          <p:cNvSpPr txBox="1">
            <a:spLocks/>
          </p:cNvSpPr>
          <p:nvPr/>
        </p:nvSpPr>
        <p:spPr bwMode="auto">
          <a:xfrm>
            <a:off x="6701779" y="1944152"/>
            <a:ext cx="201585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</p:spTree>
    <p:extLst>
      <p:ext uri="{BB962C8B-B14F-4D97-AF65-F5344CB8AC3E}">
        <p14:creationId xmlns:p14="http://schemas.microsoft.com/office/powerpoint/2010/main" val="204343665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77759" y="2159073"/>
            <a:ext cx="1855008" cy="2784922"/>
          </a:xfrm>
          <a:prstGeom prst="rect">
            <a:avLst/>
          </a:prstGeom>
        </p:spPr>
      </p:pic>
      <p:sp>
        <p:nvSpPr>
          <p:cNvPr id="6" name="圆角矩形标注 5"/>
          <p:cNvSpPr/>
          <p:nvPr/>
        </p:nvSpPr>
        <p:spPr>
          <a:xfrm>
            <a:off x="2175855" y="1751908"/>
            <a:ext cx="4245726" cy="1714500"/>
          </a:xfrm>
          <a:prstGeom prst="wedgeRoundRectCallout">
            <a:avLst>
              <a:gd name="adj1" fmla="val 21553"/>
              <a:gd name="adj2" fmla="val 61344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科学发现和技术发明推动了人类社会的进步，不断地改变着人类的生产与生活方式。</a:t>
            </a:r>
          </a:p>
        </p:txBody>
      </p: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514349" y="315378"/>
            <a:ext cx="3949587" cy="619805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zh-CN" altLang="en-US" sz="3000" dirty="0"/>
              <a:t>科学技术的发展进程</a:t>
            </a:r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0" y="315378"/>
            <a:ext cx="180803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0" name="标题 1"/>
          <p:cNvSpPr txBox="1">
            <a:spLocks/>
          </p:cNvSpPr>
          <p:nvPr/>
        </p:nvSpPr>
        <p:spPr bwMode="auto">
          <a:xfrm>
            <a:off x="227561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1" name="标题 1"/>
          <p:cNvSpPr txBox="1">
            <a:spLocks/>
          </p:cNvSpPr>
          <p:nvPr/>
        </p:nvSpPr>
        <p:spPr bwMode="auto">
          <a:xfrm>
            <a:off x="370955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</p:spTree>
    <p:extLst>
      <p:ext uri="{BB962C8B-B14F-4D97-AF65-F5344CB8AC3E}">
        <p14:creationId xmlns:p14="http://schemas.microsoft.com/office/powerpoint/2010/main" val="387028812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 18"/>
          <p:cNvSpPr/>
          <p:nvPr/>
        </p:nvSpPr>
        <p:spPr>
          <a:xfrm>
            <a:off x="1390304" y="1907772"/>
            <a:ext cx="5486400" cy="1303501"/>
          </a:xfrm>
          <a:custGeom>
            <a:avLst/>
            <a:gdLst>
              <a:gd name="connsiteX0" fmla="*/ 0 w 7315200"/>
              <a:gd name="connsiteY0" fmla="*/ 0 h 1738001"/>
              <a:gd name="connsiteX1" fmla="*/ 1837113 w 7315200"/>
              <a:gd name="connsiteY1" fmla="*/ 1737360 h 1738001"/>
              <a:gd name="connsiteX2" fmla="*/ 4438997 w 7315200"/>
              <a:gd name="connsiteY2" fmla="*/ 216130 h 1738001"/>
              <a:gd name="connsiteX3" fmla="*/ 7315200 w 7315200"/>
              <a:gd name="connsiteY3" fmla="*/ 1346661 h 1738001"/>
              <a:gd name="connsiteX4" fmla="*/ 7315200 w 7315200"/>
              <a:gd name="connsiteY4" fmla="*/ 1346661 h 1738001"/>
              <a:gd name="connsiteX5" fmla="*/ 7223760 w 7315200"/>
              <a:gd name="connsiteY5" fmla="*/ 1296785 h 173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15200" h="1738001">
                <a:moveTo>
                  <a:pt x="0" y="0"/>
                </a:moveTo>
                <a:cubicBezTo>
                  <a:pt x="548640" y="850669"/>
                  <a:pt x="1097280" y="1701338"/>
                  <a:pt x="1837113" y="1737360"/>
                </a:cubicBezTo>
                <a:cubicBezTo>
                  <a:pt x="2576946" y="1773382"/>
                  <a:pt x="3525983" y="281246"/>
                  <a:pt x="4438997" y="216130"/>
                </a:cubicBezTo>
                <a:cubicBezTo>
                  <a:pt x="5352011" y="151014"/>
                  <a:pt x="7315200" y="1346661"/>
                  <a:pt x="7315200" y="1346661"/>
                </a:cubicBezTo>
                <a:lnTo>
                  <a:pt x="7315200" y="1346661"/>
                </a:lnTo>
                <a:lnTo>
                  <a:pt x="7223760" y="1296785"/>
                </a:lnTo>
              </a:path>
            </a:pathLst>
          </a:cu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n w="57150">
                <a:solidFill>
                  <a:schemeClr val="tx1"/>
                </a:solidFill>
              </a:ln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562" y="627017"/>
            <a:ext cx="2394984" cy="1463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矩形 3"/>
          <p:cNvSpPr/>
          <p:nvPr/>
        </p:nvSpPr>
        <p:spPr>
          <a:xfrm>
            <a:off x="1055499" y="279773"/>
            <a:ext cx="1105110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dirty="0">
                <a:latin typeface="黑体" panose="02010609060101010101" pitchFamily="49" charset="-122"/>
                <a:ea typeface="黑体" panose="02010609060101010101" pitchFamily="49" charset="-122"/>
              </a:rPr>
              <a:t>2000</a:t>
            </a:r>
            <a:r>
              <a:rPr lang="zh-CN" altLang="en-US" sz="1500" dirty="0">
                <a:latin typeface="黑体" panose="02010609060101010101" pitchFamily="49" charset="-122"/>
                <a:ea typeface="黑体" panose="02010609060101010101" pitchFamily="49" charset="-122"/>
              </a:rPr>
              <a:t>多年前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6642" y="2873702"/>
            <a:ext cx="2101775" cy="1463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矩形 19"/>
          <p:cNvSpPr/>
          <p:nvPr/>
        </p:nvSpPr>
        <p:spPr>
          <a:xfrm>
            <a:off x="2255468" y="4443832"/>
            <a:ext cx="100412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dirty="0">
                <a:latin typeface="黑体" panose="02010609060101010101" pitchFamily="49" charset="-122"/>
                <a:ea typeface="黑体" panose="02010609060101010101" pitchFamily="49" charset="-122"/>
              </a:rPr>
              <a:t>200</a:t>
            </a:r>
            <a:r>
              <a:rPr lang="zh-CN" altLang="en-US" sz="1500" dirty="0">
                <a:latin typeface="黑体" panose="02010609060101010101" pitchFamily="49" charset="-122"/>
                <a:ea typeface="黑体" panose="02010609060101010101" pitchFamily="49" charset="-122"/>
              </a:rPr>
              <a:t>多年前</a:t>
            </a:r>
          </a:p>
        </p:txBody>
      </p:sp>
      <p:sp>
        <p:nvSpPr>
          <p:cNvPr id="21" name="矩形 20"/>
          <p:cNvSpPr/>
          <p:nvPr/>
        </p:nvSpPr>
        <p:spPr>
          <a:xfrm>
            <a:off x="4464169" y="368524"/>
            <a:ext cx="1004121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dirty="0">
                <a:latin typeface="黑体" panose="02010609060101010101" pitchFamily="49" charset="-122"/>
                <a:ea typeface="黑体" panose="02010609060101010101" pitchFamily="49" charset="-122"/>
              </a:rPr>
              <a:t>100</a:t>
            </a:r>
            <a:r>
              <a:rPr lang="zh-CN" altLang="en-US" sz="1500" dirty="0">
                <a:latin typeface="黑体" panose="02010609060101010101" pitchFamily="49" charset="-122"/>
                <a:ea typeface="黑体" panose="02010609060101010101" pitchFamily="49" charset="-122"/>
              </a:rPr>
              <a:t>多年前</a:t>
            </a:r>
          </a:p>
        </p:txBody>
      </p:sp>
      <p:sp>
        <p:nvSpPr>
          <p:cNvPr id="22" name="矩形 21"/>
          <p:cNvSpPr/>
          <p:nvPr/>
        </p:nvSpPr>
        <p:spPr>
          <a:xfrm>
            <a:off x="6829435" y="2751129"/>
            <a:ext cx="523220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500" dirty="0">
                <a:latin typeface="黑体" panose="02010609060101010101" pitchFamily="49" charset="-122"/>
                <a:ea typeface="黑体" panose="02010609060101010101" pitchFamily="49" charset="-122"/>
              </a:rPr>
              <a:t>现在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2019" y="702216"/>
            <a:ext cx="2228421" cy="1738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9500" y="2599930"/>
            <a:ext cx="1427640" cy="1020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15" y="3578594"/>
            <a:ext cx="1427640" cy="1015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703" y="1328817"/>
            <a:ext cx="1589810" cy="1049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0076097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 bwMode="auto">
          <a:xfrm>
            <a:off x="2440061" y="1944152"/>
            <a:ext cx="3982170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300" dirty="0"/>
              <a:t>第一课时</a:t>
            </a:r>
            <a:endParaRPr lang="en-US" altLang="zh-CN" sz="3300" dirty="0"/>
          </a:p>
        </p:txBody>
      </p:sp>
      <p:sp>
        <p:nvSpPr>
          <p:cNvPr id="8" name="标题 1"/>
          <p:cNvSpPr txBox="1">
            <a:spLocks/>
          </p:cNvSpPr>
          <p:nvPr/>
        </p:nvSpPr>
        <p:spPr bwMode="auto">
          <a:xfrm>
            <a:off x="1542789" y="1944152"/>
            <a:ext cx="377159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1958929" y="1944152"/>
            <a:ext cx="201585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0" name="标题 1"/>
          <p:cNvSpPr txBox="1">
            <a:spLocks/>
          </p:cNvSpPr>
          <p:nvPr/>
        </p:nvSpPr>
        <p:spPr bwMode="auto">
          <a:xfrm>
            <a:off x="2199495" y="1944152"/>
            <a:ext cx="201585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1" name="标题 1"/>
          <p:cNvSpPr txBox="1">
            <a:spLocks/>
          </p:cNvSpPr>
          <p:nvPr/>
        </p:nvSpPr>
        <p:spPr bwMode="auto">
          <a:xfrm>
            <a:off x="6942345" y="1944152"/>
            <a:ext cx="377159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2" name="标题 1"/>
          <p:cNvSpPr txBox="1">
            <a:spLocks/>
          </p:cNvSpPr>
          <p:nvPr/>
        </p:nvSpPr>
        <p:spPr bwMode="auto">
          <a:xfrm>
            <a:off x="6461213" y="1944152"/>
            <a:ext cx="201585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3" name="标题 1"/>
          <p:cNvSpPr txBox="1">
            <a:spLocks/>
          </p:cNvSpPr>
          <p:nvPr/>
        </p:nvSpPr>
        <p:spPr bwMode="auto">
          <a:xfrm>
            <a:off x="6701779" y="1944152"/>
            <a:ext cx="201585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2" name="文本框 1"/>
          <p:cNvSpPr txBox="1"/>
          <p:nvPr/>
        </p:nvSpPr>
        <p:spPr>
          <a:xfrm>
            <a:off x="1842149" y="427165"/>
            <a:ext cx="17220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EF2DE"/>
                </a:solidFill>
              </a:rPr>
              <a:t>https://www.ypppt.com/</a:t>
            </a:r>
            <a:endParaRPr lang="zh-CN" altLang="en-US" sz="1050" dirty="0">
              <a:solidFill>
                <a:srgbClr val="FEF2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69049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7"/>
          <p:cNvSpPr txBox="1"/>
          <p:nvPr/>
        </p:nvSpPr>
        <p:spPr>
          <a:xfrm>
            <a:off x="621912" y="1351931"/>
            <a:ext cx="507831" cy="2209392"/>
          </a:xfrm>
          <a:prstGeom prst="rect">
            <a:avLst/>
          </a:prstGeom>
          <a:noFill/>
          <a:ln>
            <a:solidFill>
              <a:srgbClr val="C39969"/>
            </a:solidFill>
          </a:ln>
        </p:spPr>
        <p:txBody>
          <a:bodyPr vert="eaVert" wrap="square" lIns="68580" tIns="34290" rIns="68580" bIns="34290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400" b="1" spc="450" dirty="0">
                <a:latin typeface="楷体" panose="02010609060101010101" charset="-122"/>
                <a:ea typeface="楷体" panose="02010609060101010101" charset="-122"/>
                <a:cs typeface="+mn-ea"/>
                <a:sym typeface="+mn-lt"/>
              </a:rPr>
              <a:t>设计时间轴</a:t>
            </a:r>
          </a:p>
        </p:txBody>
      </p:sp>
      <p:cxnSp>
        <p:nvCxnSpPr>
          <p:cNvPr id="2" name="直接箭头连接符 1"/>
          <p:cNvCxnSpPr/>
          <p:nvPr/>
        </p:nvCxnSpPr>
        <p:spPr>
          <a:xfrm flipV="1">
            <a:off x="1673456" y="2687242"/>
            <a:ext cx="5529263" cy="31433"/>
          </a:xfrm>
          <a:prstGeom prst="straightConnector1">
            <a:avLst/>
          </a:prstGeom>
          <a:ln>
            <a:solidFill>
              <a:schemeClr val="tx1"/>
            </a:solidFill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1681553" y="2521508"/>
            <a:ext cx="0" cy="2128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272454" y="1922861"/>
            <a:ext cx="120491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人力</a:t>
            </a:r>
            <a: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畜力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60084" y="2864408"/>
            <a:ext cx="120491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407232" y="2864408"/>
            <a:ext cx="1204913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2000</a:t>
            </a:r>
            <a:r>
              <a:rPr lang="zh-CN" altLang="en-US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年前</a:t>
            </a:r>
            <a:endParaRPr lang="en-US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0736" y="1563906"/>
            <a:ext cx="1946369" cy="2922082"/>
          </a:xfrm>
          <a:prstGeom prst="rect">
            <a:avLst/>
          </a:prstGeom>
        </p:spPr>
      </p:pic>
      <p:sp>
        <p:nvSpPr>
          <p:cNvPr id="11" name="圆角矩形标注 10"/>
          <p:cNvSpPr/>
          <p:nvPr/>
        </p:nvSpPr>
        <p:spPr>
          <a:xfrm>
            <a:off x="4744489" y="430185"/>
            <a:ext cx="3306380" cy="987988"/>
          </a:xfrm>
          <a:prstGeom prst="wedgeRoundRectCallout">
            <a:avLst>
              <a:gd name="adj1" fmla="val 34963"/>
              <a:gd name="adj2" fmla="val 97890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请根据不同时期的科技发展图片，画出时间轴。</a:t>
            </a:r>
          </a:p>
        </p:txBody>
      </p:sp>
    </p:spTree>
    <p:extLst>
      <p:ext uri="{BB962C8B-B14F-4D97-AF65-F5344CB8AC3E}">
        <p14:creationId xmlns:p14="http://schemas.microsoft.com/office/powerpoint/2010/main" val="320949529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899" y="1655634"/>
            <a:ext cx="1946369" cy="292208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233391" y="1655633"/>
            <a:ext cx="4491211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人类的科学发明与创造标志着社会的文明和进步。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330" y="1648490"/>
            <a:ext cx="1946369" cy="292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40998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 bwMode="auto">
          <a:xfrm>
            <a:off x="514349" y="321613"/>
            <a:ext cx="2808665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dirty="0"/>
              <a:t>科技的影响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 bwMode="auto">
          <a:xfrm>
            <a:off x="0" y="315378"/>
            <a:ext cx="180803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227561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8" name="标题 1"/>
          <p:cNvSpPr txBox="1">
            <a:spLocks/>
          </p:cNvSpPr>
          <p:nvPr/>
        </p:nvSpPr>
        <p:spPr bwMode="auto">
          <a:xfrm>
            <a:off x="370955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0" name="矩形 9"/>
          <p:cNvSpPr/>
          <p:nvPr/>
        </p:nvSpPr>
        <p:spPr>
          <a:xfrm>
            <a:off x="3131170" y="1648490"/>
            <a:ext cx="4786703" cy="228524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合作探究：蒸汽机发明后得到了广泛的应用。请结合以下材料，说说科学发明与应用是如何推动社会发展的。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330" y="1648490"/>
            <a:ext cx="1946369" cy="292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32697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3482" y="1271680"/>
            <a:ext cx="6330246" cy="2400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90544746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2" y="1498990"/>
            <a:ext cx="1946369" cy="292208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682932" y="996978"/>
            <a:ext cx="5953862" cy="25622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  当前，信息技术的发展大大改变了人们的生活、学习和工作方式，互联网技术为我们创造了发布信息、阅读新闻报道、娱乐、交流的新平台。</a:t>
            </a:r>
          </a:p>
        </p:txBody>
      </p:sp>
    </p:spTree>
    <p:extLst>
      <p:ext uri="{BB962C8B-B14F-4D97-AF65-F5344CB8AC3E}">
        <p14:creationId xmlns:p14="http://schemas.microsoft.com/office/powerpoint/2010/main" val="985425716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886" y="225952"/>
            <a:ext cx="2625440" cy="1868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1861" y="170114"/>
            <a:ext cx="2776421" cy="1863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373" y="2899064"/>
            <a:ext cx="2698862" cy="1820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5782" y="2899064"/>
            <a:ext cx="2830484" cy="1874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8760" y="1384128"/>
            <a:ext cx="3033120" cy="18765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1396743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29" y="1563906"/>
            <a:ext cx="1946369" cy="2922082"/>
          </a:xfrm>
          <a:prstGeom prst="rect">
            <a:avLst/>
          </a:prstGeom>
        </p:spPr>
      </p:pic>
      <p:sp>
        <p:nvSpPr>
          <p:cNvPr id="7" name="圆角矩形标注 6"/>
          <p:cNvSpPr/>
          <p:nvPr/>
        </p:nvSpPr>
        <p:spPr>
          <a:xfrm>
            <a:off x="2938939" y="1398695"/>
            <a:ext cx="3997643" cy="1626251"/>
          </a:xfrm>
          <a:prstGeom prst="wedgeRoundRectCallout">
            <a:avLst>
              <a:gd name="adj1" fmla="val 36278"/>
              <a:gd name="adj2" fmla="val 61853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讨论：这些科技是如何影响我们的生活的？</a:t>
            </a:r>
          </a:p>
        </p:txBody>
      </p:sp>
      <p:pic>
        <p:nvPicPr>
          <p:cNvPr id="5" name="图片 4" descr="ae89a0723d011868e8c018fba2d18569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238" y="2495320"/>
            <a:ext cx="2484276" cy="248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089254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096044" y="2234797"/>
            <a:ext cx="1781483" cy="2674538"/>
          </a:xfrm>
          <a:prstGeom prst="rect">
            <a:avLst/>
          </a:prstGeom>
        </p:spPr>
      </p:pic>
      <p:sp>
        <p:nvSpPr>
          <p:cNvPr id="10" name="圆角矩形标注 9"/>
          <p:cNvSpPr/>
          <p:nvPr/>
        </p:nvSpPr>
        <p:spPr>
          <a:xfrm>
            <a:off x="1203267" y="1125696"/>
            <a:ext cx="5581606" cy="2384353"/>
          </a:xfrm>
          <a:prstGeom prst="wedgeRoundRectCallout">
            <a:avLst>
              <a:gd name="adj1" fmla="val 58084"/>
              <a:gd name="adj2" fmla="val -1149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近年来，我国大力实施创新驱动发展战略，取得了丰硕的成果，天宫、蛟龙、天眼、悟空、墨子、大飞机等重大科技成果相继问世。请选择其中一项，查找相关资料，描述其成就，并说一说其背后的故事。</a:t>
            </a:r>
          </a:p>
        </p:txBody>
      </p:sp>
    </p:spTree>
    <p:extLst>
      <p:ext uri="{BB962C8B-B14F-4D97-AF65-F5344CB8AC3E}">
        <p14:creationId xmlns:p14="http://schemas.microsoft.com/office/powerpoint/2010/main" val="3255358256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 bwMode="auto">
          <a:xfrm>
            <a:off x="514348" y="315378"/>
            <a:ext cx="3912179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dirty="0"/>
              <a:t>辩论：科技的利与弊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 bwMode="auto">
          <a:xfrm>
            <a:off x="0" y="315378"/>
            <a:ext cx="180803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227561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8" name="标题 1"/>
          <p:cNvSpPr txBox="1">
            <a:spLocks/>
          </p:cNvSpPr>
          <p:nvPr/>
        </p:nvSpPr>
        <p:spPr bwMode="auto">
          <a:xfrm>
            <a:off x="370955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096044" y="2234797"/>
            <a:ext cx="1781483" cy="2674538"/>
          </a:xfrm>
          <a:prstGeom prst="rect">
            <a:avLst/>
          </a:prstGeom>
        </p:spPr>
      </p:pic>
      <p:sp>
        <p:nvSpPr>
          <p:cNvPr id="10" name="圆角矩形标注 9"/>
          <p:cNvSpPr/>
          <p:nvPr/>
        </p:nvSpPr>
        <p:spPr>
          <a:xfrm>
            <a:off x="2673347" y="1468597"/>
            <a:ext cx="4211279" cy="1642442"/>
          </a:xfrm>
          <a:prstGeom prst="wedgeRoundRectCallout">
            <a:avLst>
              <a:gd name="adj1" fmla="val 58084"/>
              <a:gd name="adj2" fmla="val -1149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科学技术的发展给人们的生产、生活带来了日新月异的变化。人们在享受科学技术成果的同时，也遇到许多新的烦恼。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879" y="3162336"/>
            <a:ext cx="2397468" cy="1639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3615" y="3162335"/>
            <a:ext cx="2046181" cy="1639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1822228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29" y="1563906"/>
            <a:ext cx="1946369" cy="2922082"/>
          </a:xfrm>
          <a:prstGeom prst="rect">
            <a:avLst/>
          </a:prstGeom>
        </p:spPr>
      </p:pic>
      <p:sp>
        <p:nvSpPr>
          <p:cNvPr id="7" name="圆角矩形标注 6"/>
          <p:cNvSpPr/>
          <p:nvPr/>
        </p:nvSpPr>
        <p:spPr>
          <a:xfrm>
            <a:off x="2938939" y="1398695"/>
            <a:ext cx="3997643" cy="1626251"/>
          </a:xfrm>
          <a:prstGeom prst="wedgeRoundRectCallout">
            <a:avLst>
              <a:gd name="adj1" fmla="val 36278"/>
              <a:gd name="adj2" fmla="val 61853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找一找身边类似的例子，说说科技给人们带来了哪些烦恼和危害。</a:t>
            </a:r>
          </a:p>
        </p:txBody>
      </p:sp>
      <p:pic>
        <p:nvPicPr>
          <p:cNvPr id="5" name="图片 4" descr="ae89a0723d011868e8c018fba2d18569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238" y="2495320"/>
            <a:ext cx="2484276" cy="248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9526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66814" y="649075"/>
            <a:ext cx="5550824" cy="422423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尼古拉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哥白尼（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1473—1543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）是波兰的天文学家，凭借其在临终前出版的不朽名著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天体运行论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，他成为西方近代早期 “日心说” 的重要复兴者，或者说，他第一次使得 “日心说”在数学技术层面可以媲美抗衡自古希腊流传下来的 “地心、地静” 体系（以托勒密的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至大论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为代表）。哥白尼是欧洲文艺复兴时期的一位巨人。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60400" y="1424037"/>
            <a:ext cx="1951627" cy="24382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514349" y="315378"/>
            <a:ext cx="2970763" cy="619805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zh-CN" altLang="en-US" sz="3000" dirty="0"/>
              <a:t>对世界的认识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 bwMode="auto">
          <a:xfrm>
            <a:off x="0" y="315378"/>
            <a:ext cx="180803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227561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8" name="标题 1"/>
          <p:cNvSpPr txBox="1">
            <a:spLocks/>
          </p:cNvSpPr>
          <p:nvPr/>
        </p:nvSpPr>
        <p:spPr bwMode="auto">
          <a:xfrm>
            <a:off x="370955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</p:spTree>
    <p:extLst>
      <p:ext uri="{BB962C8B-B14F-4D97-AF65-F5344CB8AC3E}">
        <p14:creationId xmlns:p14="http://schemas.microsoft.com/office/powerpoint/2010/main" val="3062297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096044" y="2234797"/>
            <a:ext cx="1781483" cy="2674538"/>
          </a:xfrm>
          <a:prstGeom prst="rect">
            <a:avLst/>
          </a:prstGeom>
        </p:spPr>
      </p:pic>
      <p:sp>
        <p:nvSpPr>
          <p:cNvPr id="10" name="圆角矩形标注 9"/>
          <p:cNvSpPr/>
          <p:nvPr/>
        </p:nvSpPr>
        <p:spPr>
          <a:xfrm>
            <a:off x="2874126" y="277798"/>
            <a:ext cx="4983089" cy="2016515"/>
          </a:xfrm>
          <a:prstGeom prst="wedgeRoundRectCallout">
            <a:avLst>
              <a:gd name="adj1" fmla="val 58084"/>
              <a:gd name="adj2" fmla="val -1149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如何减少科技带来的烦恼，让科技更好地为人类服务，不仅需要科学家的道德自律，还需要通过法律约束、共同约定、公众监督等办法对科技应用进行规范。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056" y="2512197"/>
            <a:ext cx="6758931" cy="18647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1872859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250" y="1108762"/>
            <a:ext cx="1150304" cy="154326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81896" y="2442244"/>
            <a:ext cx="1440035" cy="1453949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544608" y="2063404"/>
            <a:ext cx="1319111" cy="117724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7200" b="1" i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Gungsuh" panose="02030600000101010101" pitchFamily="18" charset="-127"/>
                <a:ea typeface="Gungsuh" panose="02030600000101010101" pitchFamily="18" charset="-127"/>
              </a:rPr>
              <a:t>VS</a:t>
            </a:r>
            <a:endParaRPr lang="zh-CN" altLang="en-US" sz="7200" b="1" i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Gungsuh" panose="02030600000101010101" pitchFamily="18" charset="-127"/>
              <a:ea typeface="Gungsuh" panose="02030600000101010101" pitchFamily="18" charset="-127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24947" y="573364"/>
            <a:ext cx="3265558" cy="484748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辩题：科技的利与弊</a:t>
            </a:r>
          </a:p>
        </p:txBody>
      </p:sp>
      <p:sp>
        <p:nvSpPr>
          <p:cNvPr id="10" name="矩形 9"/>
          <p:cNvSpPr/>
          <p:nvPr/>
        </p:nvSpPr>
        <p:spPr>
          <a:xfrm>
            <a:off x="1039439" y="2998274"/>
            <a:ext cx="203204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正方：利大于弊</a:t>
            </a:r>
          </a:p>
        </p:txBody>
      </p:sp>
      <p:sp>
        <p:nvSpPr>
          <p:cNvPr id="11" name="矩形 10"/>
          <p:cNvSpPr/>
          <p:nvPr/>
        </p:nvSpPr>
        <p:spPr>
          <a:xfrm>
            <a:off x="6263987" y="4026974"/>
            <a:ext cx="203204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反方：弊大于利</a:t>
            </a:r>
          </a:p>
        </p:txBody>
      </p:sp>
    </p:spTree>
    <p:extLst>
      <p:ext uri="{BB962C8B-B14F-4D97-AF65-F5344CB8AC3E}">
        <p14:creationId xmlns:p14="http://schemas.microsoft.com/office/powerpoint/2010/main" val="3778915880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476" y="1597964"/>
            <a:ext cx="1946369" cy="292208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021675" y="1356736"/>
            <a:ext cx="4802680" cy="19389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小结：科技的发展改变了世界。人们要善用科技，让科技更好地为人类造福。</a:t>
            </a:r>
          </a:p>
        </p:txBody>
      </p:sp>
    </p:spTree>
    <p:extLst>
      <p:ext uri="{BB962C8B-B14F-4D97-AF65-F5344CB8AC3E}">
        <p14:creationId xmlns:p14="http://schemas.microsoft.com/office/powerpoint/2010/main" val="4187285739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>
            <a:spLocks/>
          </p:cNvSpPr>
          <p:nvPr/>
        </p:nvSpPr>
        <p:spPr bwMode="auto">
          <a:xfrm>
            <a:off x="2440061" y="1944152"/>
            <a:ext cx="3982170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300" dirty="0"/>
              <a:t>第三课时</a:t>
            </a:r>
          </a:p>
        </p:txBody>
      </p:sp>
      <p:sp>
        <p:nvSpPr>
          <p:cNvPr id="8" name="标题 1"/>
          <p:cNvSpPr txBox="1">
            <a:spLocks/>
          </p:cNvSpPr>
          <p:nvPr/>
        </p:nvSpPr>
        <p:spPr bwMode="auto">
          <a:xfrm>
            <a:off x="1542789" y="1944152"/>
            <a:ext cx="377159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1958929" y="1944152"/>
            <a:ext cx="201585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0" name="标题 1"/>
          <p:cNvSpPr txBox="1">
            <a:spLocks/>
          </p:cNvSpPr>
          <p:nvPr/>
        </p:nvSpPr>
        <p:spPr bwMode="auto">
          <a:xfrm>
            <a:off x="2199495" y="1944152"/>
            <a:ext cx="201585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1" name="标题 1"/>
          <p:cNvSpPr txBox="1">
            <a:spLocks/>
          </p:cNvSpPr>
          <p:nvPr/>
        </p:nvSpPr>
        <p:spPr bwMode="auto">
          <a:xfrm>
            <a:off x="6942345" y="1944152"/>
            <a:ext cx="377159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2" name="标题 1"/>
          <p:cNvSpPr txBox="1">
            <a:spLocks/>
          </p:cNvSpPr>
          <p:nvPr/>
        </p:nvSpPr>
        <p:spPr bwMode="auto">
          <a:xfrm>
            <a:off x="6461213" y="1944152"/>
            <a:ext cx="201585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3" name="标题 1"/>
          <p:cNvSpPr txBox="1">
            <a:spLocks/>
          </p:cNvSpPr>
          <p:nvPr/>
        </p:nvSpPr>
        <p:spPr bwMode="auto">
          <a:xfrm>
            <a:off x="6701779" y="1944152"/>
            <a:ext cx="201585" cy="89191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</p:spTree>
    <p:extLst>
      <p:ext uri="{BB962C8B-B14F-4D97-AF65-F5344CB8AC3E}">
        <p14:creationId xmlns:p14="http://schemas.microsoft.com/office/powerpoint/2010/main" val="1210398767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 bwMode="auto">
          <a:xfrm>
            <a:off x="514348" y="315378"/>
            <a:ext cx="3288725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dirty="0"/>
              <a:t>人类对飞行的探索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 bwMode="auto">
          <a:xfrm>
            <a:off x="0" y="315378"/>
            <a:ext cx="180803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227561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8" name="标题 1"/>
          <p:cNvSpPr txBox="1">
            <a:spLocks/>
          </p:cNvSpPr>
          <p:nvPr/>
        </p:nvSpPr>
        <p:spPr bwMode="auto">
          <a:xfrm>
            <a:off x="370955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71543" y="2234797"/>
            <a:ext cx="1781483" cy="2674538"/>
          </a:xfrm>
          <a:prstGeom prst="rect">
            <a:avLst/>
          </a:prstGeom>
        </p:spPr>
      </p:pic>
      <p:sp>
        <p:nvSpPr>
          <p:cNvPr id="10" name="圆角矩形标注 9"/>
          <p:cNvSpPr/>
          <p:nvPr/>
        </p:nvSpPr>
        <p:spPr>
          <a:xfrm>
            <a:off x="2269783" y="1775848"/>
            <a:ext cx="2776452" cy="1294866"/>
          </a:xfrm>
          <a:prstGeom prst="wedgeRoundRectCallout">
            <a:avLst>
              <a:gd name="adj1" fmla="val 95971"/>
              <a:gd name="adj2" fmla="val 70171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科技对于人类飞行的发展有着怎样的影响？</a:t>
            </a:r>
          </a:p>
        </p:txBody>
      </p:sp>
    </p:spTree>
    <p:extLst>
      <p:ext uri="{BB962C8B-B14F-4D97-AF65-F5344CB8AC3E}">
        <p14:creationId xmlns:p14="http://schemas.microsoft.com/office/powerpoint/2010/main" val="146983679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未标题-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5726" y="299218"/>
            <a:ext cx="245269" cy="272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80720" y="261837"/>
            <a:ext cx="1964039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人类对飞行的探索</a:t>
            </a:r>
            <a:endParaRPr lang="en-US" altLang="zh-CN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Freeform 9"/>
          <p:cNvSpPr>
            <a:spLocks noEditPoints="1"/>
          </p:cNvSpPr>
          <p:nvPr/>
        </p:nvSpPr>
        <p:spPr bwMode="auto">
          <a:xfrm>
            <a:off x="3565533" y="1477068"/>
            <a:ext cx="2083594" cy="2083594"/>
          </a:xfrm>
          <a:custGeom>
            <a:avLst/>
            <a:gdLst>
              <a:gd name="T0" fmla="*/ 566 w 741"/>
              <a:gd name="T1" fmla="*/ 225 h 741"/>
              <a:gd name="T2" fmla="*/ 413 w 741"/>
              <a:gd name="T3" fmla="*/ 348 h 741"/>
              <a:gd name="T4" fmla="*/ 495 w 741"/>
              <a:gd name="T5" fmla="*/ 225 h 741"/>
              <a:gd name="T6" fmla="*/ 495 w 741"/>
              <a:gd name="T7" fmla="*/ 125 h 741"/>
              <a:gd name="T8" fmla="*/ 245 w 741"/>
              <a:gd name="T9" fmla="*/ 125 h 741"/>
              <a:gd name="T10" fmla="*/ 245 w 741"/>
              <a:gd name="T11" fmla="*/ 225 h 741"/>
              <a:gd name="T12" fmla="*/ 327 w 741"/>
              <a:gd name="T13" fmla="*/ 348 h 741"/>
              <a:gd name="T14" fmla="*/ 175 w 741"/>
              <a:gd name="T15" fmla="*/ 225 h 741"/>
              <a:gd name="T16" fmla="*/ 0 w 741"/>
              <a:gd name="T17" fmla="*/ 371 h 741"/>
              <a:gd name="T18" fmla="*/ 175 w 741"/>
              <a:gd name="T19" fmla="*/ 516 h 741"/>
              <a:gd name="T20" fmla="*/ 327 w 741"/>
              <a:gd name="T21" fmla="*/ 393 h 741"/>
              <a:gd name="T22" fmla="*/ 245 w 741"/>
              <a:gd name="T23" fmla="*/ 516 h 741"/>
              <a:gd name="T24" fmla="*/ 245 w 741"/>
              <a:gd name="T25" fmla="*/ 616 h 741"/>
              <a:gd name="T26" fmla="*/ 495 w 741"/>
              <a:gd name="T27" fmla="*/ 616 h 741"/>
              <a:gd name="T28" fmla="*/ 495 w 741"/>
              <a:gd name="T29" fmla="*/ 516 h 741"/>
              <a:gd name="T30" fmla="*/ 413 w 741"/>
              <a:gd name="T31" fmla="*/ 393 h 741"/>
              <a:gd name="T32" fmla="*/ 566 w 741"/>
              <a:gd name="T33" fmla="*/ 516 h 741"/>
              <a:gd name="T34" fmla="*/ 741 w 741"/>
              <a:gd name="T35" fmla="*/ 371 h 741"/>
              <a:gd name="T36" fmla="*/ 268 w 741"/>
              <a:gd name="T37" fmla="*/ 203 h 741"/>
              <a:gd name="T38" fmla="*/ 268 w 741"/>
              <a:gd name="T39" fmla="*/ 148 h 741"/>
              <a:gd name="T40" fmla="*/ 473 w 741"/>
              <a:gd name="T41" fmla="*/ 148 h 741"/>
              <a:gd name="T42" fmla="*/ 473 w 741"/>
              <a:gd name="T43" fmla="*/ 203 h 741"/>
              <a:gd name="T44" fmla="*/ 268 w 741"/>
              <a:gd name="T45" fmla="*/ 203 h 741"/>
              <a:gd name="T46" fmla="*/ 175 w 741"/>
              <a:gd name="T47" fmla="*/ 484 h 741"/>
              <a:gd name="T48" fmla="*/ 45 w 741"/>
              <a:gd name="T49" fmla="*/ 371 h 741"/>
              <a:gd name="T50" fmla="*/ 175 w 741"/>
              <a:gd name="T51" fmla="*/ 257 h 741"/>
              <a:gd name="T52" fmla="*/ 305 w 741"/>
              <a:gd name="T53" fmla="*/ 371 h 741"/>
              <a:gd name="T54" fmla="*/ 473 w 741"/>
              <a:gd name="T55" fmla="*/ 539 h 741"/>
              <a:gd name="T56" fmla="*/ 473 w 741"/>
              <a:gd name="T57" fmla="*/ 594 h 741"/>
              <a:gd name="T58" fmla="*/ 268 w 741"/>
              <a:gd name="T59" fmla="*/ 594 h 741"/>
              <a:gd name="T60" fmla="*/ 268 w 741"/>
              <a:gd name="T61" fmla="*/ 539 h 741"/>
              <a:gd name="T62" fmla="*/ 473 w 741"/>
              <a:gd name="T63" fmla="*/ 539 h 741"/>
              <a:gd name="T64" fmla="*/ 350 w 741"/>
              <a:gd name="T65" fmla="*/ 371 h 741"/>
              <a:gd name="T66" fmla="*/ 391 w 741"/>
              <a:gd name="T67" fmla="*/ 371 h 741"/>
              <a:gd name="T68" fmla="*/ 593 w 741"/>
              <a:gd name="T69" fmla="*/ 473 h 741"/>
              <a:gd name="T70" fmla="*/ 538 w 741"/>
              <a:gd name="T71" fmla="*/ 473 h 741"/>
              <a:gd name="T72" fmla="*/ 538 w 741"/>
              <a:gd name="T73" fmla="*/ 268 h 741"/>
              <a:gd name="T74" fmla="*/ 593 w 741"/>
              <a:gd name="T75" fmla="*/ 268 h 741"/>
              <a:gd name="T76" fmla="*/ 593 w 741"/>
              <a:gd name="T77" fmla="*/ 473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41" h="741">
                <a:moveTo>
                  <a:pt x="616" y="246"/>
                </a:moveTo>
                <a:cubicBezTo>
                  <a:pt x="602" y="232"/>
                  <a:pt x="585" y="225"/>
                  <a:pt x="566" y="225"/>
                </a:cubicBezTo>
                <a:cubicBezTo>
                  <a:pt x="547" y="225"/>
                  <a:pt x="529" y="232"/>
                  <a:pt x="516" y="246"/>
                </a:cubicBezTo>
                <a:cubicBezTo>
                  <a:pt x="413" y="348"/>
                  <a:pt x="413" y="348"/>
                  <a:pt x="413" y="348"/>
                </a:cubicBezTo>
                <a:cubicBezTo>
                  <a:pt x="393" y="328"/>
                  <a:pt x="393" y="328"/>
                  <a:pt x="393" y="328"/>
                </a:cubicBezTo>
                <a:cubicBezTo>
                  <a:pt x="495" y="225"/>
                  <a:pt x="495" y="225"/>
                  <a:pt x="495" y="225"/>
                </a:cubicBezTo>
                <a:cubicBezTo>
                  <a:pt x="509" y="212"/>
                  <a:pt x="516" y="194"/>
                  <a:pt x="516" y="175"/>
                </a:cubicBezTo>
                <a:cubicBezTo>
                  <a:pt x="516" y="156"/>
                  <a:pt x="509" y="138"/>
                  <a:pt x="495" y="125"/>
                </a:cubicBezTo>
                <a:cubicBezTo>
                  <a:pt x="370" y="0"/>
                  <a:pt x="370" y="0"/>
                  <a:pt x="370" y="0"/>
                </a:cubicBezTo>
                <a:cubicBezTo>
                  <a:pt x="245" y="125"/>
                  <a:pt x="245" y="125"/>
                  <a:pt x="245" y="125"/>
                </a:cubicBezTo>
                <a:cubicBezTo>
                  <a:pt x="232" y="138"/>
                  <a:pt x="225" y="156"/>
                  <a:pt x="225" y="175"/>
                </a:cubicBezTo>
                <a:cubicBezTo>
                  <a:pt x="225" y="194"/>
                  <a:pt x="232" y="212"/>
                  <a:pt x="245" y="225"/>
                </a:cubicBezTo>
                <a:cubicBezTo>
                  <a:pt x="348" y="328"/>
                  <a:pt x="348" y="328"/>
                  <a:pt x="348" y="328"/>
                </a:cubicBezTo>
                <a:cubicBezTo>
                  <a:pt x="327" y="348"/>
                  <a:pt x="327" y="348"/>
                  <a:pt x="327" y="348"/>
                </a:cubicBezTo>
                <a:cubicBezTo>
                  <a:pt x="225" y="246"/>
                  <a:pt x="225" y="246"/>
                  <a:pt x="225" y="246"/>
                </a:cubicBezTo>
                <a:cubicBezTo>
                  <a:pt x="211" y="232"/>
                  <a:pt x="194" y="225"/>
                  <a:pt x="175" y="225"/>
                </a:cubicBezTo>
                <a:cubicBezTo>
                  <a:pt x="156" y="225"/>
                  <a:pt x="138" y="232"/>
                  <a:pt x="125" y="246"/>
                </a:cubicBezTo>
                <a:cubicBezTo>
                  <a:pt x="0" y="371"/>
                  <a:pt x="0" y="371"/>
                  <a:pt x="0" y="371"/>
                </a:cubicBezTo>
                <a:cubicBezTo>
                  <a:pt x="125" y="496"/>
                  <a:pt x="125" y="496"/>
                  <a:pt x="125" y="496"/>
                </a:cubicBezTo>
                <a:cubicBezTo>
                  <a:pt x="138" y="509"/>
                  <a:pt x="156" y="516"/>
                  <a:pt x="175" y="516"/>
                </a:cubicBezTo>
                <a:cubicBezTo>
                  <a:pt x="194" y="516"/>
                  <a:pt x="211" y="509"/>
                  <a:pt x="225" y="496"/>
                </a:cubicBezTo>
                <a:cubicBezTo>
                  <a:pt x="327" y="393"/>
                  <a:pt x="327" y="393"/>
                  <a:pt x="327" y="393"/>
                </a:cubicBezTo>
                <a:cubicBezTo>
                  <a:pt x="348" y="414"/>
                  <a:pt x="348" y="414"/>
                  <a:pt x="348" y="414"/>
                </a:cubicBezTo>
                <a:cubicBezTo>
                  <a:pt x="245" y="516"/>
                  <a:pt x="245" y="516"/>
                  <a:pt x="245" y="516"/>
                </a:cubicBezTo>
                <a:cubicBezTo>
                  <a:pt x="232" y="529"/>
                  <a:pt x="225" y="547"/>
                  <a:pt x="225" y="566"/>
                </a:cubicBezTo>
                <a:cubicBezTo>
                  <a:pt x="225" y="585"/>
                  <a:pt x="232" y="603"/>
                  <a:pt x="245" y="616"/>
                </a:cubicBezTo>
                <a:cubicBezTo>
                  <a:pt x="370" y="741"/>
                  <a:pt x="370" y="741"/>
                  <a:pt x="370" y="741"/>
                </a:cubicBezTo>
                <a:cubicBezTo>
                  <a:pt x="495" y="616"/>
                  <a:pt x="495" y="616"/>
                  <a:pt x="495" y="616"/>
                </a:cubicBezTo>
                <a:cubicBezTo>
                  <a:pt x="509" y="603"/>
                  <a:pt x="516" y="585"/>
                  <a:pt x="516" y="566"/>
                </a:cubicBezTo>
                <a:cubicBezTo>
                  <a:pt x="516" y="547"/>
                  <a:pt x="509" y="529"/>
                  <a:pt x="495" y="516"/>
                </a:cubicBezTo>
                <a:cubicBezTo>
                  <a:pt x="393" y="414"/>
                  <a:pt x="393" y="414"/>
                  <a:pt x="393" y="414"/>
                </a:cubicBezTo>
                <a:cubicBezTo>
                  <a:pt x="413" y="393"/>
                  <a:pt x="413" y="393"/>
                  <a:pt x="413" y="393"/>
                </a:cubicBezTo>
                <a:cubicBezTo>
                  <a:pt x="516" y="496"/>
                  <a:pt x="516" y="496"/>
                  <a:pt x="516" y="496"/>
                </a:cubicBezTo>
                <a:cubicBezTo>
                  <a:pt x="529" y="509"/>
                  <a:pt x="547" y="516"/>
                  <a:pt x="566" y="516"/>
                </a:cubicBezTo>
                <a:cubicBezTo>
                  <a:pt x="585" y="516"/>
                  <a:pt x="602" y="509"/>
                  <a:pt x="616" y="496"/>
                </a:cubicBezTo>
                <a:cubicBezTo>
                  <a:pt x="741" y="371"/>
                  <a:pt x="741" y="371"/>
                  <a:pt x="741" y="371"/>
                </a:cubicBezTo>
                <a:lnTo>
                  <a:pt x="616" y="246"/>
                </a:lnTo>
                <a:close/>
                <a:moveTo>
                  <a:pt x="268" y="203"/>
                </a:moveTo>
                <a:cubicBezTo>
                  <a:pt x="261" y="195"/>
                  <a:pt x="257" y="185"/>
                  <a:pt x="257" y="175"/>
                </a:cubicBezTo>
                <a:cubicBezTo>
                  <a:pt x="257" y="165"/>
                  <a:pt x="260" y="155"/>
                  <a:pt x="268" y="148"/>
                </a:cubicBezTo>
                <a:cubicBezTo>
                  <a:pt x="370" y="45"/>
                  <a:pt x="370" y="45"/>
                  <a:pt x="370" y="45"/>
                </a:cubicBezTo>
                <a:cubicBezTo>
                  <a:pt x="473" y="148"/>
                  <a:pt x="473" y="148"/>
                  <a:pt x="473" y="148"/>
                </a:cubicBezTo>
                <a:cubicBezTo>
                  <a:pt x="480" y="155"/>
                  <a:pt x="484" y="165"/>
                  <a:pt x="484" y="175"/>
                </a:cubicBezTo>
                <a:cubicBezTo>
                  <a:pt x="484" y="185"/>
                  <a:pt x="480" y="195"/>
                  <a:pt x="473" y="203"/>
                </a:cubicBezTo>
                <a:cubicBezTo>
                  <a:pt x="370" y="305"/>
                  <a:pt x="370" y="305"/>
                  <a:pt x="370" y="305"/>
                </a:cubicBezTo>
                <a:lnTo>
                  <a:pt x="268" y="203"/>
                </a:lnTo>
                <a:close/>
                <a:moveTo>
                  <a:pt x="202" y="473"/>
                </a:moveTo>
                <a:cubicBezTo>
                  <a:pt x="195" y="480"/>
                  <a:pt x="185" y="484"/>
                  <a:pt x="175" y="484"/>
                </a:cubicBezTo>
                <a:cubicBezTo>
                  <a:pt x="164" y="484"/>
                  <a:pt x="155" y="480"/>
                  <a:pt x="147" y="473"/>
                </a:cubicBezTo>
                <a:cubicBezTo>
                  <a:pt x="45" y="371"/>
                  <a:pt x="45" y="371"/>
                  <a:pt x="45" y="371"/>
                </a:cubicBezTo>
                <a:cubicBezTo>
                  <a:pt x="147" y="268"/>
                  <a:pt x="147" y="268"/>
                  <a:pt x="147" y="268"/>
                </a:cubicBezTo>
                <a:cubicBezTo>
                  <a:pt x="155" y="261"/>
                  <a:pt x="164" y="257"/>
                  <a:pt x="175" y="257"/>
                </a:cubicBezTo>
                <a:cubicBezTo>
                  <a:pt x="185" y="257"/>
                  <a:pt x="195" y="261"/>
                  <a:pt x="202" y="268"/>
                </a:cubicBezTo>
                <a:cubicBezTo>
                  <a:pt x="305" y="371"/>
                  <a:pt x="305" y="371"/>
                  <a:pt x="305" y="371"/>
                </a:cubicBezTo>
                <a:lnTo>
                  <a:pt x="202" y="473"/>
                </a:lnTo>
                <a:close/>
                <a:moveTo>
                  <a:pt x="473" y="539"/>
                </a:moveTo>
                <a:cubicBezTo>
                  <a:pt x="480" y="546"/>
                  <a:pt x="484" y="556"/>
                  <a:pt x="484" y="566"/>
                </a:cubicBezTo>
                <a:cubicBezTo>
                  <a:pt x="484" y="576"/>
                  <a:pt x="480" y="586"/>
                  <a:pt x="473" y="594"/>
                </a:cubicBezTo>
                <a:cubicBezTo>
                  <a:pt x="370" y="696"/>
                  <a:pt x="370" y="696"/>
                  <a:pt x="370" y="696"/>
                </a:cubicBezTo>
                <a:cubicBezTo>
                  <a:pt x="268" y="594"/>
                  <a:pt x="268" y="594"/>
                  <a:pt x="268" y="594"/>
                </a:cubicBezTo>
                <a:cubicBezTo>
                  <a:pt x="261" y="586"/>
                  <a:pt x="257" y="576"/>
                  <a:pt x="257" y="566"/>
                </a:cubicBezTo>
                <a:cubicBezTo>
                  <a:pt x="257" y="556"/>
                  <a:pt x="260" y="546"/>
                  <a:pt x="268" y="539"/>
                </a:cubicBezTo>
                <a:cubicBezTo>
                  <a:pt x="370" y="436"/>
                  <a:pt x="370" y="436"/>
                  <a:pt x="370" y="436"/>
                </a:cubicBezTo>
                <a:lnTo>
                  <a:pt x="473" y="539"/>
                </a:lnTo>
                <a:close/>
                <a:moveTo>
                  <a:pt x="370" y="391"/>
                </a:moveTo>
                <a:cubicBezTo>
                  <a:pt x="350" y="371"/>
                  <a:pt x="350" y="371"/>
                  <a:pt x="350" y="371"/>
                </a:cubicBezTo>
                <a:cubicBezTo>
                  <a:pt x="370" y="350"/>
                  <a:pt x="370" y="350"/>
                  <a:pt x="370" y="350"/>
                </a:cubicBezTo>
                <a:cubicBezTo>
                  <a:pt x="391" y="371"/>
                  <a:pt x="391" y="371"/>
                  <a:pt x="391" y="371"/>
                </a:cubicBezTo>
                <a:lnTo>
                  <a:pt x="370" y="391"/>
                </a:lnTo>
                <a:close/>
                <a:moveTo>
                  <a:pt x="593" y="473"/>
                </a:moveTo>
                <a:cubicBezTo>
                  <a:pt x="586" y="480"/>
                  <a:pt x="576" y="484"/>
                  <a:pt x="566" y="484"/>
                </a:cubicBezTo>
                <a:cubicBezTo>
                  <a:pt x="555" y="484"/>
                  <a:pt x="546" y="480"/>
                  <a:pt x="538" y="473"/>
                </a:cubicBezTo>
                <a:cubicBezTo>
                  <a:pt x="436" y="371"/>
                  <a:pt x="436" y="371"/>
                  <a:pt x="436" y="371"/>
                </a:cubicBezTo>
                <a:cubicBezTo>
                  <a:pt x="538" y="268"/>
                  <a:pt x="538" y="268"/>
                  <a:pt x="538" y="268"/>
                </a:cubicBezTo>
                <a:cubicBezTo>
                  <a:pt x="546" y="261"/>
                  <a:pt x="555" y="257"/>
                  <a:pt x="566" y="257"/>
                </a:cubicBezTo>
                <a:cubicBezTo>
                  <a:pt x="576" y="257"/>
                  <a:pt x="586" y="261"/>
                  <a:pt x="593" y="268"/>
                </a:cubicBezTo>
                <a:cubicBezTo>
                  <a:pt x="696" y="371"/>
                  <a:pt x="696" y="371"/>
                  <a:pt x="696" y="371"/>
                </a:cubicBezTo>
                <a:lnTo>
                  <a:pt x="593" y="473"/>
                </a:lnTo>
                <a:close/>
              </a:path>
            </a:pathLst>
          </a:custGeom>
          <a:solidFill>
            <a:srgbClr val="EF6541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5066910" y="2424805"/>
            <a:ext cx="191691" cy="190500"/>
          </a:xfrm>
          <a:custGeom>
            <a:avLst/>
            <a:gdLst>
              <a:gd name="T0" fmla="*/ 14 w 68"/>
              <a:gd name="T1" fmla="*/ 25 h 68"/>
              <a:gd name="T2" fmla="*/ 15 w 68"/>
              <a:gd name="T3" fmla="*/ 20 h 68"/>
              <a:gd name="T4" fmla="*/ 17 w 68"/>
              <a:gd name="T5" fmla="*/ 17 h 68"/>
              <a:gd name="T6" fmla="*/ 20 w 68"/>
              <a:gd name="T7" fmla="*/ 14 h 68"/>
              <a:gd name="T8" fmla="*/ 26 w 68"/>
              <a:gd name="T9" fmla="*/ 13 h 68"/>
              <a:gd name="T10" fmla="*/ 22 w 68"/>
              <a:gd name="T11" fmla="*/ 17 h 68"/>
              <a:gd name="T12" fmla="*/ 17 w 68"/>
              <a:gd name="T13" fmla="*/ 21 h 68"/>
              <a:gd name="T14" fmla="*/ 55 w 68"/>
              <a:gd name="T15" fmla="*/ 50 h 68"/>
              <a:gd name="T16" fmla="*/ 67 w 68"/>
              <a:gd name="T17" fmla="*/ 63 h 68"/>
              <a:gd name="T18" fmla="*/ 63 w 68"/>
              <a:gd name="T19" fmla="*/ 67 h 68"/>
              <a:gd name="T20" fmla="*/ 43 w 68"/>
              <a:gd name="T21" fmla="*/ 59 h 68"/>
              <a:gd name="T22" fmla="*/ 19 w 68"/>
              <a:gd name="T23" fmla="*/ 59 h 68"/>
              <a:gd name="T24" fmla="*/ 3 w 68"/>
              <a:gd name="T25" fmla="*/ 42 h 68"/>
              <a:gd name="T26" fmla="*/ 0 w 68"/>
              <a:gd name="T27" fmla="*/ 31 h 68"/>
              <a:gd name="T28" fmla="*/ 9 w 68"/>
              <a:gd name="T29" fmla="*/ 9 h 68"/>
              <a:gd name="T30" fmla="*/ 43 w 68"/>
              <a:gd name="T31" fmla="*/ 2 h 68"/>
              <a:gd name="T32" fmla="*/ 43 w 68"/>
              <a:gd name="T33" fmla="*/ 2 h 68"/>
              <a:gd name="T34" fmla="*/ 53 w 68"/>
              <a:gd name="T35" fmla="*/ 9 h 68"/>
              <a:gd name="T36" fmla="*/ 60 w 68"/>
              <a:gd name="T37" fmla="*/ 19 h 68"/>
              <a:gd name="T38" fmla="*/ 60 w 68"/>
              <a:gd name="T39" fmla="*/ 42 h 68"/>
              <a:gd name="T40" fmla="*/ 41 w 68"/>
              <a:gd name="T41" fmla="*/ 7 h 68"/>
              <a:gd name="T42" fmla="*/ 31 w 68"/>
              <a:gd name="T43" fmla="*/ 6 h 68"/>
              <a:gd name="T44" fmla="*/ 8 w 68"/>
              <a:gd name="T45" fmla="*/ 21 h 68"/>
              <a:gd name="T46" fmla="*/ 8 w 68"/>
              <a:gd name="T47" fmla="*/ 40 h 68"/>
              <a:gd name="T48" fmla="*/ 13 w 68"/>
              <a:gd name="T49" fmla="*/ 48 h 68"/>
              <a:gd name="T50" fmla="*/ 31 w 68"/>
              <a:gd name="T51" fmla="*/ 56 h 68"/>
              <a:gd name="T52" fmla="*/ 49 w 68"/>
              <a:gd name="T53" fmla="*/ 49 h 68"/>
              <a:gd name="T54" fmla="*/ 54 w 68"/>
              <a:gd name="T55" fmla="*/ 40 h 68"/>
              <a:gd name="T56" fmla="*/ 54 w 68"/>
              <a:gd name="T57" fmla="*/ 21 h 68"/>
              <a:gd name="T58" fmla="*/ 49 w 68"/>
              <a:gd name="T59" fmla="*/ 13 h 68"/>
              <a:gd name="T60" fmla="*/ 41 w 68"/>
              <a:gd name="T61" fmla="*/ 7 h 68"/>
              <a:gd name="T62" fmla="*/ 48 w 68"/>
              <a:gd name="T63" fmla="*/ 31 h 68"/>
              <a:gd name="T64" fmla="*/ 49 w 68"/>
              <a:gd name="T65" fmla="*/ 29 h 68"/>
              <a:gd name="T66" fmla="*/ 50 w 68"/>
              <a:gd name="T67" fmla="*/ 38 h 68"/>
              <a:gd name="T68" fmla="*/ 45 w 68"/>
              <a:gd name="T69" fmla="*/ 45 h 68"/>
              <a:gd name="T70" fmla="*/ 31 w 68"/>
              <a:gd name="T71" fmla="*/ 51 h 68"/>
              <a:gd name="T72" fmla="*/ 31 w 68"/>
              <a:gd name="T73" fmla="*/ 47 h 68"/>
              <a:gd name="T74" fmla="*/ 43 w 68"/>
              <a:gd name="T75" fmla="*/ 42 h 68"/>
              <a:gd name="T76" fmla="*/ 46 w 68"/>
              <a:gd name="T77" fmla="*/ 37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8" h="68">
                <a:moveTo>
                  <a:pt x="16" y="24"/>
                </a:moveTo>
                <a:cubicBezTo>
                  <a:pt x="16" y="25"/>
                  <a:pt x="15" y="25"/>
                  <a:pt x="14" y="25"/>
                </a:cubicBezTo>
                <a:cubicBezTo>
                  <a:pt x="13" y="25"/>
                  <a:pt x="12" y="24"/>
                  <a:pt x="13" y="23"/>
                </a:cubicBezTo>
                <a:cubicBezTo>
                  <a:pt x="13" y="22"/>
                  <a:pt x="14" y="21"/>
                  <a:pt x="15" y="20"/>
                </a:cubicBezTo>
                <a:cubicBezTo>
                  <a:pt x="15" y="19"/>
                  <a:pt x="16" y="18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6"/>
                  <a:pt x="19" y="15"/>
                  <a:pt x="20" y="14"/>
                </a:cubicBezTo>
                <a:cubicBezTo>
                  <a:pt x="21" y="13"/>
                  <a:pt x="22" y="13"/>
                  <a:pt x="23" y="12"/>
                </a:cubicBezTo>
                <a:cubicBezTo>
                  <a:pt x="24" y="12"/>
                  <a:pt x="25" y="12"/>
                  <a:pt x="26" y="13"/>
                </a:cubicBezTo>
                <a:cubicBezTo>
                  <a:pt x="26" y="14"/>
                  <a:pt x="26" y="15"/>
                  <a:pt x="25" y="15"/>
                </a:cubicBezTo>
                <a:cubicBezTo>
                  <a:pt x="24" y="16"/>
                  <a:pt x="23" y="16"/>
                  <a:pt x="22" y="17"/>
                </a:cubicBezTo>
                <a:cubicBezTo>
                  <a:pt x="21" y="18"/>
                  <a:pt x="20" y="18"/>
                  <a:pt x="19" y="19"/>
                </a:cubicBezTo>
                <a:cubicBezTo>
                  <a:pt x="19" y="20"/>
                  <a:pt x="18" y="21"/>
                  <a:pt x="17" y="21"/>
                </a:cubicBezTo>
                <a:cubicBezTo>
                  <a:pt x="17" y="22"/>
                  <a:pt x="16" y="23"/>
                  <a:pt x="16" y="24"/>
                </a:cubicBezTo>
                <a:close/>
                <a:moveTo>
                  <a:pt x="55" y="50"/>
                </a:moveTo>
                <a:cubicBezTo>
                  <a:pt x="55" y="50"/>
                  <a:pt x="55" y="50"/>
                  <a:pt x="55" y="50"/>
                </a:cubicBezTo>
                <a:cubicBezTo>
                  <a:pt x="67" y="63"/>
                  <a:pt x="67" y="63"/>
                  <a:pt x="67" y="63"/>
                </a:cubicBezTo>
                <a:cubicBezTo>
                  <a:pt x="68" y="64"/>
                  <a:pt x="68" y="65"/>
                  <a:pt x="67" y="67"/>
                </a:cubicBezTo>
                <a:cubicBezTo>
                  <a:pt x="66" y="68"/>
                  <a:pt x="64" y="68"/>
                  <a:pt x="63" y="67"/>
                </a:cubicBezTo>
                <a:cubicBezTo>
                  <a:pt x="51" y="54"/>
                  <a:pt x="51" y="54"/>
                  <a:pt x="51" y="54"/>
                </a:cubicBezTo>
                <a:cubicBezTo>
                  <a:pt x="48" y="56"/>
                  <a:pt x="46" y="58"/>
                  <a:pt x="43" y="59"/>
                </a:cubicBezTo>
                <a:cubicBezTo>
                  <a:pt x="39" y="61"/>
                  <a:pt x="35" y="61"/>
                  <a:pt x="31" y="61"/>
                </a:cubicBezTo>
                <a:cubicBezTo>
                  <a:pt x="27" y="61"/>
                  <a:pt x="23" y="61"/>
                  <a:pt x="19" y="59"/>
                </a:cubicBezTo>
                <a:cubicBezTo>
                  <a:pt x="16" y="58"/>
                  <a:pt x="12" y="55"/>
                  <a:pt x="9" y="52"/>
                </a:cubicBezTo>
                <a:cubicBezTo>
                  <a:pt x="7" y="50"/>
                  <a:pt x="4" y="46"/>
                  <a:pt x="3" y="42"/>
                </a:cubicBezTo>
                <a:cubicBezTo>
                  <a:pt x="3" y="42"/>
                  <a:pt x="3" y="42"/>
                  <a:pt x="3" y="42"/>
                </a:cubicBezTo>
                <a:cubicBezTo>
                  <a:pt x="1" y="39"/>
                  <a:pt x="0" y="35"/>
                  <a:pt x="0" y="31"/>
                </a:cubicBezTo>
                <a:cubicBezTo>
                  <a:pt x="0" y="27"/>
                  <a:pt x="1" y="23"/>
                  <a:pt x="3" y="19"/>
                </a:cubicBezTo>
                <a:cubicBezTo>
                  <a:pt x="4" y="15"/>
                  <a:pt x="7" y="12"/>
                  <a:pt x="9" y="9"/>
                </a:cubicBezTo>
                <a:cubicBezTo>
                  <a:pt x="15" y="3"/>
                  <a:pt x="23" y="0"/>
                  <a:pt x="31" y="0"/>
                </a:cubicBezTo>
                <a:cubicBezTo>
                  <a:pt x="35" y="0"/>
                  <a:pt x="39" y="1"/>
                  <a:pt x="43" y="2"/>
                </a:cubicBezTo>
                <a:cubicBezTo>
                  <a:pt x="43" y="2"/>
                  <a:pt x="43" y="2"/>
                  <a:pt x="43" y="2"/>
                </a:cubicBezTo>
                <a:cubicBezTo>
                  <a:pt x="43" y="2"/>
                  <a:pt x="43" y="2"/>
                  <a:pt x="43" y="2"/>
                </a:cubicBezTo>
                <a:cubicBezTo>
                  <a:pt x="47" y="4"/>
                  <a:pt x="50" y="6"/>
                  <a:pt x="53" y="9"/>
                </a:cubicBezTo>
                <a:cubicBezTo>
                  <a:pt x="53" y="9"/>
                  <a:pt x="53" y="9"/>
                  <a:pt x="53" y="9"/>
                </a:cubicBezTo>
                <a:cubicBezTo>
                  <a:pt x="56" y="12"/>
                  <a:pt x="58" y="15"/>
                  <a:pt x="60" y="19"/>
                </a:cubicBezTo>
                <a:cubicBezTo>
                  <a:pt x="60" y="19"/>
                  <a:pt x="60" y="19"/>
                  <a:pt x="60" y="19"/>
                </a:cubicBezTo>
                <a:cubicBezTo>
                  <a:pt x="61" y="23"/>
                  <a:pt x="62" y="27"/>
                  <a:pt x="62" y="31"/>
                </a:cubicBezTo>
                <a:cubicBezTo>
                  <a:pt x="62" y="35"/>
                  <a:pt x="61" y="39"/>
                  <a:pt x="60" y="42"/>
                </a:cubicBezTo>
                <a:cubicBezTo>
                  <a:pt x="58" y="45"/>
                  <a:pt x="57" y="48"/>
                  <a:pt x="55" y="50"/>
                </a:cubicBezTo>
                <a:close/>
                <a:moveTo>
                  <a:pt x="41" y="7"/>
                </a:moveTo>
                <a:cubicBezTo>
                  <a:pt x="41" y="7"/>
                  <a:pt x="41" y="7"/>
                  <a:pt x="41" y="7"/>
                </a:cubicBezTo>
                <a:cubicBezTo>
                  <a:pt x="38" y="6"/>
                  <a:pt x="35" y="6"/>
                  <a:pt x="31" y="6"/>
                </a:cubicBezTo>
                <a:cubicBezTo>
                  <a:pt x="24" y="6"/>
                  <a:pt x="18" y="8"/>
                  <a:pt x="13" y="13"/>
                </a:cubicBezTo>
                <a:cubicBezTo>
                  <a:pt x="11" y="15"/>
                  <a:pt x="9" y="18"/>
                  <a:pt x="8" y="21"/>
                </a:cubicBezTo>
                <a:cubicBezTo>
                  <a:pt x="7" y="24"/>
                  <a:pt x="6" y="27"/>
                  <a:pt x="6" y="31"/>
                </a:cubicBezTo>
                <a:cubicBezTo>
                  <a:pt x="6" y="34"/>
                  <a:pt x="7" y="37"/>
                  <a:pt x="8" y="40"/>
                </a:cubicBezTo>
                <a:cubicBezTo>
                  <a:pt x="8" y="40"/>
                  <a:pt x="8" y="40"/>
                  <a:pt x="8" y="40"/>
                </a:cubicBezTo>
                <a:cubicBezTo>
                  <a:pt x="9" y="43"/>
                  <a:pt x="11" y="46"/>
                  <a:pt x="13" y="48"/>
                </a:cubicBezTo>
                <a:cubicBezTo>
                  <a:pt x="16" y="51"/>
                  <a:pt x="18" y="53"/>
                  <a:pt x="22" y="54"/>
                </a:cubicBezTo>
                <a:cubicBezTo>
                  <a:pt x="24" y="55"/>
                  <a:pt x="28" y="56"/>
                  <a:pt x="31" y="56"/>
                </a:cubicBezTo>
                <a:cubicBezTo>
                  <a:pt x="35" y="56"/>
                  <a:pt x="38" y="55"/>
                  <a:pt x="41" y="54"/>
                </a:cubicBezTo>
                <a:cubicBezTo>
                  <a:pt x="44" y="53"/>
                  <a:pt x="47" y="51"/>
                  <a:pt x="49" y="49"/>
                </a:cubicBezTo>
                <a:cubicBezTo>
                  <a:pt x="49" y="48"/>
                  <a:pt x="49" y="48"/>
                  <a:pt x="49" y="48"/>
                </a:cubicBezTo>
                <a:cubicBezTo>
                  <a:pt x="51" y="46"/>
                  <a:pt x="53" y="43"/>
                  <a:pt x="54" y="40"/>
                </a:cubicBezTo>
                <a:cubicBezTo>
                  <a:pt x="56" y="37"/>
                  <a:pt x="56" y="34"/>
                  <a:pt x="56" y="31"/>
                </a:cubicBezTo>
                <a:cubicBezTo>
                  <a:pt x="56" y="27"/>
                  <a:pt x="56" y="24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3" y="18"/>
                  <a:pt x="51" y="15"/>
                  <a:pt x="49" y="13"/>
                </a:cubicBezTo>
                <a:cubicBezTo>
                  <a:pt x="49" y="13"/>
                  <a:pt x="49" y="13"/>
                  <a:pt x="49" y="13"/>
                </a:cubicBezTo>
                <a:cubicBezTo>
                  <a:pt x="47" y="11"/>
                  <a:pt x="44" y="9"/>
                  <a:pt x="41" y="7"/>
                </a:cubicBezTo>
                <a:cubicBezTo>
                  <a:pt x="41" y="7"/>
                  <a:pt x="41" y="7"/>
                  <a:pt x="41" y="7"/>
                </a:cubicBezTo>
                <a:close/>
                <a:moveTo>
                  <a:pt x="48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48" y="30"/>
                  <a:pt x="48" y="29"/>
                  <a:pt x="49" y="29"/>
                </a:cubicBezTo>
                <a:cubicBezTo>
                  <a:pt x="50" y="29"/>
                  <a:pt x="51" y="30"/>
                  <a:pt x="51" y="31"/>
                </a:cubicBezTo>
                <a:cubicBezTo>
                  <a:pt x="51" y="33"/>
                  <a:pt x="51" y="36"/>
                  <a:pt x="50" y="38"/>
                </a:cubicBezTo>
                <a:cubicBezTo>
                  <a:pt x="50" y="38"/>
                  <a:pt x="50" y="38"/>
                  <a:pt x="50" y="38"/>
                </a:cubicBezTo>
                <a:cubicBezTo>
                  <a:pt x="49" y="41"/>
                  <a:pt x="47" y="43"/>
                  <a:pt x="45" y="45"/>
                </a:cubicBezTo>
                <a:cubicBezTo>
                  <a:pt x="43" y="47"/>
                  <a:pt x="41" y="48"/>
                  <a:pt x="39" y="49"/>
                </a:cubicBezTo>
                <a:cubicBezTo>
                  <a:pt x="36" y="50"/>
                  <a:pt x="34" y="51"/>
                  <a:pt x="31" y="51"/>
                </a:cubicBezTo>
                <a:cubicBezTo>
                  <a:pt x="30" y="51"/>
                  <a:pt x="29" y="50"/>
                  <a:pt x="29" y="49"/>
                </a:cubicBezTo>
                <a:cubicBezTo>
                  <a:pt x="29" y="48"/>
                  <a:pt x="30" y="47"/>
                  <a:pt x="31" y="47"/>
                </a:cubicBezTo>
                <a:cubicBezTo>
                  <a:pt x="33" y="47"/>
                  <a:pt x="35" y="47"/>
                  <a:pt x="37" y="46"/>
                </a:cubicBezTo>
                <a:cubicBezTo>
                  <a:pt x="39" y="45"/>
                  <a:pt x="41" y="44"/>
                  <a:pt x="43" y="42"/>
                </a:cubicBezTo>
                <a:cubicBezTo>
                  <a:pt x="44" y="41"/>
                  <a:pt x="46" y="39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7" y="35"/>
                  <a:pt x="48" y="33"/>
                  <a:pt x="48" y="31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4519223" y="1862830"/>
            <a:ext cx="179785" cy="207169"/>
          </a:xfrm>
          <a:custGeom>
            <a:avLst/>
            <a:gdLst>
              <a:gd name="T0" fmla="*/ 14 w 64"/>
              <a:gd name="T1" fmla="*/ 55 h 74"/>
              <a:gd name="T2" fmla="*/ 49 w 64"/>
              <a:gd name="T3" fmla="*/ 53 h 74"/>
              <a:gd name="T4" fmla="*/ 49 w 64"/>
              <a:gd name="T5" fmla="*/ 57 h 74"/>
              <a:gd name="T6" fmla="*/ 8 w 64"/>
              <a:gd name="T7" fmla="*/ 0 h 74"/>
              <a:gd name="T8" fmla="*/ 41 w 64"/>
              <a:gd name="T9" fmla="*/ 0 h 74"/>
              <a:gd name="T10" fmla="*/ 64 w 64"/>
              <a:gd name="T11" fmla="*/ 22 h 74"/>
              <a:gd name="T12" fmla="*/ 64 w 64"/>
              <a:gd name="T13" fmla="*/ 24 h 74"/>
              <a:gd name="T14" fmla="*/ 62 w 64"/>
              <a:gd name="T15" fmla="*/ 72 h 74"/>
              <a:gd name="T16" fmla="*/ 62 w 64"/>
              <a:gd name="T17" fmla="*/ 72 h 74"/>
              <a:gd name="T18" fmla="*/ 8 w 64"/>
              <a:gd name="T19" fmla="*/ 74 h 74"/>
              <a:gd name="T20" fmla="*/ 0 w 64"/>
              <a:gd name="T21" fmla="*/ 66 h 74"/>
              <a:gd name="T22" fmla="*/ 2 w 64"/>
              <a:gd name="T23" fmla="*/ 3 h 74"/>
              <a:gd name="T24" fmla="*/ 39 w 64"/>
              <a:gd name="T25" fmla="*/ 6 h 74"/>
              <a:gd name="T26" fmla="*/ 8 w 64"/>
              <a:gd name="T27" fmla="*/ 6 h 74"/>
              <a:gd name="T28" fmla="*/ 6 w 64"/>
              <a:gd name="T29" fmla="*/ 8 h 74"/>
              <a:gd name="T30" fmla="*/ 6 w 64"/>
              <a:gd name="T31" fmla="*/ 68 h 74"/>
              <a:gd name="T32" fmla="*/ 8 w 64"/>
              <a:gd name="T33" fmla="*/ 68 h 74"/>
              <a:gd name="T34" fmla="*/ 58 w 64"/>
              <a:gd name="T35" fmla="*/ 68 h 74"/>
              <a:gd name="T36" fmla="*/ 59 w 64"/>
              <a:gd name="T37" fmla="*/ 66 h 74"/>
              <a:gd name="T38" fmla="*/ 46 w 64"/>
              <a:gd name="T39" fmla="*/ 25 h 74"/>
              <a:gd name="T40" fmla="*/ 41 w 64"/>
              <a:gd name="T41" fmla="*/ 23 h 74"/>
              <a:gd name="T42" fmla="*/ 39 w 64"/>
              <a:gd name="T43" fmla="*/ 6 h 74"/>
              <a:gd name="T44" fmla="*/ 56 w 64"/>
              <a:gd name="T45" fmla="*/ 22 h 74"/>
              <a:gd name="T46" fmla="*/ 43 w 64"/>
              <a:gd name="T47" fmla="*/ 19 h 74"/>
              <a:gd name="T48" fmla="*/ 44 w 64"/>
              <a:gd name="T49" fmla="*/ 21 h 74"/>
              <a:gd name="T50" fmla="*/ 56 w 64"/>
              <a:gd name="T51" fmla="*/ 22 h 74"/>
              <a:gd name="T52" fmla="*/ 16 w 64"/>
              <a:gd name="T53" fmla="*/ 33 h 74"/>
              <a:gd name="T54" fmla="*/ 16 w 64"/>
              <a:gd name="T55" fmla="*/ 29 h 74"/>
              <a:gd name="T56" fmla="*/ 50 w 64"/>
              <a:gd name="T57" fmla="*/ 31 h 74"/>
              <a:gd name="T58" fmla="*/ 16 w 64"/>
              <a:gd name="T59" fmla="*/ 33 h 74"/>
              <a:gd name="T60" fmla="*/ 16 w 64"/>
              <a:gd name="T61" fmla="*/ 45 h 74"/>
              <a:gd name="T62" fmla="*/ 16 w 64"/>
              <a:gd name="T63" fmla="*/ 41 h 74"/>
              <a:gd name="T64" fmla="*/ 50 w 64"/>
              <a:gd name="T65" fmla="*/ 43 h 74"/>
              <a:gd name="T66" fmla="*/ 16 w 64"/>
              <a:gd name="T67" fmla="*/ 4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4" h="74">
                <a:moveTo>
                  <a:pt x="16" y="57"/>
                </a:moveTo>
                <a:cubicBezTo>
                  <a:pt x="15" y="57"/>
                  <a:pt x="14" y="56"/>
                  <a:pt x="14" y="55"/>
                </a:cubicBezTo>
                <a:cubicBezTo>
                  <a:pt x="14" y="54"/>
                  <a:pt x="15" y="53"/>
                  <a:pt x="16" y="53"/>
                </a:cubicBezTo>
                <a:cubicBezTo>
                  <a:pt x="49" y="53"/>
                  <a:pt x="49" y="53"/>
                  <a:pt x="49" y="53"/>
                </a:cubicBezTo>
                <a:cubicBezTo>
                  <a:pt x="50" y="53"/>
                  <a:pt x="50" y="54"/>
                  <a:pt x="50" y="55"/>
                </a:cubicBezTo>
                <a:cubicBezTo>
                  <a:pt x="50" y="56"/>
                  <a:pt x="50" y="57"/>
                  <a:pt x="49" y="57"/>
                </a:cubicBezTo>
                <a:cubicBezTo>
                  <a:pt x="16" y="57"/>
                  <a:pt x="16" y="57"/>
                  <a:pt x="16" y="57"/>
                </a:cubicBezTo>
                <a:close/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2" y="0"/>
                  <a:pt x="43" y="1"/>
                  <a:pt x="43" y="1"/>
                </a:cubicBezTo>
                <a:cubicBezTo>
                  <a:pt x="64" y="22"/>
                  <a:pt x="64" y="22"/>
                  <a:pt x="64" y="22"/>
                </a:cubicBezTo>
                <a:cubicBezTo>
                  <a:pt x="64" y="22"/>
                  <a:pt x="64" y="23"/>
                  <a:pt x="64" y="24"/>
                </a:cubicBezTo>
                <a:cubicBezTo>
                  <a:pt x="64" y="24"/>
                  <a:pt x="64" y="24"/>
                  <a:pt x="64" y="24"/>
                </a:cubicBezTo>
                <a:cubicBezTo>
                  <a:pt x="64" y="66"/>
                  <a:pt x="64" y="66"/>
                  <a:pt x="64" y="66"/>
                </a:cubicBezTo>
                <a:cubicBezTo>
                  <a:pt x="64" y="68"/>
                  <a:pt x="64" y="70"/>
                  <a:pt x="62" y="72"/>
                </a:cubicBezTo>
                <a:cubicBezTo>
                  <a:pt x="62" y="72"/>
                  <a:pt x="62" y="72"/>
                  <a:pt x="62" y="72"/>
                </a:cubicBezTo>
                <a:cubicBezTo>
                  <a:pt x="62" y="72"/>
                  <a:pt x="62" y="72"/>
                  <a:pt x="62" y="72"/>
                </a:cubicBezTo>
                <a:cubicBezTo>
                  <a:pt x="61" y="73"/>
                  <a:pt x="59" y="74"/>
                  <a:pt x="57" y="74"/>
                </a:cubicBezTo>
                <a:cubicBezTo>
                  <a:pt x="8" y="74"/>
                  <a:pt x="8" y="74"/>
                  <a:pt x="8" y="74"/>
                </a:cubicBezTo>
                <a:cubicBezTo>
                  <a:pt x="6" y="74"/>
                  <a:pt x="4" y="73"/>
                  <a:pt x="2" y="72"/>
                </a:cubicBezTo>
                <a:cubicBezTo>
                  <a:pt x="1" y="70"/>
                  <a:pt x="0" y="68"/>
                  <a:pt x="0" y="66"/>
                </a:cubicBezTo>
                <a:cubicBezTo>
                  <a:pt x="0" y="8"/>
                  <a:pt x="0" y="8"/>
                  <a:pt x="0" y="8"/>
                </a:cubicBezTo>
                <a:cubicBezTo>
                  <a:pt x="0" y="6"/>
                  <a:pt x="1" y="4"/>
                  <a:pt x="2" y="3"/>
                </a:cubicBezTo>
                <a:cubicBezTo>
                  <a:pt x="4" y="1"/>
                  <a:pt x="6" y="0"/>
                  <a:pt x="8" y="0"/>
                </a:cubicBezTo>
                <a:close/>
                <a:moveTo>
                  <a:pt x="39" y="6"/>
                </a:moveTo>
                <a:cubicBezTo>
                  <a:pt x="39" y="6"/>
                  <a:pt x="39" y="6"/>
                  <a:pt x="39" y="6"/>
                </a:cubicBezTo>
                <a:cubicBezTo>
                  <a:pt x="8" y="6"/>
                  <a:pt x="8" y="6"/>
                  <a:pt x="8" y="6"/>
                </a:cubicBezTo>
                <a:cubicBezTo>
                  <a:pt x="7" y="6"/>
                  <a:pt x="7" y="6"/>
                  <a:pt x="6" y="7"/>
                </a:cubicBezTo>
                <a:cubicBezTo>
                  <a:pt x="6" y="7"/>
                  <a:pt x="6" y="8"/>
                  <a:pt x="6" y="8"/>
                </a:cubicBezTo>
                <a:cubicBezTo>
                  <a:pt x="6" y="66"/>
                  <a:pt x="6" y="66"/>
                  <a:pt x="6" y="66"/>
                </a:cubicBezTo>
                <a:cubicBezTo>
                  <a:pt x="6" y="67"/>
                  <a:pt x="6" y="67"/>
                  <a:pt x="6" y="68"/>
                </a:cubicBezTo>
                <a:cubicBezTo>
                  <a:pt x="6" y="68"/>
                  <a:pt x="6" y="68"/>
                  <a:pt x="6" y="68"/>
                </a:cubicBezTo>
                <a:cubicBezTo>
                  <a:pt x="7" y="68"/>
                  <a:pt x="7" y="68"/>
                  <a:pt x="8" y="68"/>
                </a:cubicBezTo>
                <a:cubicBezTo>
                  <a:pt x="57" y="68"/>
                  <a:pt x="57" y="68"/>
                  <a:pt x="57" y="68"/>
                </a:cubicBezTo>
                <a:cubicBezTo>
                  <a:pt x="57" y="68"/>
                  <a:pt x="58" y="68"/>
                  <a:pt x="58" y="68"/>
                </a:cubicBezTo>
                <a:cubicBezTo>
                  <a:pt x="58" y="68"/>
                  <a:pt x="58" y="68"/>
                  <a:pt x="58" y="68"/>
                </a:cubicBezTo>
                <a:cubicBezTo>
                  <a:pt x="59" y="67"/>
                  <a:pt x="59" y="67"/>
                  <a:pt x="59" y="66"/>
                </a:cubicBezTo>
                <a:cubicBezTo>
                  <a:pt x="59" y="25"/>
                  <a:pt x="59" y="25"/>
                  <a:pt x="59" y="25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5"/>
                  <a:pt x="41" y="24"/>
                </a:cubicBezTo>
                <a:cubicBezTo>
                  <a:pt x="41" y="23"/>
                  <a:pt x="41" y="23"/>
                  <a:pt x="41" y="23"/>
                </a:cubicBezTo>
                <a:cubicBezTo>
                  <a:pt x="40" y="22"/>
                  <a:pt x="39" y="21"/>
                  <a:pt x="39" y="19"/>
                </a:cubicBezTo>
                <a:cubicBezTo>
                  <a:pt x="39" y="6"/>
                  <a:pt x="39" y="6"/>
                  <a:pt x="39" y="6"/>
                </a:cubicBezTo>
                <a:close/>
                <a:moveTo>
                  <a:pt x="56" y="22"/>
                </a:moveTo>
                <a:cubicBezTo>
                  <a:pt x="56" y="22"/>
                  <a:pt x="56" y="22"/>
                  <a:pt x="56" y="22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19"/>
                  <a:pt x="43" y="19"/>
                  <a:pt x="43" y="19"/>
                </a:cubicBezTo>
                <a:cubicBezTo>
                  <a:pt x="43" y="20"/>
                  <a:pt x="43" y="21"/>
                  <a:pt x="44" y="21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5" y="22"/>
                  <a:pt x="46" y="22"/>
                </a:cubicBezTo>
                <a:cubicBezTo>
                  <a:pt x="56" y="22"/>
                  <a:pt x="56" y="22"/>
                  <a:pt x="56" y="22"/>
                </a:cubicBezTo>
                <a:close/>
                <a:moveTo>
                  <a:pt x="16" y="33"/>
                </a:moveTo>
                <a:cubicBezTo>
                  <a:pt x="16" y="33"/>
                  <a:pt x="16" y="33"/>
                  <a:pt x="16" y="33"/>
                </a:cubicBezTo>
                <a:cubicBezTo>
                  <a:pt x="15" y="33"/>
                  <a:pt x="14" y="32"/>
                  <a:pt x="14" y="31"/>
                </a:cubicBezTo>
                <a:cubicBezTo>
                  <a:pt x="14" y="30"/>
                  <a:pt x="15" y="29"/>
                  <a:pt x="16" y="29"/>
                </a:cubicBezTo>
                <a:cubicBezTo>
                  <a:pt x="49" y="29"/>
                  <a:pt x="49" y="29"/>
                  <a:pt x="49" y="29"/>
                </a:cubicBezTo>
                <a:cubicBezTo>
                  <a:pt x="50" y="29"/>
                  <a:pt x="50" y="30"/>
                  <a:pt x="50" y="31"/>
                </a:cubicBezTo>
                <a:cubicBezTo>
                  <a:pt x="50" y="32"/>
                  <a:pt x="50" y="33"/>
                  <a:pt x="49" y="33"/>
                </a:cubicBezTo>
                <a:cubicBezTo>
                  <a:pt x="16" y="33"/>
                  <a:pt x="16" y="33"/>
                  <a:pt x="16" y="33"/>
                </a:cubicBezTo>
                <a:close/>
                <a:moveTo>
                  <a:pt x="16" y="45"/>
                </a:moveTo>
                <a:cubicBezTo>
                  <a:pt x="16" y="45"/>
                  <a:pt x="16" y="45"/>
                  <a:pt x="16" y="45"/>
                </a:cubicBezTo>
                <a:cubicBezTo>
                  <a:pt x="15" y="45"/>
                  <a:pt x="14" y="44"/>
                  <a:pt x="14" y="43"/>
                </a:cubicBezTo>
                <a:cubicBezTo>
                  <a:pt x="14" y="42"/>
                  <a:pt x="15" y="41"/>
                  <a:pt x="16" y="41"/>
                </a:cubicBezTo>
                <a:cubicBezTo>
                  <a:pt x="49" y="41"/>
                  <a:pt x="49" y="41"/>
                  <a:pt x="49" y="41"/>
                </a:cubicBezTo>
                <a:cubicBezTo>
                  <a:pt x="50" y="41"/>
                  <a:pt x="50" y="42"/>
                  <a:pt x="50" y="43"/>
                </a:cubicBezTo>
                <a:cubicBezTo>
                  <a:pt x="50" y="44"/>
                  <a:pt x="50" y="45"/>
                  <a:pt x="49" y="45"/>
                </a:cubicBezTo>
                <a:cubicBezTo>
                  <a:pt x="16" y="45"/>
                  <a:pt x="16" y="45"/>
                  <a:pt x="16" y="45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0" name="Freeform 12"/>
          <p:cNvSpPr>
            <a:spLocks noEditPoints="1"/>
          </p:cNvSpPr>
          <p:nvPr/>
        </p:nvSpPr>
        <p:spPr bwMode="auto">
          <a:xfrm>
            <a:off x="4504935" y="2959396"/>
            <a:ext cx="208360" cy="194072"/>
          </a:xfrm>
          <a:custGeom>
            <a:avLst/>
            <a:gdLst>
              <a:gd name="T0" fmla="*/ 58 w 74"/>
              <a:gd name="T1" fmla="*/ 39 h 69"/>
              <a:gd name="T2" fmla="*/ 61 w 74"/>
              <a:gd name="T3" fmla="*/ 36 h 69"/>
              <a:gd name="T4" fmla="*/ 63 w 74"/>
              <a:gd name="T5" fmla="*/ 39 h 69"/>
              <a:gd name="T6" fmla="*/ 63 w 74"/>
              <a:gd name="T7" fmla="*/ 66 h 69"/>
              <a:gd name="T8" fmla="*/ 61 w 74"/>
              <a:gd name="T9" fmla="*/ 69 h 69"/>
              <a:gd name="T10" fmla="*/ 61 w 74"/>
              <a:gd name="T11" fmla="*/ 69 h 69"/>
              <a:gd name="T12" fmla="*/ 14 w 74"/>
              <a:gd name="T13" fmla="*/ 69 h 69"/>
              <a:gd name="T14" fmla="*/ 11 w 74"/>
              <a:gd name="T15" fmla="*/ 66 h 69"/>
              <a:gd name="T16" fmla="*/ 11 w 74"/>
              <a:gd name="T17" fmla="*/ 66 h 69"/>
              <a:gd name="T18" fmla="*/ 11 w 74"/>
              <a:gd name="T19" fmla="*/ 39 h 69"/>
              <a:gd name="T20" fmla="*/ 14 w 74"/>
              <a:gd name="T21" fmla="*/ 36 h 69"/>
              <a:gd name="T22" fmla="*/ 17 w 74"/>
              <a:gd name="T23" fmla="*/ 39 h 69"/>
              <a:gd name="T24" fmla="*/ 17 w 74"/>
              <a:gd name="T25" fmla="*/ 63 h 69"/>
              <a:gd name="T26" fmla="*/ 26 w 74"/>
              <a:gd name="T27" fmla="*/ 63 h 69"/>
              <a:gd name="T28" fmla="*/ 26 w 74"/>
              <a:gd name="T29" fmla="*/ 36 h 69"/>
              <a:gd name="T30" fmla="*/ 28 w 74"/>
              <a:gd name="T31" fmla="*/ 34 h 69"/>
              <a:gd name="T32" fmla="*/ 28 w 74"/>
              <a:gd name="T33" fmla="*/ 34 h 69"/>
              <a:gd name="T34" fmla="*/ 47 w 74"/>
              <a:gd name="T35" fmla="*/ 34 h 69"/>
              <a:gd name="T36" fmla="*/ 49 w 74"/>
              <a:gd name="T37" fmla="*/ 36 h 69"/>
              <a:gd name="T38" fmla="*/ 49 w 74"/>
              <a:gd name="T39" fmla="*/ 36 h 69"/>
              <a:gd name="T40" fmla="*/ 49 w 74"/>
              <a:gd name="T41" fmla="*/ 63 h 69"/>
              <a:gd name="T42" fmla="*/ 58 w 74"/>
              <a:gd name="T43" fmla="*/ 63 h 69"/>
              <a:gd name="T44" fmla="*/ 58 w 74"/>
              <a:gd name="T45" fmla="*/ 39 h 69"/>
              <a:gd name="T46" fmla="*/ 29 w 74"/>
              <a:gd name="T47" fmla="*/ 63 h 69"/>
              <a:gd name="T48" fmla="*/ 29 w 74"/>
              <a:gd name="T49" fmla="*/ 63 h 69"/>
              <a:gd name="T50" fmla="*/ 45 w 74"/>
              <a:gd name="T51" fmla="*/ 63 h 69"/>
              <a:gd name="T52" fmla="*/ 45 w 74"/>
              <a:gd name="T53" fmla="*/ 37 h 69"/>
              <a:gd name="T54" fmla="*/ 29 w 74"/>
              <a:gd name="T55" fmla="*/ 37 h 69"/>
              <a:gd name="T56" fmla="*/ 29 w 74"/>
              <a:gd name="T57" fmla="*/ 63 h 69"/>
              <a:gd name="T58" fmla="*/ 5 w 74"/>
              <a:gd name="T59" fmla="*/ 39 h 69"/>
              <a:gd name="T60" fmla="*/ 5 w 74"/>
              <a:gd name="T61" fmla="*/ 39 h 69"/>
              <a:gd name="T62" fmla="*/ 1 w 74"/>
              <a:gd name="T63" fmla="*/ 39 h 69"/>
              <a:gd name="T64" fmla="*/ 1 w 74"/>
              <a:gd name="T65" fmla="*/ 35 h 69"/>
              <a:gd name="T66" fmla="*/ 35 w 74"/>
              <a:gd name="T67" fmla="*/ 1 h 69"/>
              <a:gd name="T68" fmla="*/ 39 w 74"/>
              <a:gd name="T69" fmla="*/ 1 h 69"/>
              <a:gd name="T70" fmla="*/ 39 w 74"/>
              <a:gd name="T71" fmla="*/ 1 h 69"/>
              <a:gd name="T72" fmla="*/ 73 w 74"/>
              <a:gd name="T73" fmla="*/ 35 h 69"/>
              <a:gd name="T74" fmla="*/ 73 w 74"/>
              <a:gd name="T75" fmla="*/ 39 h 69"/>
              <a:gd name="T76" fmla="*/ 69 w 74"/>
              <a:gd name="T77" fmla="*/ 39 h 69"/>
              <a:gd name="T78" fmla="*/ 37 w 74"/>
              <a:gd name="T79" fmla="*/ 7 h 69"/>
              <a:gd name="T80" fmla="*/ 5 w 74"/>
              <a:gd name="T81" fmla="*/ 3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4" h="69">
                <a:moveTo>
                  <a:pt x="58" y="39"/>
                </a:moveTo>
                <a:cubicBezTo>
                  <a:pt x="58" y="37"/>
                  <a:pt x="59" y="36"/>
                  <a:pt x="61" y="36"/>
                </a:cubicBezTo>
                <a:cubicBezTo>
                  <a:pt x="62" y="36"/>
                  <a:pt x="63" y="37"/>
                  <a:pt x="63" y="39"/>
                </a:cubicBezTo>
                <a:cubicBezTo>
                  <a:pt x="63" y="66"/>
                  <a:pt x="63" y="66"/>
                  <a:pt x="63" y="66"/>
                </a:cubicBezTo>
                <a:cubicBezTo>
                  <a:pt x="63" y="68"/>
                  <a:pt x="62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69"/>
                  <a:pt x="11" y="68"/>
                  <a:pt x="11" y="66"/>
                </a:cubicBezTo>
                <a:cubicBezTo>
                  <a:pt x="11" y="66"/>
                  <a:pt x="11" y="66"/>
                  <a:pt x="11" y="66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7"/>
                  <a:pt x="12" y="36"/>
                  <a:pt x="14" y="36"/>
                </a:cubicBezTo>
                <a:cubicBezTo>
                  <a:pt x="16" y="36"/>
                  <a:pt x="17" y="37"/>
                  <a:pt x="17" y="39"/>
                </a:cubicBezTo>
                <a:cubicBezTo>
                  <a:pt x="17" y="63"/>
                  <a:pt x="17" y="63"/>
                  <a:pt x="17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6" y="36"/>
                  <a:pt x="26" y="36"/>
                  <a:pt x="26" y="36"/>
                </a:cubicBezTo>
                <a:cubicBezTo>
                  <a:pt x="26" y="35"/>
                  <a:pt x="27" y="34"/>
                  <a:pt x="28" y="34"/>
                </a:cubicBezTo>
                <a:cubicBezTo>
                  <a:pt x="28" y="34"/>
                  <a:pt x="28" y="34"/>
                  <a:pt x="28" y="34"/>
                </a:cubicBezTo>
                <a:cubicBezTo>
                  <a:pt x="47" y="34"/>
                  <a:pt x="47" y="34"/>
                  <a:pt x="47" y="34"/>
                </a:cubicBezTo>
                <a:cubicBezTo>
                  <a:pt x="48" y="34"/>
                  <a:pt x="49" y="35"/>
                  <a:pt x="49" y="36"/>
                </a:cubicBezTo>
                <a:cubicBezTo>
                  <a:pt x="49" y="36"/>
                  <a:pt x="49" y="36"/>
                  <a:pt x="49" y="36"/>
                </a:cubicBezTo>
                <a:cubicBezTo>
                  <a:pt x="49" y="63"/>
                  <a:pt x="49" y="63"/>
                  <a:pt x="49" y="63"/>
                </a:cubicBezTo>
                <a:cubicBezTo>
                  <a:pt x="58" y="63"/>
                  <a:pt x="58" y="63"/>
                  <a:pt x="58" y="63"/>
                </a:cubicBezTo>
                <a:cubicBezTo>
                  <a:pt x="58" y="39"/>
                  <a:pt x="58" y="39"/>
                  <a:pt x="58" y="39"/>
                </a:cubicBezTo>
                <a:close/>
                <a:moveTo>
                  <a:pt x="29" y="63"/>
                </a:moveTo>
                <a:cubicBezTo>
                  <a:pt x="29" y="63"/>
                  <a:pt x="29" y="63"/>
                  <a:pt x="29" y="63"/>
                </a:cubicBezTo>
                <a:cubicBezTo>
                  <a:pt x="45" y="63"/>
                  <a:pt x="45" y="63"/>
                  <a:pt x="45" y="63"/>
                </a:cubicBezTo>
                <a:cubicBezTo>
                  <a:pt x="45" y="37"/>
                  <a:pt x="45" y="37"/>
                  <a:pt x="45" y="37"/>
                </a:cubicBezTo>
                <a:cubicBezTo>
                  <a:pt x="29" y="37"/>
                  <a:pt x="29" y="37"/>
                  <a:pt x="29" y="37"/>
                </a:cubicBezTo>
                <a:cubicBezTo>
                  <a:pt x="29" y="63"/>
                  <a:pt x="29" y="63"/>
                  <a:pt x="29" y="63"/>
                </a:cubicBezTo>
                <a:close/>
                <a:moveTo>
                  <a:pt x="5" y="39"/>
                </a:moveTo>
                <a:cubicBezTo>
                  <a:pt x="5" y="39"/>
                  <a:pt x="5" y="39"/>
                  <a:pt x="5" y="39"/>
                </a:cubicBezTo>
                <a:cubicBezTo>
                  <a:pt x="4" y="40"/>
                  <a:pt x="2" y="40"/>
                  <a:pt x="1" y="39"/>
                </a:cubicBezTo>
                <a:cubicBezTo>
                  <a:pt x="0" y="38"/>
                  <a:pt x="0" y="36"/>
                  <a:pt x="1" y="35"/>
                </a:cubicBezTo>
                <a:cubicBezTo>
                  <a:pt x="35" y="1"/>
                  <a:pt x="35" y="1"/>
                  <a:pt x="35" y="1"/>
                </a:cubicBezTo>
                <a:cubicBezTo>
                  <a:pt x="36" y="0"/>
                  <a:pt x="38" y="0"/>
                  <a:pt x="39" y="1"/>
                </a:cubicBezTo>
                <a:cubicBezTo>
                  <a:pt x="39" y="1"/>
                  <a:pt x="39" y="1"/>
                  <a:pt x="39" y="1"/>
                </a:cubicBezTo>
                <a:cubicBezTo>
                  <a:pt x="73" y="35"/>
                  <a:pt x="73" y="35"/>
                  <a:pt x="73" y="35"/>
                </a:cubicBezTo>
                <a:cubicBezTo>
                  <a:pt x="74" y="36"/>
                  <a:pt x="74" y="38"/>
                  <a:pt x="73" y="39"/>
                </a:cubicBezTo>
                <a:cubicBezTo>
                  <a:pt x="72" y="40"/>
                  <a:pt x="70" y="40"/>
                  <a:pt x="69" y="39"/>
                </a:cubicBezTo>
                <a:cubicBezTo>
                  <a:pt x="37" y="7"/>
                  <a:pt x="37" y="7"/>
                  <a:pt x="37" y="7"/>
                </a:cubicBezTo>
                <a:cubicBezTo>
                  <a:pt x="5" y="39"/>
                  <a:pt x="5" y="39"/>
                  <a:pt x="5" y="39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3951295" y="2416471"/>
            <a:ext cx="213122" cy="208359"/>
          </a:xfrm>
          <a:custGeom>
            <a:avLst/>
            <a:gdLst>
              <a:gd name="T0" fmla="*/ 27 w 76"/>
              <a:gd name="T1" fmla="*/ 29 h 74"/>
              <a:gd name="T2" fmla="*/ 76 w 76"/>
              <a:gd name="T3" fmla="*/ 32 h 74"/>
              <a:gd name="T4" fmla="*/ 76 w 76"/>
              <a:gd name="T5" fmla="*/ 65 h 74"/>
              <a:gd name="T6" fmla="*/ 73 w 76"/>
              <a:gd name="T7" fmla="*/ 68 h 74"/>
              <a:gd name="T8" fmla="*/ 52 w 76"/>
              <a:gd name="T9" fmla="*/ 70 h 74"/>
              <a:gd name="T10" fmla="*/ 62 w 76"/>
              <a:gd name="T11" fmla="*/ 72 h 74"/>
              <a:gd name="T12" fmla="*/ 39 w 76"/>
              <a:gd name="T13" fmla="*/ 74 h 74"/>
              <a:gd name="T14" fmla="*/ 39 w 76"/>
              <a:gd name="T15" fmla="*/ 70 h 74"/>
              <a:gd name="T16" fmla="*/ 47 w 76"/>
              <a:gd name="T17" fmla="*/ 68 h 74"/>
              <a:gd name="T18" fmla="*/ 24 w 76"/>
              <a:gd name="T19" fmla="*/ 65 h 74"/>
              <a:gd name="T20" fmla="*/ 24 w 76"/>
              <a:gd name="T21" fmla="*/ 32 h 74"/>
              <a:gd name="T22" fmla="*/ 37 w 76"/>
              <a:gd name="T23" fmla="*/ 0 h 74"/>
              <a:gd name="T24" fmla="*/ 11 w 76"/>
              <a:gd name="T25" fmla="*/ 10 h 74"/>
              <a:gd name="T26" fmla="*/ 11 w 76"/>
              <a:gd name="T27" fmla="*/ 62 h 74"/>
              <a:gd name="T28" fmla="*/ 19 w 76"/>
              <a:gd name="T29" fmla="*/ 62 h 74"/>
              <a:gd name="T30" fmla="*/ 17 w 76"/>
              <a:gd name="T31" fmla="*/ 38 h 74"/>
              <a:gd name="T32" fmla="*/ 21 w 76"/>
              <a:gd name="T33" fmla="*/ 43 h 74"/>
              <a:gd name="T34" fmla="*/ 21 w 76"/>
              <a:gd name="T35" fmla="*/ 43 h 74"/>
              <a:gd name="T36" fmla="*/ 25 w 76"/>
              <a:gd name="T37" fmla="*/ 18 h 74"/>
              <a:gd name="T38" fmla="*/ 35 w 76"/>
              <a:gd name="T39" fmla="*/ 25 h 74"/>
              <a:gd name="T40" fmla="*/ 39 w 76"/>
              <a:gd name="T41" fmla="*/ 21 h 74"/>
              <a:gd name="T42" fmla="*/ 51 w 76"/>
              <a:gd name="T43" fmla="*/ 18 h 74"/>
              <a:gd name="T44" fmla="*/ 56 w 76"/>
              <a:gd name="T45" fmla="*/ 25 h 74"/>
              <a:gd name="T46" fmla="*/ 58 w 76"/>
              <a:gd name="T47" fmla="*/ 14 h 74"/>
              <a:gd name="T48" fmla="*/ 66 w 76"/>
              <a:gd name="T49" fmla="*/ 25 h 74"/>
              <a:gd name="T50" fmla="*/ 63 w 76"/>
              <a:gd name="T51" fmla="*/ 10 h 74"/>
              <a:gd name="T52" fmla="*/ 56 w 76"/>
              <a:gd name="T53" fmla="*/ 11 h 74"/>
              <a:gd name="T54" fmla="*/ 53 w 76"/>
              <a:gd name="T55" fmla="*/ 13 h 74"/>
              <a:gd name="T56" fmla="*/ 49 w 76"/>
              <a:gd name="T57" fmla="*/ 8 h 74"/>
              <a:gd name="T58" fmla="*/ 42 w 76"/>
              <a:gd name="T59" fmla="*/ 6 h 74"/>
              <a:gd name="T60" fmla="*/ 49 w 76"/>
              <a:gd name="T61" fmla="*/ 13 h 74"/>
              <a:gd name="T62" fmla="*/ 48 w 76"/>
              <a:gd name="T63" fmla="*/ 15 h 74"/>
              <a:gd name="T64" fmla="*/ 39 w 76"/>
              <a:gd name="T65" fmla="*/ 5 h 74"/>
              <a:gd name="T66" fmla="*/ 35 w 76"/>
              <a:gd name="T67" fmla="*/ 5 h 74"/>
              <a:gd name="T68" fmla="*/ 35 w 76"/>
              <a:gd name="T69" fmla="*/ 17 h 74"/>
              <a:gd name="T70" fmla="*/ 25 w 76"/>
              <a:gd name="T71" fmla="*/ 15 h 74"/>
              <a:gd name="T72" fmla="*/ 32 w 76"/>
              <a:gd name="T73" fmla="*/ 6 h 74"/>
              <a:gd name="T74" fmla="*/ 25 w 76"/>
              <a:gd name="T75" fmla="*/ 8 h 74"/>
              <a:gd name="T76" fmla="*/ 22 w 76"/>
              <a:gd name="T77" fmla="*/ 11 h 74"/>
              <a:gd name="T78" fmla="*/ 19 w 76"/>
              <a:gd name="T79" fmla="*/ 11 h 74"/>
              <a:gd name="T80" fmla="*/ 16 w 76"/>
              <a:gd name="T81" fmla="*/ 14 h 74"/>
              <a:gd name="T82" fmla="*/ 20 w 76"/>
              <a:gd name="T83" fmla="*/ 16 h 74"/>
              <a:gd name="T84" fmla="*/ 6 w 76"/>
              <a:gd name="T85" fmla="*/ 35 h 74"/>
              <a:gd name="T86" fmla="*/ 16 w 76"/>
              <a:gd name="T87" fmla="*/ 14 h 74"/>
              <a:gd name="T88" fmla="*/ 70 w 76"/>
              <a:gd name="T89" fmla="*/ 35 h 74"/>
              <a:gd name="T90" fmla="*/ 29 w 76"/>
              <a:gd name="T91" fmla="*/ 62 h 74"/>
              <a:gd name="T92" fmla="*/ 70 w 76"/>
              <a:gd name="T93" fmla="*/ 3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6" h="74">
                <a:moveTo>
                  <a:pt x="26" y="29"/>
                </a:moveTo>
                <a:cubicBezTo>
                  <a:pt x="27" y="29"/>
                  <a:pt x="27" y="29"/>
                  <a:pt x="27" y="29"/>
                </a:cubicBezTo>
                <a:cubicBezTo>
                  <a:pt x="73" y="29"/>
                  <a:pt x="73" y="29"/>
                  <a:pt x="73" y="29"/>
                </a:cubicBezTo>
                <a:cubicBezTo>
                  <a:pt x="74" y="29"/>
                  <a:pt x="76" y="31"/>
                  <a:pt x="76" y="32"/>
                </a:cubicBezTo>
                <a:cubicBezTo>
                  <a:pt x="76" y="32"/>
                  <a:pt x="76" y="32"/>
                  <a:pt x="76" y="32"/>
                </a:cubicBezTo>
                <a:cubicBezTo>
                  <a:pt x="76" y="65"/>
                  <a:pt x="76" y="65"/>
                  <a:pt x="76" y="65"/>
                </a:cubicBezTo>
                <a:cubicBezTo>
                  <a:pt x="76" y="66"/>
                  <a:pt x="74" y="68"/>
                  <a:pt x="73" y="68"/>
                </a:cubicBezTo>
                <a:cubicBezTo>
                  <a:pt x="73" y="68"/>
                  <a:pt x="73" y="68"/>
                  <a:pt x="73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70"/>
                  <a:pt x="52" y="70"/>
                  <a:pt x="52" y="70"/>
                </a:cubicBezTo>
                <a:cubicBezTo>
                  <a:pt x="61" y="70"/>
                  <a:pt x="61" y="70"/>
                  <a:pt x="61" y="70"/>
                </a:cubicBezTo>
                <a:cubicBezTo>
                  <a:pt x="62" y="70"/>
                  <a:pt x="62" y="71"/>
                  <a:pt x="62" y="72"/>
                </a:cubicBezTo>
                <a:cubicBezTo>
                  <a:pt x="62" y="73"/>
                  <a:pt x="62" y="74"/>
                  <a:pt x="61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8" y="74"/>
                  <a:pt x="37" y="73"/>
                  <a:pt x="37" y="72"/>
                </a:cubicBezTo>
                <a:cubicBezTo>
                  <a:pt x="37" y="71"/>
                  <a:pt x="38" y="70"/>
                  <a:pt x="39" y="70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68"/>
                  <a:pt x="47" y="68"/>
                  <a:pt x="47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4" y="66"/>
                  <a:pt x="24" y="65"/>
                </a:cubicBezTo>
                <a:cubicBezTo>
                  <a:pt x="24" y="65"/>
                  <a:pt x="24" y="65"/>
                  <a:pt x="24" y="65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1"/>
                  <a:pt x="25" y="29"/>
                  <a:pt x="26" y="29"/>
                </a:cubicBezTo>
                <a:close/>
                <a:moveTo>
                  <a:pt x="37" y="0"/>
                </a:moveTo>
                <a:cubicBezTo>
                  <a:pt x="37" y="0"/>
                  <a:pt x="37" y="0"/>
                  <a:pt x="37" y="0"/>
                </a:cubicBezTo>
                <a:cubicBezTo>
                  <a:pt x="27" y="0"/>
                  <a:pt x="18" y="4"/>
                  <a:pt x="11" y="10"/>
                </a:cubicBezTo>
                <a:cubicBezTo>
                  <a:pt x="4" y="17"/>
                  <a:pt x="0" y="26"/>
                  <a:pt x="0" y="36"/>
                </a:cubicBezTo>
                <a:cubicBezTo>
                  <a:pt x="0" y="46"/>
                  <a:pt x="4" y="56"/>
                  <a:pt x="11" y="62"/>
                </a:cubicBezTo>
                <a:cubicBezTo>
                  <a:pt x="13" y="64"/>
                  <a:pt x="14" y="65"/>
                  <a:pt x="16" y="66"/>
                </a:cubicBezTo>
                <a:cubicBezTo>
                  <a:pt x="19" y="69"/>
                  <a:pt x="22" y="64"/>
                  <a:pt x="19" y="62"/>
                </a:cubicBezTo>
                <a:cubicBezTo>
                  <a:pt x="12" y="56"/>
                  <a:pt x="7" y="48"/>
                  <a:pt x="6" y="38"/>
                </a:cubicBezTo>
                <a:cubicBezTo>
                  <a:pt x="17" y="38"/>
                  <a:pt x="17" y="38"/>
                  <a:pt x="17" y="38"/>
                </a:cubicBezTo>
                <a:cubicBezTo>
                  <a:pt x="17" y="40"/>
                  <a:pt x="17" y="42"/>
                  <a:pt x="17" y="44"/>
                </a:cubicBezTo>
                <a:cubicBezTo>
                  <a:pt x="17" y="46"/>
                  <a:pt x="21" y="46"/>
                  <a:pt x="21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1" y="43"/>
                  <a:pt x="21" y="43"/>
                  <a:pt x="21" y="43"/>
                </a:cubicBezTo>
                <a:cubicBezTo>
                  <a:pt x="20" y="35"/>
                  <a:pt x="20" y="25"/>
                  <a:pt x="23" y="18"/>
                </a:cubicBezTo>
                <a:cubicBezTo>
                  <a:pt x="24" y="18"/>
                  <a:pt x="24" y="18"/>
                  <a:pt x="25" y="18"/>
                </a:cubicBezTo>
                <a:cubicBezTo>
                  <a:pt x="28" y="20"/>
                  <a:pt x="32" y="20"/>
                  <a:pt x="35" y="21"/>
                </a:cubicBezTo>
                <a:cubicBezTo>
                  <a:pt x="35" y="25"/>
                  <a:pt x="35" y="25"/>
                  <a:pt x="35" y="25"/>
                </a:cubicBezTo>
                <a:cubicBezTo>
                  <a:pt x="35" y="27"/>
                  <a:pt x="39" y="27"/>
                  <a:pt x="39" y="25"/>
                </a:cubicBezTo>
                <a:cubicBezTo>
                  <a:pt x="39" y="21"/>
                  <a:pt x="39" y="21"/>
                  <a:pt x="39" y="21"/>
                </a:cubicBezTo>
                <a:cubicBezTo>
                  <a:pt x="43" y="20"/>
                  <a:pt x="46" y="20"/>
                  <a:pt x="50" y="18"/>
                </a:cubicBezTo>
                <a:cubicBezTo>
                  <a:pt x="50" y="18"/>
                  <a:pt x="50" y="18"/>
                  <a:pt x="51" y="18"/>
                </a:cubicBezTo>
                <a:cubicBezTo>
                  <a:pt x="52" y="20"/>
                  <a:pt x="53" y="23"/>
                  <a:pt x="53" y="26"/>
                </a:cubicBezTo>
                <a:cubicBezTo>
                  <a:pt x="54" y="28"/>
                  <a:pt x="57" y="27"/>
                  <a:pt x="56" y="25"/>
                </a:cubicBezTo>
                <a:cubicBezTo>
                  <a:pt x="56" y="22"/>
                  <a:pt x="55" y="19"/>
                  <a:pt x="54" y="16"/>
                </a:cubicBezTo>
                <a:cubicBezTo>
                  <a:pt x="56" y="15"/>
                  <a:pt x="57" y="15"/>
                  <a:pt x="58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62" y="17"/>
                  <a:pt x="65" y="21"/>
                  <a:pt x="66" y="25"/>
                </a:cubicBezTo>
                <a:cubicBezTo>
                  <a:pt x="68" y="29"/>
                  <a:pt x="73" y="26"/>
                  <a:pt x="71" y="23"/>
                </a:cubicBezTo>
                <a:cubicBezTo>
                  <a:pt x="70" y="18"/>
                  <a:pt x="67" y="14"/>
                  <a:pt x="63" y="10"/>
                </a:cubicBezTo>
                <a:cubicBezTo>
                  <a:pt x="56" y="4"/>
                  <a:pt x="47" y="0"/>
                  <a:pt x="37" y="0"/>
                </a:cubicBezTo>
                <a:close/>
                <a:moveTo>
                  <a:pt x="56" y="11"/>
                </a:moveTo>
                <a:cubicBezTo>
                  <a:pt x="56" y="11"/>
                  <a:pt x="56" y="11"/>
                  <a:pt x="56" y="11"/>
                </a:cubicBezTo>
                <a:cubicBezTo>
                  <a:pt x="55" y="12"/>
                  <a:pt x="54" y="13"/>
                  <a:pt x="53" y="13"/>
                </a:cubicBezTo>
                <a:cubicBezTo>
                  <a:pt x="52" y="13"/>
                  <a:pt x="52" y="12"/>
                  <a:pt x="52" y="11"/>
                </a:cubicBezTo>
                <a:cubicBezTo>
                  <a:pt x="51" y="10"/>
                  <a:pt x="50" y="9"/>
                  <a:pt x="49" y="8"/>
                </a:cubicBezTo>
                <a:cubicBezTo>
                  <a:pt x="52" y="9"/>
                  <a:pt x="54" y="10"/>
                  <a:pt x="56" y="11"/>
                </a:cubicBezTo>
                <a:close/>
                <a:moveTo>
                  <a:pt x="42" y="6"/>
                </a:moveTo>
                <a:cubicBezTo>
                  <a:pt x="42" y="6"/>
                  <a:pt x="42" y="6"/>
                  <a:pt x="42" y="6"/>
                </a:cubicBezTo>
                <a:cubicBezTo>
                  <a:pt x="45" y="7"/>
                  <a:pt x="47" y="10"/>
                  <a:pt x="49" y="13"/>
                </a:cubicBezTo>
                <a:cubicBezTo>
                  <a:pt x="49" y="14"/>
                  <a:pt x="49" y="14"/>
                  <a:pt x="50" y="15"/>
                </a:cubicBezTo>
                <a:cubicBezTo>
                  <a:pt x="49" y="15"/>
                  <a:pt x="49" y="15"/>
                  <a:pt x="48" y="15"/>
                </a:cubicBezTo>
                <a:cubicBezTo>
                  <a:pt x="45" y="16"/>
                  <a:pt x="42" y="17"/>
                  <a:pt x="39" y="17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1" y="5"/>
                  <a:pt x="42" y="6"/>
                </a:cubicBezTo>
                <a:close/>
                <a:moveTo>
                  <a:pt x="35" y="5"/>
                </a:moveTo>
                <a:cubicBezTo>
                  <a:pt x="35" y="5"/>
                  <a:pt x="35" y="5"/>
                  <a:pt x="35" y="5"/>
                </a:cubicBezTo>
                <a:cubicBezTo>
                  <a:pt x="35" y="17"/>
                  <a:pt x="35" y="17"/>
                  <a:pt x="35" y="17"/>
                </a:cubicBezTo>
                <a:cubicBezTo>
                  <a:pt x="32" y="17"/>
                  <a:pt x="29" y="16"/>
                  <a:pt x="26" y="15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4"/>
                  <a:pt x="25" y="14"/>
                  <a:pt x="25" y="13"/>
                </a:cubicBezTo>
                <a:cubicBezTo>
                  <a:pt x="27" y="10"/>
                  <a:pt x="30" y="7"/>
                  <a:pt x="32" y="6"/>
                </a:cubicBezTo>
                <a:cubicBezTo>
                  <a:pt x="33" y="5"/>
                  <a:pt x="34" y="5"/>
                  <a:pt x="35" y="5"/>
                </a:cubicBezTo>
                <a:close/>
                <a:moveTo>
                  <a:pt x="25" y="8"/>
                </a:moveTo>
                <a:cubicBezTo>
                  <a:pt x="25" y="8"/>
                  <a:pt x="25" y="8"/>
                  <a:pt x="25" y="8"/>
                </a:cubicBezTo>
                <a:cubicBezTo>
                  <a:pt x="24" y="9"/>
                  <a:pt x="23" y="10"/>
                  <a:pt x="22" y="11"/>
                </a:cubicBezTo>
                <a:cubicBezTo>
                  <a:pt x="22" y="12"/>
                  <a:pt x="22" y="13"/>
                  <a:pt x="22" y="13"/>
                </a:cubicBezTo>
                <a:cubicBezTo>
                  <a:pt x="21" y="13"/>
                  <a:pt x="20" y="12"/>
                  <a:pt x="19" y="11"/>
                </a:cubicBezTo>
                <a:cubicBezTo>
                  <a:pt x="21" y="10"/>
                  <a:pt x="23" y="9"/>
                  <a:pt x="25" y="8"/>
                </a:cubicBezTo>
                <a:close/>
                <a:moveTo>
                  <a:pt x="16" y="14"/>
                </a:moveTo>
                <a:cubicBezTo>
                  <a:pt x="16" y="14"/>
                  <a:pt x="16" y="14"/>
                  <a:pt x="16" y="14"/>
                </a:cubicBezTo>
                <a:cubicBezTo>
                  <a:pt x="17" y="15"/>
                  <a:pt x="19" y="15"/>
                  <a:pt x="20" y="16"/>
                </a:cubicBezTo>
                <a:cubicBezTo>
                  <a:pt x="18" y="22"/>
                  <a:pt x="17" y="28"/>
                  <a:pt x="17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27"/>
                  <a:pt x="10" y="20"/>
                  <a:pt x="15" y="14"/>
                </a:cubicBezTo>
                <a:cubicBezTo>
                  <a:pt x="15" y="14"/>
                  <a:pt x="16" y="14"/>
                  <a:pt x="16" y="14"/>
                </a:cubicBezTo>
                <a:close/>
                <a:moveTo>
                  <a:pt x="70" y="35"/>
                </a:moveTo>
                <a:cubicBezTo>
                  <a:pt x="70" y="35"/>
                  <a:pt x="70" y="35"/>
                  <a:pt x="70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62"/>
                  <a:pt x="29" y="62"/>
                  <a:pt x="29" y="62"/>
                </a:cubicBezTo>
                <a:cubicBezTo>
                  <a:pt x="70" y="62"/>
                  <a:pt x="70" y="62"/>
                  <a:pt x="70" y="62"/>
                </a:cubicBezTo>
                <a:cubicBezTo>
                  <a:pt x="70" y="35"/>
                  <a:pt x="70" y="35"/>
                  <a:pt x="70" y="35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 flipH="1">
            <a:off x="3494095" y="1709240"/>
            <a:ext cx="756047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862842" y="2110666"/>
            <a:ext cx="25657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1783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年，法国物理学家查理实现了氢气球的首次载人飞行。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 flipH="1">
            <a:off x="2988079" y="2817711"/>
            <a:ext cx="756047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>
            <a:off x="5471723" y="2184299"/>
            <a:ext cx="769144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>
            <a:off x="5016904" y="3271340"/>
            <a:ext cx="769144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6101A17E-BE11-41E3-852A-941BDABD3A49}"/>
              </a:ext>
            </a:extLst>
          </p:cNvPr>
          <p:cNvGrpSpPr/>
          <p:nvPr/>
        </p:nvGrpSpPr>
        <p:grpSpPr>
          <a:xfrm>
            <a:off x="5648715" y="297801"/>
            <a:ext cx="2412552" cy="1382815"/>
            <a:chOff x="2605869" y="1037679"/>
            <a:chExt cx="3933838" cy="3066554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1A2C3AB6-79FD-4970-AB6A-27790177A6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05869" y="1037679"/>
              <a:ext cx="3932261" cy="306655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0" name="Picture 18" descr="01300000178663121735736443267">
              <a:extLst>
                <a:ext uri="{FF2B5EF4-FFF2-40B4-BE49-F238E27FC236}">
                  <a16:creationId xmlns:a16="http://schemas.microsoft.com/office/drawing/2014/main" xmlns="" id="{4A44270E-FABC-4AC4-A731-71D12DAAE5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2419" y="2983458"/>
              <a:ext cx="1157288" cy="112077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Rectangle 15">
            <a:extLst>
              <a:ext uri="{FF2B5EF4-FFF2-40B4-BE49-F238E27FC236}">
                <a16:creationId xmlns:a16="http://schemas.microsoft.com/office/drawing/2014/main" xmlns="" id="{B04B092A-5D96-46A6-B90B-EFE13F6131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48715" y="1702685"/>
            <a:ext cx="22712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1903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年，由美国莱特兄弟研制的飞机试飞成功。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326304E3-FDF4-49C7-BE88-BBD1D3C6E95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0959" y="2629051"/>
            <a:ext cx="1578395" cy="1588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Rectangle 15">
            <a:extLst>
              <a:ext uri="{FF2B5EF4-FFF2-40B4-BE49-F238E27FC236}">
                <a16:creationId xmlns:a16="http://schemas.microsoft.com/office/drawing/2014/main" xmlns="" id="{CB9C4449-5567-4CE6-B867-F7045C4A59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9353" y="3543695"/>
            <a:ext cx="18433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1969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年，美国宇航员阿姆斯特朗登上月球。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Rectangle 15">
            <a:extLst>
              <a:ext uri="{FF2B5EF4-FFF2-40B4-BE49-F238E27FC236}">
                <a16:creationId xmlns:a16="http://schemas.microsoft.com/office/drawing/2014/main" xmlns="" id="{04CE7B70-6ED9-47D8-ACF7-C5357B60A8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7208" y="4048422"/>
            <a:ext cx="29934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2014</a:t>
            </a:r>
            <a:r>
              <a:rPr lang="zh-CN" altLang="en-US" sz="1500" b="1" dirty="0">
                <a:latin typeface="楷体" panose="02010609060101010101" pitchFamily="49" charset="-122"/>
                <a:ea typeface="楷体" panose="02010609060101010101" pitchFamily="49" charset="-122"/>
              </a:rPr>
              <a:t>年，欧洲航天局的彗星探测器所搭载的登陆器彗星上成功登陆。</a:t>
            </a:r>
            <a:endParaRPr lang="zh-CN" altLang="en-US" sz="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8F5CBDBF-15C8-46E0-88B9-D4C41DD38E0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1727" y="2687982"/>
            <a:ext cx="2251345" cy="1267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8" name="组合 27"/>
          <p:cNvGrpSpPr/>
          <p:nvPr/>
        </p:nvGrpSpPr>
        <p:grpSpPr>
          <a:xfrm>
            <a:off x="1218544" y="648753"/>
            <a:ext cx="2014025" cy="1421246"/>
            <a:chOff x="1918291" y="2278986"/>
            <a:chExt cx="5391902" cy="4096322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18291" y="2278986"/>
              <a:ext cx="5391902" cy="409632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70010" y="2340078"/>
              <a:ext cx="1505160" cy="141686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2769419026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/>
      <p:bldP spid="23" grpId="0"/>
      <p:bldP spid="2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021675" y="1356735"/>
            <a:ext cx="4802680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小组讨论：从人类飞天的历程中，你感受到了什么？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52896" y="2234797"/>
            <a:ext cx="1781483" cy="2674538"/>
          </a:xfrm>
          <a:prstGeom prst="rect">
            <a:avLst/>
          </a:prstGeom>
        </p:spPr>
      </p:pic>
      <p:pic>
        <p:nvPicPr>
          <p:cNvPr id="7" name="图片 6" descr="ae89a0723d011868e8c018fba2d18569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238" y="2495320"/>
            <a:ext cx="2484276" cy="248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88866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463" y="1398458"/>
            <a:ext cx="1946369" cy="292208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911532" y="1232434"/>
            <a:ext cx="5717079" cy="318548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小结：自从有文字记载以来，无数的先驱们就开始梦想着有朝一日能够冲上云霄。近两百年来，他们已经掌握了空气运动的原理，并且在现代社会中将飞行变成可能。</a:t>
            </a:r>
          </a:p>
        </p:txBody>
      </p:sp>
    </p:spTree>
    <p:extLst>
      <p:ext uri="{BB962C8B-B14F-4D97-AF65-F5344CB8AC3E}">
        <p14:creationId xmlns:p14="http://schemas.microsoft.com/office/powerpoint/2010/main" val="4279728220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52896" y="2234797"/>
            <a:ext cx="1781483" cy="2674538"/>
          </a:xfrm>
          <a:prstGeom prst="rect">
            <a:avLst/>
          </a:prstGeom>
        </p:spPr>
      </p:pic>
      <p:sp>
        <p:nvSpPr>
          <p:cNvPr id="10" name="圆角矩形标注 9"/>
          <p:cNvSpPr/>
          <p:nvPr/>
        </p:nvSpPr>
        <p:spPr>
          <a:xfrm>
            <a:off x="6217529" y="1019709"/>
            <a:ext cx="2776452" cy="1294866"/>
          </a:xfrm>
          <a:prstGeom prst="wedgeRoundRectCallout">
            <a:avLst>
              <a:gd name="adj1" fmla="val 21553"/>
              <a:gd name="adj2" fmla="val 61344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家人商讨事情时，你会参与吗？会发表自己的意见吗？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497" y="1250156"/>
            <a:ext cx="5903402" cy="3189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标题 1"/>
          <p:cNvSpPr txBox="1">
            <a:spLocks/>
          </p:cNvSpPr>
          <p:nvPr/>
        </p:nvSpPr>
        <p:spPr bwMode="auto">
          <a:xfrm>
            <a:off x="514348" y="315378"/>
            <a:ext cx="2733851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dirty="0"/>
              <a:t>中国的航天梦</a:t>
            </a:r>
          </a:p>
        </p:txBody>
      </p:sp>
      <p:sp>
        <p:nvSpPr>
          <p:cNvPr id="6" name="标题 1"/>
          <p:cNvSpPr txBox="1">
            <a:spLocks/>
          </p:cNvSpPr>
          <p:nvPr/>
        </p:nvSpPr>
        <p:spPr bwMode="auto">
          <a:xfrm>
            <a:off x="0" y="315378"/>
            <a:ext cx="180803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227561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8" name="标题 1"/>
          <p:cNvSpPr txBox="1">
            <a:spLocks/>
          </p:cNvSpPr>
          <p:nvPr/>
        </p:nvSpPr>
        <p:spPr bwMode="auto">
          <a:xfrm>
            <a:off x="370955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</p:spTree>
    <p:extLst>
      <p:ext uri="{BB962C8B-B14F-4D97-AF65-F5344CB8AC3E}">
        <p14:creationId xmlns:p14="http://schemas.microsoft.com/office/powerpoint/2010/main" val="2894768499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29" y="1563906"/>
            <a:ext cx="1946369" cy="2922082"/>
          </a:xfrm>
          <a:prstGeom prst="rect">
            <a:avLst/>
          </a:prstGeom>
        </p:spPr>
      </p:pic>
      <p:sp>
        <p:nvSpPr>
          <p:cNvPr id="7" name="圆角矩形标注 6"/>
          <p:cNvSpPr/>
          <p:nvPr/>
        </p:nvSpPr>
        <p:spPr>
          <a:xfrm>
            <a:off x="2969072" y="1130612"/>
            <a:ext cx="3868640" cy="1167208"/>
          </a:xfrm>
          <a:prstGeom prst="wedgeRoundRectCallout">
            <a:avLst>
              <a:gd name="adj1" fmla="val 36278"/>
              <a:gd name="adj2" fmla="val 61853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讨论：中国航天取得成功的秘诀是什么？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304" y="2799897"/>
            <a:ext cx="2979359" cy="185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50075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29" y="1563906"/>
            <a:ext cx="1946369" cy="292208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9E5A4DC-E74F-4F3F-8A74-75410A30399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128" y="1995054"/>
            <a:ext cx="2761613" cy="2761613"/>
          </a:xfrm>
          <a:prstGeom prst="rect">
            <a:avLst/>
          </a:prstGeom>
        </p:spPr>
      </p:pic>
      <p:sp>
        <p:nvSpPr>
          <p:cNvPr id="7" name="圆角矩形标注 6"/>
          <p:cNvSpPr/>
          <p:nvPr/>
        </p:nvSpPr>
        <p:spPr>
          <a:xfrm>
            <a:off x="3017520" y="629690"/>
            <a:ext cx="3505886" cy="1626251"/>
          </a:xfrm>
          <a:prstGeom prst="wedgeRoundRectCallout">
            <a:avLst>
              <a:gd name="adj1" fmla="val 36278"/>
              <a:gd name="adj2" fmla="val 61853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哥白尼提出“日心说”对于人类认识宇宙有着怎样的影响？</a:t>
            </a:r>
          </a:p>
        </p:txBody>
      </p:sp>
    </p:spTree>
    <p:extLst>
      <p:ext uri="{BB962C8B-B14F-4D97-AF65-F5344CB8AC3E}">
        <p14:creationId xmlns:p14="http://schemas.microsoft.com/office/powerpoint/2010/main" val="3442462718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3348119" y="1449439"/>
            <a:ext cx="2150269" cy="1678781"/>
            <a:chOff x="1628" y="834"/>
            <a:chExt cx="2504" cy="1956"/>
          </a:xfrm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2252" y="906"/>
              <a:ext cx="1258" cy="1036"/>
            </a:xfrm>
            <a:custGeom>
              <a:avLst/>
              <a:gdLst>
                <a:gd name="T0" fmla="*/ 182 w 560"/>
                <a:gd name="T1" fmla="*/ 378 h 461"/>
                <a:gd name="T2" fmla="*/ 182 w 560"/>
                <a:gd name="T3" fmla="*/ 183 h 461"/>
                <a:gd name="T4" fmla="*/ 377 w 560"/>
                <a:gd name="T5" fmla="*/ 183 h 461"/>
                <a:gd name="T6" fmla="*/ 377 w 560"/>
                <a:gd name="T7" fmla="*/ 378 h 461"/>
                <a:gd name="T8" fmla="*/ 460 w 560"/>
                <a:gd name="T9" fmla="*/ 461 h 461"/>
                <a:gd name="T10" fmla="*/ 460 w 560"/>
                <a:gd name="T11" fmla="*/ 100 h 461"/>
                <a:gd name="T12" fmla="*/ 99 w 560"/>
                <a:gd name="T13" fmla="*/ 100 h 461"/>
                <a:gd name="T14" fmla="*/ 99 w 560"/>
                <a:gd name="T15" fmla="*/ 461 h 461"/>
                <a:gd name="T16" fmla="*/ 182 w 560"/>
                <a:gd name="T17" fmla="*/ 378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0" h="461">
                  <a:moveTo>
                    <a:pt x="182" y="378"/>
                  </a:moveTo>
                  <a:cubicBezTo>
                    <a:pt x="128" y="324"/>
                    <a:pt x="128" y="237"/>
                    <a:pt x="182" y="183"/>
                  </a:cubicBezTo>
                  <a:cubicBezTo>
                    <a:pt x="236" y="129"/>
                    <a:pt x="323" y="129"/>
                    <a:pt x="377" y="183"/>
                  </a:cubicBezTo>
                  <a:cubicBezTo>
                    <a:pt x="431" y="237"/>
                    <a:pt x="431" y="324"/>
                    <a:pt x="377" y="378"/>
                  </a:cubicBezTo>
                  <a:cubicBezTo>
                    <a:pt x="460" y="461"/>
                    <a:pt x="460" y="461"/>
                    <a:pt x="460" y="461"/>
                  </a:cubicBezTo>
                  <a:cubicBezTo>
                    <a:pt x="560" y="361"/>
                    <a:pt x="560" y="200"/>
                    <a:pt x="460" y="100"/>
                  </a:cubicBezTo>
                  <a:cubicBezTo>
                    <a:pt x="360" y="0"/>
                    <a:pt x="199" y="0"/>
                    <a:pt x="99" y="100"/>
                  </a:cubicBezTo>
                  <a:cubicBezTo>
                    <a:pt x="0" y="200"/>
                    <a:pt x="0" y="361"/>
                    <a:pt x="99" y="461"/>
                  </a:cubicBezTo>
                  <a:lnTo>
                    <a:pt x="182" y="378"/>
                  </a:lnTo>
                  <a:close/>
                </a:path>
              </a:pathLst>
            </a:custGeom>
            <a:solidFill>
              <a:srgbClr val="EF6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Freeform 10"/>
            <p:cNvSpPr>
              <a:spLocks/>
            </p:cNvSpPr>
            <p:nvPr/>
          </p:nvSpPr>
          <p:spPr bwMode="auto">
            <a:xfrm>
              <a:off x="2874" y="1756"/>
              <a:ext cx="1258" cy="1034"/>
            </a:xfrm>
            <a:custGeom>
              <a:avLst/>
              <a:gdLst>
                <a:gd name="T0" fmla="*/ 100 w 560"/>
                <a:gd name="T1" fmla="*/ 0 h 460"/>
                <a:gd name="T2" fmla="*/ 100 w 560"/>
                <a:gd name="T3" fmla="*/ 361 h 460"/>
                <a:gd name="T4" fmla="*/ 461 w 560"/>
                <a:gd name="T5" fmla="*/ 361 h 460"/>
                <a:gd name="T6" fmla="*/ 461 w 560"/>
                <a:gd name="T7" fmla="*/ 0 h 460"/>
                <a:gd name="T8" fmla="*/ 378 w 560"/>
                <a:gd name="T9" fmla="*/ 83 h 460"/>
                <a:gd name="T10" fmla="*/ 378 w 560"/>
                <a:gd name="T11" fmla="*/ 278 h 460"/>
                <a:gd name="T12" fmla="*/ 183 w 560"/>
                <a:gd name="T13" fmla="*/ 278 h 460"/>
                <a:gd name="T14" fmla="*/ 183 w 560"/>
                <a:gd name="T15" fmla="*/ 83 h 460"/>
                <a:gd name="T16" fmla="*/ 100 w 560"/>
                <a:gd name="T17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0" h="460">
                  <a:moveTo>
                    <a:pt x="100" y="0"/>
                  </a:moveTo>
                  <a:cubicBezTo>
                    <a:pt x="0" y="99"/>
                    <a:pt x="0" y="261"/>
                    <a:pt x="100" y="361"/>
                  </a:cubicBezTo>
                  <a:cubicBezTo>
                    <a:pt x="200" y="460"/>
                    <a:pt x="361" y="460"/>
                    <a:pt x="461" y="361"/>
                  </a:cubicBezTo>
                  <a:cubicBezTo>
                    <a:pt x="560" y="261"/>
                    <a:pt x="560" y="99"/>
                    <a:pt x="461" y="0"/>
                  </a:cubicBezTo>
                  <a:cubicBezTo>
                    <a:pt x="378" y="83"/>
                    <a:pt x="378" y="83"/>
                    <a:pt x="378" y="83"/>
                  </a:cubicBezTo>
                  <a:cubicBezTo>
                    <a:pt x="432" y="137"/>
                    <a:pt x="432" y="224"/>
                    <a:pt x="378" y="278"/>
                  </a:cubicBezTo>
                  <a:cubicBezTo>
                    <a:pt x="324" y="331"/>
                    <a:pt x="237" y="331"/>
                    <a:pt x="183" y="278"/>
                  </a:cubicBezTo>
                  <a:cubicBezTo>
                    <a:pt x="129" y="224"/>
                    <a:pt x="129" y="137"/>
                    <a:pt x="183" y="83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1628" y="1756"/>
              <a:ext cx="1258" cy="1034"/>
            </a:xfrm>
            <a:custGeom>
              <a:avLst/>
              <a:gdLst>
                <a:gd name="T0" fmla="*/ 377 w 560"/>
                <a:gd name="T1" fmla="*/ 83 h 460"/>
                <a:gd name="T2" fmla="*/ 377 w 560"/>
                <a:gd name="T3" fmla="*/ 278 h 460"/>
                <a:gd name="T4" fmla="*/ 182 w 560"/>
                <a:gd name="T5" fmla="*/ 278 h 460"/>
                <a:gd name="T6" fmla="*/ 182 w 560"/>
                <a:gd name="T7" fmla="*/ 83 h 460"/>
                <a:gd name="T8" fmla="*/ 100 w 560"/>
                <a:gd name="T9" fmla="*/ 0 h 460"/>
                <a:gd name="T10" fmla="*/ 100 w 560"/>
                <a:gd name="T11" fmla="*/ 361 h 460"/>
                <a:gd name="T12" fmla="*/ 460 w 560"/>
                <a:gd name="T13" fmla="*/ 361 h 460"/>
                <a:gd name="T14" fmla="*/ 460 w 560"/>
                <a:gd name="T15" fmla="*/ 0 h 460"/>
                <a:gd name="T16" fmla="*/ 377 w 560"/>
                <a:gd name="T17" fmla="*/ 83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0" h="460">
                  <a:moveTo>
                    <a:pt x="377" y="83"/>
                  </a:moveTo>
                  <a:cubicBezTo>
                    <a:pt x="431" y="137"/>
                    <a:pt x="431" y="224"/>
                    <a:pt x="377" y="278"/>
                  </a:cubicBezTo>
                  <a:cubicBezTo>
                    <a:pt x="323" y="331"/>
                    <a:pt x="236" y="331"/>
                    <a:pt x="182" y="278"/>
                  </a:cubicBezTo>
                  <a:cubicBezTo>
                    <a:pt x="129" y="224"/>
                    <a:pt x="129" y="137"/>
                    <a:pt x="182" y="83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0" y="99"/>
                    <a:pt x="0" y="261"/>
                    <a:pt x="100" y="361"/>
                  </a:cubicBezTo>
                  <a:cubicBezTo>
                    <a:pt x="199" y="460"/>
                    <a:pt x="361" y="460"/>
                    <a:pt x="460" y="361"/>
                  </a:cubicBezTo>
                  <a:cubicBezTo>
                    <a:pt x="560" y="261"/>
                    <a:pt x="560" y="99"/>
                    <a:pt x="460" y="0"/>
                  </a:cubicBezTo>
                  <a:lnTo>
                    <a:pt x="377" y="83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" name="Oval 12"/>
            <p:cNvSpPr>
              <a:spLocks noChangeArrowheads="1"/>
            </p:cNvSpPr>
            <p:nvPr/>
          </p:nvSpPr>
          <p:spPr bwMode="auto">
            <a:xfrm>
              <a:off x="1787" y="1648"/>
              <a:ext cx="337" cy="3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0701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9" name="Oval 13"/>
            <p:cNvSpPr>
              <a:spLocks noChangeArrowheads="1"/>
            </p:cNvSpPr>
            <p:nvPr/>
          </p:nvSpPr>
          <p:spPr bwMode="auto">
            <a:xfrm>
              <a:off x="1848" y="1711"/>
              <a:ext cx="213" cy="213"/>
            </a:xfrm>
            <a:prstGeom prst="ellipse">
              <a:avLst/>
            </a:prstGeom>
            <a:solidFill>
              <a:srgbClr val="EF6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0701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3625" y="1648"/>
              <a:ext cx="337" cy="33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0701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" name="Oval 15"/>
            <p:cNvSpPr>
              <a:spLocks noChangeArrowheads="1"/>
            </p:cNvSpPr>
            <p:nvPr/>
          </p:nvSpPr>
          <p:spPr bwMode="auto">
            <a:xfrm>
              <a:off x="3685" y="1711"/>
              <a:ext cx="214" cy="213"/>
            </a:xfrm>
            <a:prstGeom prst="ellipse">
              <a:avLst/>
            </a:prstGeom>
            <a:solidFill>
              <a:srgbClr val="EF6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0701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2713" y="834"/>
              <a:ext cx="337" cy="335"/>
            </a:xfrm>
            <a:prstGeom prst="ellipse">
              <a:avLst/>
            </a:prstGeom>
            <a:solidFill>
              <a:srgbClr val="EF6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0701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3" name="Oval 17"/>
            <p:cNvSpPr>
              <a:spLocks noChangeArrowheads="1"/>
            </p:cNvSpPr>
            <p:nvPr/>
          </p:nvSpPr>
          <p:spPr bwMode="auto">
            <a:xfrm>
              <a:off x="2773" y="895"/>
              <a:ext cx="214" cy="21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0701">
                  <a:solidFill>
                    <a:srgbClr val="FFFFFF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auto">
            <a:xfrm>
              <a:off x="3405" y="2077"/>
              <a:ext cx="220" cy="200"/>
            </a:xfrm>
            <a:custGeom>
              <a:avLst/>
              <a:gdLst>
                <a:gd name="T0" fmla="*/ 30 w 98"/>
                <a:gd name="T1" fmla="*/ 42 h 89"/>
                <a:gd name="T2" fmla="*/ 30 w 98"/>
                <a:gd name="T3" fmla="*/ 42 h 89"/>
                <a:gd name="T4" fmla="*/ 11 w 98"/>
                <a:gd name="T5" fmla="*/ 61 h 89"/>
                <a:gd name="T6" fmla="*/ 8 w 98"/>
                <a:gd name="T7" fmla="*/ 69 h 89"/>
                <a:gd name="T8" fmla="*/ 11 w 98"/>
                <a:gd name="T9" fmla="*/ 78 h 89"/>
                <a:gd name="T10" fmla="*/ 12 w 98"/>
                <a:gd name="T11" fmla="*/ 78 h 89"/>
                <a:gd name="T12" fmla="*/ 20 w 98"/>
                <a:gd name="T13" fmla="*/ 81 h 89"/>
                <a:gd name="T14" fmla="*/ 29 w 98"/>
                <a:gd name="T15" fmla="*/ 78 h 89"/>
                <a:gd name="T16" fmla="*/ 50 w 98"/>
                <a:gd name="T17" fmla="*/ 57 h 89"/>
                <a:gd name="T18" fmla="*/ 50 w 98"/>
                <a:gd name="T19" fmla="*/ 56 h 89"/>
                <a:gd name="T20" fmla="*/ 73 w 98"/>
                <a:gd name="T21" fmla="*/ 34 h 89"/>
                <a:gd name="T22" fmla="*/ 74 w 98"/>
                <a:gd name="T23" fmla="*/ 30 h 89"/>
                <a:gd name="T24" fmla="*/ 73 w 98"/>
                <a:gd name="T25" fmla="*/ 26 h 89"/>
                <a:gd name="T26" fmla="*/ 69 w 98"/>
                <a:gd name="T27" fmla="*/ 24 h 89"/>
                <a:gd name="T28" fmla="*/ 65 w 98"/>
                <a:gd name="T29" fmla="*/ 26 h 89"/>
                <a:gd name="T30" fmla="*/ 32 w 98"/>
                <a:gd name="T31" fmla="*/ 59 h 89"/>
                <a:gd name="T32" fmla="*/ 27 w 98"/>
                <a:gd name="T33" fmla="*/ 59 h 89"/>
                <a:gd name="T34" fmla="*/ 27 w 98"/>
                <a:gd name="T35" fmla="*/ 54 h 89"/>
                <a:gd name="T36" fmla="*/ 60 w 98"/>
                <a:gd name="T37" fmla="*/ 21 h 89"/>
                <a:gd name="T38" fmla="*/ 69 w 98"/>
                <a:gd name="T39" fmla="*/ 17 h 89"/>
                <a:gd name="T40" fmla="*/ 78 w 98"/>
                <a:gd name="T41" fmla="*/ 21 h 89"/>
                <a:gd name="T42" fmla="*/ 82 w 98"/>
                <a:gd name="T43" fmla="*/ 30 h 89"/>
                <a:gd name="T44" fmla="*/ 78 w 98"/>
                <a:gd name="T45" fmla="*/ 39 h 89"/>
                <a:gd name="T46" fmla="*/ 55 w 98"/>
                <a:gd name="T47" fmla="*/ 62 h 89"/>
                <a:gd name="T48" fmla="*/ 55 w 98"/>
                <a:gd name="T49" fmla="*/ 62 h 89"/>
                <a:gd name="T50" fmla="*/ 55 w 98"/>
                <a:gd name="T51" fmla="*/ 62 h 89"/>
                <a:gd name="T52" fmla="*/ 34 w 98"/>
                <a:gd name="T53" fmla="*/ 83 h 89"/>
                <a:gd name="T54" fmla="*/ 20 w 98"/>
                <a:gd name="T55" fmla="*/ 89 h 89"/>
                <a:gd name="T56" fmla="*/ 6 w 98"/>
                <a:gd name="T57" fmla="*/ 83 h 89"/>
                <a:gd name="T58" fmla="*/ 6 w 98"/>
                <a:gd name="T59" fmla="*/ 83 h 89"/>
                <a:gd name="T60" fmla="*/ 6 w 98"/>
                <a:gd name="T61" fmla="*/ 83 h 89"/>
                <a:gd name="T62" fmla="*/ 0 w 98"/>
                <a:gd name="T63" fmla="*/ 69 h 89"/>
                <a:gd name="T64" fmla="*/ 6 w 98"/>
                <a:gd name="T65" fmla="*/ 55 h 89"/>
                <a:gd name="T66" fmla="*/ 27 w 98"/>
                <a:gd name="T67" fmla="*/ 34 h 89"/>
                <a:gd name="T68" fmla="*/ 28 w 98"/>
                <a:gd name="T69" fmla="*/ 34 h 89"/>
                <a:gd name="T70" fmla="*/ 54 w 98"/>
                <a:gd name="T71" fmla="*/ 7 h 89"/>
                <a:gd name="T72" fmla="*/ 72 w 98"/>
                <a:gd name="T73" fmla="*/ 0 h 89"/>
                <a:gd name="T74" fmla="*/ 91 w 98"/>
                <a:gd name="T75" fmla="*/ 7 h 89"/>
                <a:gd name="T76" fmla="*/ 98 w 98"/>
                <a:gd name="T77" fmla="*/ 25 h 89"/>
                <a:gd name="T78" fmla="*/ 91 w 98"/>
                <a:gd name="T79" fmla="*/ 43 h 89"/>
                <a:gd name="T80" fmla="*/ 54 w 98"/>
                <a:gd name="T81" fmla="*/ 80 h 89"/>
                <a:gd name="T82" fmla="*/ 48 w 98"/>
                <a:gd name="T83" fmla="*/ 80 h 89"/>
                <a:gd name="T84" fmla="*/ 48 w 98"/>
                <a:gd name="T85" fmla="*/ 75 h 89"/>
                <a:gd name="T86" fmla="*/ 85 w 98"/>
                <a:gd name="T87" fmla="*/ 38 h 89"/>
                <a:gd name="T88" fmla="*/ 91 w 98"/>
                <a:gd name="T89" fmla="*/ 25 h 89"/>
                <a:gd name="T90" fmla="*/ 85 w 98"/>
                <a:gd name="T91" fmla="*/ 12 h 89"/>
                <a:gd name="T92" fmla="*/ 72 w 98"/>
                <a:gd name="T93" fmla="*/ 7 h 89"/>
                <a:gd name="T94" fmla="*/ 60 w 98"/>
                <a:gd name="T95" fmla="*/ 12 h 89"/>
                <a:gd name="T96" fmla="*/ 30 w 98"/>
                <a:gd name="T97" fmla="*/ 4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8" h="89">
                  <a:moveTo>
                    <a:pt x="30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9" y="63"/>
                    <a:pt x="8" y="66"/>
                    <a:pt x="8" y="69"/>
                  </a:cubicBezTo>
                  <a:cubicBezTo>
                    <a:pt x="8" y="72"/>
                    <a:pt x="9" y="76"/>
                    <a:pt x="11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4" y="80"/>
                    <a:pt x="17" y="81"/>
                    <a:pt x="20" y="81"/>
                  </a:cubicBezTo>
                  <a:cubicBezTo>
                    <a:pt x="23" y="81"/>
                    <a:pt x="26" y="80"/>
                    <a:pt x="29" y="78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73" y="34"/>
                    <a:pt x="73" y="34"/>
                    <a:pt x="73" y="34"/>
                  </a:cubicBezTo>
                  <a:cubicBezTo>
                    <a:pt x="74" y="32"/>
                    <a:pt x="74" y="31"/>
                    <a:pt x="74" y="30"/>
                  </a:cubicBezTo>
                  <a:cubicBezTo>
                    <a:pt x="74" y="28"/>
                    <a:pt x="74" y="27"/>
                    <a:pt x="73" y="26"/>
                  </a:cubicBezTo>
                  <a:cubicBezTo>
                    <a:pt x="72" y="25"/>
                    <a:pt x="71" y="24"/>
                    <a:pt x="69" y="24"/>
                  </a:cubicBezTo>
                  <a:cubicBezTo>
                    <a:pt x="68" y="24"/>
                    <a:pt x="66" y="25"/>
                    <a:pt x="65" y="26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1" y="60"/>
                    <a:pt x="29" y="60"/>
                    <a:pt x="27" y="59"/>
                  </a:cubicBezTo>
                  <a:cubicBezTo>
                    <a:pt x="26" y="58"/>
                    <a:pt x="26" y="55"/>
                    <a:pt x="27" y="54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3" y="18"/>
                    <a:pt x="66" y="17"/>
                    <a:pt x="69" y="17"/>
                  </a:cubicBezTo>
                  <a:cubicBezTo>
                    <a:pt x="72" y="17"/>
                    <a:pt x="76" y="18"/>
                    <a:pt x="78" y="21"/>
                  </a:cubicBezTo>
                  <a:cubicBezTo>
                    <a:pt x="81" y="23"/>
                    <a:pt x="82" y="26"/>
                    <a:pt x="82" y="30"/>
                  </a:cubicBezTo>
                  <a:cubicBezTo>
                    <a:pt x="82" y="33"/>
                    <a:pt x="81" y="36"/>
                    <a:pt x="78" y="39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0" y="87"/>
                    <a:pt x="25" y="89"/>
                    <a:pt x="20" y="89"/>
                  </a:cubicBezTo>
                  <a:cubicBezTo>
                    <a:pt x="15" y="89"/>
                    <a:pt x="10" y="87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2" y="79"/>
                    <a:pt x="0" y="74"/>
                    <a:pt x="0" y="69"/>
                  </a:cubicBezTo>
                  <a:cubicBezTo>
                    <a:pt x="0" y="64"/>
                    <a:pt x="2" y="59"/>
                    <a:pt x="6" y="5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9" y="2"/>
                    <a:pt x="66" y="0"/>
                    <a:pt x="72" y="0"/>
                  </a:cubicBezTo>
                  <a:cubicBezTo>
                    <a:pt x="79" y="0"/>
                    <a:pt x="86" y="2"/>
                    <a:pt x="91" y="7"/>
                  </a:cubicBezTo>
                  <a:cubicBezTo>
                    <a:pt x="96" y="12"/>
                    <a:pt x="98" y="19"/>
                    <a:pt x="98" y="25"/>
                  </a:cubicBezTo>
                  <a:cubicBezTo>
                    <a:pt x="98" y="32"/>
                    <a:pt x="96" y="38"/>
                    <a:pt x="91" y="43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2" y="82"/>
                    <a:pt x="50" y="82"/>
                    <a:pt x="48" y="80"/>
                  </a:cubicBezTo>
                  <a:cubicBezTo>
                    <a:pt x="47" y="79"/>
                    <a:pt x="47" y="76"/>
                    <a:pt x="48" y="75"/>
                  </a:cubicBezTo>
                  <a:cubicBezTo>
                    <a:pt x="85" y="38"/>
                    <a:pt x="85" y="38"/>
                    <a:pt x="85" y="38"/>
                  </a:cubicBezTo>
                  <a:cubicBezTo>
                    <a:pt x="89" y="34"/>
                    <a:pt x="91" y="30"/>
                    <a:pt x="91" y="25"/>
                  </a:cubicBezTo>
                  <a:cubicBezTo>
                    <a:pt x="91" y="21"/>
                    <a:pt x="89" y="16"/>
                    <a:pt x="85" y="12"/>
                  </a:cubicBezTo>
                  <a:cubicBezTo>
                    <a:pt x="82" y="9"/>
                    <a:pt x="77" y="7"/>
                    <a:pt x="72" y="7"/>
                  </a:cubicBezTo>
                  <a:cubicBezTo>
                    <a:pt x="68" y="7"/>
                    <a:pt x="63" y="9"/>
                    <a:pt x="60" y="12"/>
                  </a:cubicBezTo>
                  <a:cubicBezTo>
                    <a:pt x="30" y="42"/>
                    <a:pt x="30" y="42"/>
                    <a:pt x="30" y="42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5" name="Freeform 19"/>
            <p:cNvSpPr>
              <a:spLocks noEditPoints="1"/>
            </p:cNvSpPr>
            <p:nvPr/>
          </p:nvSpPr>
          <p:spPr bwMode="auto">
            <a:xfrm>
              <a:off x="2169" y="2057"/>
              <a:ext cx="175" cy="220"/>
            </a:xfrm>
            <a:custGeom>
              <a:avLst/>
              <a:gdLst>
                <a:gd name="T0" fmla="*/ 58 w 78"/>
                <a:gd name="T1" fmla="*/ 55 h 98"/>
                <a:gd name="T2" fmla="*/ 51 w 78"/>
                <a:gd name="T3" fmla="*/ 89 h 98"/>
                <a:gd name="T4" fmla="*/ 74 w 78"/>
                <a:gd name="T5" fmla="*/ 90 h 98"/>
                <a:gd name="T6" fmla="*/ 74 w 78"/>
                <a:gd name="T7" fmla="*/ 98 h 98"/>
                <a:gd name="T8" fmla="*/ 0 w 78"/>
                <a:gd name="T9" fmla="*/ 94 h 98"/>
                <a:gd name="T10" fmla="*/ 28 w 78"/>
                <a:gd name="T11" fmla="*/ 90 h 98"/>
                <a:gd name="T12" fmla="*/ 45 w 78"/>
                <a:gd name="T13" fmla="*/ 83 h 98"/>
                <a:gd name="T14" fmla="*/ 6 w 78"/>
                <a:gd name="T15" fmla="*/ 81 h 98"/>
                <a:gd name="T16" fmla="*/ 6 w 78"/>
                <a:gd name="T17" fmla="*/ 77 h 98"/>
                <a:gd name="T18" fmla="*/ 52 w 78"/>
                <a:gd name="T19" fmla="*/ 66 h 98"/>
                <a:gd name="T20" fmla="*/ 47 w 78"/>
                <a:gd name="T21" fmla="*/ 51 h 98"/>
                <a:gd name="T22" fmla="*/ 39 w 78"/>
                <a:gd name="T23" fmla="*/ 52 h 98"/>
                <a:gd name="T24" fmla="*/ 30 w 78"/>
                <a:gd name="T25" fmla="*/ 62 h 98"/>
                <a:gd name="T26" fmla="*/ 26 w 78"/>
                <a:gd name="T27" fmla="*/ 65 h 98"/>
                <a:gd name="T28" fmla="*/ 13 w 78"/>
                <a:gd name="T29" fmla="*/ 60 h 98"/>
                <a:gd name="T30" fmla="*/ 15 w 78"/>
                <a:gd name="T31" fmla="*/ 53 h 98"/>
                <a:gd name="T32" fmla="*/ 12 w 78"/>
                <a:gd name="T33" fmla="*/ 49 h 98"/>
                <a:gd name="T34" fmla="*/ 35 w 78"/>
                <a:gd name="T35" fmla="*/ 13 h 98"/>
                <a:gd name="T36" fmla="*/ 37 w 78"/>
                <a:gd name="T37" fmla="*/ 14 h 98"/>
                <a:gd name="T38" fmla="*/ 38 w 78"/>
                <a:gd name="T39" fmla="*/ 7 h 98"/>
                <a:gd name="T40" fmla="*/ 42 w 78"/>
                <a:gd name="T41" fmla="*/ 1 h 98"/>
                <a:gd name="T42" fmla="*/ 61 w 78"/>
                <a:gd name="T43" fmla="*/ 16 h 98"/>
                <a:gd name="T44" fmla="*/ 54 w 78"/>
                <a:gd name="T45" fmla="*/ 16 h 98"/>
                <a:gd name="T46" fmla="*/ 52 w 78"/>
                <a:gd name="T47" fmla="*/ 23 h 98"/>
                <a:gd name="T48" fmla="*/ 49 w 78"/>
                <a:gd name="T49" fmla="*/ 34 h 98"/>
                <a:gd name="T50" fmla="*/ 51 w 78"/>
                <a:gd name="T51" fmla="*/ 45 h 98"/>
                <a:gd name="T52" fmla="*/ 50 w 78"/>
                <a:gd name="T53" fmla="*/ 14 h 98"/>
                <a:gd name="T54" fmla="*/ 41 w 78"/>
                <a:gd name="T55" fmla="*/ 17 h 98"/>
                <a:gd name="T56" fmla="*/ 50 w 78"/>
                <a:gd name="T57" fmla="*/ 14 h 98"/>
                <a:gd name="T58" fmla="*/ 45 w 78"/>
                <a:gd name="T59" fmla="*/ 32 h 98"/>
                <a:gd name="T60" fmla="*/ 35 w 78"/>
                <a:gd name="T61" fmla="*/ 18 h 98"/>
                <a:gd name="T62" fmla="*/ 30 w 78"/>
                <a:gd name="T63" fmla="*/ 57 h 98"/>
                <a:gd name="T64" fmla="*/ 31 w 78"/>
                <a:gd name="T65" fmla="*/ 42 h 98"/>
                <a:gd name="T66" fmla="*/ 34 w 78"/>
                <a:gd name="T67" fmla="*/ 35 h 98"/>
                <a:gd name="T68" fmla="*/ 46 w 78"/>
                <a:gd name="T69" fmla="*/ 38 h 98"/>
                <a:gd name="T70" fmla="*/ 38 w 78"/>
                <a:gd name="T71" fmla="*/ 38 h 98"/>
                <a:gd name="T72" fmla="*/ 38 w 78"/>
                <a:gd name="T73" fmla="*/ 38 h 98"/>
                <a:gd name="T74" fmla="*/ 42 w 78"/>
                <a:gd name="T75" fmla="*/ 48 h 98"/>
                <a:gd name="T76" fmla="*/ 46 w 78"/>
                <a:gd name="T77" fmla="*/ 46 h 98"/>
                <a:gd name="T78" fmla="*/ 46 w 78"/>
                <a:gd name="T79" fmla="*/ 38 h 98"/>
                <a:gd name="T80" fmla="*/ 19 w 78"/>
                <a:gd name="T81" fmla="*/ 56 h 98"/>
                <a:gd name="T82" fmla="*/ 18 w 78"/>
                <a:gd name="T83" fmla="*/ 57 h 98"/>
                <a:gd name="T84" fmla="*/ 24 w 78"/>
                <a:gd name="T85" fmla="*/ 5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8" h="98">
                  <a:moveTo>
                    <a:pt x="51" y="45"/>
                  </a:moveTo>
                  <a:cubicBezTo>
                    <a:pt x="54" y="48"/>
                    <a:pt x="56" y="51"/>
                    <a:pt x="58" y="55"/>
                  </a:cubicBezTo>
                  <a:cubicBezTo>
                    <a:pt x="59" y="58"/>
                    <a:pt x="60" y="62"/>
                    <a:pt x="60" y="66"/>
                  </a:cubicBezTo>
                  <a:cubicBezTo>
                    <a:pt x="60" y="75"/>
                    <a:pt x="56" y="83"/>
                    <a:pt x="51" y="89"/>
                  </a:cubicBezTo>
                  <a:cubicBezTo>
                    <a:pt x="50" y="89"/>
                    <a:pt x="49" y="90"/>
                    <a:pt x="49" y="90"/>
                  </a:cubicBezTo>
                  <a:cubicBezTo>
                    <a:pt x="74" y="90"/>
                    <a:pt x="74" y="90"/>
                    <a:pt x="74" y="90"/>
                  </a:cubicBezTo>
                  <a:cubicBezTo>
                    <a:pt x="76" y="90"/>
                    <a:pt x="78" y="92"/>
                    <a:pt x="78" y="94"/>
                  </a:cubicBezTo>
                  <a:cubicBezTo>
                    <a:pt x="78" y="96"/>
                    <a:pt x="76" y="98"/>
                    <a:pt x="74" y="98"/>
                  </a:cubicBezTo>
                  <a:cubicBezTo>
                    <a:pt x="51" y="98"/>
                    <a:pt x="27" y="98"/>
                    <a:pt x="4" y="98"/>
                  </a:cubicBezTo>
                  <a:cubicBezTo>
                    <a:pt x="2" y="98"/>
                    <a:pt x="0" y="96"/>
                    <a:pt x="0" y="94"/>
                  </a:cubicBezTo>
                  <a:cubicBezTo>
                    <a:pt x="0" y="92"/>
                    <a:pt x="2" y="90"/>
                    <a:pt x="4" y="90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28" y="90"/>
                    <a:pt x="28" y="90"/>
                    <a:pt x="28" y="90"/>
                  </a:cubicBezTo>
                  <a:cubicBezTo>
                    <a:pt x="35" y="90"/>
                    <a:pt x="41" y="88"/>
                    <a:pt x="45" y="83"/>
                  </a:cubicBezTo>
                  <a:cubicBezTo>
                    <a:pt x="46" y="83"/>
                    <a:pt x="47" y="82"/>
                    <a:pt x="47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4" y="81"/>
                    <a:pt x="3" y="80"/>
                    <a:pt x="3" y="79"/>
                  </a:cubicBezTo>
                  <a:cubicBezTo>
                    <a:pt x="3" y="78"/>
                    <a:pt x="4" y="77"/>
                    <a:pt x="6" y="77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52" y="74"/>
                    <a:pt x="52" y="70"/>
                    <a:pt x="52" y="66"/>
                  </a:cubicBezTo>
                  <a:cubicBezTo>
                    <a:pt x="52" y="63"/>
                    <a:pt x="52" y="60"/>
                    <a:pt x="51" y="57"/>
                  </a:cubicBezTo>
                  <a:cubicBezTo>
                    <a:pt x="50" y="55"/>
                    <a:pt x="48" y="53"/>
                    <a:pt x="47" y="51"/>
                  </a:cubicBezTo>
                  <a:cubicBezTo>
                    <a:pt x="45" y="52"/>
                    <a:pt x="43" y="52"/>
                    <a:pt x="42" y="52"/>
                  </a:cubicBezTo>
                  <a:cubicBezTo>
                    <a:pt x="41" y="52"/>
                    <a:pt x="40" y="52"/>
                    <a:pt x="39" y="5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2" y="62"/>
                    <a:pt x="31" y="63"/>
                    <a:pt x="30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5" y="66"/>
                    <a:pt x="24" y="66"/>
                    <a:pt x="23" y="65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2" y="59"/>
                    <a:pt x="12" y="58"/>
                    <a:pt x="13" y="57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1" y="52"/>
                    <a:pt x="11" y="50"/>
                    <a:pt x="12" y="49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3"/>
                    <a:pt x="34" y="13"/>
                    <a:pt x="35" y="13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6"/>
                    <a:pt x="36" y="4"/>
                    <a:pt x="37" y="2"/>
                  </a:cubicBezTo>
                  <a:cubicBezTo>
                    <a:pt x="38" y="0"/>
                    <a:pt x="40" y="0"/>
                    <a:pt x="42" y="1"/>
                  </a:cubicBezTo>
                  <a:cubicBezTo>
                    <a:pt x="48" y="4"/>
                    <a:pt x="54" y="8"/>
                    <a:pt x="60" y="11"/>
                  </a:cubicBezTo>
                  <a:cubicBezTo>
                    <a:pt x="61" y="12"/>
                    <a:pt x="62" y="14"/>
                    <a:pt x="61" y="16"/>
                  </a:cubicBezTo>
                  <a:cubicBezTo>
                    <a:pt x="60" y="18"/>
                    <a:pt x="58" y="18"/>
                    <a:pt x="56" y="17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4" y="24"/>
                    <a:pt x="54" y="25"/>
                    <a:pt x="53" y="26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1" y="36"/>
                    <a:pt x="52" y="39"/>
                    <a:pt x="52" y="42"/>
                  </a:cubicBezTo>
                  <a:cubicBezTo>
                    <a:pt x="52" y="43"/>
                    <a:pt x="52" y="44"/>
                    <a:pt x="51" y="45"/>
                  </a:cubicBezTo>
                  <a:close/>
                  <a:moveTo>
                    <a:pt x="50" y="14"/>
                  </a:moveTo>
                  <a:cubicBezTo>
                    <a:pt x="50" y="14"/>
                    <a:pt x="50" y="14"/>
                    <a:pt x="50" y="14"/>
                  </a:cubicBezTo>
                  <a:cubicBezTo>
                    <a:pt x="48" y="13"/>
                    <a:pt x="46" y="12"/>
                    <a:pt x="45" y="11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50" y="14"/>
                    <a:pt x="50" y="14"/>
                    <a:pt x="50" y="14"/>
                  </a:cubicBezTo>
                  <a:close/>
                  <a:moveTo>
                    <a:pt x="45" y="32"/>
                  </a:moveTo>
                  <a:cubicBezTo>
                    <a:pt x="45" y="32"/>
                    <a:pt x="45" y="32"/>
                    <a:pt x="45" y="32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44" y="23"/>
                    <a:pt x="39" y="21"/>
                    <a:pt x="35" y="18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21" y="52"/>
                    <a:pt x="26" y="55"/>
                    <a:pt x="30" y="57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33" y="47"/>
                    <a:pt x="31" y="45"/>
                    <a:pt x="31" y="42"/>
                  </a:cubicBezTo>
                  <a:cubicBezTo>
                    <a:pt x="31" y="39"/>
                    <a:pt x="33" y="37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7" y="32"/>
                    <a:pt x="41" y="31"/>
                    <a:pt x="45" y="32"/>
                  </a:cubicBezTo>
                  <a:close/>
                  <a:moveTo>
                    <a:pt x="46" y="38"/>
                  </a:moveTo>
                  <a:cubicBezTo>
                    <a:pt x="46" y="38"/>
                    <a:pt x="46" y="38"/>
                    <a:pt x="46" y="38"/>
                  </a:cubicBezTo>
                  <a:cubicBezTo>
                    <a:pt x="43" y="36"/>
                    <a:pt x="40" y="36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7" y="39"/>
                    <a:pt x="36" y="40"/>
                    <a:pt x="36" y="42"/>
                  </a:cubicBezTo>
                  <a:cubicBezTo>
                    <a:pt x="36" y="45"/>
                    <a:pt x="39" y="48"/>
                    <a:pt x="42" y="48"/>
                  </a:cubicBezTo>
                  <a:cubicBezTo>
                    <a:pt x="43" y="48"/>
                    <a:pt x="45" y="47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47" y="45"/>
                    <a:pt x="47" y="43"/>
                    <a:pt x="47" y="42"/>
                  </a:cubicBezTo>
                  <a:cubicBezTo>
                    <a:pt x="47" y="40"/>
                    <a:pt x="47" y="39"/>
                    <a:pt x="46" y="38"/>
                  </a:cubicBezTo>
                  <a:cubicBezTo>
                    <a:pt x="46" y="38"/>
                    <a:pt x="46" y="38"/>
                    <a:pt x="46" y="38"/>
                  </a:cubicBezTo>
                  <a:close/>
                  <a:moveTo>
                    <a:pt x="19" y="56"/>
                  </a:moveTo>
                  <a:cubicBezTo>
                    <a:pt x="19" y="56"/>
                    <a:pt x="19" y="56"/>
                    <a:pt x="19" y="56"/>
                  </a:cubicBezTo>
                  <a:cubicBezTo>
                    <a:pt x="18" y="57"/>
                    <a:pt x="18" y="57"/>
                    <a:pt x="18" y="57"/>
                  </a:cubicBezTo>
                  <a:cubicBezTo>
                    <a:pt x="23" y="60"/>
                    <a:pt x="23" y="60"/>
                    <a:pt x="23" y="60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19" y="56"/>
                    <a:pt x="19" y="56"/>
                    <a:pt x="19" y="56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6" name="Freeform 20"/>
            <p:cNvSpPr>
              <a:spLocks noEditPoints="1"/>
            </p:cNvSpPr>
            <p:nvPr/>
          </p:nvSpPr>
          <p:spPr bwMode="auto">
            <a:xfrm>
              <a:off x="2769" y="1428"/>
              <a:ext cx="222" cy="220"/>
            </a:xfrm>
            <a:custGeom>
              <a:avLst/>
              <a:gdLst>
                <a:gd name="T0" fmla="*/ 14 w 99"/>
                <a:gd name="T1" fmla="*/ 51 h 98"/>
                <a:gd name="T2" fmla="*/ 14 w 99"/>
                <a:gd name="T3" fmla="*/ 47 h 98"/>
                <a:gd name="T4" fmla="*/ 5 w 99"/>
                <a:gd name="T5" fmla="*/ 47 h 98"/>
                <a:gd name="T6" fmla="*/ 4 w 99"/>
                <a:gd name="T7" fmla="*/ 68 h 98"/>
                <a:gd name="T8" fmla="*/ 15 w 99"/>
                <a:gd name="T9" fmla="*/ 84 h 98"/>
                <a:gd name="T10" fmla="*/ 69 w 99"/>
                <a:gd name="T11" fmla="*/ 95 h 98"/>
                <a:gd name="T12" fmla="*/ 85 w 99"/>
                <a:gd name="T13" fmla="*/ 84 h 98"/>
                <a:gd name="T14" fmla="*/ 95 w 99"/>
                <a:gd name="T15" fmla="*/ 30 h 98"/>
                <a:gd name="T16" fmla="*/ 85 w 99"/>
                <a:gd name="T17" fmla="*/ 14 h 98"/>
                <a:gd name="T18" fmla="*/ 50 w 99"/>
                <a:gd name="T19" fmla="*/ 0 h 98"/>
                <a:gd name="T20" fmla="*/ 31 w 99"/>
                <a:gd name="T21" fmla="*/ 3 h 98"/>
                <a:gd name="T22" fmla="*/ 22 w 99"/>
                <a:gd name="T23" fmla="*/ 4 h 98"/>
                <a:gd name="T24" fmla="*/ 14 w 99"/>
                <a:gd name="T25" fmla="*/ 3 h 98"/>
                <a:gd name="T26" fmla="*/ 15 w 99"/>
                <a:gd name="T27" fmla="*/ 19 h 98"/>
                <a:gd name="T28" fmla="*/ 31 w 99"/>
                <a:gd name="T29" fmla="*/ 21 h 98"/>
                <a:gd name="T30" fmla="*/ 31 w 99"/>
                <a:gd name="T31" fmla="*/ 14 h 98"/>
                <a:gd name="T32" fmla="*/ 33 w 99"/>
                <a:gd name="T33" fmla="*/ 10 h 98"/>
                <a:gd name="T34" fmla="*/ 47 w 99"/>
                <a:gd name="T35" fmla="*/ 7 h 98"/>
                <a:gd name="T36" fmla="*/ 50 w 99"/>
                <a:gd name="T37" fmla="*/ 16 h 98"/>
                <a:gd name="T38" fmla="*/ 52 w 99"/>
                <a:gd name="T39" fmla="*/ 7 h 98"/>
                <a:gd name="T40" fmla="*/ 69 w 99"/>
                <a:gd name="T41" fmla="*/ 12 h 98"/>
                <a:gd name="T42" fmla="*/ 68 w 99"/>
                <a:gd name="T43" fmla="*/ 17 h 98"/>
                <a:gd name="T44" fmla="*/ 73 w 99"/>
                <a:gd name="T45" fmla="*/ 14 h 98"/>
                <a:gd name="T46" fmla="*/ 85 w 99"/>
                <a:gd name="T47" fmla="*/ 26 h 98"/>
                <a:gd name="T48" fmla="*/ 82 w 99"/>
                <a:gd name="T49" fmla="*/ 30 h 98"/>
                <a:gd name="T50" fmla="*/ 87 w 99"/>
                <a:gd name="T51" fmla="*/ 30 h 98"/>
                <a:gd name="T52" fmla="*/ 88 w 99"/>
                <a:gd name="T53" fmla="*/ 33 h 98"/>
                <a:gd name="T54" fmla="*/ 85 w 99"/>
                <a:gd name="T55" fmla="*/ 47 h 98"/>
                <a:gd name="T56" fmla="*/ 85 w 99"/>
                <a:gd name="T57" fmla="*/ 51 h 98"/>
                <a:gd name="T58" fmla="*/ 87 w 99"/>
                <a:gd name="T59" fmla="*/ 68 h 98"/>
                <a:gd name="T60" fmla="*/ 82 w 99"/>
                <a:gd name="T61" fmla="*/ 68 h 98"/>
                <a:gd name="T62" fmla="*/ 85 w 99"/>
                <a:gd name="T63" fmla="*/ 72 h 98"/>
                <a:gd name="T64" fmla="*/ 73 w 99"/>
                <a:gd name="T65" fmla="*/ 84 h 98"/>
                <a:gd name="T66" fmla="*/ 68 w 99"/>
                <a:gd name="T67" fmla="*/ 81 h 98"/>
                <a:gd name="T68" fmla="*/ 69 w 99"/>
                <a:gd name="T69" fmla="*/ 86 h 98"/>
                <a:gd name="T70" fmla="*/ 66 w 99"/>
                <a:gd name="T71" fmla="*/ 88 h 98"/>
                <a:gd name="T72" fmla="*/ 52 w 99"/>
                <a:gd name="T73" fmla="*/ 84 h 98"/>
                <a:gd name="T74" fmla="*/ 47 w 99"/>
                <a:gd name="T75" fmla="*/ 84 h 98"/>
                <a:gd name="T76" fmla="*/ 31 w 99"/>
                <a:gd name="T77" fmla="*/ 86 h 98"/>
                <a:gd name="T78" fmla="*/ 31 w 99"/>
                <a:gd name="T79" fmla="*/ 81 h 98"/>
                <a:gd name="T80" fmla="*/ 27 w 99"/>
                <a:gd name="T81" fmla="*/ 84 h 98"/>
                <a:gd name="T82" fmla="*/ 15 w 99"/>
                <a:gd name="T83" fmla="*/ 72 h 98"/>
                <a:gd name="T84" fmla="*/ 17 w 99"/>
                <a:gd name="T85" fmla="*/ 68 h 98"/>
                <a:gd name="T86" fmla="*/ 12 w 99"/>
                <a:gd name="T87" fmla="*/ 68 h 98"/>
                <a:gd name="T88" fmla="*/ 11 w 99"/>
                <a:gd name="T89" fmla="*/ 65 h 98"/>
                <a:gd name="T90" fmla="*/ 46 w 99"/>
                <a:gd name="T91" fmla="*/ 23 h 98"/>
                <a:gd name="T92" fmla="*/ 50 w 99"/>
                <a:gd name="T93" fmla="*/ 19 h 98"/>
                <a:gd name="T94" fmla="*/ 53 w 99"/>
                <a:gd name="T95" fmla="*/ 47 h 98"/>
                <a:gd name="T96" fmla="*/ 77 w 99"/>
                <a:gd name="T97" fmla="*/ 65 h 98"/>
                <a:gd name="T98" fmla="*/ 48 w 99"/>
                <a:gd name="T99" fmla="*/ 52 h 98"/>
                <a:gd name="T100" fmla="*/ 46 w 99"/>
                <a:gd name="T101" fmla="*/ 23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9" h="98">
                  <a:moveTo>
                    <a:pt x="8" y="51"/>
                  </a:moveTo>
                  <a:cubicBezTo>
                    <a:pt x="14" y="51"/>
                    <a:pt x="14" y="51"/>
                    <a:pt x="14" y="51"/>
                  </a:cubicBezTo>
                  <a:cubicBezTo>
                    <a:pt x="16" y="51"/>
                    <a:pt x="17" y="50"/>
                    <a:pt x="17" y="49"/>
                  </a:cubicBezTo>
                  <a:cubicBezTo>
                    <a:pt x="17" y="48"/>
                    <a:pt x="16" y="47"/>
                    <a:pt x="14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2" y="47"/>
                    <a:pt x="0" y="47"/>
                    <a:pt x="0" y="51"/>
                  </a:cubicBezTo>
                  <a:cubicBezTo>
                    <a:pt x="1" y="57"/>
                    <a:pt x="2" y="63"/>
                    <a:pt x="4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7" y="74"/>
                    <a:pt x="10" y="79"/>
                    <a:pt x="15" y="84"/>
                  </a:cubicBezTo>
                  <a:cubicBezTo>
                    <a:pt x="24" y="93"/>
                    <a:pt x="36" y="98"/>
                    <a:pt x="50" y="98"/>
                  </a:cubicBezTo>
                  <a:cubicBezTo>
                    <a:pt x="56" y="98"/>
                    <a:pt x="63" y="97"/>
                    <a:pt x="69" y="95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75" y="92"/>
                    <a:pt x="80" y="88"/>
                    <a:pt x="85" y="84"/>
                  </a:cubicBezTo>
                  <a:cubicBezTo>
                    <a:pt x="94" y="75"/>
                    <a:pt x="99" y="63"/>
                    <a:pt x="99" y="49"/>
                  </a:cubicBezTo>
                  <a:cubicBezTo>
                    <a:pt x="99" y="42"/>
                    <a:pt x="98" y="36"/>
                    <a:pt x="95" y="30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3" y="24"/>
                    <a:pt x="89" y="19"/>
                    <a:pt x="85" y="14"/>
                  </a:cubicBezTo>
                  <a:cubicBezTo>
                    <a:pt x="80" y="10"/>
                    <a:pt x="75" y="6"/>
                    <a:pt x="69" y="3"/>
                  </a:cubicBezTo>
                  <a:cubicBezTo>
                    <a:pt x="63" y="1"/>
                    <a:pt x="56" y="0"/>
                    <a:pt x="50" y="0"/>
                  </a:cubicBezTo>
                  <a:cubicBezTo>
                    <a:pt x="43" y="0"/>
                    <a:pt x="37" y="1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27" y="5"/>
                    <a:pt x="24" y="6"/>
                    <a:pt x="22" y="8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7"/>
                    <a:pt x="14" y="19"/>
                    <a:pt x="15" y="19"/>
                  </a:cubicBezTo>
                  <a:cubicBezTo>
                    <a:pt x="15" y="20"/>
                    <a:pt x="16" y="21"/>
                    <a:pt x="17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3" y="21"/>
                    <a:pt x="34" y="20"/>
                    <a:pt x="35" y="18"/>
                  </a:cubicBezTo>
                  <a:cubicBezTo>
                    <a:pt x="35" y="16"/>
                    <a:pt x="33" y="14"/>
                    <a:pt x="31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9" y="12"/>
                    <a:pt x="31" y="11"/>
                    <a:pt x="3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8" y="9"/>
                    <a:pt x="43" y="7"/>
                    <a:pt x="47" y="7"/>
                  </a:cubicBezTo>
                  <a:cubicBezTo>
                    <a:pt x="47" y="14"/>
                    <a:pt x="47" y="14"/>
                    <a:pt x="47" y="14"/>
                  </a:cubicBezTo>
                  <a:cubicBezTo>
                    <a:pt x="47" y="15"/>
                    <a:pt x="48" y="16"/>
                    <a:pt x="50" y="16"/>
                  </a:cubicBezTo>
                  <a:cubicBezTo>
                    <a:pt x="51" y="16"/>
                    <a:pt x="52" y="15"/>
                    <a:pt x="52" y="14"/>
                  </a:cubicBezTo>
                  <a:cubicBezTo>
                    <a:pt x="52" y="7"/>
                    <a:pt x="52" y="7"/>
                    <a:pt x="52" y="7"/>
                  </a:cubicBezTo>
                  <a:cubicBezTo>
                    <a:pt x="57" y="7"/>
                    <a:pt x="61" y="9"/>
                    <a:pt x="66" y="10"/>
                  </a:cubicBezTo>
                  <a:cubicBezTo>
                    <a:pt x="67" y="11"/>
                    <a:pt x="68" y="11"/>
                    <a:pt x="69" y="12"/>
                  </a:cubicBezTo>
                  <a:cubicBezTo>
                    <a:pt x="67" y="14"/>
                    <a:pt x="67" y="14"/>
                    <a:pt x="67" y="14"/>
                  </a:cubicBezTo>
                  <a:cubicBezTo>
                    <a:pt x="67" y="15"/>
                    <a:pt x="67" y="16"/>
                    <a:pt x="68" y="17"/>
                  </a:cubicBezTo>
                  <a:cubicBezTo>
                    <a:pt x="69" y="17"/>
                    <a:pt x="71" y="17"/>
                    <a:pt x="71" y="16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5" y="16"/>
                    <a:pt x="77" y="17"/>
                    <a:pt x="79" y="19"/>
                  </a:cubicBezTo>
                  <a:cubicBezTo>
                    <a:pt x="81" y="21"/>
                    <a:pt x="83" y="24"/>
                    <a:pt x="85" y="26"/>
                  </a:cubicBezTo>
                  <a:cubicBezTo>
                    <a:pt x="83" y="27"/>
                    <a:pt x="83" y="27"/>
                    <a:pt x="83" y="27"/>
                  </a:cubicBezTo>
                  <a:cubicBezTo>
                    <a:pt x="82" y="28"/>
                    <a:pt x="81" y="29"/>
                    <a:pt x="82" y="30"/>
                  </a:cubicBezTo>
                  <a:cubicBezTo>
                    <a:pt x="83" y="31"/>
                    <a:pt x="84" y="32"/>
                    <a:pt x="85" y="31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7" y="31"/>
                    <a:pt x="88" y="32"/>
                    <a:pt x="88" y="33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90" y="37"/>
                    <a:pt x="91" y="42"/>
                    <a:pt x="91" y="47"/>
                  </a:cubicBezTo>
                  <a:cubicBezTo>
                    <a:pt x="85" y="47"/>
                    <a:pt x="85" y="47"/>
                    <a:pt x="85" y="47"/>
                  </a:cubicBezTo>
                  <a:cubicBezTo>
                    <a:pt x="84" y="47"/>
                    <a:pt x="83" y="48"/>
                    <a:pt x="83" y="49"/>
                  </a:cubicBezTo>
                  <a:cubicBezTo>
                    <a:pt x="83" y="50"/>
                    <a:pt x="84" y="51"/>
                    <a:pt x="85" y="51"/>
                  </a:cubicBezTo>
                  <a:cubicBezTo>
                    <a:pt x="91" y="51"/>
                    <a:pt x="91" y="51"/>
                    <a:pt x="91" y="51"/>
                  </a:cubicBezTo>
                  <a:cubicBezTo>
                    <a:pt x="91" y="57"/>
                    <a:pt x="90" y="63"/>
                    <a:pt x="87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4" y="66"/>
                    <a:pt x="83" y="67"/>
                    <a:pt x="82" y="68"/>
                  </a:cubicBezTo>
                  <a:cubicBezTo>
                    <a:pt x="81" y="69"/>
                    <a:pt x="82" y="70"/>
                    <a:pt x="83" y="71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3" y="74"/>
                    <a:pt x="81" y="77"/>
                    <a:pt x="79" y="79"/>
                  </a:cubicBezTo>
                  <a:cubicBezTo>
                    <a:pt x="77" y="81"/>
                    <a:pt x="75" y="82"/>
                    <a:pt x="73" y="84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1"/>
                    <a:pt x="69" y="81"/>
                    <a:pt x="68" y="81"/>
                  </a:cubicBezTo>
                  <a:cubicBezTo>
                    <a:pt x="67" y="82"/>
                    <a:pt x="67" y="83"/>
                    <a:pt x="67" y="84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68" y="87"/>
                    <a:pt x="67" y="87"/>
                    <a:pt x="66" y="88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1" y="89"/>
                    <a:pt x="57" y="91"/>
                    <a:pt x="52" y="91"/>
                  </a:cubicBezTo>
                  <a:cubicBezTo>
                    <a:pt x="52" y="84"/>
                    <a:pt x="52" y="84"/>
                    <a:pt x="52" y="84"/>
                  </a:cubicBezTo>
                  <a:cubicBezTo>
                    <a:pt x="52" y="83"/>
                    <a:pt x="51" y="82"/>
                    <a:pt x="50" y="82"/>
                  </a:cubicBezTo>
                  <a:cubicBezTo>
                    <a:pt x="48" y="82"/>
                    <a:pt x="47" y="83"/>
                    <a:pt x="47" y="84"/>
                  </a:cubicBezTo>
                  <a:cubicBezTo>
                    <a:pt x="47" y="91"/>
                    <a:pt x="47" y="91"/>
                    <a:pt x="47" y="91"/>
                  </a:cubicBezTo>
                  <a:cubicBezTo>
                    <a:pt x="41" y="91"/>
                    <a:pt x="36" y="89"/>
                    <a:pt x="31" y="86"/>
                  </a:cubicBezTo>
                  <a:cubicBezTo>
                    <a:pt x="32" y="84"/>
                    <a:pt x="32" y="84"/>
                    <a:pt x="32" y="84"/>
                  </a:cubicBezTo>
                  <a:cubicBezTo>
                    <a:pt x="32" y="83"/>
                    <a:pt x="32" y="82"/>
                    <a:pt x="31" y="81"/>
                  </a:cubicBezTo>
                  <a:cubicBezTo>
                    <a:pt x="30" y="81"/>
                    <a:pt x="29" y="81"/>
                    <a:pt x="28" y="82"/>
                  </a:cubicBezTo>
                  <a:cubicBezTo>
                    <a:pt x="27" y="84"/>
                    <a:pt x="27" y="84"/>
                    <a:pt x="27" y="84"/>
                  </a:cubicBezTo>
                  <a:cubicBezTo>
                    <a:pt x="24" y="82"/>
                    <a:pt x="22" y="81"/>
                    <a:pt x="20" y="79"/>
                  </a:cubicBezTo>
                  <a:cubicBezTo>
                    <a:pt x="18" y="77"/>
                    <a:pt x="16" y="74"/>
                    <a:pt x="15" y="72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8" y="70"/>
                    <a:pt x="18" y="69"/>
                    <a:pt x="17" y="68"/>
                  </a:cubicBezTo>
                  <a:cubicBezTo>
                    <a:pt x="17" y="67"/>
                    <a:pt x="15" y="66"/>
                    <a:pt x="14" y="67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1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1"/>
                    <a:pt x="8" y="56"/>
                    <a:pt x="8" y="51"/>
                  </a:cubicBezTo>
                  <a:close/>
                  <a:moveTo>
                    <a:pt x="46" y="23"/>
                  </a:moveTo>
                  <a:cubicBezTo>
                    <a:pt x="46" y="23"/>
                    <a:pt x="46" y="23"/>
                    <a:pt x="46" y="23"/>
                  </a:cubicBezTo>
                  <a:cubicBezTo>
                    <a:pt x="46" y="21"/>
                    <a:pt x="48" y="19"/>
                    <a:pt x="50" y="19"/>
                  </a:cubicBezTo>
                  <a:cubicBezTo>
                    <a:pt x="52" y="19"/>
                    <a:pt x="53" y="21"/>
                    <a:pt x="53" y="23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7" y="61"/>
                    <a:pt x="78" y="63"/>
                    <a:pt x="77" y="65"/>
                  </a:cubicBezTo>
                  <a:cubicBezTo>
                    <a:pt x="76" y="67"/>
                    <a:pt x="74" y="67"/>
                    <a:pt x="72" y="66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7" y="52"/>
                    <a:pt x="46" y="50"/>
                    <a:pt x="46" y="49"/>
                  </a:cubicBezTo>
                  <a:cubicBezTo>
                    <a:pt x="46" y="23"/>
                    <a:pt x="46" y="23"/>
                    <a:pt x="46" y="23"/>
                  </a:cubicBezTo>
                  <a:close/>
                </a:path>
              </a:pathLst>
            </a:custGeom>
            <a:solidFill>
              <a:srgbClr val="EF6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7" name="Text Box 22"/>
          <p:cNvSpPr txBox="1">
            <a:spLocks noChangeArrowheads="1"/>
          </p:cNvSpPr>
          <p:nvPr/>
        </p:nvSpPr>
        <p:spPr bwMode="auto">
          <a:xfrm>
            <a:off x="4295856" y="1487538"/>
            <a:ext cx="253916" cy="20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900">
                <a:latin typeface="黑体" panose="02010609060101010101" pitchFamily="49" charset="-122"/>
                <a:ea typeface="黑体" panose="02010609060101010101" pitchFamily="49" charset="-122"/>
              </a:rPr>
              <a:t>01</a:t>
            </a: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>
            <a:off x="5076906" y="2186435"/>
            <a:ext cx="253916" cy="20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900">
                <a:latin typeface="黑体" panose="02010609060101010101" pitchFamily="49" charset="-122"/>
                <a:ea typeface="黑体" panose="02010609060101010101" pitchFamily="49" charset="-122"/>
              </a:rPr>
              <a:t>03</a:t>
            </a: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3492184" y="2186435"/>
            <a:ext cx="253916" cy="20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900">
                <a:latin typeface="黑体" panose="02010609060101010101" pitchFamily="49" charset="-122"/>
                <a:ea typeface="黑体" panose="02010609060101010101" pitchFamily="49" charset="-122"/>
              </a:rPr>
              <a:t>02</a:t>
            </a:r>
          </a:p>
        </p:txBody>
      </p:sp>
      <p:sp>
        <p:nvSpPr>
          <p:cNvPr id="20" name="Rectangle 25"/>
          <p:cNvSpPr>
            <a:spLocks noChangeArrowheads="1"/>
          </p:cNvSpPr>
          <p:nvPr/>
        </p:nvSpPr>
        <p:spPr bwMode="auto">
          <a:xfrm>
            <a:off x="5877106" y="1378595"/>
            <a:ext cx="2649761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传统航天精神：“自力更生、艰苦奋斗、大力协同、无私奉献、严谨务实、勇于攀登”</a:t>
            </a:r>
          </a:p>
        </p:txBody>
      </p:sp>
      <p:sp>
        <p:nvSpPr>
          <p:cNvPr id="21" name="Rectangle 26"/>
          <p:cNvSpPr>
            <a:spLocks noChangeArrowheads="1"/>
          </p:cNvSpPr>
          <p:nvPr/>
        </p:nvSpPr>
        <p:spPr bwMode="auto">
          <a:xfrm>
            <a:off x="5454353" y="1526289"/>
            <a:ext cx="486966" cy="38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01</a:t>
            </a:r>
          </a:p>
        </p:txBody>
      </p:sp>
      <p:sp>
        <p:nvSpPr>
          <p:cNvPr id="22" name="Rectangle 27"/>
          <p:cNvSpPr>
            <a:spLocks noChangeArrowheads="1"/>
          </p:cNvSpPr>
          <p:nvPr/>
        </p:nvSpPr>
        <p:spPr bwMode="auto">
          <a:xfrm>
            <a:off x="5858950" y="2413701"/>
            <a:ext cx="2733747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“两弹一星”精神：“热爱祖国、无私奉献、自力更生、艰苦奋斗、大力协同，勇于登攀”</a:t>
            </a:r>
          </a:p>
        </p:txBody>
      </p:sp>
      <p:sp>
        <p:nvSpPr>
          <p:cNvPr id="23" name="Rectangle 28"/>
          <p:cNvSpPr>
            <a:spLocks noChangeArrowheads="1"/>
          </p:cNvSpPr>
          <p:nvPr/>
        </p:nvSpPr>
        <p:spPr bwMode="auto">
          <a:xfrm>
            <a:off x="5451158" y="2469550"/>
            <a:ext cx="486966" cy="38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02</a:t>
            </a:r>
          </a:p>
        </p:txBody>
      </p:sp>
      <p:sp>
        <p:nvSpPr>
          <p:cNvPr id="24" name="Rectangle 29"/>
          <p:cNvSpPr>
            <a:spLocks noChangeArrowheads="1"/>
          </p:cNvSpPr>
          <p:nvPr/>
        </p:nvSpPr>
        <p:spPr bwMode="auto">
          <a:xfrm>
            <a:off x="5921141" y="3472683"/>
            <a:ext cx="2649761" cy="775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载人航天精神：“特别能吃苦、特别能战斗、特别能攻关、特别能奉献”</a:t>
            </a:r>
          </a:p>
        </p:txBody>
      </p:sp>
      <p:sp>
        <p:nvSpPr>
          <p:cNvPr id="25" name="Rectangle 30"/>
          <p:cNvSpPr>
            <a:spLocks noChangeArrowheads="1"/>
          </p:cNvSpPr>
          <p:nvPr/>
        </p:nvSpPr>
        <p:spPr bwMode="auto">
          <a:xfrm>
            <a:off x="5498387" y="3456001"/>
            <a:ext cx="486966" cy="38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03</a:t>
            </a:r>
          </a:p>
        </p:txBody>
      </p:sp>
      <p:sp>
        <p:nvSpPr>
          <p:cNvPr id="26" name="Line 47"/>
          <p:cNvSpPr>
            <a:spLocks noChangeShapeType="1"/>
          </p:cNvSpPr>
          <p:nvPr/>
        </p:nvSpPr>
        <p:spPr bwMode="auto">
          <a:xfrm>
            <a:off x="5579368" y="2062069"/>
            <a:ext cx="2332385" cy="15479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 algn="just"/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Line 48"/>
          <p:cNvSpPr>
            <a:spLocks noChangeShapeType="1"/>
          </p:cNvSpPr>
          <p:nvPr/>
        </p:nvSpPr>
        <p:spPr bwMode="auto">
          <a:xfrm>
            <a:off x="5580559" y="2849054"/>
            <a:ext cx="2331194" cy="10122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pPr algn="just"/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8" name="Picture 2" descr="未标题-2">
            <a:extLst>
              <a:ext uri="{FF2B5EF4-FFF2-40B4-BE49-F238E27FC236}">
                <a16:creationId xmlns:a16="http://schemas.microsoft.com/office/drawing/2014/main" xmlns="" id="{3E2100A4-2A54-42E0-B558-4F43358C66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500" y="197644"/>
            <a:ext cx="245269" cy="27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Line 3">
            <a:extLst>
              <a:ext uri="{FF2B5EF4-FFF2-40B4-BE49-F238E27FC236}">
                <a16:creationId xmlns:a16="http://schemas.microsoft.com/office/drawing/2014/main" xmlns="" id="{1FD5E3E5-892E-484A-BE9B-3364D9EFE69C}"/>
              </a:ext>
            </a:extLst>
          </p:cNvPr>
          <p:cNvSpPr>
            <a:spLocks noChangeShapeType="1"/>
          </p:cNvSpPr>
          <p:nvPr/>
        </p:nvSpPr>
        <p:spPr bwMode="auto">
          <a:xfrm>
            <a:off x="173832" y="470297"/>
            <a:ext cx="1094929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Text Box 4">
            <a:extLst>
              <a:ext uri="{FF2B5EF4-FFF2-40B4-BE49-F238E27FC236}">
                <a16:creationId xmlns:a16="http://schemas.microsoft.com/office/drawing/2014/main" xmlns="" id="{00CE83A3-FBAF-482E-9287-336B19F55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119" y="200025"/>
            <a:ext cx="1146468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中国的航天梦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" name="Rectangle 9">
            <a:extLst>
              <a:ext uri="{FF2B5EF4-FFF2-40B4-BE49-F238E27FC236}">
                <a16:creationId xmlns:a16="http://schemas.microsoft.com/office/drawing/2014/main" xmlns="" id="{BCF575DC-A72C-4A2A-978D-47CA3EEC9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4521" y="747297"/>
            <a:ext cx="2727483" cy="38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中国航天三大精神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4FB9A36F-4C3C-473F-A660-9403585A422D}"/>
              </a:ext>
            </a:extLst>
          </p:cNvPr>
          <p:cNvSpPr/>
          <p:nvPr/>
        </p:nvSpPr>
        <p:spPr>
          <a:xfrm>
            <a:off x="958761" y="1542696"/>
            <a:ext cx="2327959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中国航天取得成功的秘诀是什么？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1071127" y="3396425"/>
            <a:ext cx="1778088" cy="1052966"/>
            <a:chOff x="1818867" y="3855235"/>
            <a:chExt cx="2370784" cy="1403955"/>
          </a:xfrm>
        </p:grpSpPr>
        <p:pic>
          <p:nvPicPr>
            <p:cNvPr id="33" name="Picture 23" descr="未标题-2">
              <a:extLst>
                <a:ext uri="{FF2B5EF4-FFF2-40B4-BE49-F238E27FC236}">
                  <a16:creationId xmlns:a16="http://schemas.microsoft.com/office/drawing/2014/main" xmlns="" id="{C8FE9B55-7803-4540-942F-594B7185D3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05378">
              <a:off x="2256858" y="3855235"/>
              <a:ext cx="1172046" cy="13040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Freeform 9">
              <a:extLst>
                <a:ext uri="{FF2B5EF4-FFF2-40B4-BE49-F238E27FC236}">
                  <a16:creationId xmlns:a16="http://schemas.microsoft.com/office/drawing/2014/main" xmlns="" id="{FD4B4E9D-E857-428C-A84E-01BA90212C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9436" y="4930577"/>
              <a:ext cx="865187" cy="328613"/>
            </a:xfrm>
            <a:custGeom>
              <a:avLst/>
              <a:gdLst>
                <a:gd name="T0" fmla="*/ 266 w 271"/>
                <a:gd name="T1" fmla="*/ 103 h 103"/>
                <a:gd name="T2" fmla="*/ 269 w 271"/>
                <a:gd name="T3" fmla="*/ 90 h 103"/>
                <a:gd name="T4" fmla="*/ 229 w 271"/>
                <a:gd name="T5" fmla="*/ 43 h 103"/>
                <a:gd name="T6" fmla="*/ 202 w 271"/>
                <a:gd name="T7" fmla="*/ 51 h 103"/>
                <a:gd name="T8" fmla="*/ 202 w 271"/>
                <a:gd name="T9" fmla="*/ 48 h 103"/>
                <a:gd name="T10" fmla="*/ 202 w 271"/>
                <a:gd name="T11" fmla="*/ 45 h 103"/>
                <a:gd name="T12" fmla="*/ 202 w 271"/>
                <a:gd name="T13" fmla="*/ 37 h 103"/>
                <a:gd name="T14" fmla="*/ 199 w 271"/>
                <a:gd name="T15" fmla="*/ 27 h 103"/>
                <a:gd name="T16" fmla="*/ 198 w 271"/>
                <a:gd name="T17" fmla="*/ 25 h 103"/>
                <a:gd name="T18" fmla="*/ 198 w 271"/>
                <a:gd name="T19" fmla="*/ 25 h 103"/>
                <a:gd name="T20" fmla="*/ 198 w 271"/>
                <a:gd name="T21" fmla="*/ 25 h 103"/>
                <a:gd name="T22" fmla="*/ 191 w 271"/>
                <a:gd name="T23" fmla="*/ 15 h 103"/>
                <a:gd name="T24" fmla="*/ 183 w 271"/>
                <a:gd name="T25" fmla="*/ 8 h 103"/>
                <a:gd name="T26" fmla="*/ 162 w 271"/>
                <a:gd name="T27" fmla="*/ 1 h 103"/>
                <a:gd name="T28" fmla="*/ 139 w 271"/>
                <a:gd name="T29" fmla="*/ 5 h 103"/>
                <a:gd name="T30" fmla="*/ 122 w 271"/>
                <a:gd name="T31" fmla="*/ 20 h 103"/>
                <a:gd name="T32" fmla="*/ 117 w 271"/>
                <a:gd name="T33" fmla="*/ 30 h 103"/>
                <a:gd name="T34" fmla="*/ 115 w 271"/>
                <a:gd name="T35" fmla="*/ 40 h 103"/>
                <a:gd name="T36" fmla="*/ 97 w 271"/>
                <a:gd name="T37" fmla="*/ 35 h 103"/>
                <a:gd name="T38" fmla="*/ 87 w 271"/>
                <a:gd name="T39" fmla="*/ 35 h 103"/>
                <a:gd name="T40" fmla="*/ 68 w 271"/>
                <a:gd name="T41" fmla="*/ 45 h 103"/>
                <a:gd name="T42" fmla="*/ 54 w 271"/>
                <a:gd name="T43" fmla="*/ 72 h 103"/>
                <a:gd name="T44" fmla="*/ 54 w 271"/>
                <a:gd name="T45" fmla="*/ 72 h 103"/>
                <a:gd name="T46" fmla="*/ 53 w 271"/>
                <a:gd name="T47" fmla="*/ 73 h 103"/>
                <a:gd name="T48" fmla="*/ 53 w 271"/>
                <a:gd name="T49" fmla="*/ 73 h 103"/>
                <a:gd name="T50" fmla="*/ 1 w 271"/>
                <a:gd name="T51" fmla="*/ 98 h 103"/>
                <a:gd name="T52" fmla="*/ 0 w 271"/>
                <a:gd name="T53" fmla="*/ 103 h 103"/>
                <a:gd name="T54" fmla="*/ 266 w 271"/>
                <a:gd name="T55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71" h="103">
                  <a:moveTo>
                    <a:pt x="266" y="103"/>
                  </a:moveTo>
                  <a:cubicBezTo>
                    <a:pt x="268" y="99"/>
                    <a:pt x="269" y="95"/>
                    <a:pt x="269" y="90"/>
                  </a:cubicBezTo>
                  <a:cubicBezTo>
                    <a:pt x="271" y="68"/>
                    <a:pt x="253" y="43"/>
                    <a:pt x="229" y="43"/>
                  </a:cubicBezTo>
                  <a:cubicBezTo>
                    <a:pt x="219" y="43"/>
                    <a:pt x="210" y="46"/>
                    <a:pt x="202" y="51"/>
                  </a:cubicBezTo>
                  <a:cubicBezTo>
                    <a:pt x="202" y="50"/>
                    <a:pt x="202" y="49"/>
                    <a:pt x="202" y="48"/>
                  </a:cubicBezTo>
                  <a:cubicBezTo>
                    <a:pt x="202" y="47"/>
                    <a:pt x="202" y="46"/>
                    <a:pt x="202" y="45"/>
                  </a:cubicBezTo>
                  <a:cubicBezTo>
                    <a:pt x="203" y="43"/>
                    <a:pt x="202" y="40"/>
                    <a:pt x="202" y="37"/>
                  </a:cubicBezTo>
                  <a:cubicBezTo>
                    <a:pt x="201" y="33"/>
                    <a:pt x="200" y="30"/>
                    <a:pt x="199" y="27"/>
                  </a:cubicBezTo>
                  <a:cubicBezTo>
                    <a:pt x="198" y="26"/>
                    <a:pt x="198" y="26"/>
                    <a:pt x="198" y="25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7" y="23"/>
                    <a:pt x="195" y="20"/>
                    <a:pt x="191" y="15"/>
                  </a:cubicBezTo>
                  <a:cubicBezTo>
                    <a:pt x="189" y="12"/>
                    <a:pt x="186" y="10"/>
                    <a:pt x="183" y="8"/>
                  </a:cubicBezTo>
                  <a:cubicBezTo>
                    <a:pt x="176" y="4"/>
                    <a:pt x="169" y="1"/>
                    <a:pt x="162" y="1"/>
                  </a:cubicBezTo>
                  <a:cubicBezTo>
                    <a:pt x="154" y="0"/>
                    <a:pt x="146" y="2"/>
                    <a:pt x="139" y="5"/>
                  </a:cubicBezTo>
                  <a:cubicBezTo>
                    <a:pt x="132" y="9"/>
                    <a:pt x="126" y="14"/>
                    <a:pt x="122" y="20"/>
                  </a:cubicBezTo>
                  <a:cubicBezTo>
                    <a:pt x="120" y="23"/>
                    <a:pt x="119" y="27"/>
                    <a:pt x="117" y="30"/>
                  </a:cubicBezTo>
                  <a:cubicBezTo>
                    <a:pt x="116" y="33"/>
                    <a:pt x="115" y="37"/>
                    <a:pt x="115" y="40"/>
                  </a:cubicBezTo>
                  <a:cubicBezTo>
                    <a:pt x="109" y="37"/>
                    <a:pt x="104" y="35"/>
                    <a:pt x="97" y="35"/>
                  </a:cubicBezTo>
                  <a:cubicBezTo>
                    <a:pt x="94" y="35"/>
                    <a:pt x="90" y="35"/>
                    <a:pt x="87" y="35"/>
                  </a:cubicBezTo>
                  <a:cubicBezTo>
                    <a:pt x="80" y="37"/>
                    <a:pt x="73" y="40"/>
                    <a:pt x="68" y="45"/>
                  </a:cubicBezTo>
                  <a:cubicBezTo>
                    <a:pt x="60" y="51"/>
                    <a:pt x="55" y="61"/>
                    <a:pt x="54" y="72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50" y="72"/>
                    <a:pt x="47" y="71"/>
                    <a:pt x="53" y="73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33" y="68"/>
                    <a:pt x="9" y="75"/>
                    <a:pt x="1" y="98"/>
                  </a:cubicBezTo>
                  <a:cubicBezTo>
                    <a:pt x="1" y="100"/>
                    <a:pt x="0" y="102"/>
                    <a:pt x="0" y="103"/>
                  </a:cubicBezTo>
                  <a:lnTo>
                    <a:pt x="266" y="1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grpSp>
          <p:nvGrpSpPr>
            <p:cNvPr id="35" name="Group 17">
              <a:extLst>
                <a:ext uri="{FF2B5EF4-FFF2-40B4-BE49-F238E27FC236}">
                  <a16:creationId xmlns:a16="http://schemas.microsoft.com/office/drawing/2014/main" xmlns="" id="{1E5506EA-671D-4FF1-89C1-0A710AA63AD3}"/>
                </a:ext>
              </a:extLst>
            </p:cNvPr>
            <p:cNvGrpSpPr>
              <a:grpSpLocks/>
            </p:cNvGrpSpPr>
            <p:nvPr/>
          </p:nvGrpSpPr>
          <p:grpSpPr bwMode="auto">
            <a:xfrm rot="631247">
              <a:off x="3913426" y="4030365"/>
              <a:ext cx="276225" cy="266700"/>
              <a:chOff x="223" y="203"/>
              <a:chExt cx="213" cy="211"/>
            </a:xfrm>
          </p:grpSpPr>
          <p:sp>
            <p:nvSpPr>
              <p:cNvPr id="36" name="Freeform 18">
                <a:extLst>
                  <a:ext uri="{FF2B5EF4-FFF2-40B4-BE49-F238E27FC236}">
                    <a16:creationId xmlns:a16="http://schemas.microsoft.com/office/drawing/2014/main" xmlns="" id="{C37255D0-8C8F-402E-8C2A-AF7B804B09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" y="203"/>
                <a:ext cx="213" cy="211"/>
              </a:xfrm>
              <a:custGeom>
                <a:avLst/>
                <a:gdLst>
                  <a:gd name="T0" fmla="*/ 133 w 213"/>
                  <a:gd name="T1" fmla="*/ 0 h 211"/>
                  <a:gd name="T2" fmla="*/ 130 w 213"/>
                  <a:gd name="T3" fmla="*/ 90 h 211"/>
                  <a:gd name="T4" fmla="*/ 213 w 213"/>
                  <a:gd name="T5" fmla="*/ 130 h 211"/>
                  <a:gd name="T6" fmla="*/ 121 w 213"/>
                  <a:gd name="T7" fmla="*/ 130 h 211"/>
                  <a:gd name="T8" fmla="*/ 83 w 213"/>
                  <a:gd name="T9" fmla="*/ 211 h 211"/>
                  <a:gd name="T10" fmla="*/ 83 w 213"/>
                  <a:gd name="T11" fmla="*/ 121 h 211"/>
                  <a:gd name="T12" fmla="*/ 0 w 213"/>
                  <a:gd name="T13" fmla="*/ 81 h 211"/>
                  <a:gd name="T14" fmla="*/ 93 w 213"/>
                  <a:gd name="T15" fmla="*/ 81 h 211"/>
                  <a:gd name="T16" fmla="*/ 133 w 213"/>
                  <a:gd name="T1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3" h="211">
                    <a:moveTo>
                      <a:pt x="133" y="0"/>
                    </a:moveTo>
                    <a:lnTo>
                      <a:pt x="130" y="90"/>
                    </a:lnTo>
                    <a:lnTo>
                      <a:pt x="213" y="130"/>
                    </a:lnTo>
                    <a:lnTo>
                      <a:pt x="121" y="130"/>
                    </a:lnTo>
                    <a:lnTo>
                      <a:pt x="83" y="211"/>
                    </a:lnTo>
                    <a:lnTo>
                      <a:pt x="83" y="121"/>
                    </a:lnTo>
                    <a:lnTo>
                      <a:pt x="0" y="81"/>
                    </a:lnTo>
                    <a:lnTo>
                      <a:pt x="93" y="81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7" name="Oval 19">
                <a:extLst>
                  <a:ext uri="{FF2B5EF4-FFF2-40B4-BE49-F238E27FC236}">
                    <a16:creationId xmlns:a16="http://schemas.microsoft.com/office/drawing/2014/main" xmlns="" id="{5A25CA81-A3C3-43D3-93C7-8C418D478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" y="239"/>
                <a:ext cx="142" cy="139"/>
              </a:xfrm>
              <a:prstGeom prst="ellipse">
                <a:avLst/>
              </a:prstGeom>
              <a:solidFill>
                <a:srgbClr val="FFFFFF">
                  <a:alpha val="17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38" name="Group 20">
              <a:extLst>
                <a:ext uri="{FF2B5EF4-FFF2-40B4-BE49-F238E27FC236}">
                  <a16:creationId xmlns:a16="http://schemas.microsoft.com/office/drawing/2014/main" xmlns="" id="{96409C50-F890-470E-9263-86CEAE37A05D}"/>
                </a:ext>
              </a:extLst>
            </p:cNvPr>
            <p:cNvGrpSpPr>
              <a:grpSpLocks/>
            </p:cNvGrpSpPr>
            <p:nvPr/>
          </p:nvGrpSpPr>
          <p:grpSpPr bwMode="auto">
            <a:xfrm rot="631247">
              <a:off x="1818867" y="4357392"/>
              <a:ext cx="203200" cy="196850"/>
              <a:chOff x="223" y="203"/>
              <a:chExt cx="213" cy="211"/>
            </a:xfrm>
          </p:grpSpPr>
          <p:sp>
            <p:nvSpPr>
              <p:cNvPr id="39" name="Freeform 21">
                <a:extLst>
                  <a:ext uri="{FF2B5EF4-FFF2-40B4-BE49-F238E27FC236}">
                    <a16:creationId xmlns:a16="http://schemas.microsoft.com/office/drawing/2014/main" xmlns="" id="{18DA0895-410E-46A6-BF01-3DBDA5D2CF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" y="203"/>
                <a:ext cx="213" cy="211"/>
              </a:xfrm>
              <a:custGeom>
                <a:avLst/>
                <a:gdLst>
                  <a:gd name="T0" fmla="*/ 133 w 213"/>
                  <a:gd name="T1" fmla="*/ 0 h 211"/>
                  <a:gd name="T2" fmla="*/ 130 w 213"/>
                  <a:gd name="T3" fmla="*/ 90 h 211"/>
                  <a:gd name="T4" fmla="*/ 213 w 213"/>
                  <a:gd name="T5" fmla="*/ 130 h 211"/>
                  <a:gd name="T6" fmla="*/ 121 w 213"/>
                  <a:gd name="T7" fmla="*/ 130 h 211"/>
                  <a:gd name="T8" fmla="*/ 83 w 213"/>
                  <a:gd name="T9" fmla="*/ 211 h 211"/>
                  <a:gd name="T10" fmla="*/ 83 w 213"/>
                  <a:gd name="T11" fmla="*/ 121 h 211"/>
                  <a:gd name="T12" fmla="*/ 0 w 213"/>
                  <a:gd name="T13" fmla="*/ 81 h 211"/>
                  <a:gd name="T14" fmla="*/ 93 w 213"/>
                  <a:gd name="T15" fmla="*/ 81 h 211"/>
                  <a:gd name="T16" fmla="*/ 133 w 213"/>
                  <a:gd name="T17" fmla="*/ 0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3" h="211">
                    <a:moveTo>
                      <a:pt x="133" y="0"/>
                    </a:moveTo>
                    <a:lnTo>
                      <a:pt x="130" y="90"/>
                    </a:lnTo>
                    <a:lnTo>
                      <a:pt x="213" y="130"/>
                    </a:lnTo>
                    <a:lnTo>
                      <a:pt x="121" y="130"/>
                    </a:lnTo>
                    <a:lnTo>
                      <a:pt x="83" y="211"/>
                    </a:lnTo>
                    <a:lnTo>
                      <a:pt x="83" y="121"/>
                    </a:lnTo>
                    <a:lnTo>
                      <a:pt x="0" y="81"/>
                    </a:lnTo>
                    <a:lnTo>
                      <a:pt x="93" y="81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40" name="Oval 22">
                <a:extLst>
                  <a:ext uri="{FF2B5EF4-FFF2-40B4-BE49-F238E27FC236}">
                    <a16:creationId xmlns:a16="http://schemas.microsoft.com/office/drawing/2014/main" xmlns="" id="{71C2D31C-3675-411A-8A41-853DFB3B50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" y="239"/>
                <a:ext cx="142" cy="139"/>
              </a:xfrm>
              <a:prstGeom prst="ellipse">
                <a:avLst/>
              </a:prstGeom>
              <a:solidFill>
                <a:srgbClr val="FFFFFF">
                  <a:alpha val="17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3772276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 animBg="1"/>
      <p:bldP spid="27" grpId="0" animBg="1"/>
      <p:bldP spid="31" grpId="0"/>
      <p:bldP spid="3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021675" y="1356735"/>
            <a:ext cx="4802680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思考：航天技术在生活中的应用有哪些？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52896" y="2234797"/>
            <a:ext cx="1781483" cy="2674538"/>
          </a:xfrm>
          <a:prstGeom prst="rect">
            <a:avLst/>
          </a:prstGeom>
        </p:spPr>
      </p:pic>
      <p:pic>
        <p:nvPicPr>
          <p:cNvPr id="7" name="图片 6" descr="ae89a0723d011868e8c018fba2d18569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238" y="2495320"/>
            <a:ext cx="2484276" cy="248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091590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0C62237-651E-47C7-9569-811760CCA21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4313" y="1558196"/>
            <a:ext cx="1094352" cy="111860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4313A827-AFE2-495A-96C6-15D5138BC1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1216" y="2768166"/>
            <a:ext cx="1037063" cy="113698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784625F-4ABE-416B-9F2E-BC90F9FAE84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7780" y="2748444"/>
            <a:ext cx="1037063" cy="113698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CA97B2A-4379-4EFE-8E9F-B834FC15B31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5518" y="1535141"/>
            <a:ext cx="1053704" cy="1149545"/>
          </a:xfrm>
          <a:prstGeom prst="rect">
            <a:avLst/>
          </a:prstGeom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997527" y="2684686"/>
            <a:ext cx="6865144" cy="714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xtLst/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1491744" y="2468378"/>
            <a:ext cx="197644" cy="204788"/>
          </a:xfrm>
          <a:prstGeom prst="rect">
            <a:avLst/>
          </a:prstGeom>
          <a:solidFill>
            <a:srgbClr val="EF6541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4574313" y="2473798"/>
            <a:ext cx="197644" cy="204788"/>
          </a:xfrm>
          <a:prstGeom prst="rect">
            <a:avLst/>
          </a:prstGeom>
          <a:solidFill>
            <a:srgbClr val="EF6541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3004324" y="2759695"/>
            <a:ext cx="198835" cy="204788"/>
          </a:xfrm>
          <a:prstGeom prst="rect">
            <a:avLst/>
          </a:prstGeom>
          <a:solidFill>
            <a:srgbClr val="EF6541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6231216" y="2764010"/>
            <a:ext cx="197644" cy="204788"/>
          </a:xfrm>
          <a:prstGeom prst="rect">
            <a:avLst/>
          </a:prstGeom>
          <a:solidFill>
            <a:srgbClr val="EF6541">
              <a:alpha val="8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1450040" y="2482948"/>
            <a:ext cx="241092" cy="192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/>
              <a:t>01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4548347" y="2484587"/>
            <a:ext cx="241092" cy="192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 dirty="0"/>
              <a:t>03</a:t>
            </a: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2983195" y="2781127"/>
            <a:ext cx="241092" cy="192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 dirty="0"/>
              <a:t>02</a:t>
            </a:r>
          </a:p>
        </p:txBody>
      </p:sp>
      <p:sp>
        <p:nvSpPr>
          <p:cNvPr id="16" name="Text Box 18"/>
          <p:cNvSpPr txBox="1">
            <a:spLocks noChangeArrowheads="1"/>
          </p:cNvSpPr>
          <p:nvPr/>
        </p:nvSpPr>
        <p:spPr bwMode="auto">
          <a:xfrm>
            <a:off x="6209492" y="2772868"/>
            <a:ext cx="241092" cy="192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800" dirty="0"/>
              <a:t>04</a:t>
            </a:r>
          </a:p>
        </p:txBody>
      </p:sp>
      <p:sp>
        <p:nvSpPr>
          <p:cNvPr id="17" name="Rectangle 19"/>
          <p:cNvSpPr>
            <a:spLocks noChangeArrowheads="1"/>
          </p:cNvSpPr>
          <p:nvPr/>
        </p:nvSpPr>
        <p:spPr bwMode="auto">
          <a:xfrm>
            <a:off x="1485519" y="2792181"/>
            <a:ext cx="960746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通讯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Rectangle 20"/>
          <p:cNvSpPr>
            <a:spLocks noChangeArrowheads="1"/>
          </p:cNvSpPr>
          <p:nvPr/>
        </p:nvSpPr>
        <p:spPr bwMode="auto">
          <a:xfrm>
            <a:off x="4608330" y="2792181"/>
            <a:ext cx="1026319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太空育种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Rectangle 21"/>
          <p:cNvSpPr>
            <a:spLocks noChangeArrowheads="1"/>
          </p:cNvSpPr>
          <p:nvPr/>
        </p:nvSpPr>
        <p:spPr bwMode="auto">
          <a:xfrm>
            <a:off x="2981100" y="2277279"/>
            <a:ext cx="1026319" cy="387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导航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6262527" y="2313103"/>
            <a:ext cx="1026319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天气预报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Rectangle 9">
            <a:extLst>
              <a:ext uri="{FF2B5EF4-FFF2-40B4-BE49-F238E27FC236}">
                <a16:creationId xmlns:a16="http://schemas.microsoft.com/office/drawing/2014/main" xmlns="" id="{4283A315-2931-480C-964A-0592EAD82D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3677" y="861919"/>
            <a:ext cx="2727483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航天科技在身边</a:t>
            </a:r>
          </a:p>
        </p:txBody>
      </p:sp>
      <p:sp>
        <p:nvSpPr>
          <p:cNvPr id="25" name="Rectangle 20">
            <a:extLst>
              <a:ext uri="{FF2B5EF4-FFF2-40B4-BE49-F238E27FC236}">
                <a16:creationId xmlns:a16="http://schemas.microsoft.com/office/drawing/2014/main" xmlns="" id="{EFC90CFE-9ED3-41A9-84DC-2C46642F88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1929" y="636763"/>
            <a:ext cx="198960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2700" b="1" dirty="0"/>
              <a:t>4.24 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2700" b="1" dirty="0"/>
              <a:t>中国航天日</a:t>
            </a:r>
            <a:endParaRPr lang="en-US" altLang="zh-CN" sz="2700" dirty="0"/>
          </a:p>
        </p:txBody>
      </p:sp>
      <p:pic>
        <p:nvPicPr>
          <p:cNvPr id="26" name="Picture 2" descr="未标题-2">
            <a:extLst>
              <a:ext uri="{FF2B5EF4-FFF2-40B4-BE49-F238E27FC236}">
                <a16:creationId xmlns:a16="http://schemas.microsoft.com/office/drawing/2014/main" xmlns="" id="{3E2100A4-2A54-42E0-B558-4F43358C66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500" y="197644"/>
            <a:ext cx="245269" cy="27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Line 3">
            <a:extLst>
              <a:ext uri="{FF2B5EF4-FFF2-40B4-BE49-F238E27FC236}">
                <a16:creationId xmlns:a16="http://schemas.microsoft.com/office/drawing/2014/main" xmlns="" id="{1FD5E3E5-892E-484A-BE9B-3364D9EFE69C}"/>
              </a:ext>
            </a:extLst>
          </p:cNvPr>
          <p:cNvSpPr>
            <a:spLocks noChangeShapeType="1"/>
          </p:cNvSpPr>
          <p:nvPr/>
        </p:nvSpPr>
        <p:spPr bwMode="auto">
          <a:xfrm>
            <a:off x="173832" y="470297"/>
            <a:ext cx="1094929" cy="0"/>
          </a:xfrm>
          <a:prstGeom prst="line">
            <a:avLst/>
          </a:prstGeom>
          <a:noFill/>
          <a:ln w="6350">
            <a:solidFill>
              <a:srgbClr val="EF654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Text Box 4">
            <a:extLst>
              <a:ext uri="{FF2B5EF4-FFF2-40B4-BE49-F238E27FC236}">
                <a16:creationId xmlns:a16="http://schemas.microsoft.com/office/drawing/2014/main" xmlns="" id="{00CE83A3-FBAF-482E-9287-336B19F557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119" y="200025"/>
            <a:ext cx="1146468" cy="284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34290" rIns="68580" bIns="3429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中国的航天梦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5703937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463" y="1398458"/>
            <a:ext cx="1946369" cy="292208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2712028" y="1019636"/>
            <a:ext cx="5997633" cy="330090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小结：探索浩瀚宇宙，发展航天事业，建设航天强国，一直以来就是我们中华民族不懈追求的航天梦。回望过去，我国航天事业从无到有、从弱到强，创造了以“两弹一星”、载人航天、月球探测为代表的辉煌成就，走出了一条自力更生、自主创新的发展道路，积淀了深厚博大的航天精神。</a:t>
            </a:r>
          </a:p>
        </p:txBody>
      </p:sp>
    </p:spTree>
    <p:extLst>
      <p:ext uri="{BB962C8B-B14F-4D97-AF65-F5344CB8AC3E}">
        <p14:creationId xmlns:p14="http://schemas.microsoft.com/office/powerpoint/2010/main" val="1327846473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>
            <a:spLocks/>
          </p:cNvSpPr>
          <p:nvPr/>
        </p:nvSpPr>
        <p:spPr bwMode="auto">
          <a:xfrm>
            <a:off x="514349" y="315378"/>
            <a:ext cx="2454724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 dirty="0"/>
              <a:t>科普在身边</a:t>
            </a:r>
          </a:p>
        </p:txBody>
      </p:sp>
      <p:sp>
        <p:nvSpPr>
          <p:cNvPr id="8" name="标题 1"/>
          <p:cNvSpPr txBox="1">
            <a:spLocks/>
          </p:cNvSpPr>
          <p:nvPr/>
        </p:nvSpPr>
        <p:spPr bwMode="auto">
          <a:xfrm>
            <a:off x="0" y="315378"/>
            <a:ext cx="180803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227561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0" name="标题 1"/>
          <p:cNvSpPr txBox="1">
            <a:spLocks/>
          </p:cNvSpPr>
          <p:nvPr/>
        </p:nvSpPr>
        <p:spPr bwMode="auto">
          <a:xfrm>
            <a:off x="370955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29" y="1563906"/>
            <a:ext cx="1946369" cy="2922082"/>
          </a:xfrm>
          <a:prstGeom prst="rect">
            <a:avLst/>
          </a:prstGeom>
        </p:spPr>
      </p:pic>
      <p:sp>
        <p:nvSpPr>
          <p:cNvPr id="12" name="圆角矩形标注 11"/>
          <p:cNvSpPr/>
          <p:nvPr/>
        </p:nvSpPr>
        <p:spPr>
          <a:xfrm>
            <a:off x="2969072" y="1130612"/>
            <a:ext cx="3868640" cy="1167208"/>
          </a:xfrm>
          <a:prstGeom prst="wedgeRoundRectCallout">
            <a:avLst>
              <a:gd name="adj1" fmla="val 36278"/>
              <a:gd name="adj2" fmla="val 61853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讨论：你知道哪些科普活动？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304" y="2799897"/>
            <a:ext cx="2979359" cy="185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782909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021675" y="1356735"/>
            <a:ext cx="4802680" cy="13157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讨论：你参加过哪些科普活动？有哪些收获</a:t>
            </a:r>
            <a:r>
              <a:rPr lang="zh-CN" altLang="en-US" sz="27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？ 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52896" y="2234797"/>
            <a:ext cx="1781483" cy="267453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BC0AC487-F089-4E0C-BCC3-5AD44903ED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569" y="240186"/>
            <a:ext cx="2149880" cy="1500506"/>
          </a:xfrm>
          <a:prstGeom prst="ellipse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6BD63ED4-A319-4F72-8573-8208FD69C4E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8056" y="3148577"/>
            <a:ext cx="2035483" cy="1572294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752985186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914" y="2047759"/>
            <a:ext cx="1692446" cy="2540867"/>
          </a:xfrm>
          <a:prstGeom prst="rect">
            <a:avLst/>
          </a:prstGeom>
        </p:spPr>
      </p:pic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38BEB481-D9C2-4551-A53C-F854E1E5D6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435574"/>
              </p:ext>
            </p:extLst>
          </p:nvPr>
        </p:nvGraphicFramePr>
        <p:xfrm>
          <a:off x="2740122" y="1783081"/>
          <a:ext cx="5370024" cy="2685912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2196154">
                  <a:extLst>
                    <a:ext uri="{9D8B030D-6E8A-4147-A177-3AD203B41FA5}">
                      <a16:colId xmlns:a16="http://schemas.microsoft.com/office/drawing/2014/main" xmlns="" val="4205413940"/>
                    </a:ext>
                  </a:extLst>
                </a:gridCol>
                <a:gridCol w="3173870">
                  <a:extLst>
                    <a:ext uri="{9D8B030D-6E8A-4147-A177-3AD203B41FA5}">
                      <a16:colId xmlns:a16="http://schemas.microsoft.com/office/drawing/2014/main" xmlns="" val="270882573"/>
                    </a:ext>
                  </a:extLst>
                </a:gridCol>
              </a:tblGrid>
              <a:tr h="369917">
                <a:tc gridSpan="2">
                  <a:txBody>
                    <a:bodyPr/>
                    <a:lstStyle/>
                    <a:p>
                      <a:pPr indent="1219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altLang="en-US" sz="21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小调查：</a:t>
                      </a:r>
                      <a:r>
                        <a:rPr lang="zh-CN" sz="2100" kern="100" dirty="0" smtClean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科技</a:t>
                      </a:r>
                      <a:r>
                        <a:rPr lang="zh-CN" sz="2100" kern="100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在我家</a:t>
                      </a:r>
                      <a:endParaRPr lang="zh-CN" sz="150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1484102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792480" algn="l"/>
                        </a:tabLst>
                      </a:pPr>
                      <a:r>
                        <a:rPr lang="zh-CN" sz="1800" b="1" kern="100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班级：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调查人：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3153563972"/>
                  </a:ext>
                </a:extLst>
              </a:tr>
              <a:tr h="40940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792480" algn="l"/>
                        </a:tabLst>
                      </a:pPr>
                      <a:r>
                        <a:rPr lang="zh-CN" sz="1800" kern="100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调查主题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科技的影子</a:t>
                      </a:r>
                      <a:endParaRPr lang="zh-CN" sz="1400" b="1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300177218"/>
                  </a:ext>
                </a:extLst>
              </a:tr>
              <a:tr h="54409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妈妈——家务劳动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 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3284583948"/>
                  </a:ext>
                </a:extLst>
              </a:tr>
              <a:tr h="54409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爸爸——交通工具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 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1094183898"/>
                  </a:ext>
                </a:extLst>
              </a:tr>
              <a:tr h="54409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全家——休闲生活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 </a:t>
                      </a:r>
                      <a:endParaRPr lang="zh-CN" sz="1400" kern="100" dirty="0">
                        <a:solidFill>
                          <a:schemeClr val="tx1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xmlns="" val="4024490227"/>
                  </a:ext>
                </a:extLst>
              </a:tr>
            </a:tbl>
          </a:graphicData>
        </a:graphic>
      </p:graphicFrame>
      <p:sp>
        <p:nvSpPr>
          <p:cNvPr id="10" name="圆角矩形标注 9"/>
          <p:cNvSpPr/>
          <p:nvPr/>
        </p:nvSpPr>
        <p:spPr>
          <a:xfrm>
            <a:off x="1095137" y="264010"/>
            <a:ext cx="3868640" cy="1167208"/>
          </a:xfrm>
          <a:prstGeom prst="wedgeRoundRectCallout">
            <a:avLst>
              <a:gd name="adj1" fmla="val -42044"/>
              <a:gd name="adj2" fmla="val 94970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探究：科技在生活中的应用</a:t>
            </a:r>
          </a:p>
        </p:txBody>
      </p:sp>
    </p:spTree>
    <p:extLst>
      <p:ext uri="{BB962C8B-B14F-4D97-AF65-F5344CB8AC3E}">
        <p14:creationId xmlns:p14="http://schemas.microsoft.com/office/powerpoint/2010/main" val="241071936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 smtClean="0"/>
              <a:t>谢  谢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90948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720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4855" y="524178"/>
            <a:ext cx="1846224" cy="2152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4134" y="2976412"/>
            <a:ext cx="2624744" cy="14402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5"/>
          <p:cNvSpPr txBox="1"/>
          <p:nvPr/>
        </p:nvSpPr>
        <p:spPr>
          <a:xfrm>
            <a:off x="4019860" y="1425477"/>
            <a:ext cx="4727209" cy="33009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意大利科学家伽利略制作了一台望远镜，观测到许多肉眼看不到的奇异景观，证明了新天文学说。伽利略遭到教会的谴责和审判。教会要他放弃学说，但他仍坚持新的天文学说，因此遭到终身监禁。</a:t>
            </a:r>
          </a:p>
        </p:txBody>
      </p:sp>
      <p:sp>
        <p:nvSpPr>
          <p:cNvPr id="6" name="矩形 5"/>
          <p:cNvSpPr/>
          <p:nvPr/>
        </p:nvSpPr>
        <p:spPr>
          <a:xfrm>
            <a:off x="4754554" y="787330"/>
            <a:ext cx="3370154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zh-CN" sz="2100" kern="1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科学的佐证：伽利略望远镜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244125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29" y="1563906"/>
            <a:ext cx="1946369" cy="2922082"/>
          </a:xfrm>
          <a:prstGeom prst="rect">
            <a:avLst/>
          </a:prstGeom>
        </p:spPr>
      </p:pic>
      <p:sp>
        <p:nvSpPr>
          <p:cNvPr id="7" name="圆角矩形标注 6"/>
          <p:cNvSpPr/>
          <p:nvPr/>
        </p:nvSpPr>
        <p:spPr>
          <a:xfrm>
            <a:off x="2938939" y="1398695"/>
            <a:ext cx="3997643" cy="1626251"/>
          </a:xfrm>
          <a:prstGeom prst="wedgeRoundRectCallout">
            <a:avLst>
              <a:gd name="adj1" fmla="val 36278"/>
              <a:gd name="adj2" fmla="val 61853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交流：伽利略的望远镜对当时有何意义？</a:t>
            </a:r>
          </a:p>
        </p:txBody>
      </p:sp>
      <p:pic>
        <p:nvPicPr>
          <p:cNvPr id="5" name="图片 4" descr="ae89a0723d011868e8c018fba2d18569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238" y="2495320"/>
            <a:ext cx="2484276" cy="248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19512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29" y="1563906"/>
            <a:ext cx="1946369" cy="2922082"/>
          </a:xfrm>
          <a:prstGeom prst="rect">
            <a:avLst/>
          </a:prstGeom>
        </p:spPr>
      </p:pic>
      <p:sp>
        <p:nvSpPr>
          <p:cNvPr id="7" name="圆角矩形标注 6"/>
          <p:cNvSpPr/>
          <p:nvPr/>
        </p:nvSpPr>
        <p:spPr>
          <a:xfrm>
            <a:off x="3017520" y="629690"/>
            <a:ext cx="3505886" cy="1626251"/>
          </a:xfrm>
          <a:prstGeom prst="wedgeRoundRectCallout">
            <a:avLst>
              <a:gd name="adj1" fmla="val 36278"/>
              <a:gd name="adj2" fmla="val 61853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思考：哥白尼和伽利略在追求真理的过程中表现出了怎样的精神？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80A86FA-1734-488D-9CC0-34F92D293B1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834" y="2354056"/>
            <a:ext cx="2733686" cy="2733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2346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4348" y="315378"/>
            <a:ext cx="2129099" cy="619805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zh-CN" altLang="en-US" sz="3000" dirty="0"/>
              <a:t>伟大航行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0" y="315378"/>
            <a:ext cx="180803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8" name="标题 1"/>
          <p:cNvSpPr txBox="1">
            <a:spLocks/>
          </p:cNvSpPr>
          <p:nvPr/>
        </p:nvSpPr>
        <p:spPr bwMode="auto">
          <a:xfrm>
            <a:off x="227561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9" name="标题 1"/>
          <p:cNvSpPr txBox="1">
            <a:spLocks/>
          </p:cNvSpPr>
          <p:nvPr/>
        </p:nvSpPr>
        <p:spPr bwMode="auto">
          <a:xfrm>
            <a:off x="370955" y="315378"/>
            <a:ext cx="96636" cy="61980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 sz="3000" dirty="0"/>
          </a:p>
        </p:txBody>
      </p:sp>
      <p:sp>
        <p:nvSpPr>
          <p:cNvPr id="10" name="TextBox 5"/>
          <p:cNvSpPr txBox="1"/>
          <p:nvPr/>
        </p:nvSpPr>
        <p:spPr>
          <a:xfrm>
            <a:off x="4531092" y="1169861"/>
            <a:ext cx="3918142" cy="330090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    在中国古代，人们认为天是圆形的，像一把张开的大伞覆盖在地上；地是方形的，像一个棋盘；日月星辰则像爬虫一样过往天空。因此，这一学说被称为“天圆地方说</a:t>
            </a:r>
            <a:r>
              <a:rPr lang="en-US" altLang="zh-CN" sz="2400" b="1" dirty="0">
                <a:latin typeface="楷体" pitchFamily="49" charset="-122"/>
                <a:ea typeface="楷体" pitchFamily="49" charset="-122"/>
              </a:rPr>
              <a:t>”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。 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768" y="1259074"/>
            <a:ext cx="3086531" cy="25006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65758409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0736" y="1563906"/>
            <a:ext cx="1946369" cy="2922082"/>
          </a:xfrm>
          <a:prstGeom prst="rect">
            <a:avLst/>
          </a:prstGeom>
        </p:spPr>
      </p:pic>
      <p:sp>
        <p:nvSpPr>
          <p:cNvPr id="7" name="圆角矩形标注 6"/>
          <p:cNvSpPr/>
          <p:nvPr/>
        </p:nvSpPr>
        <p:spPr>
          <a:xfrm>
            <a:off x="3054927" y="629690"/>
            <a:ext cx="3505886" cy="1626251"/>
          </a:xfrm>
          <a:prstGeom prst="wedgeRoundRectCallout">
            <a:avLst>
              <a:gd name="adj1" fmla="val 36278"/>
              <a:gd name="adj2" fmla="val 61853"/>
              <a:gd name="adj3" fmla="val 16667"/>
            </a:avLst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zh-CN" altLang="en-US" sz="21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航海家的积极探索：你知道哪些著名的航海家？收集相关资料，说说它们的故事。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F9E5A4DC-E74F-4F3F-8A74-75410A30399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277" y="2169621"/>
            <a:ext cx="2761613" cy="276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087443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道德与法治" id="{BEBD7F45-45E3-4E08-814A-2635F00300BA}" vid="{B420CF72-6B38-44E0-85A6-30E538D98E83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道德与法治</Template>
  <TotalTime>622</TotalTime>
  <Words>1561</Words>
  <Application>Microsoft Office PowerPoint</Application>
  <PresentationFormat>全屏显示(16:9)</PresentationFormat>
  <Paragraphs>142</Paragraphs>
  <Slides>48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48</vt:i4>
      </vt:variant>
    </vt:vector>
  </HeadingPairs>
  <TitlesOfParts>
    <vt:vector size="61" baseType="lpstr">
      <vt:lpstr>Gungsuh</vt:lpstr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第一PPT模板网-WWW.1PPT.COM</vt:lpstr>
      <vt:lpstr>Office Theme</vt:lpstr>
      <vt:lpstr>科技发展  造福人类</vt:lpstr>
      <vt:lpstr>PowerPoint 演示文稿</vt:lpstr>
      <vt:lpstr>对世界的认识</vt:lpstr>
      <vt:lpstr>PowerPoint 演示文稿</vt:lpstr>
      <vt:lpstr>PowerPoint 演示文稿</vt:lpstr>
      <vt:lpstr>PowerPoint 演示文稿</vt:lpstr>
      <vt:lpstr>PowerPoint 演示文稿</vt:lpstr>
      <vt:lpstr>伟大航行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对自身的认识</vt:lpstr>
      <vt:lpstr>PowerPoint 演示文稿</vt:lpstr>
      <vt:lpstr>PowerPoint 演示文稿</vt:lpstr>
      <vt:lpstr>PowerPoint 演示文稿</vt:lpstr>
      <vt:lpstr>科学技术的发展进程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  谢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8</cp:revision>
  <dcterms:created xsi:type="dcterms:W3CDTF">2019-11-25T09:46:07Z</dcterms:created>
  <dcterms:modified xsi:type="dcterms:W3CDTF">2022-05-27T11:32:47Z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mpany">
    <vt:lpwstr>100111021000101210101002100010021010010210000012100011121001111210011102</vt:lpwstr>
  </property>
</Properties>
</file>