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18"/>
  </p:notesMasterIdLst>
  <p:sldIdLst>
    <p:sldId id="270" r:id="rId3"/>
    <p:sldId id="310" r:id="rId4"/>
    <p:sldId id="321" r:id="rId5"/>
    <p:sldId id="375" r:id="rId6"/>
    <p:sldId id="351" r:id="rId7"/>
    <p:sldId id="352" r:id="rId8"/>
    <p:sldId id="353" r:id="rId9"/>
    <p:sldId id="354" r:id="rId10"/>
    <p:sldId id="355" r:id="rId11"/>
    <p:sldId id="376" r:id="rId12"/>
    <p:sldId id="356" r:id="rId13"/>
    <p:sldId id="357" r:id="rId14"/>
    <p:sldId id="358" r:id="rId15"/>
    <p:sldId id="258" r:id="rId16"/>
    <p:sldId id="377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2">
          <p15:clr>
            <a:srgbClr val="A4A3A4"/>
          </p15:clr>
        </p15:guide>
        <p15:guide id="2" pos="383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DF1"/>
    <a:srgbClr val="010101"/>
    <a:srgbClr val="FE95F5"/>
    <a:srgbClr val="704155"/>
    <a:srgbClr val="EB1D2A"/>
    <a:srgbClr val="52ABFF"/>
    <a:srgbClr val="FF9778"/>
    <a:srgbClr val="72C044"/>
    <a:srgbClr val="EFBA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54" y="114"/>
      </p:cViewPr>
      <p:guideLst>
        <p:guide orient="horz" pos="2182"/>
        <p:guide pos="38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8864DB-CACD-4EC6-90D4-2C9544B801A9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1564B9-4C4B-4C26-8E76-654874B261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1293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1564B9-4C4B-4C26-8E76-654874B26162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9482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06371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5044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0127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250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6257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0227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0144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430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889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4776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2354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556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10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7" Type="http://schemas.openxmlformats.org/officeDocument/2006/relationships/image" Target="../media/image17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7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 noChangeAspect="1"/>
          </p:cNvGrpSpPr>
          <p:nvPr userDrawn="1"/>
        </p:nvGrpSpPr>
        <p:grpSpPr bwMode="auto">
          <a:xfrm>
            <a:off x="0" y="5445125"/>
            <a:ext cx="12192000" cy="1412875"/>
            <a:chOff x="0" y="0"/>
            <a:chExt cx="9144000" cy="1412776"/>
          </a:xfrm>
        </p:grpSpPr>
        <p:pic>
          <p:nvPicPr>
            <p:cNvPr id="4105" name="그림 7" descr="컨텐츠배경.png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1412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6" name="그림 8" descr="컨텐츠새싹.pn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72008"/>
              <a:ext cx="8028384" cy="1340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51" name="그림 7" descr="집.pn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941888"/>
            <a:ext cx="12192000" cy="158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5" cstate="email"/>
          <a:stretch>
            <a:fillRect/>
          </a:stretch>
        </p:blipFill>
        <p:spPr>
          <a:xfrm>
            <a:off x="27130" y="261005"/>
            <a:ext cx="1655984" cy="512309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-635" y="766445"/>
            <a:ext cx="1220279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 descr="图片1副本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805" y="1541145"/>
            <a:ext cx="3975100" cy="39751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683385" y="189865"/>
            <a:ext cx="677291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b="1">
                <a:solidFill>
                  <a:srgbClr val="52ABFF"/>
                </a:solidFill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  <a:sym typeface="+mn-ea"/>
              </a:rPr>
              <a:t>第三单元  多样文明 多彩生活</a:t>
            </a:r>
          </a:p>
        </p:txBody>
      </p:sp>
      <p:sp>
        <p:nvSpPr>
          <p:cNvPr id="12" name="文本框 6"/>
          <p:cNvSpPr txBox="1"/>
          <p:nvPr/>
        </p:nvSpPr>
        <p:spPr>
          <a:xfrm>
            <a:off x="4959352" y="1758148"/>
            <a:ext cx="6097905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sz="48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幼圆" panose="02010509060101010101" charset="-122"/>
              </a:rPr>
              <a:t>多</a:t>
            </a:r>
            <a:r>
              <a:rPr lang="zh-CN" sz="48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幼圆" panose="02010509060101010101" charset="-122"/>
              </a:rPr>
              <a:t>元文化 多样魅</a:t>
            </a:r>
            <a:r>
              <a:rPr lang="zh-CN" sz="48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幼圆" panose="02010509060101010101" charset="-122"/>
              </a:rPr>
              <a:t>力</a:t>
            </a:r>
            <a:endParaRPr lang="en-US" altLang="zh-CN" sz="4800" b="1" dirty="0" smtClean="0">
              <a:solidFill>
                <a:schemeClr val="accent2"/>
              </a:solidFill>
              <a:latin typeface="微软雅黑" pitchFamily="34" charset="-122"/>
              <a:ea typeface="微软雅黑" pitchFamily="34" charset="-122"/>
              <a:cs typeface="幼圆" panose="0201050906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8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幼圆" panose="02010509060101010101" charset="-122"/>
              </a:rPr>
              <a:t>第</a:t>
            </a:r>
            <a:r>
              <a:rPr lang="en-US" altLang="zh-CN" sz="28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幼圆" panose="02010509060101010101" charset="-122"/>
              </a:rPr>
              <a:t>3</a:t>
            </a:r>
            <a:r>
              <a:rPr lang="zh-CN" altLang="en-US" sz="28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幼圆" panose="02010509060101010101" charset="-122"/>
              </a:rPr>
              <a:t>课时</a:t>
            </a:r>
            <a:endParaRPr lang="zh-CN" sz="28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  <a:cs typeface="幼圆" panose="02010509060101010101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332477" y="4738244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5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6"/>
          <p:cNvSpPr txBox="1"/>
          <p:nvPr/>
        </p:nvSpPr>
        <p:spPr>
          <a:xfrm>
            <a:off x="363855" y="152400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03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981710" y="172085"/>
            <a:ext cx="39573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尊重文化的多样性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234440" y="1413510"/>
            <a:ext cx="6598920" cy="40309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endParaRPr lang="zh-CN" altLang="en-US" sz="32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②竖大拇指:在中国,这个手势表示“你真的很不错”，在美国或者大部分欧洲地区可以用来表示搭车。但是这个手势却是伊朗人十分忌讳的,在澳大利亚则表示骂人。所以同学们千万不要在以上提到的部分国家随便竖起你的大拇指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3980" y="1413510"/>
            <a:ext cx="3881755" cy="388175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31215" y="1272540"/>
            <a:ext cx="10530205" cy="4831080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  <a:prstDash val="dashDot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5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 descr="开心的梨子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685" y="1741805"/>
            <a:ext cx="1112520" cy="1112520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1608455" y="2005965"/>
            <a:ext cx="765111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 dirty="0">
                <a:solidFill>
                  <a:schemeClr val="accent1"/>
                </a:solidFill>
                <a:latin typeface="幼圆" panose="02010509060101010101" charset="-122"/>
                <a:ea typeface="幼圆" panose="02010509060101010101" charset="-122"/>
              </a:rPr>
              <a:t>（</a:t>
            </a:r>
            <a:r>
              <a:rPr lang="en-US" altLang="zh-CN" sz="3200" b="1" dirty="0">
                <a:solidFill>
                  <a:schemeClr val="accent1"/>
                </a:solidFill>
                <a:latin typeface="幼圆" panose="02010509060101010101" charset="-122"/>
                <a:ea typeface="幼圆" panose="02010509060101010101" charset="-122"/>
              </a:rPr>
              <a:t>1</a:t>
            </a:r>
            <a:r>
              <a:rPr lang="zh-CN" sz="3200" b="1" dirty="0">
                <a:solidFill>
                  <a:schemeClr val="accent1"/>
                </a:solidFill>
                <a:latin typeface="幼圆" panose="02010509060101010101" charset="-122"/>
                <a:ea typeface="幼圆" panose="02010509060101010101" charset="-122"/>
              </a:rPr>
              <a:t>）活动任务：</a:t>
            </a:r>
          </a:p>
        </p:txBody>
      </p:sp>
      <p:sp>
        <p:nvSpPr>
          <p:cNvPr id="2" name="TextBox 6"/>
          <p:cNvSpPr txBox="1"/>
          <p:nvPr/>
        </p:nvSpPr>
        <p:spPr>
          <a:xfrm>
            <a:off x="363855" y="152400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03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981710" y="172085"/>
            <a:ext cx="39573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尊重文化的多样性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4191000" y="1010285"/>
            <a:ext cx="2646680" cy="650875"/>
            <a:chOff x="6246" y="8093"/>
            <a:chExt cx="4168" cy="1025"/>
          </a:xfrm>
        </p:grpSpPr>
        <p:sp>
          <p:nvSpPr>
            <p:cNvPr id="43" name="矩形 2"/>
            <p:cNvSpPr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 rot="21210126">
              <a:off x="6246" y="8093"/>
              <a:ext cx="943" cy="91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华文细黑" panose="02010600040101010101" charset="-122"/>
                </a:rPr>
                <a:t>课</a:t>
              </a:r>
            </a:p>
          </p:txBody>
        </p:sp>
        <p:sp>
          <p:nvSpPr>
            <p:cNvPr id="44" name="矩形 3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 rot="842378">
              <a:off x="7299" y="8105"/>
              <a:ext cx="910" cy="89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华文细黑" panose="02010600040101010101" charset="-122"/>
                </a:rPr>
                <a:t>外</a:t>
              </a:r>
            </a:p>
          </p:txBody>
        </p:sp>
        <p:sp>
          <p:nvSpPr>
            <p:cNvPr id="45" name="矩形 4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 rot="21179011">
              <a:off x="8329" y="8131"/>
              <a:ext cx="931" cy="936"/>
            </a:xfrm>
            <a:prstGeom prst="rect">
              <a:avLst/>
            </a:prstGeom>
            <a:solidFill>
              <a:srgbClr val="9BB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华文细黑" panose="02010600040101010101" charset="-122"/>
                </a:rPr>
                <a:t>拓</a:t>
              </a:r>
            </a:p>
          </p:txBody>
        </p:sp>
        <p:sp>
          <p:nvSpPr>
            <p:cNvPr id="46" name="矩形 5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 rot="1072130">
              <a:off x="9440" y="8178"/>
              <a:ext cx="975" cy="9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华文细黑" panose="02010600040101010101" charset="-122"/>
                </a:rPr>
                <a:t>展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894205" y="2750820"/>
            <a:ext cx="7651115" cy="30460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fontAlgn="auto">
              <a:lnSpc>
                <a:spcPct val="200000"/>
              </a:lnSpc>
            </a:pPr>
            <a:r>
              <a:rPr lang="zh-CN" sz="3200" b="1" dirty="0">
                <a:solidFill>
                  <a:schemeClr val="accent1"/>
                </a:solidFill>
                <a:latin typeface="幼圆" panose="02010509060101010101" charset="-122"/>
                <a:ea typeface="幼圆" panose="02010509060101010101" charset="-122"/>
              </a:rPr>
              <a:t>读一读，不同国家的节日庆祝方式。</a:t>
            </a:r>
          </a:p>
          <a:p>
            <a:pPr indent="0" fontAlgn="auto">
              <a:lnSpc>
                <a:spcPct val="200000"/>
              </a:lnSpc>
            </a:pPr>
            <a:r>
              <a:rPr lang="zh-CN" sz="3200" b="1" dirty="0">
                <a:solidFill>
                  <a:schemeClr val="accent1"/>
                </a:solidFill>
                <a:latin typeface="幼圆" panose="02010509060101010101" charset="-122"/>
                <a:ea typeface="幼圆" panose="02010509060101010101" charset="-122"/>
              </a:rPr>
              <a:t>找一找，这些国家过节时有什么不同？</a:t>
            </a:r>
          </a:p>
          <a:p>
            <a:pPr indent="0" fontAlgn="auto">
              <a:lnSpc>
                <a:spcPct val="200000"/>
              </a:lnSpc>
            </a:pPr>
            <a:r>
              <a:rPr lang="zh-CN" sz="3200" b="1" dirty="0">
                <a:solidFill>
                  <a:schemeClr val="accent1"/>
                </a:solidFill>
                <a:latin typeface="幼圆" panose="02010509060101010101" charset="-122"/>
                <a:ea typeface="幼圆" panose="02010509060101010101" charset="-122"/>
              </a:rPr>
              <a:t>想一想，通过学习你有什么感受？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7F7F7">
                  <a:alpha val="100000"/>
                </a:srgbClr>
              </a:clrFrom>
              <a:clrTo>
                <a:srgbClr val="F7F7F7">
                  <a:alpha val="100000"/>
                  <a:alpha val="0"/>
                </a:srgbClr>
              </a:clrTo>
            </a:clrChange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103995" y="3630295"/>
            <a:ext cx="3088005" cy="3227705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5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 descr="开心的梨子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835" y="1307465"/>
            <a:ext cx="1112520" cy="1112520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1453515" y="1307465"/>
            <a:ext cx="9702800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 dirty="0">
                <a:solidFill>
                  <a:schemeClr val="accent1"/>
                </a:solidFill>
                <a:latin typeface="幼圆" panose="02010509060101010101" charset="-122"/>
                <a:ea typeface="幼圆" panose="02010509060101010101" charset="-122"/>
              </a:rPr>
              <a:t>东东家里来了一位伊朗的朋友,晚上爸爸要带客人出去用餐,你能帮助东东一家挑选一间合适的餐厅吗?</a:t>
            </a:r>
          </a:p>
          <a:p>
            <a:pPr indent="0"/>
            <a:endParaRPr lang="zh-CN" sz="3200" b="1" dirty="0">
              <a:solidFill>
                <a:schemeClr val="accent1"/>
              </a:solidFill>
              <a:latin typeface="幼圆" panose="02010509060101010101" charset="-122"/>
              <a:ea typeface="幼圆" panose="02010509060101010101" charset="-122"/>
            </a:endParaRPr>
          </a:p>
        </p:txBody>
      </p:sp>
      <p:sp>
        <p:nvSpPr>
          <p:cNvPr id="2" name="TextBox 6"/>
          <p:cNvSpPr txBox="1"/>
          <p:nvPr/>
        </p:nvSpPr>
        <p:spPr>
          <a:xfrm>
            <a:off x="363855" y="152400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03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981710" y="172085"/>
            <a:ext cx="39573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尊重文化的多样性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4825" y="2675667"/>
            <a:ext cx="5715000" cy="3810000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5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6"/>
          <p:cNvSpPr txBox="1"/>
          <p:nvPr/>
        </p:nvSpPr>
        <p:spPr>
          <a:xfrm>
            <a:off x="363855" y="152400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03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981710" y="172085"/>
            <a:ext cx="39573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尊重文化的多样性</a:t>
            </a:r>
          </a:p>
        </p:txBody>
      </p:sp>
      <p:pic>
        <p:nvPicPr>
          <p:cNvPr id="43016" name="图片 43015" descr="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8205" y="922655"/>
            <a:ext cx="7773670" cy="5556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2564130" y="2058670"/>
            <a:ext cx="6567170" cy="3538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altLang="zh-CN" sz="2800" b="1">
                <a:solidFill>
                  <a:schemeClr val="tx1">
                    <a:lumMod val="95000"/>
                    <a:lumOff val="5000"/>
                  </a:schemeClr>
                </a:solidFill>
                <a:latin typeface="幼圆" panose="02010509060101010101" charset="-122"/>
                <a:ea typeface="幼圆" panose="02010509060101010101" charset="-122"/>
              </a:rPr>
              <a:t>    </a:t>
            </a:r>
            <a:r>
              <a:rPr lang="zh-CN" sz="2800" b="1">
                <a:solidFill>
                  <a:schemeClr val="tx1">
                    <a:lumMod val="95000"/>
                    <a:lumOff val="5000"/>
                  </a:schemeClr>
                </a:solidFill>
                <a:latin typeface="幼圆" panose="02010509060101010101" charset="-122"/>
                <a:ea typeface="幼圆" panose="02010509060101010101" charset="-122"/>
              </a:rPr>
              <a:t>各种文化都是平等的。我们在认同自己文化的同时，也应以包容、开放的态度对待不同于我们的文化,求同存异。我们   要善于发现和欣赏其他文化之美。这            是一种美德,更是一种智慧。       在文化交流中，来自不同文化         的人们要和平相处,才能共    </a:t>
            </a:r>
          </a:p>
          <a:p>
            <a:pPr indent="0"/>
            <a:r>
              <a:rPr lang="zh-CN" sz="2800" b="1">
                <a:solidFill>
                  <a:schemeClr val="tx1">
                    <a:lumMod val="95000"/>
                    <a:lumOff val="5000"/>
                  </a:schemeClr>
                </a:solidFill>
                <a:latin typeface="幼圆" panose="02010509060101010101" charset="-122"/>
                <a:ea typeface="幼圆" panose="02010509060101010101" charset="-122"/>
              </a:rPr>
              <a:t>           同促进世界文化的繁荣!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椭圆 52"/>
          <p:cNvSpPr/>
          <p:nvPr/>
        </p:nvSpPr>
        <p:spPr>
          <a:xfrm>
            <a:off x="4226580" y="2022264"/>
            <a:ext cx="1875836" cy="1875836"/>
          </a:xfrm>
          <a:prstGeom prst="ellipse">
            <a:avLst/>
          </a:prstGeom>
          <a:solidFill>
            <a:srgbClr val="F3C301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837697" y="2326722"/>
            <a:ext cx="1875836" cy="1875836"/>
          </a:xfrm>
          <a:prstGeom prst="ellipse">
            <a:avLst/>
          </a:prstGeom>
          <a:solidFill>
            <a:srgbClr val="F3C301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143260" y="2235444"/>
            <a:ext cx="1920268" cy="1920268"/>
          </a:xfrm>
          <a:prstGeom prst="ellipse">
            <a:avLst/>
          </a:prstGeom>
          <a:solidFill>
            <a:srgbClr val="00C3D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谢</a:t>
            </a:r>
          </a:p>
        </p:txBody>
      </p:sp>
      <p:sp>
        <p:nvSpPr>
          <p:cNvPr id="19" name="椭圆 18"/>
          <p:cNvSpPr/>
          <p:nvPr/>
        </p:nvSpPr>
        <p:spPr>
          <a:xfrm>
            <a:off x="4608300" y="1470975"/>
            <a:ext cx="1920268" cy="1920268"/>
          </a:xfrm>
          <a:prstGeom prst="ellipse">
            <a:avLst/>
          </a:prstGeom>
          <a:solidFill>
            <a:srgbClr val="028985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谢</a:t>
            </a:r>
          </a:p>
        </p:txBody>
      </p:sp>
      <p:sp>
        <p:nvSpPr>
          <p:cNvPr id="20" name="椭圆 19"/>
          <p:cNvSpPr/>
          <p:nvPr/>
        </p:nvSpPr>
        <p:spPr>
          <a:xfrm>
            <a:off x="5696111" y="2814248"/>
            <a:ext cx="1920268" cy="1920268"/>
          </a:xfrm>
          <a:prstGeom prst="ellipse">
            <a:avLst/>
          </a:prstGeom>
          <a:solidFill>
            <a:srgbClr val="E94E60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观</a:t>
            </a:r>
          </a:p>
        </p:txBody>
      </p:sp>
      <p:sp>
        <p:nvSpPr>
          <p:cNvPr id="21" name="椭圆 20"/>
          <p:cNvSpPr/>
          <p:nvPr/>
        </p:nvSpPr>
        <p:spPr>
          <a:xfrm>
            <a:off x="7082671" y="1939755"/>
            <a:ext cx="1920268" cy="1920268"/>
          </a:xfrm>
          <a:prstGeom prst="ellipse">
            <a:avLst/>
          </a:prstGeom>
          <a:solidFill>
            <a:srgbClr val="DE6E00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看</a:t>
            </a:r>
          </a:p>
        </p:txBody>
      </p:sp>
      <p:sp>
        <p:nvSpPr>
          <p:cNvPr id="22" name="椭圆 21"/>
          <p:cNvSpPr/>
          <p:nvPr/>
        </p:nvSpPr>
        <p:spPr>
          <a:xfrm>
            <a:off x="7302079" y="1368566"/>
            <a:ext cx="330428" cy="330428"/>
          </a:xfrm>
          <a:prstGeom prst="ellipse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7359400" y="4600898"/>
            <a:ext cx="546214" cy="546214"/>
          </a:xfrm>
          <a:prstGeom prst="ellipse">
            <a:avLst/>
          </a:prstGeom>
          <a:solidFill>
            <a:srgbClr val="01D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3776548" y="1399079"/>
            <a:ext cx="394156" cy="394156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4847400" y="4525135"/>
            <a:ext cx="432256" cy="432256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7" name="椭圆 26"/>
          <p:cNvSpPr/>
          <p:nvPr/>
        </p:nvSpPr>
        <p:spPr>
          <a:xfrm flipH="1">
            <a:off x="2598770" y="2400341"/>
            <a:ext cx="228245" cy="228245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8" name="椭圆 27"/>
          <p:cNvSpPr/>
          <p:nvPr/>
        </p:nvSpPr>
        <p:spPr>
          <a:xfrm flipH="1">
            <a:off x="2279270" y="1533258"/>
            <a:ext cx="93232" cy="93232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9" name="椭圆 28"/>
          <p:cNvSpPr/>
          <p:nvPr/>
        </p:nvSpPr>
        <p:spPr>
          <a:xfrm flipH="1">
            <a:off x="1751750" y="2286015"/>
            <a:ext cx="93232" cy="93232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3470884" y="4458192"/>
            <a:ext cx="394156" cy="394156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3" name="椭圆 42"/>
          <p:cNvSpPr/>
          <p:nvPr/>
        </p:nvSpPr>
        <p:spPr>
          <a:xfrm flipH="1">
            <a:off x="2450874" y="3799595"/>
            <a:ext cx="228245" cy="228245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4" name="椭圆 43"/>
          <p:cNvSpPr/>
          <p:nvPr/>
        </p:nvSpPr>
        <p:spPr>
          <a:xfrm flipH="1">
            <a:off x="1646086" y="3254951"/>
            <a:ext cx="93232" cy="93232"/>
          </a:xfrm>
          <a:prstGeom prst="ellipse">
            <a:avLst/>
          </a:prstGeom>
          <a:solidFill>
            <a:srgbClr val="01D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5" name="椭圆 44"/>
          <p:cNvSpPr/>
          <p:nvPr/>
        </p:nvSpPr>
        <p:spPr>
          <a:xfrm flipH="1">
            <a:off x="1892926" y="4401131"/>
            <a:ext cx="93232" cy="93232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6" name="椭圆 45"/>
          <p:cNvSpPr/>
          <p:nvPr/>
        </p:nvSpPr>
        <p:spPr>
          <a:xfrm flipH="1">
            <a:off x="9482336" y="2766377"/>
            <a:ext cx="228245" cy="228245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7" name="椭圆 46"/>
          <p:cNvSpPr/>
          <p:nvPr/>
        </p:nvSpPr>
        <p:spPr>
          <a:xfrm flipH="1">
            <a:off x="9599880" y="1609791"/>
            <a:ext cx="93232" cy="93232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8" name="椭圆 47"/>
          <p:cNvSpPr/>
          <p:nvPr/>
        </p:nvSpPr>
        <p:spPr>
          <a:xfrm flipH="1">
            <a:off x="10265008" y="2526655"/>
            <a:ext cx="93232" cy="93232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8663692" y="4383597"/>
            <a:ext cx="394156" cy="394156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0" name="椭圆 49"/>
          <p:cNvSpPr/>
          <p:nvPr/>
        </p:nvSpPr>
        <p:spPr>
          <a:xfrm flipH="1">
            <a:off x="9404790" y="3749729"/>
            <a:ext cx="228245" cy="228245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1" name="椭圆 50"/>
          <p:cNvSpPr/>
          <p:nvPr/>
        </p:nvSpPr>
        <p:spPr>
          <a:xfrm flipH="1">
            <a:off x="10432228" y="3466716"/>
            <a:ext cx="93232" cy="93232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2" name="椭圆 51"/>
          <p:cNvSpPr/>
          <p:nvPr/>
        </p:nvSpPr>
        <p:spPr>
          <a:xfrm flipH="1">
            <a:off x="10053327" y="4319568"/>
            <a:ext cx="128180" cy="128180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ldLvl="0" animBg="1"/>
      <p:bldP spid="16" grpId="0" bldLvl="0" animBg="1"/>
      <p:bldP spid="17" grpId="0" bldLvl="0" animBg="1"/>
      <p:bldP spid="19" grpId="0" bldLvl="0" animBg="1"/>
      <p:bldP spid="20" grpId="0" bldLvl="0" animBg="1"/>
      <p:bldP spid="21" grpId="0" bldLvl="0" animBg="1"/>
      <p:bldP spid="22" grpId="0" bldLvl="0" animBg="1"/>
      <p:bldP spid="23" grpId="0" bldLvl="0" animBg="1"/>
      <p:bldP spid="25" grpId="0" bldLvl="0" animBg="1"/>
      <p:bldP spid="26" grpId="0" bldLvl="0" animBg="1"/>
      <p:bldP spid="27" grpId="0" bldLvl="0" animBg="1"/>
      <p:bldP spid="28" grpId="0" bldLvl="0" animBg="1"/>
      <p:bldP spid="29" grpId="0" bldLvl="0" animBg="1"/>
      <p:bldP spid="42" grpId="0" bldLvl="0" animBg="1"/>
      <p:bldP spid="43" grpId="0" bldLvl="0" animBg="1"/>
      <p:bldP spid="44" grpId="0" bldLvl="0" animBg="1"/>
      <p:bldP spid="45" grpId="0" bldLvl="0" animBg="1"/>
      <p:bldP spid="46" grpId="0" bldLvl="0" animBg="1"/>
      <p:bldP spid="47" grpId="0" bldLvl="0" animBg="1"/>
      <p:bldP spid="48" grpId="0" bldLvl="0" animBg="1"/>
      <p:bldP spid="49" grpId="0" bldLvl="0" animBg="1"/>
      <p:bldP spid="50" grpId="0" bldLvl="0" animBg="1"/>
      <p:bldP spid="51" grpId="0" bldLvl="0" animBg="1"/>
      <p:bldP spid="52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729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6"/>
          <p:cNvSpPr txBox="1"/>
          <p:nvPr/>
        </p:nvSpPr>
        <p:spPr>
          <a:xfrm>
            <a:off x="363855" y="152400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03</a:t>
            </a:r>
          </a:p>
        </p:txBody>
      </p:sp>
      <p:sp>
        <p:nvSpPr>
          <p:cNvPr id="3" name="矩形 2"/>
          <p:cNvSpPr/>
          <p:nvPr/>
        </p:nvSpPr>
        <p:spPr>
          <a:xfrm>
            <a:off x="363220" y="766445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981710" y="172085"/>
            <a:ext cx="39573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 dirty="0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尊重文化的多样性</a:t>
            </a:r>
          </a:p>
        </p:txBody>
      </p:sp>
      <p:grpSp>
        <p:nvGrpSpPr>
          <p:cNvPr id="88" name="组合 87"/>
          <p:cNvGrpSpPr/>
          <p:nvPr/>
        </p:nvGrpSpPr>
        <p:grpSpPr>
          <a:xfrm>
            <a:off x="598170" y="1343025"/>
            <a:ext cx="3738245" cy="621553"/>
            <a:chOff x="13954" y="5647"/>
            <a:chExt cx="4190" cy="804"/>
          </a:xfrm>
        </p:grpSpPr>
        <p:sp>
          <p:nvSpPr>
            <p:cNvPr id="85" name="MH_SubTitle_1"/>
            <p:cNvSpPr/>
            <p:nvPr>
              <p:custDataLst>
                <p:tags r:id="rId1"/>
              </p:custDataLst>
            </p:nvPr>
          </p:nvSpPr>
          <p:spPr>
            <a:xfrm>
              <a:off x="14570" y="5647"/>
              <a:ext cx="3574" cy="799"/>
            </a:xfrm>
            <a:custGeom>
              <a:avLst/>
              <a:gdLst>
                <a:gd name="connsiteX0" fmla="*/ 2 w 3878508"/>
                <a:gd name="connsiteY0" fmla="*/ 0 h 762904"/>
                <a:gd name="connsiteX1" fmla="*/ 3497056 w 3878508"/>
                <a:gd name="connsiteY1" fmla="*/ 0 h 762904"/>
                <a:gd name="connsiteX2" fmla="*/ 3878508 w 3878508"/>
                <a:gd name="connsiteY2" fmla="*/ 381452 h 762904"/>
                <a:gd name="connsiteX3" fmla="*/ 3878507 w 3878508"/>
                <a:gd name="connsiteY3" fmla="*/ 381452 h 762904"/>
                <a:gd name="connsiteX4" fmla="*/ 3497055 w 3878508"/>
                <a:gd name="connsiteY4" fmla="*/ 762904 h 762904"/>
                <a:gd name="connsiteX5" fmla="*/ 0 w 3878508"/>
                <a:gd name="connsiteY5" fmla="*/ 762903 h 762904"/>
                <a:gd name="connsiteX6" fmla="*/ 51426 w 3878508"/>
                <a:gd name="connsiteY6" fmla="*/ 720474 h 762904"/>
                <a:gd name="connsiteX7" fmla="*/ 191853 w 3878508"/>
                <a:gd name="connsiteY7" fmla="*/ 381451 h 762904"/>
                <a:gd name="connsiteX8" fmla="*/ 51426 w 3878508"/>
                <a:gd name="connsiteY8" fmla="*/ 42429 h 762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78508" h="762904">
                  <a:moveTo>
                    <a:pt x="2" y="0"/>
                  </a:moveTo>
                  <a:lnTo>
                    <a:pt x="3497056" y="0"/>
                  </a:lnTo>
                  <a:cubicBezTo>
                    <a:pt x="3707726" y="0"/>
                    <a:pt x="3878508" y="170782"/>
                    <a:pt x="3878508" y="381452"/>
                  </a:cubicBezTo>
                  <a:lnTo>
                    <a:pt x="3878507" y="381452"/>
                  </a:lnTo>
                  <a:cubicBezTo>
                    <a:pt x="3878507" y="592122"/>
                    <a:pt x="3707725" y="762904"/>
                    <a:pt x="3497055" y="762904"/>
                  </a:cubicBezTo>
                  <a:lnTo>
                    <a:pt x="0" y="762903"/>
                  </a:lnTo>
                  <a:lnTo>
                    <a:pt x="51426" y="720474"/>
                  </a:lnTo>
                  <a:cubicBezTo>
                    <a:pt x="138189" y="633710"/>
                    <a:pt x="191853" y="513848"/>
                    <a:pt x="191853" y="381451"/>
                  </a:cubicBezTo>
                  <a:cubicBezTo>
                    <a:pt x="191853" y="249055"/>
                    <a:pt x="138189" y="129192"/>
                    <a:pt x="51426" y="42429"/>
                  </a:cubicBez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lIns="396000" tIns="0" rIns="0" bIns="0" anchor="ctr">
              <a:normAutofit/>
            </a:bodyPr>
            <a:lstStyle/>
            <a:p>
              <a:pPr>
                <a:lnSpc>
                  <a:spcPct val="130000"/>
                </a:lnSpc>
                <a:defRPr/>
              </a:pPr>
              <a:endParaRPr lang="zh-CN" altLang="en-US" kern="0" dirty="0">
                <a:solidFill>
                  <a:srgbClr val="4D4D4D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86" name="MH_Other_1"/>
            <p:cNvSpPr/>
            <p:nvPr>
              <p:custDataLst>
                <p:tags r:id="rId2"/>
              </p:custDataLst>
            </p:nvPr>
          </p:nvSpPr>
          <p:spPr>
            <a:xfrm>
              <a:off x="13954" y="5647"/>
              <a:ext cx="702" cy="799"/>
            </a:xfrm>
            <a:prstGeom prst="ellipse">
              <a:avLst/>
            </a:prstGeom>
            <a:solidFill>
              <a:srgbClr val="FFFFFF"/>
            </a:solidFill>
            <a:ln w="57150" cap="flat" cmpd="sng" algn="ctr">
              <a:solidFill>
                <a:schemeClr val="accent1"/>
              </a:solidFill>
              <a:prstDash val="solid"/>
            </a:ln>
            <a:effectLst/>
          </p:spPr>
          <p:txBody>
            <a:bodyPr anchor="ctr"/>
            <a:lstStyle/>
            <a:p>
              <a:pPr>
                <a:defRPr/>
              </a:pPr>
              <a:r>
                <a:rPr lang="en-US" altLang="zh-CN" sz="4000" i="1" kern="0" dirty="0">
                  <a:solidFill>
                    <a:schemeClr val="accent1"/>
                  </a:solidFill>
                  <a:latin typeface="Impact" panose="020B0806030902050204" pitchFamily="34" charset="0"/>
                </a:rPr>
                <a:t>1</a:t>
              </a:r>
            </a:p>
          </p:txBody>
        </p:sp>
        <p:sp>
          <p:nvSpPr>
            <p:cNvPr id="87" name="矩形 86"/>
            <p:cNvSpPr/>
            <p:nvPr/>
          </p:nvSpPr>
          <p:spPr>
            <a:xfrm>
              <a:off x="14748" y="5665"/>
              <a:ext cx="3218" cy="78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>
                  <a:solidFill>
                    <a:schemeClr val="bg1"/>
                  </a:solidFill>
                </a:rPr>
                <a:t>旅行中的尴尬事</a:t>
              </a: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74065" y="2503805"/>
            <a:ext cx="3756660" cy="2755900"/>
          </a:xfrm>
          <a:prstGeom prst="rect">
            <a:avLst/>
          </a:prstGeom>
        </p:spPr>
      </p:pic>
      <p:sp>
        <p:nvSpPr>
          <p:cNvPr id="9" name="TextBox 5"/>
          <p:cNvSpPr txBox="1"/>
          <p:nvPr/>
        </p:nvSpPr>
        <p:spPr>
          <a:xfrm>
            <a:off x="4939030" y="2436495"/>
            <a:ext cx="6296660" cy="2889885"/>
          </a:xfrm>
          <a:prstGeom prst="rect">
            <a:avLst/>
          </a:prstGeom>
          <a:noFill/>
          <a:ln w="38100">
            <a:solidFill>
              <a:srgbClr val="00B050"/>
            </a:solidFill>
            <a:prstDash val="dash"/>
          </a:ln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</a:rPr>
              <a:t>    暑假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里，大鹏和爸爸妈妈去美国旅游。晚上，他们在一家富有当地特色</a:t>
            </a:r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</a:rPr>
              <a:t>的餐厅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用餐。服务员非常热情，提供了周到的服务。没想到结账时，服务员却</a:t>
            </a:r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</a:rPr>
              <a:t>暗示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他们付小费。对此，大鹏很是不解。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640497" y="1343025"/>
            <a:ext cx="19264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7FDF1"/>
                </a:solidFill>
              </a:rPr>
              <a:t>https://www.ypppt.com/</a:t>
            </a:r>
            <a:endParaRPr lang="zh-CN" altLang="en-US" sz="1200" dirty="0">
              <a:solidFill>
                <a:srgbClr val="F7FDF1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5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 descr="开心的梨子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935" y="1037590"/>
            <a:ext cx="1112520" cy="1112520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1438910" y="1302385"/>
            <a:ext cx="765111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1"/>
                </a:solidFill>
                <a:latin typeface="幼圆" panose="02010509060101010101" charset="-122"/>
                <a:ea typeface="幼圆" panose="02010509060101010101" charset="-122"/>
              </a:rPr>
              <a:t>你遇到这样的事吗？你是怎么解决的？</a:t>
            </a:r>
          </a:p>
        </p:txBody>
      </p:sp>
      <p:sp>
        <p:nvSpPr>
          <p:cNvPr id="2" name="TextBox 6"/>
          <p:cNvSpPr txBox="1"/>
          <p:nvPr/>
        </p:nvSpPr>
        <p:spPr>
          <a:xfrm>
            <a:off x="363855" y="152400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03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981710" y="172085"/>
            <a:ext cx="39573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尊重文化的多样性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50" b="-5293"/>
          <a:stretch>
            <a:fillRect/>
          </a:stretch>
        </p:blipFill>
        <p:spPr>
          <a:xfrm>
            <a:off x="2622550" y="2150110"/>
            <a:ext cx="6616065" cy="4413250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6"/>
          <p:cNvSpPr txBox="1"/>
          <p:nvPr/>
        </p:nvSpPr>
        <p:spPr>
          <a:xfrm>
            <a:off x="363855" y="152400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03</a:t>
            </a:r>
          </a:p>
        </p:txBody>
      </p:sp>
      <p:sp>
        <p:nvSpPr>
          <p:cNvPr id="3" name="矩形 2"/>
          <p:cNvSpPr/>
          <p:nvPr/>
        </p:nvSpPr>
        <p:spPr>
          <a:xfrm>
            <a:off x="363220" y="766445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981710" y="172085"/>
            <a:ext cx="39573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尊重文化的多样性</a:t>
            </a:r>
          </a:p>
        </p:txBody>
      </p:sp>
      <p:grpSp>
        <p:nvGrpSpPr>
          <p:cNvPr id="88" name="组合 87"/>
          <p:cNvGrpSpPr/>
          <p:nvPr/>
        </p:nvGrpSpPr>
        <p:grpSpPr>
          <a:xfrm>
            <a:off x="598170" y="1343025"/>
            <a:ext cx="3738245" cy="621553"/>
            <a:chOff x="13954" y="5647"/>
            <a:chExt cx="4190" cy="804"/>
          </a:xfrm>
        </p:grpSpPr>
        <p:sp>
          <p:nvSpPr>
            <p:cNvPr id="85" name="MH_SubTitle_1"/>
            <p:cNvSpPr/>
            <p:nvPr>
              <p:custDataLst>
                <p:tags r:id="rId1"/>
              </p:custDataLst>
            </p:nvPr>
          </p:nvSpPr>
          <p:spPr>
            <a:xfrm>
              <a:off x="14570" y="5647"/>
              <a:ext cx="3574" cy="799"/>
            </a:xfrm>
            <a:custGeom>
              <a:avLst/>
              <a:gdLst>
                <a:gd name="connsiteX0" fmla="*/ 2 w 3878508"/>
                <a:gd name="connsiteY0" fmla="*/ 0 h 762904"/>
                <a:gd name="connsiteX1" fmla="*/ 3497056 w 3878508"/>
                <a:gd name="connsiteY1" fmla="*/ 0 h 762904"/>
                <a:gd name="connsiteX2" fmla="*/ 3878508 w 3878508"/>
                <a:gd name="connsiteY2" fmla="*/ 381452 h 762904"/>
                <a:gd name="connsiteX3" fmla="*/ 3878507 w 3878508"/>
                <a:gd name="connsiteY3" fmla="*/ 381452 h 762904"/>
                <a:gd name="connsiteX4" fmla="*/ 3497055 w 3878508"/>
                <a:gd name="connsiteY4" fmla="*/ 762904 h 762904"/>
                <a:gd name="connsiteX5" fmla="*/ 0 w 3878508"/>
                <a:gd name="connsiteY5" fmla="*/ 762903 h 762904"/>
                <a:gd name="connsiteX6" fmla="*/ 51426 w 3878508"/>
                <a:gd name="connsiteY6" fmla="*/ 720474 h 762904"/>
                <a:gd name="connsiteX7" fmla="*/ 191853 w 3878508"/>
                <a:gd name="connsiteY7" fmla="*/ 381451 h 762904"/>
                <a:gd name="connsiteX8" fmla="*/ 51426 w 3878508"/>
                <a:gd name="connsiteY8" fmla="*/ 42429 h 762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78508" h="762904">
                  <a:moveTo>
                    <a:pt x="2" y="0"/>
                  </a:moveTo>
                  <a:lnTo>
                    <a:pt x="3497056" y="0"/>
                  </a:lnTo>
                  <a:cubicBezTo>
                    <a:pt x="3707726" y="0"/>
                    <a:pt x="3878508" y="170782"/>
                    <a:pt x="3878508" y="381452"/>
                  </a:cubicBezTo>
                  <a:lnTo>
                    <a:pt x="3878507" y="381452"/>
                  </a:lnTo>
                  <a:cubicBezTo>
                    <a:pt x="3878507" y="592122"/>
                    <a:pt x="3707725" y="762904"/>
                    <a:pt x="3497055" y="762904"/>
                  </a:cubicBezTo>
                  <a:lnTo>
                    <a:pt x="0" y="762903"/>
                  </a:lnTo>
                  <a:lnTo>
                    <a:pt x="51426" y="720474"/>
                  </a:lnTo>
                  <a:cubicBezTo>
                    <a:pt x="138189" y="633710"/>
                    <a:pt x="191853" y="513848"/>
                    <a:pt x="191853" y="381451"/>
                  </a:cubicBezTo>
                  <a:cubicBezTo>
                    <a:pt x="191853" y="249055"/>
                    <a:pt x="138189" y="129192"/>
                    <a:pt x="51426" y="42429"/>
                  </a:cubicBez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lIns="396000" tIns="0" rIns="0" bIns="0" anchor="ctr">
              <a:normAutofit/>
            </a:bodyPr>
            <a:lstStyle/>
            <a:p>
              <a:pPr>
                <a:lnSpc>
                  <a:spcPct val="130000"/>
                </a:lnSpc>
                <a:defRPr/>
              </a:pPr>
              <a:endParaRPr lang="zh-CN" altLang="en-US" kern="0" dirty="0">
                <a:solidFill>
                  <a:srgbClr val="4D4D4D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86" name="MH_Other_1"/>
            <p:cNvSpPr/>
            <p:nvPr>
              <p:custDataLst>
                <p:tags r:id="rId2"/>
              </p:custDataLst>
            </p:nvPr>
          </p:nvSpPr>
          <p:spPr>
            <a:xfrm>
              <a:off x="13954" y="5647"/>
              <a:ext cx="702" cy="799"/>
            </a:xfrm>
            <a:prstGeom prst="ellipse">
              <a:avLst/>
            </a:prstGeom>
            <a:solidFill>
              <a:srgbClr val="FFFFFF"/>
            </a:solidFill>
            <a:ln w="57150" cap="flat" cmpd="sng" algn="ctr">
              <a:solidFill>
                <a:schemeClr val="accent1"/>
              </a:solidFill>
              <a:prstDash val="solid"/>
            </a:ln>
            <a:effectLst/>
          </p:spPr>
          <p:txBody>
            <a:bodyPr anchor="ctr"/>
            <a:lstStyle/>
            <a:p>
              <a:pPr>
                <a:defRPr/>
              </a:pPr>
              <a:r>
                <a:rPr lang="en-US" altLang="zh-CN" sz="4000" i="1" kern="0" dirty="0">
                  <a:solidFill>
                    <a:schemeClr val="accent1"/>
                  </a:solidFill>
                  <a:latin typeface="Impact" panose="020B0806030902050204" pitchFamily="34" charset="0"/>
                </a:rPr>
                <a:t>1</a:t>
              </a:r>
            </a:p>
          </p:txBody>
        </p:sp>
        <p:sp>
          <p:nvSpPr>
            <p:cNvPr id="87" name="矩形 86"/>
            <p:cNvSpPr/>
            <p:nvPr/>
          </p:nvSpPr>
          <p:spPr>
            <a:xfrm>
              <a:off x="14748" y="5665"/>
              <a:ext cx="3218" cy="78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>
                  <a:solidFill>
                    <a:schemeClr val="bg1"/>
                  </a:solidFill>
                </a:rPr>
                <a:t>旅行中的尴尬事</a:t>
              </a:r>
            </a:p>
          </p:txBody>
        </p:sp>
      </p:grpSp>
      <p:sp>
        <p:nvSpPr>
          <p:cNvPr id="9" name="TextBox 5"/>
          <p:cNvSpPr txBox="1"/>
          <p:nvPr/>
        </p:nvSpPr>
        <p:spPr>
          <a:xfrm>
            <a:off x="4939030" y="2436495"/>
            <a:ext cx="6296660" cy="2676525"/>
          </a:xfrm>
          <a:prstGeom prst="rect">
            <a:avLst/>
          </a:prstGeom>
          <a:noFill/>
          <a:ln w="38100">
            <a:solidFill>
              <a:srgbClr val="00B050"/>
            </a:solidFill>
            <a:prstDash val="dash"/>
          </a:ln>
        </p:spPr>
        <p:txBody>
          <a:bodyPr wrap="square" rtlCol="0">
            <a:spAutoFit/>
          </a:bodyPr>
          <a:lstStyle/>
          <a:p>
            <a:pPr fontAlgn="auto">
              <a:lnSpc>
                <a:spcPct val="200000"/>
              </a:lnSpc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在马尔代夫的酒店里，找不到任何烧水壶。向酒店要求提供热水也被拒绝了。学生抱怨酒店服务质量太差了。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1710" y="2436495"/>
            <a:ext cx="3714750" cy="2868295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5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 descr="开心的梨子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935" y="1037590"/>
            <a:ext cx="1112520" cy="1112520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1498600" y="1302385"/>
            <a:ext cx="7651115" cy="10763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 dirty="0">
                <a:solidFill>
                  <a:schemeClr val="accent1"/>
                </a:solidFill>
                <a:latin typeface="幼圆" panose="02010509060101010101" charset="-122"/>
                <a:ea typeface="幼圆" panose="02010509060101010101" charset="-122"/>
              </a:rPr>
              <a:t>酒店的服务是不是真的太差了?</a:t>
            </a:r>
          </a:p>
          <a:p>
            <a:pPr indent="0"/>
            <a:endParaRPr lang="zh-CN" sz="3200" b="1" dirty="0">
              <a:solidFill>
                <a:schemeClr val="accent1"/>
              </a:solidFill>
              <a:latin typeface="幼圆" panose="02010509060101010101" charset="-122"/>
              <a:ea typeface="幼圆" panose="02010509060101010101" charset="-122"/>
            </a:endParaRPr>
          </a:p>
        </p:txBody>
      </p:sp>
      <p:sp>
        <p:nvSpPr>
          <p:cNvPr id="2" name="TextBox 6"/>
          <p:cNvSpPr txBox="1"/>
          <p:nvPr/>
        </p:nvSpPr>
        <p:spPr>
          <a:xfrm>
            <a:off x="363855" y="152400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03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981710" y="172085"/>
            <a:ext cx="39573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尊重文化的多样性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264285" y="2378710"/>
            <a:ext cx="5645785" cy="37846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不是酒店服务太差,而是饮食文化存在差异。中国人习惯喝热水,而大部分的外国人习惯喝凉水或者冰水,因此国外的酒店几乎不提供饮用热水。</a:t>
            </a:r>
          </a:p>
        </p:txBody>
      </p:sp>
      <p:pic>
        <p:nvPicPr>
          <p:cNvPr id="8" name="图片 7" descr="图片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0070" y="2378710"/>
            <a:ext cx="4297680" cy="3883025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5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 descr="开心的梨子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935" y="1037590"/>
            <a:ext cx="1112520" cy="1112520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1454150" y="1302385"/>
            <a:ext cx="968756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 dirty="0">
                <a:solidFill>
                  <a:schemeClr val="accent1"/>
                </a:solidFill>
                <a:latin typeface="幼圆" panose="02010509060101010101" charset="-122"/>
                <a:ea typeface="幼圆" panose="02010509060101010101" charset="-122"/>
              </a:rPr>
              <a:t>旅行时遇到这样的问题怎么办？你们有什么好办法？</a:t>
            </a:r>
          </a:p>
        </p:txBody>
      </p:sp>
      <p:sp>
        <p:nvSpPr>
          <p:cNvPr id="2" name="TextBox 6"/>
          <p:cNvSpPr txBox="1"/>
          <p:nvPr/>
        </p:nvSpPr>
        <p:spPr>
          <a:xfrm>
            <a:off x="363855" y="152400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03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981710" y="172085"/>
            <a:ext cx="39573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尊重文化的多样性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264285" y="2378710"/>
            <a:ext cx="5379085" cy="37846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遇到问题时要有礼貌;向当地人及时了解不同的生活习惯和风俗;还可以在出发旅行前先调查了解当地的文化习惯,避免尴尬的发生。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5460" y="2842260"/>
            <a:ext cx="4286250" cy="2857500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5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6"/>
          <p:cNvSpPr txBox="1"/>
          <p:nvPr/>
        </p:nvSpPr>
        <p:spPr>
          <a:xfrm>
            <a:off x="363855" y="152400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03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981710" y="172085"/>
            <a:ext cx="39573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尊重文化的多样性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8910" y="2369185"/>
            <a:ext cx="6784340" cy="384429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5905500" y="2879725"/>
            <a:ext cx="2214880" cy="2007235"/>
          </a:xfrm>
          <a:prstGeom prst="rect">
            <a:avLst/>
          </a:prstGeom>
          <a:solidFill>
            <a:srgbClr val="010101"/>
          </a:solidFill>
          <a:ln>
            <a:solidFill>
              <a:srgbClr val="0101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5905500" y="3128645"/>
            <a:ext cx="4443095" cy="82994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bg1"/>
                </a:solidFill>
              </a:rPr>
              <a:t>表示要人过来。</a:t>
            </a:r>
            <a:r>
              <a:rPr lang="en-US" altLang="zh-CN" sz="2400">
                <a:solidFill>
                  <a:schemeClr val="bg1"/>
                </a:solidFill>
              </a:rPr>
              <a:t>“</a:t>
            </a:r>
            <a:r>
              <a:rPr lang="zh-CN" altLang="en-US" sz="2400">
                <a:solidFill>
                  <a:schemeClr val="bg1"/>
                </a:solidFill>
              </a:rPr>
              <a:t>先生，您过来一下</a:t>
            </a:r>
            <a:r>
              <a:rPr lang="en-US" altLang="zh-CN" sz="2400">
                <a:solidFill>
                  <a:schemeClr val="bg1"/>
                </a:solidFill>
              </a:rPr>
              <a:t>”——</a:t>
            </a:r>
            <a:r>
              <a:rPr lang="zh-CN" altLang="en-US" sz="2400">
                <a:solidFill>
                  <a:srgbClr val="FF0000"/>
                </a:solidFill>
              </a:rPr>
              <a:t>中国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5905500" y="4175760"/>
            <a:ext cx="4443095" cy="82994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sz="2400">
                <a:solidFill>
                  <a:srgbClr val="FF0000"/>
                </a:solidFill>
              </a:rPr>
              <a:t>召唤小狗等动物</a:t>
            </a:r>
            <a:r>
              <a:rPr lang="en-US" altLang="zh-CN" sz="2400">
                <a:solidFill>
                  <a:schemeClr val="bg1"/>
                </a:solidFill>
              </a:rPr>
              <a:t>——</a:t>
            </a:r>
            <a:r>
              <a:rPr lang="zh-CN" altLang="en-US" sz="2400">
                <a:solidFill>
                  <a:schemeClr val="bg1"/>
                </a:solidFill>
              </a:rPr>
              <a:t>美国、加拿大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4340860" y="1242060"/>
            <a:ext cx="3129280" cy="732155"/>
            <a:chOff x="1180" y="698"/>
            <a:chExt cx="4928" cy="1153"/>
          </a:xfrm>
        </p:grpSpPr>
        <p:sp>
          <p:nvSpPr>
            <p:cNvPr id="13" name="圆角矩形 12"/>
            <p:cNvSpPr/>
            <p:nvPr/>
          </p:nvSpPr>
          <p:spPr>
            <a:xfrm>
              <a:off x="1201" y="835"/>
              <a:ext cx="930" cy="993"/>
            </a:xfrm>
            <a:prstGeom prst="roundRect">
              <a:avLst/>
            </a:prstGeom>
            <a:solidFill>
              <a:srgbClr val="FFD8D1"/>
            </a:solidFill>
            <a:ln>
              <a:solidFill>
                <a:srgbClr val="FFD8D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圆角矩形 13"/>
            <p:cNvSpPr/>
            <p:nvPr/>
          </p:nvSpPr>
          <p:spPr>
            <a:xfrm rot="1200000">
              <a:off x="2508" y="806"/>
              <a:ext cx="930" cy="993"/>
            </a:xfrm>
            <a:prstGeom prst="roundRect">
              <a:avLst/>
            </a:prstGeom>
            <a:solidFill>
              <a:srgbClr val="B7ECFF"/>
            </a:solidFill>
            <a:ln>
              <a:solidFill>
                <a:srgbClr val="B7E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圆角矩形 14"/>
            <p:cNvSpPr/>
            <p:nvPr/>
          </p:nvSpPr>
          <p:spPr>
            <a:xfrm rot="20700000">
              <a:off x="3862" y="735"/>
              <a:ext cx="905" cy="993"/>
            </a:xfrm>
            <a:prstGeom prst="roundRect">
              <a:avLst/>
            </a:prstGeom>
            <a:solidFill>
              <a:srgbClr val="FDD4F7"/>
            </a:solidFill>
            <a:ln>
              <a:solidFill>
                <a:srgbClr val="FDD4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圆角矩形 17"/>
            <p:cNvSpPr/>
            <p:nvPr/>
          </p:nvSpPr>
          <p:spPr>
            <a:xfrm rot="900000">
              <a:off x="5180" y="732"/>
              <a:ext cx="928" cy="993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180" y="835"/>
              <a:ext cx="885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>
                  <a:latin typeface="华文楷体" panose="02010600040101010101" charset="-122"/>
                  <a:ea typeface="华文楷体" panose="02010600040101010101" charset="-122"/>
                </a:rPr>
                <a:t>手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 rot="1260000">
              <a:off x="2435" y="787"/>
              <a:ext cx="885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>
                  <a:latin typeface="华文楷体" panose="02010600040101010101" charset="-122"/>
                  <a:ea typeface="华文楷体" panose="02010600040101010101" charset="-122"/>
                </a:rPr>
                <a:t>势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 rot="20340000">
              <a:off x="3830" y="741"/>
              <a:ext cx="885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>
                  <a:latin typeface="华文楷体" panose="02010600040101010101" charset="-122"/>
                  <a:ea typeface="华文楷体" panose="02010600040101010101" charset="-122"/>
                </a:rPr>
                <a:t>意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 rot="900000">
              <a:off x="5159" y="698"/>
              <a:ext cx="885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>
                  <a:latin typeface="华文楷体" panose="02010600040101010101" charset="-122"/>
                  <a:ea typeface="华文楷体" panose="02010600040101010101" charset="-122"/>
                </a:rPr>
                <a:t>义</a:t>
              </a:r>
            </a:p>
          </p:txBody>
        </p:sp>
      </p:grp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 animBg="1"/>
      <p:bldP spid="11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5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6"/>
          <p:cNvSpPr txBox="1"/>
          <p:nvPr/>
        </p:nvSpPr>
        <p:spPr>
          <a:xfrm>
            <a:off x="363855" y="152400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03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981710" y="172085"/>
            <a:ext cx="39573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尊重文化的多样性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855" y="1619885"/>
            <a:ext cx="5715000" cy="40767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2125" y="1857375"/>
            <a:ext cx="4752975" cy="31242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4745990" y="2416175"/>
            <a:ext cx="1188720" cy="2007235"/>
          </a:xfrm>
          <a:prstGeom prst="rect">
            <a:avLst/>
          </a:prstGeom>
          <a:solidFill>
            <a:srgbClr val="010101"/>
          </a:solidFill>
          <a:ln>
            <a:solidFill>
              <a:srgbClr val="0101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4745990" y="2734945"/>
            <a:ext cx="1796415" cy="82994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sz="2400">
                <a:solidFill>
                  <a:schemeClr val="bg1"/>
                </a:solidFill>
              </a:rPr>
              <a:t>动动脑子</a:t>
            </a:r>
            <a:r>
              <a:rPr lang="en-US" altLang="zh-CN" sz="2400">
                <a:solidFill>
                  <a:schemeClr val="bg1"/>
                </a:solidFill>
              </a:rPr>
              <a:t>——</a:t>
            </a:r>
            <a:r>
              <a:rPr lang="zh-CN" altLang="en-US" sz="2400">
                <a:solidFill>
                  <a:srgbClr val="FF0000"/>
                </a:solidFill>
              </a:rPr>
              <a:t>中国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745990" y="3783965"/>
            <a:ext cx="1706880" cy="82994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sz="2400">
                <a:solidFill>
                  <a:schemeClr val="bg1"/>
                </a:solidFill>
              </a:rPr>
              <a:t>那台荒唐了</a:t>
            </a:r>
            <a:r>
              <a:rPr lang="en-US" altLang="zh-CN" sz="2400">
                <a:solidFill>
                  <a:schemeClr val="bg1"/>
                </a:solidFill>
              </a:rPr>
              <a:t>——</a:t>
            </a:r>
            <a:r>
              <a:rPr lang="zh-CN" altLang="en-US" sz="2400">
                <a:solidFill>
                  <a:srgbClr val="FFC000"/>
                </a:solidFill>
              </a:rPr>
              <a:t>德国</a:t>
            </a:r>
          </a:p>
        </p:txBody>
      </p:sp>
      <p:sp>
        <p:nvSpPr>
          <p:cNvPr id="13" name="矩形 12"/>
          <p:cNvSpPr/>
          <p:nvPr/>
        </p:nvSpPr>
        <p:spPr>
          <a:xfrm>
            <a:off x="10196830" y="2606675"/>
            <a:ext cx="1188720" cy="2007235"/>
          </a:xfrm>
          <a:prstGeom prst="rect">
            <a:avLst/>
          </a:prstGeom>
          <a:solidFill>
            <a:srgbClr val="010101"/>
          </a:solidFill>
          <a:ln>
            <a:solidFill>
              <a:srgbClr val="0101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10196830" y="3010535"/>
            <a:ext cx="1796415" cy="119888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sz="2400">
                <a:solidFill>
                  <a:schemeClr val="bg1"/>
                </a:solidFill>
              </a:rPr>
              <a:t>女性拒绝追求者</a:t>
            </a:r>
            <a:r>
              <a:rPr lang="en-US" altLang="zh-CN" sz="2400">
                <a:solidFill>
                  <a:schemeClr val="bg1"/>
                </a:solidFill>
              </a:rPr>
              <a:t>——</a:t>
            </a:r>
            <a:r>
              <a:rPr lang="zh-CN" altLang="en-US" sz="2400">
                <a:solidFill>
                  <a:schemeClr val="accent6">
                    <a:lumMod val="60000"/>
                    <a:lumOff val="40000"/>
                  </a:schemeClr>
                </a:solidFill>
              </a:rPr>
              <a:t>法国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5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6"/>
          <p:cNvSpPr txBox="1"/>
          <p:nvPr/>
        </p:nvSpPr>
        <p:spPr>
          <a:xfrm>
            <a:off x="363855" y="152400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03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981710" y="172085"/>
            <a:ext cx="39573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 dirty="0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尊重文化的多样性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981710" y="1685290"/>
            <a:ext cx="7666355" cy="50158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①OK手势:在中国和美国,OK都表示“没问题、好的、可以”这类比较积极的意思。但是在法国,它表示“零”,或者“毫无价值”;在希腊地区表示“滚开”;在日本、缅甸、韩国表示“金钱”;在突尼斯甚至表示“傻瓜”。所以小伙伴们,千万不要在突尼斯等国对别人做OK这个手势,小心引起误会哦!</a:t>
            </a:r>
          </a:p>
          <a:p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7F7F7">
                  <a:alpha val="100000"/>
                </a:srgbClr>
              </a:clrFrom>
              <a:clrTo>
                <a:srgbClr val="F7F7F7">
                  <a:alpha val="100000"/>
                  <a:alpha val="0"/>
                </a:srgbClr>
              </a:clrTo>
            </a:clrChange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700000">
            <a:off x="7969250" y="1978025"/>
            <a:ext cx="3641090" cy="327152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31215" y="1272540"/>
            <a:ext cx="10530205" cy="4831080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  <a:prstDash val="dashDot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7103538"/>
  <p:tag name="MH_LIBRARY" val="GRAPHIC"/>
  <p:tag name="MH_TYPE" val="SubTitle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7103538"/>
  <p:tag name="MH_LIBRARY" val="GRAPHIC"/>
  <p:tag name="MH_TYPE" val="Other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7103538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7103538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394_23*i*0"/>
  <p:tag name="KSO_WM_TEMPLATE_CATEGORY" val="custom"/>
  <p:tag name="KSO_WM_TEMPLATE_INDEX" val="160394"/>
  <p:tag name="KSO_WM_UNIT_INDEX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394_23*i*1"/>
  <p:tag name="KSO_WM_TEMPLATE_CATEGORY" val="custom"/>
  <p:tag name="KSO_WM_TEMPLATE_INDEX" val="160394"/>
  <p:tag name="KSO_WM_UNIT_INDEX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394_23*i*2"/>
  <p:tag name="KSO_WM_TEMPLATE_CATEGORY" val="custom"/>
  <p:tag name="KSO_WM_TEMPLATE_INDEX" val="160394"/>
  <p:tag name="KSO_WM_UNIT_INDEX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394_23*i*3"/>
  <p:tag name="KSO_WM_TEMPLATE_CATEGORY" val="custom"/>
  <p:tag name="KSO_WM_TEMPLATE_INDEX" val="160394"/>
  <p:tag name="KSO_WM_UNIT_INDEX" val="3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710</Words>
  <Application>Microsoft Office PowerPoint</Application>
  <PresentationFormat>宽屏</PresentationFormat>
  <Paragraphs>78</Paragraphs>
  <Slides>15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30" baseType="lpstr">
      <vt:lpstr>Meiryo</vt:lpstr>
      <vt:lpstr>黑体</vt:lpstr>
      <vt:lpstr>华文楷体</vt:lpstr>
      <vt:lpstr>华文细黑</vt:lpstr>
      <vt:lpstr>楷体</vt:lpstr>
      <vt:lpstr>宋体</vt:lpstr>
      <vt:lpstr>微软雅黑</vt:lpstr>
      <vt:lpstr>幼圆</vt:lpstr>
      <vt:lpstr>Arial</vt:lpstr>
      <vt:lpstr>Calibri</vt:lpstr>
      <vt:lpstr>Calibri Light</vt:lpstr>
      <vt:lpstr>Impact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49</cp:revision>
  <dcterms:created xsi:type="dcterms:W3CDTF">2020-05-18T00:36:00Z</dcterms:created>
  <dcterms:modified xsi:type="dcterms:W3CDTF">2022-05-25T03:19:57Z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