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1"/>
  </p:notesMasterIdLst>
  <p:sldIdLst>
    <p:sldId id="270" r:id="rId3"/>
    <p:sldId id="321" r:id="rId4"/>
    <p:sldId id="320" r:id="rId5"/>
    <p:sldId id="351" r:id="rId6"/>
    <p:sldId id="352" r:id="rId7"/>
    <p:sldId id="353" r:id="rId8"/>
    <p:sldId id="278" r:id="rId9"/>
    <p:sldId id="354" r:id="rId10"/>
    <p:sldId id="357" r:id="rId11"/>
    <p:sldId id="358" r:id="rId12"/>
    <p:sldId id="323" r:id="rId13"/>
    <p:sldId id="339" r:id="rId14"/>
    <p:sldId id="331" r:id="rId15"/>
    <p:sldId id="340" r:id="rId16"/>
    <p:sldId id="326" r:id="rId17"/>
    <p:sldId id="325" r:id="rId18"/>
    <p:sldId id="258" r:id="rId19"/>
    <p:sldId id="359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4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A7E794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44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D9FE9-E395-40A5-9E07-04BD80644EAD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FF0CE-F4DB-4096-8302-4B9A9D2C1D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81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FF0CE-F4DB-4096-8302-4B9A9D2C1D1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33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6466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94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0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657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09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81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12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17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2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026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08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212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2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73555" y="217171"/>
            <a:ext cx="677291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第二单元  爱护地球 共同责任</a:t>
            </a:r>
          </a:p>
        </p:txBody>
      </p:sp>
      <p:sp>
        <p:nvSpPr>
          <p:cNvPr id="12" name="文本框 3"/>
          <p:cNvSpPr txBox="1"/>
          <p:nvPr/>
        </p:nvSpPr>
        <p:spPr>
          <a:xfrm>
            <a:off x="4835785" y="1697202"/>
            <a:ext cx="6097905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地</a:t>
            </a:r>
            <a:r>
              <a:rPr lang="zh-CN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球</a:t>
            </a:r>
            <a:r>
              <a:rPr lang="en-US" altLang="zh-CN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—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我们的家</a:t>
            </a: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园</a:t>
            </a:r>
            <a:endParaRPr lang="en-US" altLang="zh-CN" sz="54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第</a:t>
            </a:r>
            <a:r>
              <a:rPr lang="en-US" altLang="zh-CN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2</a:t>
            </a: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课时</a:t>
            </a:r>
            <a:endParaRPr lang="zh-CN" altLang="en-US" sz="3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08910" y="465665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26135" y="1198246"/>
            <a:ext cx="3830320" cy="3131820"/>
            <a:chOff x="1301" y="1887"/>
            <a:chExt cx="6032" cy="493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1" y="1887"/>
              <a:ext cx="6032" cy="3952"/>
            </a:xfrm>
            <a:prstGeom prst="round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451" y="5995"/>
              <a:ext cx="5581" cy="824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热带雨林遭受破坏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34885" y="1071881"/>
            <a:ext cx="4354831" cy="3453765"/>
            <a:chOff x="10200" y="2994"/>
            <a:chExt cx="6858" cy="5439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00" y="2994"/>
              <a:ext cx="6858" cy="4518"/>
            </a:xfrm>
            <a:prstGeom prst="round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1341" y="7512"/>
              <a:ext cx="4576" cy="921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海平面上升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35451" y="3405507"/>
            <a:ext cx="4064635" cy="3282315"/>
            <a:chOff x="2074" y="2054"/>
            <a:chExt cx="6401" cy="516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4" y="2054"/>
              <a:ext cx="6385" cy="4183"/>
            </a:xfrm>
            <a:prstGeom prst="round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2074" y="6401"/>
              <a:ext cx="6401" cy="822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沙漠面积悄然扩大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65322" y="2113915"/>
            <a:ext cx="3002914" cy="2214880"/>
            <a:chOff x="7032" y="3656"/>
            <a:chExt cx="4729" cy="3488"/>
          </a:xfrm>
        </p:grpSpPr>
        <p:sp>
          <p:nvSpPr>
            <p:cNvPr id="23" name="爆炸形 1 22"/>
            <p:cNvSpPr/>
            <p:nvPr/>
          </p:nvSpPr>
          <p:spPr>
            <a:xfrm>
              <a:off x="7032" y="3656"/>
              <a:ext cx="4729" cy="3488"/>
            </a:xfrm>
            <a:prstGeom prst="irregularSeal1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783" y="4823"/>
              <a:ext cx="3209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dirty="0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生态破坏</a:t>
              </a:r>
            </a:p>
          </p:txBody>
        </p:sp>
      </p:grp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12" y="2775587"/>
            <a:ext cx="4675505" cy="30321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141" y="1436370"/>
            <a:ext cx="2933700" cy="2095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865" y="3898900"/>
            <a:ext cx="4333875" cy="2628900"/>
          </a:xfrm>
          <a:prstGeom prst="rect">
            <a:avLst/>
          </a:prstGeom>
        </p:spPr>
      </p:pic>
      <p:pic>
        <p:nvPicPr>
          <p:cNvPr id="15" name="图片 14" descr="开心的梨子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" y="1094105"/>
            <a:ext cx="1112520" cy="111252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332866" y="1111887"/>
            <a:ext cx="577786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看到这些</a:t>
            </a:r>
            <a:r>
              <a:rPr lang="en-US" alt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“</a:t>
            </a:r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水俣病</a:t>
            </a:r>
            <a:r>
              <a:rPr lang="en-US" alt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”</a:t>
            </a:r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患者的照片，你有何感受</a:t>
            </a:r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？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367789" y="3322957"/>
            <a:ext cx="2807971" cy="1066165"/>
          </a:xfrm>
          <a:prstGeom prst="roundRect">
            <a:avLst>
              <a:gd name="adj" fmla="val 10184"/>
            </a:avLst>
          </a:prstGeom>
          <a:solidFill>
            <a:srgbClr val="FF9966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人类排放</a:t>
            </a: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未处理的废水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939666" y="3322957"/>
            <a:ext cx="1217295" cy="1066165"/>
          </a:xfrm>
          <a:prstGeom prst="roundRect">
            <a:avLst>
              <a:gd name="adj" fmla="val 10184"/>
            </a:avLst>
          </a:prstGeom>
          <a:solidFill>
            <a:srgbClr val="FF660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海水污染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6981825" y="3282315"/>
            <a:ext cx="1151891" cy="1066165"/>
          </a:xfrm>
          <a:prstGeom prst="roundRect">
            <a:avLst>
              <a:gd name="adj" fmla="val 10184"/>
            </a:avLst>
          </a:prstGeom>
          <a:solidFill>
            <a:srgbClr val="FF505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鱼虾中毒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9006205" y="3322957"/>
            <a:ext cx="1255395" cy="1025525"/>
          </a:xfrm>
          <a:prstGeom prst="roundRect">
            <a:avLst>
              <a:gd name="adj" fmla="val 10184"/>
            </a:avLst>
          </a:prstGeom>
          <a:solidFill>
            <a:srgbClr val="FF000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人类染病</a:t>
            </a:r>
            <a:endParaRPr lang="zh-CN" altLang="en-US" sz="2800" b="1" kern="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虚尾箭头 21"/>
          <p:cNvSpPr/>
          <p:nvPr/>
        </p:nvSpPr>
        <p:spPr>
          <a:xfrm>
            <a:off x="4278631" y="3669030"/>
            <a:ext cx="558800" cy="29273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虚尾箭头 22"/>
          <p:cNvSpPr/>
          <p:nvPr/>
        </p:nvSpPr>
        <p:spPr>
          <a:xfrm>
            <a:off x="6290946" y="3632200"/>
            <a:ext cx="510540" cy="31432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虚尾箭头 23"/>
          <p:cNvSpPr/>
          <p:nvPr/>
        </p:nvSpPr>
        <p:spPr>
          <a:xfrm>
            <a:off x="8307069" y="3632200"/>
            <a:ext cx="461011" cy="31432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631825" y="2187576"/>
            <a:ext cx="635000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en-US" altLang="zh-CN" sz="3200" b="1" kern="0" dirty="0">
                <a:solidFill>
                  <a:prstClr val="black"/>
                </a:solidFill>
                <a:ea typeface="楷体" panose="02010609060101010101" charset="-122"/>
              </a:rPr>
              <a:t>“</a:t>
            </a: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水俣病</a:t>
            </a:r>
            <a:r>
              <a:rPr lang="en-US" altLang="zh-CN" sz="3200" b="1" kern="0" dirty="0">
                <a:solidFill>
                  <a:prstClr val="black"/>
                </a:solidFill>
                <a:ea typeface="楷体" panose="02010609060101010101" charset="-122"/>
              </a:rPr>
              <a:t>”</a:t>
            </a: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灾难发生的因果链条：</a:t>
            </a:r>
          </a:p>
        </p:txBody>
      </p:sp>
      <p:sp>
        <p:nvSpPr>
          <p:cNvPr id="8" name="内容占位符 2"/>
          <p:cNvSpPr txBox="1"/>
          <p:nvPr/>
        </p:nvSpPr>
        <p:spPr>
          <a:xfrm>
            <a:off x="2769871" y="1116332"/>
            <a:ext cx="6350000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历史回眸：日本</a:t>
            </a: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水俣病</a:t>
            </a: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  <a:endParaRPr lang="zh-CN" altLang="en-US" sz="3200" b="1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58036" y="4489450"/>
            <a:ext cx="1427481" cy="1471930"/>
            <a:chOff x="3241" y="7070"/>
            <a:chExt cx="2248" cy="2318"/>
          </a:xfrm>
        </p:grpSpPr>
        <p:sp>
          <p:nvSpPr>
            <p:cNvPr id="12" name="上箭头标注 11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起因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34256" y="4489450"/>
            <a:ext cx="1427481" cy="1471930"/>
            <a:chOff x="3241" y="7070"/>
            <a:chExt cx="2248" cy="2318"/>
          </a:xfrm>
        </p:grpSpPr>
        <p:sp>
          <p:nvSpPr>
            <p:cNvPr id="17" name="上箭头标注 16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经过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879592" y="4489450"/>
            <a:ext cx="1427481" cy="1471930"/>
            <a:chOff x="3241" y="7070"/>
            <a:chExt cx="2248" cy="2318"/>
          </a:xfrm>
        </p:grpSpPr>
        <p:sp>
          <p:nvSpPr>
            <p:cNvPr id="26" name="上箭头标注 25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危害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919847" y="4489450"/>
            <a:ext cx="1427481" cy="1471930"/>
            <a:chOff x="3241" y="7070"/>
            <a:chExt cx="2248" cy="2318"/>
          </a:xfrm>
        </p:grpSpPr>
        <p:sp>
          <p:nvSpPr>
            <p:cNvPr id="29" name="上箭头标注 28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后果</a:t>
              </a:r>
            </a:p>
          </p:txBody>
        </p:sp>
      </p:grp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711" y="1334770"/>
            <a:ext cx="10788015" cy="4975860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367789" y="3322957"/>
            <a:ext cx="2807971" cy="1066165"/>
          </a:xfrm>
          <a:prstGeom prst="roundRect">
            <a:avLst>
              <a:gd name="adj" fmla="val 10184"/>
            </a:avLst>
          </a:prstGeom>
          <a:solidFill>
            <a:srgbClr val="FF9966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kern="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939666" y="3322957"/>
            <a:ext cx="1217295" cy="1066165"/>
          </a:xfrm>
          <a:prstGeom prst="roundRect">
            <a:avLst>
              <a:gd name="adj" fmla="val 10184"/>
            </a:avLst>
          </a:prstGeom>
          <a:solidFill>
            <a:srgbClr val="FF660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kern="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981825" y="3282315"/>
            <a:ext cx="1151891" cy="1066165"/>
          </a:xfrm>
          <a:prstGeom prst="roundRect">
            <a:avLst>
              <a:gd name="adj" fmla="val 10184"/>
            </a:avLst>
          </a:prstGeom>
          <a:solidFill>
            <a:srgbClr val="FF505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kern="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9006205" y="3322957"/>
            <a:ext cx="1255395" cy="1025525"/>
          </a:xfrm>
          <a:prstGeom prst="roundRect">
            <a:avLst>
              <a:gd name="adj" fmla="val 10184"/>
            </a:avLst>
          </a:prstGeom>
          <a:solidFill>
            <a:srgbClr val="FF0000"/>
          </a:solidFill>
          <a:ln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kern="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虚尾箭头 21"/>
          <p:cNvSpPr/>
          <p:nvPr/>
        </p:nvSpPr>
        <p:spPr>
          <a:xfrm>
            <a:off x="4278631" y="3669030"/>
            <a:ext cx="558800" cy="29273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虚尾箭头 22"/>
          <p:cNvSpPr/>
          <p:nvPr/>
        </p:nvSpPr>
        <p:spPr>
          <a:xfrm>
            <a:off x="6290946" y="3632200"/>
            <a:ext cx="510540" cy="31432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虚尾箭头 23"/>
          <p:cNvSpPr/>
          <p:nvPr/>
        </p:nvSpPr>
        <p:spPr>
          <a:xfrm>
            <a:off x="8307069" y="3632200"/>
            <a:ext cx="461011" cy="314325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31825" y="2187576"/>
            <a:ext cx="635000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</a:t>
            </a:r>
            <a:r>
              <a:rPr 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SARS</a:t>
            </a: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”</a:t>
            </a: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灾难发生的因果链条：</a:t>
            </a:r>
          </a:p>
        </p:txBody>
      </p:sp>
      <p:sp>
        <p:nvSpPr>
          <p:cNvPr id="14" name="内容占位符 2"/>
          <p:cNvSpPr txBox="1"/>
          <p:nvPr/>
        </p:nvSpPr>
        <p:spPr>
          <a:xfrm>
            <a:off x="2769871" y="1116332"/>
            <a:ext cx="6350000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历史回眸：</a:t>
            </a: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SARS</a:t>
            </a:r>
            <a:r>
              <a:rPr lang="zh-CN" altLang="en-US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病毒</a:t>
            </a:r>
            <a:r>
              <a:rPr lang="en-US" altLang="zh-CN" sz="3200" b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058036" y="4489450"/>
            <a:ext cx="1427481" cy="1471930"/>
            <a:chOff x="3241" y="7070"/>
            <a:chExt cx="2248" cy="2318"/>
          </a:xfrm>
        </p:grpSpPr>
        <p:sp>
          <p:nvSpPr>
            <p:cNvPr id="16" name="上箭头标注 15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起因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34256" y="4489450"/>
            <a:ext cx="1427481" cy="1471930"/>
            <a:chOff x="3241" y="7070"/>
            <a:chExt cx="2248" cy="2318"/>
          </a:xfrm>
        </p:grpSpPr>
        <p:sp>
          <p:nvSpPr>
            <p:cNvPr id="25" name="上箭头标注 24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经过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879592" y="4489450"/>
            <a:ext cx="1427481" cy="1471930"/>
            <a:chOff x="3241" y="7070"/>
            <a:chExt cx="2248" cy="2318"/>
          </a:xfrm>
        </p:grpSpPr>
        <p:sp>
          <p:nvSpPr>
            <p:cNvPr id="29" name="上箭头标注 28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危害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919847" y="4489450"/>
            <a:ext cx="1427481" cy="1471930"/>
            <a:chOff x="3241" y="7070"/>
            <a:chExt cx="2248" cy="2318"/>
          </a:xfrm>
        </p:grpSpPr>
        <p:sp>
          <p:nvSpPr>
            <p:cNvPr id="32" name="上箭头标注 31"/>
            <p:cNvSpPr/>
            <p:nvPr/>
          </p:nvSpPr>
          <p:spPr>
            <a:xfrm>
              <a:off x="3241" y="7070"/>
              <a:ext cx="2248" cy="2318"/>
            </a:xfrm>
            <a:prstGeom prst="upArrowCallout">
              <a:avLst/>
            </a:prstGeom>
            <a:solidFill>
              <a:srgbClr val="A7E7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498" y="8107"/>
              <a:ext cx="1750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kern="0" dirty="0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后果</a:t>
              </a:r>
            </a:p>
          </p:txBody>
        </p:sp>
      </p:grp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35432" y="4321176"/>
            <a:ext cx="8495665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endParaRPr lang="zh-CN" altLang="en-US" sz="3200" b="1">
              <a:solidFill>
                <a:schemeClr val="accent1"/>
              </a:solidFill>
              <a:latin typeface="幼圆" panose="02010509060101010101" charset="-122"/>
              <a:ea typeface="幼圆" panose="02010509060101010101" charset="-122"/>
            </a:endParaRPr>
          </a:p>
          <a:p>
            <a:pPr indent="0"/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(2)仿照日本水俁病的案例,试着画出思维导图。</a:t>
            </a:r>
          </a:p>
          <a:p>
            <a:pPr indent="0"/>
            <a:endParaRPr lang="zh-CN" altLang="en-US" sz="3200" b="1">
              <a:solidFill>
                <a:schemeClr val="accen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964431" y="1085217"/>
            <a:ext cx="2646680" cy="650875"/>
            <a:chOff x="6246" y="8093"/>
            <a:chExt cx="4168" cy="1025"/>
          </a:xfrm>
        </p:grpSpPr>
        <p:sp>
          <p:nvSpPr>
            <p:cNvPr id="43" name="矩形 2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rot="21210126">
              <a:off x="6246" y="8093"/>
              <a:ext cx="943" cy="9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课</a:t>
              </a:r>
            </a:p>
          </p:txBody>
        </p:sp>
        <p:sp>
          <p:nvSpPr>
            <p:cNvPr id="44" name="矩形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rot="842378">
              <a:off x="7299" y="8105"/>
              <a:ext cx="910" cy="8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外</a:t>
              </a:r>
            </a:p>
          </p:txBody>
        </p:sp>
        <p:sp>
          <p:nvSpPr>
            <p:cNvPr id="45" name="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21179011">
              <a:off x="8329" y="8131"/>
              <a:ext cx="931" cy="936"/>
            </a:xfrm>
            <a:prstGeom prst="rect">
              <a:avLst/>
            </a:prstGeom>
            <a:solidFill>
              <a:srgbClr val="9BB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探</a:t>
              </a:r>
            </a:p>
          </p:txBody>
        </p:sp>
        <p:sp>
          <p:nvSpPr>
            <p:cNvPr id="46" name="矩形 5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072130">
              <a:off x="9440" y="8178"/>
              <a:ext cx="975" cy="9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究</a:t>
              </a:r>
            </a:p>
          </p:txBody>
        </p:sp>
      </p:grpSp>
      <p:pic>
        <p:nvPicPr>
          <p:cNvPr id="20" name="图片 19" descr="c90e1472aadaa9e5200aa40f3ae09feb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8655" y="2174877"/>
            <a:ext cx="1005840" cy="1539875"/>
          </a:xfrm>
          <a:prstGeom prst="rect">
            <a:avLst/>
          </a:prstGeom>
        </p:spPr>
      </p:pic>
      <p:pic>
        <p:nvPicPr>
          <p:cNvPr id="12" name="图片 11" descr="c90e1472aadaa9e5200aa40f3ae09feb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721" y="4321177"/>
            <a:ext cx="727711" cy="1454785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35431" y="2470151"/>
            <a:ext cx="924242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  <a:sym typeface="+mn-ea"/>
              </a:rPr>
              <a:t>1</a:t>
            </a:r>
            <a:r>
              <a:rPr lang="zh-CN" altLang="en-US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  <a:sym typeface="+mn-ea"/>
              </a:rPr>
              <a:t>）请你选择当地某个方面的环境问题(比如:身边某条河流污染、城市汽车尾气排放、茶园滥用农药等),查阅资料,说说其带来的危害。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20" y="1250950"/>
            <a:ext cx="1112520" cy="11125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06829" y="1515746"/>
            <a:ext cx="10885171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 smtClean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上</a:t>
            </a:r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完这节课，你有什么想说的?</a:t>
            </a:r>
          </a:p>
        </p:txBody>
      </p:sp>
      <p:pic>
        <p:nvPicPr>
          <p:cNvPr id="34" name="图片 33" descr="228922c0ef5cf2d9445533006c81a2b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971" y="2364107"/>
            <a:ext cx="10714355" cy="40811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73531" y="3095625"/>
            <a:ext cx="8857615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环境问题已经给我们敲响了警钟,如果人类不能尊重自然，随意破坏默默奉献的地球,就必然会受到大自然的惩罚。</a:t>
            </a:r>
          </a:p>
        </p:txBody>
      </p:sp>
      <p:sp>
        <p:nvSpPr>
          <p:cNvPr id="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266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1037590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513205" y="1302386"/>
            <a:ext cx="765111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地球有哪些刻不容缓的环境问题?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08456" y="2000886"/>
            <a:ext cx="9713595" cy="40318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 sz="3200" b="1" dirty="0"/>
          </a:p>
          <a:p>
            <a:r>
              <a:rPr lang="zh-CN" altLang="en-US" sz="3200" b="1" dirty="0"/>
              <a:t>(1)环境污染问题:水资源污染、空气污染、海洋污染、白色污染等。</a:t>
            </a:r>
          </a:p>
          <a:p>
            <a:endParaRPr lang="zh-CN" altLang="en-US" sz="3200" b="1" dirty="0"/>
          </a:p>
          <a:p>
            <a:r>
              <a:rPr lang="zh-CN" altLang="en-US" sz="3200" b="1" dirty="0"/>
              <a:t>(2)资源短缺问题:水资源短缺、油气资源渐趋枯竭等。</a:t>
            </a:r>
          </a:p>
          <a:p>
            <a:endParaRPr lang="zh-CN" altLang="en-US" sz="3200" b="1" dirty="0"/>
          </a:p>
          <a:p>
            <a:r>
              <a:rPr lang="zh-CN" altLang="en-US" sz="3200" b="1" dirty="0"/>
              <a:t>(3)生态破坏问题:水土流失、荒漠化、沙漠化、森林锐减、生物灭绝等。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" y="4976497"/>
            <a:ext cx="1013460" cy="1632585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75" t="7752" r="14866" b="9663"/>
          <a:stretch>
            <a:fillRect/>
          </a:stretch>
        </p:blipFill>
        <p:spPr>
          <a:xfrm>
            <a:off x="10356850" y="1037591"/>
            <a:ext cx="1835151" cy="1975485"/>
          </a:xfrm>
          <a:prstGeom prst="rect">
            <a:avLst/>
          </a:prstGeom>
        </p:spPr>
      </p:pic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087557" y="1464816"/>
            <a:ext cx="204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" y="847090"/>
            <a:ext cx="1112520" cy="11125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332865" y="1111252"/>
            <a:ext cx="76511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这些环境会带来哪些危害？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380804" y="1848975"/>
            <a:ext cx="7148457" cy="4680195"/>
          </a:xfrm>
          <a:prstGeom prst="roundRect">
            <a:avLst/>
          </a:prstGeom>
          <a:solidFill>
            <a:srgbClr val="E0E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02945" y="2571059"/>
            <a:ext cx="4104172" cy="3218958"/>
          </a:xfrm>
          <a:prstGeom prst="ellipse">
            <a:avLst/>
          </a:prstGeom>
          <a:noFill/>
          <a:ln w="76200">
            <a:solidFill>
              <a:srgbClr val="FAA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784" y="1992979"/>
            <a:ext cx="1921765" cy="1260000"/>
          </a:xfrm>
          <a:prstGeom prst="round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620" y="1992979"/>
            <a:ext cx="1915136" cy="1260000"/>
          </a:xfrm>
          <a:prstGeom prst="round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505" y="3557924"/>
            <a:ext cx="1923159" cy="1260000"/>
          </a:xfrm>
          <a:prstGeom prst="round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365" y="4935158"/>
            <a:ext cx="1923681" cy="1260000"/>
          </a:xfrm>
          <a:prstGeom prst="round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797" y="4935158"/>
            <a:ext cx="1912692" cy="1260000"/>
          </a:xfrm>
          <a:prstGeom prst="round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930905" y="3250148"/>
            <a:ext cx="2028569" cy="307777"/>
          </a:xfrm>
          <a:prstGeom prst="rect">
            <a:avLst/>
          </a:prstGeom>
          <a:solidFill>
            <a:srgbClr val="E0E8EE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燃煤</a:t>
            </a:r>
            <a:r>
              <a:rPr lang="zh-CN" altLang="en-US" sz="1400" dirty="0" smtClean="0">
                <a:latin typeface="楷体" panose="02010609060101010101" charset="-122"/>
                <a:ea typeface="楷体" panose="02010609060101010101" charset="-122"/>
              </a:rPr>
              <a:t>电厂排放废气 </a:t>
            </a:r>
            <a:endParaRPr lang="zh-CN" altLang="en-US" sz="1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28173" y="3250148"/>
            <a:ext cx="2222987" cy="307777"/>
          </a:xfrm>
          <a:prstGeom prst="rect">
            <a:avLst/>
          </a:prstGeom>
          <a:solidFill>
            <a:srgbClr val="E0E8EE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海洋上大面积的石油</a:t>
            </a:r>
            <a:r>
              <a:rPr lang="zh-CN" altLang="en-US" sz="1400" dirty="0" smtClean="0">
                <a:latin typeface="楷体" panose="02010609060101010101" charset="-122"/>
                <a:ea typeface="楷体" panose="02010609060101010101" charset="-122"/>
              </a:rPr>
              <a:t>泄漏</a:t>
            </a:r>
            <a:endParaRPr lang="zh-CN" altLang="en-US" sz="1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71860" y="6202272"/>
            <a:ext cx="2028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海平面</a:t>
            </a:r>
            <a:r>
              <a:rPr lang="zh-CN" altLang="en-US" sz="1400" dirty="0" smtClean="0">
                <a:latin typeface="楷体" panose="02010609060101010101" charset="-122"/>
                <a:ea typeface="楷体" panose="02010609060101010101" charset="-122"/>
              </a:rPr>
              <a:t>上升</a:t>
            </a:r>
            <a:endParaRPr lang="zh-CN" altLang="en-US" sz="1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007921" y="6202271"/>
            <a:ext cx="20285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楷体" panose="02010609060101010101" charset="-122"/>
                <a:ea typeface="楷体" panose="02010609060101010101" charset="-122"/>
              </a:rPr>
              <a:t>沙漠面积悄然</a:t>
            </a:r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扩大</a:t>
            </a:r>
          </a:p>
        </p:txBody>
      </p:sp>
      <p:sp>
        <p:nvSpPr>
          <p:cNvPr id="20" name="矩形 19"/>
          <p:cNvSpPr/>
          <p:nvPr/>
        </p:nvSpPr>
        <p:spPr>
          <a:xfrm>
            <a:off x="4942989" y="4834214"/>
            <a:ext cx="2028569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热带雨林遭受</a:t>
            </a:r>
            <a:r>
              <a:rPr lang="zh-CN" altLang="en-US" sz="1400" dirty="0" smtClean="0">
                <a:latin typeface="楷体" panose="02010609060101010101" charset="-122"/>
                <a:ea typeface="楷体" panose="02010609060101010101" charset="-122"/>
              </a:rPr>
              <a:t>破坏</a:t>
            </a:r>
            <a:endParaRPr lang="zh-CN" altLang="en-US" sz="1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7391" y="1562100"/>
            <a:ext cx="5308600" cy="4484370"/>
            <a:chOff x="1114" y="2460"/>
            <a:chExt cx="8360" cy="706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" y="2460"/>
              <a:ext cx="8360" cy="5500"/>
            </a:xfrm>
            <a:prstGeom prst="round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847" y="8504"/>
              <a:ext cx="6893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燃煤</a:t>
              </a:r>
              <a:r>
                <a:rPr lang="zh-CN" altLang="en-US" sz="3600" b="1" dirty="0" smtClean="0">
                  <a:latin typeface="楷体" panose="02010609060101010101" charset="-122"/>
                  <a:ea typeface="楷体" panose="02010609060101010101" charset="-122"/>
                </a:rPr>
                <a:t>电厂排放废气 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729095" y="1772286"/>
            <a:ext cx="4368800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</a:rPr>
              <a:t>燃煤电厂排放废气会造成空气污染,引起酸雨、温室效应,还会增加人们患肺癌等呼吸系统疾病的危险。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993130" y="1470026"/>
            <a:ext cx="5462271" cy="4379595"/>
            <a:chOff x="9438" y="2315"/>
            <a:chExt cx="8602" cy="689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0" y="2315"/>
              <a:ext cx="8320" cy="5456"/>
            </a:xfrm>
            <a:prstGeom prst="round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9438" y="8194"/>
              <a:ext cx="8602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海洋上大面积的石油泄漏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67105" y="1772286"/>
            <a:ext cx="4368800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</a:rPr>
              <a:t>     海洋上大面积的石油泄漏会污染海水，导致大量海洋生物死亡。人类食用海鲜会患病,海洋生态系统会遭到破坏。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81711" y="1838327"/>
            <a:ext cx="5153660" cy="4290695"/>
            <a:chOff x="1546" y="2895"/>
            <a:chExt cx="8116" cy="675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6" y="2895"/>
              <a:ext cx="8116" cy="5317"/>
            </a:xfrm>
            <a:prstGeom prst="round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817" y="8634"/>
              <a:ext cx="7573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热带雨林遭受破坏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817995" y="1786891"/>
            <a:ext cx="4368800" cy="37856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</a:rPr>
              <a:t>     热带雨林遭受破坏会让珍稀物种灭绝，造成水土流失、地球温度调节系统失衡、洪涝频繁、泥石流滑坡等危害。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603240" y="1618616"/>
            <a:ext cx="5495291" cy="4547235"/>
            <a:chOff x="8824" y="2549"/>
            <a:chExt cx="8654" cy="716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24" y="2549"/>
              <a:ext cx="8655" cy="5702"/>
            </a:xfrm>
            <a:prstGeom prst="round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9951" y="8694"/>
              <a:ext cx="6401" cy="1016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海平面上升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61340" y="1492887"/>
            <a:ext cx="4368800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</a:rPr>
              <a:t>     海平面上升会淹没沿海城市,毁坏人类文明,使人类生存面积减少,让极地动物失去家园从而灭绝,导致耕地面积减少从而引发粮食危机。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52145" y="1692275"/>
            <a:ext cx="5303520" cy="4458970"/>
            <a:chOff x="1027" y="2665"/>
            <a:chExt cx="8352" cy="702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7" y="2665"/>
              <a:ext cx="8352" cy="5471"/>
            </a:xfrm>
            <a:prstGeom prst="round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774" y="8669"/>
              <a:ext cx="6401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沙漠面积悄然扩大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850380" y="2638426"/>
            <a:ext cx="436880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</a:rPr>
              <a:t>     沙漠面积悄然扩大会导致动植物灭绝,引发粮食危机。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63855" y="1264285"/>
            <a:ext cx="5308600" cy="4484370"/>
            <a:chOff x="1114" y="2460"/>
            <a:chExt cx="8360" cy="706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4" y="2460"/>
              <a:ext cx="8360" cy="5500"/>
            </a:xfrm>
            <a:prstGeom prst="round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847" y="8504"/>
              <a:ext cx="6893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燃煤</a:t>
              </a:r>
              <a:r>
                <a:rPr lang="zh-CN" altLang="en-US" sz="3600" b="1" dirty="0" smtClean="0">
                  <a:latin typeface="楷体" panose="02010609060101010101" charset="-122"/>
                  <a:ea typeface="楷体" panose="02010609060101010101" charset="-122"/>
                </a:rPr>
                <a:t>电厂排放废气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67426" y="1395732"/>
            <a:ext cx="5462271" cy="4379595"/>
            <a:chOff x="9438" y="2315"/>
            <a:chExt cx="8602" cy="689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0" y="2315"/>
              <a:ext cx="8320" cy="5456"/>
            </a:xfrm>
            <a:prstGeom prst="round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9438" y="8194"/>
              <a:ext cx="8602" cy="1018"/>
            </a:xfrm>
            <a:prstGeom prst="rect">
              <a:avLst/>
            </a:prstGeom>
            <a:solidFill>
              <a:srgbClr val="E0E8EE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海洋上大面积的石油泄漏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65322" y="2321560"/>
            <a:ext cx="3002915" cy="2214880"/>
            <a:chOff x="7032" y="3656"/>
            <a:chExt cx="4729" cy="3488"/>
          </a:xfrm>
        </p:grpSpPr>
        <p:sp>
          <p:nvSpPr>
            <p:cNvPr id="5" name="爆炸形 1 4"/>
            <p:cNvSpPr/>
            <p:nvPr/>
          </p:nvSpPr>
          <p:spPr>
            <a:xfrm>
              <a:off x="7032" y="3656"/>
              <a:ext cx="4729" cy="3488"/>
            </a:xfrm>
            <a:prstGeom prst="irregularSeal1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06" y="4892"/>
              <a:ext cx="3209" cy="101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3600" b="1" dirty="0" smtClean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环境污染</a:t>
              </a:r>
            </a:p>
          </p:txBody>
        </p:sp>
      </p:grpSp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环境问题敲响了警钟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0"/>
  <p:tag name="KSO_WM_TEMPLATE_CATEGORY" val="custom"/>
  <p:tag name="KSO_WM_TEMPLATE_INDEX" val="160394"/>
  <p:tag name="KSO_WM_UNIT_INDEX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1"/>
  <p:tag name="KSO_WM_TEMPLATE_CATEGORY" val="custom"/>
  <p:tag name="KSO_WM_TEMPLATE_INDEX" val="160394"/>
  <p:tag name="KSO_WM_UNIT_INDEX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2"/>
  <p:tag name="KSO_WM_TEMPLATE_CATEGORY" val="custom"/>
  <p:tag name="KSO_WM_TEMPLATE_INDEX" val="160394"/>
  <p:tag name="KSO_WM_UNIT_INDEX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3"/>
  <p:tag name="KSO_WM_TEMPLATE_CATEGORY" val="custom"/>
  <p:tag name="KSO_WM_TEMPLATE_INDEX" val="160394"/>
  <p:tag name="KSO_WM_UNIT_INDEX" val="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625</Words>
  <Application>Microsoft Office PowerPoint</Application>
  <PresentationFormat>宽屏</PresentationFormat>
  <Paragraphs>106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Meiryo</vt:lpstr>
      <vt:lpstr>黑体</vt:lpstr>
      <vt:lpstr>华文细黑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48</cp:revision>
  <dcterms:created xsi:type="dcterms:W3CDTF">2020-05-18T00:36:00Z</dcterms:created>
  <dcterms:modified xsi:type="dcterms:W3CDTF">2022-05-23T10:24:15Z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