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89" r:id="rId3"/>
    <p:sldId id="291" r:id="rId4"/>
    <p:sldId id="292" r:id="rId5"/>
    <p:sldId id="290" r:id="rId6"/>
    <p:sldId id="310" r:id="rId7"/>
    <p:sldId id="311" r:id="rId8"/>
    <p:sldId id="312" r:id="rId9"/>
    <p:sldId id="314" r:id="rId10"/>
    <p:sldId id="313" r:id="rId11"/>
    <p:sldId id="317" r:id="rId12"/>
    <p:sldId id="318" r:id="rId13"/>
    <p:sldId id="303" r:id="rId14"/>
    <p:sldId id="315" r:id="rId15"/>
    <p:sldId id="316" r:id="rId16"/>
    <p:sldId id="319" r:id="rId17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7124"/>
    <a:srgbClr val="EF7509"/>
    <a:srgbClr val="8CC5B1"/>
    <a:srgbClr val="202E4A"/>
    <a:srgbClr val="68BC9E"/>
    <a:srgbClr val="FEFEF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 noProof="1"/>
            </a:lvl1pPr>
          </a:lstStyle>
          <a:p>
            <a:pPr>
              <a:defRPr/>
            </a:pPr>
            <a:fld id="{85D10B8F-485A-426F-9C43-14C48F88EC7B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7159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文本占位符 2"/>
          <p:cNvSpPr>
            <a:spLocks noGrp="1"/>
          </p:cNvSpPr>
          <p:nvPr>
            <p:ph type="body" idx="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19286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4B8F11A7-3C3D-44BD-910E-59906C2A0316}" type="slidenum">
              <a:rPr altLang="en-US" smtClean="0"/>
              <a:pPr/>
              <a:t>12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738862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59A61D38-5B8A-49D5-ABDD-B6BF869CF845}" type="slidenum">
              <a:rPr altLang="en-US" smtClean="0"/>
              <a:pPr/>
              <a:t>13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84836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5DA6710-CE40-47A0-A9A8-00BEE9FE51D6}" type="slidenum">
              <a:rPr altLang="en-US" smtClean="0"/>
              <a:pPr/>
              <a:t>14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115957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4265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ED32F36A-DC7C-4285-A450-253D8209D64E}" type="slidenum">
              <a:rPr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16192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34831F7D-CA8D-4539-A29E-A1F0CC606152}" type="slidenum">
              <a:rPr altLang="en-US" smtClean="0"/>
              <a:pPr/>
              <a:t>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93556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F809B195-3621-4D1F-AC39-8F4075764109}" type="slidenum">
              <a:rPr altLang="en-US" smtClean="0"/>
              <a:pPr/>
              <a:t>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352756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34DC463E-75DA-4A20-9E7B-0AB6B0C053E1}" type="slidenum">
              <a:rPr altLang="en-US" smtClean="0"/>
              <a:pPr/>
              <a:t>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91493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81FB783C-B8E3-4B14-AFA4-40CB8E7234C9}" type="slidenum">
              <a:rPr altLang="en-US" smtClean="0"/>
              <a:pPr/>
              <a:t>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238586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A9F396AB-65BF-426D-A627-38BDEFFE9027}" type="slidenum">
              <a:rPr altLang="en-US" smtClean="0"/>
              <a:pPr/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3910931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334D28FD-3CD0-4497-A1E8-F1D8ACC54E5C}" type="slidenum">
              <a:rPr altLang="en-US" smtClean="0"/>
              <a:pPr/>
              <a:t>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944654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EF2DF382-8A24-4107-BAFF-B46AF1A5F2B9}" type="slidenum">
              <a:rPr altLang="en-US" smtClean="0"/>
              <a:pPr/>
              <a:t>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6677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4EDD8-8CE2-4F72-BD2A-96CD271961DD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101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A7839-8629-4CC1-B0F8-BBD648538E42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802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BF0AF-7278-46A7-BE53-4F7C279EE32F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96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628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856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026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5625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617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802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800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299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15B65-5371-4DFE-B68E-B84856226A42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1068207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737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809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10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BBD48-2980-4C47-9C15-3B67D52711AD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70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E833-1835-46C9-8500-E575946F38C4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40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C5E61-3372-4363-BF0D-F8B28142724A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947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A6525-C9AB-43FB-9576-FDC2FCE76D78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772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616A8-F3A3-4C19-9E80-C65B3632ED82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766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C385B-8BC0-4B3E-96A2-E437FD71C913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39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DB3CF-33A4-453A-A1BB-1C8746FACB00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325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900" noProof="1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DAC489C-63E8-4F87-80B5-C22B1E3F1312}" type="slidenum">
              <a:rPr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0260" indent="-17026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1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0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9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860" indent="-17026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324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324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2022/5/22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3096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407" y="4470797"/>
            <a:ext cx="2464594" cy="465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33164">
            <a:off x="6831807" y="4188619"/>
            <a:ext cx="640556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98133"/>
            <a:ext cx="9144000" cy="104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图片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6071" y="1033463"/>
            <a:ext cx="2497931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302" y="3776663"/>
            <a:ext cx="1410891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992210" y="1167062"/>
            <a:ext cx="4295775" cy="154657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600" b="1" dirty="0">
                <a:solidFill>
                  <a:srgbClr val="52AB32"/>
                </a:solidFill>
                <a:cs typeface="+mn-ea"/>
                <a:sym typeface="+mn-lt"/>
              </a:rPr>
              <a:t>第三课  学会反思</a:t>
            </a:r>
            <a:endParaRPr lang="en-US" altLang="zh-CN" sz="3600" b="1" dirty="0">
              <a:solidFill>
                <a:srgbClr val="52AB32"/>
              </a:solidFill>
              <a:cs typeface="+mn-ea"/>
              <a:sym typeface="+mn-lt"/>
            </a:endParaRPr>
          </a:p>
          <a:p>
            <a:pPr algn="ctr">
              <a:defRPr/>
            </a:pPr>
            <a:endParaRPr lang="en-US" altLang="zh-CN" sz="3000" dirty="0">
              <a:solidFill>
                <a:srgbClr val="52AB32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3000" b="1" dirty="0">
                <a:solidFill>
                  <a:srgbClr val="52AB32"/>
                </a:solidFill>
                <a:cs typeface="+mn-ea"/>
                <a:sym typeface="+mn-lt"/>
              </a:rPr>
              <a:t>第</a:t>
            </a:r>
            <a:r>
              <a:rPr lang="en-US" altLang="zh-CN" sz="3000" b="1" dirty="0">
                <a:solidFill>
                  <a:srgbClr val="52AB32"/>
                </a:solidFill>
                <a:cs typeface="+mn-ea"/>
                <a:sym typeface="+mn-lt"/>
              </a:rPr>
              <a:t>2</a:t>
            </a:r>
            <a:r>
              <a:rPr lang="zh-CN" altLang="en-US" sz="3000" b="1" dirty="0">
                <a:solidFill>
                  <a:srgbClr val="52AB32"/>
                </a:solidFill>
                <a:cs typeface="+mn-ea"/>
                <a:sym typeface="+mn-lt"/>
              </a:rPr>
              <a:t>课时</a:t>
            </a:r>
          </a:p>
        </p:txBody>
      </p:sp>
      <p:sp>
        <p:nvSpPr>
          <p:cNvPr id="10" name="矩形 9"/>
          <p:cNvSpPr/>
          <p:nvPr/>
        </p:nvSpPr>
        <p:spPr>
          <a:xfrm>
            <a:off x="2609341" y="3711910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19200" y="1633539"/>
            <a:ext cx="456366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sz="2100" b="1">
              <a:solidFill>
                <a:srgbClr val="0000FF"/>
              </a:solidFill>
            </a:endParaRPr>
          </a:p>
        </p:txBody>
      </p:sp>
      <p:pic>
        <p:nvPicPr>
          <p:cNvPr id="11267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531" y="414339"/>
            <a:ext cx="7010400" cy="451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1828800" y="1472804"/>
            <a:ext cx="4572000" cy="3670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 dirty="0"/>
              <a:t>1.</a:t>
            </a:r>
            <a:r>
              <a:rPr lang="zh-CN" altLang="en-US" b="1" dirty="0"/>
              <a:t>学者先要会疑。</a:t>
            </a:r>
            <a:r>
              <a:rPr lang="en-US" altLang="zh-CN" b="1" dirty="0"/>
              <a:t>——</a:t>
            </a:r>
            <a:r>
              <a:rPr lang="zh-CN" altLang="en-US" b="1" dirty="0"/>
              <a:t>程颐</a:t>
            </a:r>
            <a:endParaRPr lang="en-US" altLang="zh-CN" b="1" dirty="0"/>
          </a:p>
          <a:p>
            <a:r>
              <a:rPr lang="en-US" altLang="zh-CN" b="1" dirty="0"/>
              <a:t>2.</a:t>
            </a:r>
            <a:r>
              <a:rPr lang="zh-CN" altLang="en-US" b="1" dirty="0"/>
              <a:t>学然后知不足。</a:t>
            </a:r>
            <a:r>
              <a:rPr lang="en-US" altLang="zh-CN" b="1" dirty="0"/>
              <a:t>—— </a:t>
            </a:r>
            <a:r>
              <a:rPr lang="zh-CN" altLang="en-US" b="1" dirty="0"/>
              <a:t>礼记</a:t>
            </a:r>
            <a:endParaRPr lang="en-US" altLang="zh-CN" b="1" dirty="0"/>
          </a:p>
          <a:p>
            <a:r>
              <a:rPr lang="en-US" altLang="zh-CN" b="1" dirty="0"/>
              <a:t>3.</a:t>
            </a:r>
            <a:r>
              <a:rPr lang="zh-CN" altLang="en-US" b="1" dirty="0"/>
              <a:t>活到老学到老。</a:t>
            </a:r>
            <a:r>
              <a:rPr lang="en-US" altLang="zh-CN" b="1" dirty="0"/>
              <a:t>—— </a:t>
            </a:r>
            <a:r>
              <a:rPr lang="zh-CN" altLang="en-US" b="1" dirty="0"/>
              <a:t>谚语</a:t>
            </a:r>
            <a:endParaRPr lang="en-US" altLang="zh-CN" b="1" dirty="0"/>
          </a:p>
          <a:p>
            <a:r>
              <a:rPr lang="en-US" altLang="zh-CN" b="1" dirty="0"/>
              <a:t>4.</a:t>
            </a:r>
            <a:r>
              <a:rPr lang="zh-CN" altLang="en-US" b="1" dirty="0"/>
              <a:t>学习永远不晚。</a:t>
            </a:r>
            <a:r>
              <a:rPr lang="en-US" altLang="zh-CN" b="1" dirty="0"/>
              <a:t>—— </a:t>
            </a:r>
            <a:r>
              <a:rPr lang="zh-CN" altLang="en-US" b="1" dirty="0"/>
              <a:t>高尔基</a:t>
            </a:r>
            <a:endParaRPr lang="en-US" altLang="zh-CN" b="1" dirty="0"/>
          </a:p>
          <a:p>
            <a:r>
              <a:rPr lang="en-US" altLang="zh-CN" b="1" dirty="0"/>
              <a:t>5.</a:t>
            </a:r>
            <a:r>
              <a:rPr lang="zh-CN" altLang="en-US" b="1" dirty="0"/>
              <a:t>重复是学习之母。 </a:t>
            </a:r>
            <a:r>
              <a:rPr lang="en-US" altLang="zh-CN" b="1" dirty="0"/>
              <a:t>—— </a:t>
            </a:r>
            <a:r>
              <a:rPr lang="zh-CN" altLang="en-US" b="1" dirty="0"/>
              <a:t>狄慈根</a:t>
            </a:r>
            <a:endParaRPr lang="en-US" altLang="zh-CN" b="1" dirty="0"/>
          </a:p>
          <a:p>
            <a:r>
              <a:rPr lang="en-US" altLang="zh-CN" b="1" dirty="0"/>
              <a:t>6.</a:t>
            </a:r>
            <a:r>
              <a:rPr lang="zh-CN" altLang="en-US" b="1" dirty="0"/>
              <a:t>学而不厌</a:t>
            </a:r>
            <a:r>
              <a:rPr lang="en-US" altLang="zh-CN" b="1" dirty="0"/>
              <a:t>,</a:t>
            </a:r>
            <a:r>
              <a:rPr lang="zh-CN" altLang="en-US" b="1" dirty="0"/>
              <a:t>诲人不倦。</a:t>
            </a:r>
            <a:r>
              <a:rPr lang="en-US" altLang="zh-CN" b="1" dirty="0"/>
              <a:t>—— </a:t>
            </a:r>
            <a:r>
              <a:rPr lang="zh-CN" altLang="en-US" b="1" dirty="0"/>
              <a:t>孔子</a:t>
            </a:r>
            <a:endParaRPr lang="en-US" altLang="zh-CN" b="1" dirty="0"/>
          </a:p>
          <a:p>
            <a:r>
              <a:rPr lang="en-US" altLang="zh-CN" b="1" dirty="0"/>
              <a:t>7.</a:t>
            </a:r>
            <a:r>
              <a:rPr lang="zh-CN" altLang="en-US" b="1" dirty="0"/>
              <a:t>生也有涯而知也无涯。</a:t>
            </a:r>
            <a:r>
              <a:rPr lang="en-US" altLang="zh-CN" b="1" dirty="0"/>
              <a:t>—— </a:t>
            </a:r>
            <a:r>
              <a:rPr lang="zh-CN" altLang="en-US" b="1" dirty="0"/>
              <a:t>庄子</a:t>
            </a:r>
            <a:endParaRPr lang="en-US" altLang="zh-CN" b="1" dirty="0"/>
          </a:p>
          <a:p>
            <a:r>
              <a:rPr lang="en-US" altLang="zh-CN" b="1" dirty="0"/>
              <a:t>8.</a:t>
            </a:r>
            <a:r>
              <a:rPr lang="zh-CN" altLang="en-US" b="1" dirty="0"/>
              <a:t>单学知识仍然是蠢人。</a:t>
            </a:r>
            <a:r>
              <a:rPr lang="en-US" altLang="zh-CN" b="1" dirty="0"/>
              <a:t>—— </a:t>
            </a:r>
            <a:r>
              <a:rPr lang="zh-CN" altLang="en-US" b="1" dirty="0"/>
              <a:t>歌德</a:t>
            </a:r>
            <a:endParaRPr lang="en-US" altLang="zh-CN" b="1" dirty="0"/>
          </a:p>
          <a:p>
            <a:r>
              <a:rPr lang="en-US" altLang="zh-CN" b="1" dirty="0"/>
              <a:t>9.</a:t>
            </a:r>
            <a:r>
              <a:rPr lang="zh-CN" altLang="en-US" b="1" dirty="0"/>
              <a:t>学贵得师，亦贵得友。</a:t>
            </a:r>
            <a:r>
              <a:rPr lang="en-US" altLang="zh-CN" b="1" dirty="0"/>
              <a:t>—— </a:t>
            </a:r>
            <a:r>
              <a:rPr lang="zh-CN" altLang="en-US" b="1" dirty="0"/>
              <a:t>唐甄</a:t>
            </a:r>
            <a:endParaRPr lang="en-US" altLang="zh-CN" b="1" dirty="0"/>
          </a:p>
          <a:p>
            <a:r>
              <a:rPr lang="en-US" altLang="zh-CN" b="1" dirty="0"/>
              <a:t>10.</a:t>
            </a:r>
            <a:r>
              <a:rPr lang="zh-CN" altLang="en-US" b="1" dirty="0"/>
              <a:t>不知则问，不能则学。</a:t>
            </a:r>
            <a:r>
              <a:rPr lang="en-US" altLang="zh-CN" b="1" dirty="0"/>
              <a:t>——</a:t>
            </a:r>
            <a:r>
              <a:rPr lang="zh-CN" altLang="en-US" b="1" dirty="0"/>
              <a:t>董仲舒</a:t>
            </a:r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  <a:p>
            <a:endParaRPr lang="en-US" altLang="zh-CN" b="1" dirty="0"/>
          </a:p>
        </p:txBody>
      </p:sp>
      <p:sp>
        <p:nvSpPr>
          <p:cNvPr id="7" name="矩形 6"/>
          <p:cNvSpPr/>
          <p:nvPr/>
        </p:nvSpPr>
        <p:spPr>
          <a:xfrm>
            <a:off x="1880700" y="849985"/>
            <a:ext cx="3536866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关于学习的反思：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19200" y="1633539"/>
            <a:ext cx="4563666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sz="2100" b="1">
              <a:solidFill>
                <a:srgbClr val="0000FF"/>
              </a:solidFill>
            </a:endParaRPr>
          </a:p>
        </p:txBody>
      </p:sp>
      <p:pic>
        <p:nvPicPr>
          <p:cNvPr id="12291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531" y="414339"/>
            <a:ext cx="7010400" cy="451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矩形 5"/>
          <p:cNvSpPr>
            <a:spLocks noChangeArrowheads="1"/>
          </p:cNvSpPr>
          <p:nvPr/>
        </p:nvSpPr>
        <p:spPr bwMode="auto">
          <a:xfrm>
            <a:off x="1752603" y="1347789"/>
            <a:ext cx="5537597" cy="339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b="1" dirty="0"/>
              <a:t>10.</a:t>
            </a:r>
            <a:r>
              <a:rPr lang="zh-CN" altLang="en-US" b="1" dirty="0"/>
              <a:t>学习如逆水行舟，不进则退。</a:t>
            </a:r>
            <a:r>
              <a:rPr lang="en-US" altLang="zh-CN" b="1" dirty="0"/>
              <a:t>—— 《</a:t>
            </a:r>
            <a:r>
              <a:rPr lang="zh-CN" altLang="en-US" b="1" dirty="0"/>
              <a:t>增广贤文</a:t>
            </a:r>
            <a:r>
              <a:rPr lang="en-US" altLang="zh-CN" b="1" dirty="0"/>
              <a:t>》</a:t>
            </a:r>
          </a:p>
          <a:p>
            <a:r>
              <a:rPr lang="en-US" altLang="zh-CN" b="1" dirty="0"/>
              <a:t>11.</a:t>
            </a:r>
            <a:r>
              <a:rPr lang="zh-CN" altLang="en-US" b="1" dirty="0"/>
              <a:t>学问难穷，帮亲师取友。</a:t>
            </a:r>
            <a:r>
              <a:rPr lang="en-US" altLang="zh-CN" b="1" dirty="0"/>
              <a:t>—— </a:t>
            </a:r>
            <a:r>
              <a:rPr lang="zh-CN" altLang="en-US" b="1" dirty="0"/>
              <a:t>汤斌</a:t>
            </a:r>
            <a:endParaRPr lang="en-US" altLang="zh-CN" b="1" dirty="0"/>
          </a:p>
          <a:p>
            <a:r>
              <a:rPr lang="en-US" altLang="zh-CN" b="1" dirty="0"/>
              <a:t>12.</a:t>
            </a:r>
            <a:r>
              <a:rPr lang="zh-CN" altLang="en-US" b="1" dirty="0"/>
              <a:t>学而时习之，不亦悦乎？</a:t>
            </a:r>
            <a:r>
              <a:rPr lang="en-US" altLang="zh-CN" b="1" dirty="0"/>
              <a:t>—— </a:t>
            </a:r>
            <a:r>
              <a:rPr lang="zh-CN" altLang="en-US" b="1" dirty="0"/>
              <a:t>孔子</a:t>
            </a:r>
            <a:endParaRPr lang="en-US" altLang="zh-CN" b="1" dirty="0"/>
          </a:p>
          <a:p>
            <a:r>
              <a:rPr lang="en-US" altLang="zh-CN" b="1" dirty="0"/>
              <a:t>13.</a:t>
            </a:r>
            <a:r>
              <a:rPr lang="zh-CN" altLang="en-US" b="1" dirty="0"/>
              <a:t>问学必有师，讲习必有友。</a:t>
            </a:r>
            <a:r>
              <a:rPr lang="en-US" altLang="zh-CN" b="1" dirty="0"/>
              <a:t>—— </a:t>
            </a:r>
            <a:r>
              <a:rPr lang="zh-CN" altLang="en-US" b="1" dirty="0"/>
              <a:t>陆佃</a:t>
            </a:r>
            <a:endParaRPr lang="en-US" altLang="zh-CN" b="1" dirty="0"/>
          </a:p>
          <a:p>
            <a:r>
              <a:rPr lang="en-US" altLang="zh-CN" b="1" dirty="0"/>
              <a:t>14.</a:t>
            </a:r>
            <a:r>
              <a:rPr lang="zh-CN" altLang="en-US" b="1" dirty="0"/>
              <a:t>用心不杂，乃是入神要路。</a:t>
            </a:r>
            <a:r>
              <a:rPr lang="en-US" altLang="zh-CN" b="1" dirty="0"/>
              <a:t>—— </a:t>
            </a:r>
            <a:r>
              <a:rPr lang="zh-CN" altLang="en-US" b="1" dirty="0"/>
              <a:t>袁牧</a:t>
            </a:r>
            <a:endParaRPr lang="en-US" altLang="zh-CN" b="1" dirty="0"/>
          </a:p>
          <a:p>
            <a:r>
              <a:rPr lang="en-US" altLang="zh-CN" b="1" dirty="0"/>
              <a:t>15.</a:t>
            </a:r>
            <a:r>
              <a:rPr lang="zh-CN" altLang="en-US" b="1" dirty="0"/>
              <a:t>背得烂熟还不等于掌握知识。</a:t>
            </a:r>
            <a:r>
              <a:rPr lang="en-US" altLang="zh-CN" b="1" dirty="0"/>
              <a:t>—— </a:t>
            </a:r>
            <a:r>
              <a:rPr lang="zh-CN" altLang="en-US" b="1" dirty="0"/>
              <a:t>蒙田</a:t>
            </a:r>
            <a:endParaRPr lang="en-US" altLang="zh-CN" b="1" dirty="0"/>
          </a:p>
          <a:p>
            <a:r>
              <a:rPr lang="en-US" altLang="zh-CN" b="1" dirty="0"/>
              <a:t>16.</a:t>
            </a:r>
            <a:r>
              <a:rPr lang="zh-CN" altLang="en-US" b="1" dirty="0"/>
              <a:t>爱学出勤奋，勤奋出天才。</a:t>
            </a:r>
            <a:r>
              <a:rPr lang="en-US" altLang="zh-CN" b="1" dirty="0"/>
              <a:t>—— </a:t>
            </a:r>
            <a:r>
              <a:rPr lang="zh-CN" altLang="en-US" b="1" dirty="0"/>
              <a:t>郭沫若</a:t>
            </a:r>
            <a:endParaRPr lang="en-US" altLang="zh-CN" b="1" dirty="0"/>
          </a:p>
          <a:p>
            <a:r>
              <a:rPr lang="en-US" altLang="zh-CN" b="1" dirty="0"/>
              <a:t>17.</a:t>
            </a:r>
            <a:r>
              <a:rPr lang="zh-CN" altLang="en-US" b="1" dirty="0"/>
              <a:t>聪明出于勤奋，天才在于积累。</a:t>
            </a:r>
            <a:r>
              <a:rPr lang="en-US" altLang="zh-CN" b="1" dirty="0"/>
              <a:t>— </a:t>
            </a:r>
            <a:r>
              <a:rPr lang="zh-CN" altLang="en-US" b="1" dirty="0"/>
              <a:t>华罗庚</a:t>
            </a:r>
            <a:endParaRPr lang="en-US" altLang="zh-CN" b="1" dirty="0"/>
          </a:p>
          <a:p>
            <a:r>
              <a:rPr lang="en-US" altLang="zh-CN" b="1" dirty="0"/>
              <a:t>18.</a:t>
            </a:r>
            <a:r>
              <a:rPr lang="zh-CN" altLang="en-US" b="1" dirty="0"/>
              <a:t>学问是苦根上长出来的甜果。</a:t>
            </a:r>
            <a:r>
              <a:rPr lang="en-US" altLang="zh-CN" b="1" dirty="0"/>
              <a:t>—— </a:t>
            </a:r>
            <a:r>
              <a:rPr lang="zh-CN" altLang="en-US" b="1" dirty="0"/>
              <a:t>李嘉图</a:t>
            </a:r>
            <a:endParaRPr lang="en-US" altLang="zh-CN" b="1" dirty="0"/>
          </a:p>
          <a:p>
            <a:r>
              <a:rPr lang="en-US" altLang="zh-CN" b="1" dirty="0"/>
              <a:t>19.</a:t>
            </a:r>
            <a:r>
              <a:rPr lang="zh-CN" altLang="en-US" b="1" dirty="0"/>
              <a:t>学而不思则罔</a:t>
            </a:r>
            <a:r>
              <a:rPr lang="en-US" altLang="zh-CN" b="1" dirty="0"/>
              <a:t>,</a:t>
            </a:r>
            <a:r>
              <a:rPr lang="zh-CN" altLang="en-US" b="1" dirty="0"/>
              <a:t>思而不学则殆。</a:t>
            </a:r>
            <a:r>
              <a:rPr lang="en-US" altLang="zh-CN" b="1" dirty="0"/>
              <a:t>—— </a:t>
            </a:r>
            <a:r>
              <a:rPr lang="zh-CN" altLang="en-US" b="1" dirty="0"/>
              <a:t>孔子</a:t>
            </a:r>
            <a:endParaRPr lang="en-US" altLang="zh-CN" b="1" dirty="0"/>
          </a:p>
          <a:p>
            <a:r>
              <a:rPr lang="en-US" altLang="zh-CN" b="1" dirty="0"/>
              <a:t>20.</a:t>
            </a:r>
            <a:r>
              <a:rPr lang="zh-CN" altLang="en-US" b="1" dirty="0"/>
              <a:t>聪明的人有长的耳朵和短的舌头。</a:t>
            </a:r>
            <a:r>
              <a:rPr lang="en-US" altLang="zh-CN" b="1" dirty="0"/>
              <a:t>——</a:t>
            </a:r>
            <a:r>
              <a:rPr lang="zh-CN" altLang="en-US" b="1" dirty="0"/>
              <a:t>弗莱格</a:t>
            </a:r>
            <a:endParaRPr lang="en-US" altLang="zh-CN" b="1" dirty="0"/>
          </a:p>
          <a:p>
            <a:endParaRPr lang="en-US" altLang="zh-CN" b="1" dirty="0"/>
          </a:p>
        </p:txBody>
      </p:sp>
      <p:sp>
        <p:nvSpPr>
          <p:cNvPr id="7" name="矩形 6"/>
          <p:cNvSpPr/>
          <p:nvPr/>
        </p:nvSpPr>
        <p:spPr>
          <a:xfrm>
            <a:off x="1872234" y="782252"/>
            <a:ext cx="3536866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关于学习的反思：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2" y="169069"/>
            <a:ext cx="5757863" cy="3682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7" y="3702844"/>
            <a:ext cx="1547813" cy="144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图片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7" y="384224"/>
            <a:ext cx="1254919" cy="106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AutoShape 139"/>
          <p:cNvSpPr/>
          <p:nvPr/>
        </p:nvSpPr>
        <p:spPr bwMode="auto">
          <a:xfrm>
            <a:off x="1802606" y="1508523"/>
            <a:ext cx="348854" cy="33813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4288" tIns="14288" rIns="14288" bIns="14288" anchor="ctr"/>
          <a:lstStyle/>
          <a:p>
            <a:pPr algn="ctr" defTabSz="171450">
              <a:defRPr/>
            </a:pPr>
            <a:endParaRPr lang="en-US" sz="11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" name="Group 46"/>
          <p:cNvGrpSpPr/>
          <p:nvPr/>
        </p:nvGrpSpPr>
        <p:grpSpPr>
          <a:xfrm>
            <a:off x="2113139" y="3368036"/>
            <a:ext cx="348258" cy="272058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2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3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4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5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6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7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8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 rot="21143590">
            <a:off x="2738440" y="1499847"/>
            <a:ext cx="4394597" cy="1749710"/>
          </a:xfrm>
          <a:prstGeom prst="rect">
            <a:avLst/>
          </a:prstGeom>
          <a:noFill/>
          <a:effectLst/>
        </p:spPr>
        <p:txBody>
          <a:bodyPr lIns="68580" tIns="34290" rIns="68580" bIns="3429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zh-CN" sz="2100" b="1" dirty="0">
                <a:solidFill>
                  <a:srgbClr val="FF0000"/>
                </a:solidFill>
              </a:rPr>
              <a:t>请同学们以本节课</a:t>
            </a:r>
            <a:r>
              <a:rPr lang="zh-CN" altLang="en-US" sz="2100" b="1" dirty="0">
                <a:solidFill>
                  <a:srgbClr val="FF0000"/>
                </a:solidFill>
              </a:rPr>
              <a:t>知识</a:t>
            </a:r>
            <a:r>
              <a:rPr lang="zh-CN" altLang="zh-CN" sz="2100" b="1" dirty="0">
                <a:solidFill>
                  <a:srgbClr val="FF0000"/>
                </a:solidFill>
              </a:rPr>
              <a:t>为内容，以“课堂反思”为主题，每个人进行一次学习反思，可口头</a:t>
            </a:r>
            <a:r>
              <a:rPr lang="zh-CN" altLang="en-US" sz="2100" b="1" dirty="0">
                <a:solidFill>
                  <a:srgbClr val="FF0000"/>
                </a:solidFill>
              </a:rPr>
              <a:t>表达</a:t>
            </a:r>
            <a:r>
              <a:rPr lang="zh-CN" altLang="zh-CN" sz="2100" b="1" dirty="0">
                <a:solidFill>
                  <a:srgbClr val="FF0000"/>
                </a:solidFill>
              </a:rPr>
              <a:t>可写成文本，形式不限。</a:t>
            </a:r>
            <a:endParaRPr lang="zh-CN" altLang="en-US" sz="21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13320" name="图片 3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3" y="3588301"/>
            <a:ext cx="2363391" cy="1411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139"/>
          <p:cNvSpPr/>
          <p:nvPr/>
        </p:nvSpPr>
        <p:spPr bwMode="auto">
          <a:xfrm>
            <a:off x="1802606" y="1508523"/>
            <a:ext cx="348854" cy="338138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4288" tIns="14288" rIns="14288" bIns="14288" anchor="ctr"/>
          <a:lstStyle/>
          <a:p>
            <a:pPr algn="ctr" defTabSz="171450">
              <a:defRPr/>
            </a:pPr>
            <a:endParaRPr lang="en-US" sz="110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" name="Group 46"/>
          <p:cNvGrpSpPr/>
          <p:nvPr/>
        </p:nvGrpSpPr>
        <p:grpSpPr>
          <a:xfrm>
            <a:off x="2113139" y="3368036"/>
            <a:ext cx="348258" cy="272058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2" name="AutoShape 140"/>
            <p:cNvSpPr/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3" name="AutoShape 141"/>
            <p:cNvSpPr/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4" name="AutoShape 142"/>
            <p:cNvSpPr/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5" name="AutoShape 143"/>
            <p:cNvSpPr/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6" name="AutoShape 144"/>
            <p:cNvSpPr/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7" name="AutoShape 145"/>
            <p:cNvSpPr/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38" name="AutoShape 146"/>
            <p:cNvSpPr/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171450">
                <a:defRPr/>
              </a:pPr>
              <a:endParaRPr lang="en-US" sz="11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7" name="动作按钮: 结束 16">
            <a:hlinkClick r:id="" action="ppaction://hlinkshowjump?jump=nextslide" highlightClick="1"/>
          </p:cNvPr>
          <p:cNvSpPr/>
          <p:nvPr/>
        </p:nvSpPr>
        <p:spPr>
          <a:xfrm>
            <a:off x="8529639" y="4095751"/>
            <a:ext cx="423863" cy="291704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342" name="TextBox 14"/>
          <p:cNvSpPr txBox="1">
            <a:spLocks noChangeArrowheads="1"/>
          </p:cNvSpPr>
          <p:nvPr/>
        </p:nvSpPr>
        <p:spPr bwMode="auto">
          <a:xfrm>
            <a:off x="774867" y="1158218"/>
            <a:ext cx="7037383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700" b="1" dirty="0">
                <a:solidFill>
                  <a:srgbClr val="FF0000"/>
                </a:solidFill>
              </a:rPr>
              <a:t>同学们：</a:t>
            </a:r>
            <a:endParaRPr lang="en-US" altLang="zh-CN" sz="2700" b="1" dirty="0">
              <a:solidFill>
                <a:srgbClr val="FF0000"/>
              </a:solidFill>
            </a:endParaRPr>
          </a:p>
          <a:p>
            <a:r>
              <a:rPr lang="zh-CN" altLang="en-US" sz="2700" b="1" dirty="0">
                <a:solidFill>
                  <a:srgbClr val="FF0000"/>
                </a:solidFill>
              </a:rPr>
              <a:t>请结合本单元学习的知识，学会尊重、学会宽容、学会反思综合理解故事所蕴含的道理。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34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4281489"/>
            <a:ext cx="2009775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6"/>
          <p:cNvSpPr txBox="1"/>
          <p:nvPr/>
        </p:nvSpPr>
        <p:spPr>
          <a:xfrm>
            <a:off x="1157288" y="2538413"/>
            <a:ext cx="7466410" cy="117724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2700" b="1" dirty="0">
                <a:solidFill>
                  <a:srgbClr val="52AB32"/>
                </a:solidFill>
                <a:cs typeface="+mn-ea"/>
                <a:sym typeface="+mn-lt"/>
              </a:rPr>
              <a:t>    </a:t>
            </a:r>
            <a:r>
              <a:rPr lang="zh-CN" altLang="en-US" sz="3600" b="1" dirty="0">
                <a:solidFill>
                  <a:srgbClr val="52AB32"/>
                </a:solidFill>
                <a:cs typeface="+mn-ea"/>
                <a:sym typeface="+mn-lt"/>
              </a:rPr>
              <a:t>学会尊重，学会宽容，学会反思，</a:t>
            </a:r>
            <a:endParaRPr lang="en-US" altLang="zh-CN" sz="3600" b="1" dirty="0">
              <a:solidFill>
                <a:srgbClr val="52AB32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en-US" altLang="zh-CN" sz="3600" b="1" dirty="0">
                <a:solidFill>
                  <a:srgbClr val="52AB32"/>
                </a:solidFill>
                <a:cs typeface="+mn-ea"/>
                <a:sym typeface="+mn-lt"/>
              </a:rPr>
              <a:t>      </a:t>
            </a:r>
            <a:r>
              <a:rPr lang="zh-CN" altLang="en-US" sz="3600" b="1" dirty="0">
                <a:solidFill>
                  <a:srgbClr val="52AB32"/>
                </a:solidFill>
                <a:cs typeface="+mn-ea"/>
                <a:sym typeface="+mn-lt"/>
              </a:rPr>
              <a:t>健康成长，同学们，加油！</a:t>
            </a:r>
          </a:p>
        </p:txBody>
      </p:sp>
      <p:pic>
        <p:nvPicPr>
          <p:cNvPr id="15365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8350" y="4065985"/>
            <a:ext cx="3092054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916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8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4281489"/>
            <a:ext cx="2009775" cy="692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6"/>
          <p:cNvSpPr txBox="1"/>
          <p:nvPr/>
        </p:nvSpPr>
        <p:spPr>
          <a:xfrm>
            <a:off x="1491853" y="2219326"/>
            <a:ext cx="6160294" cy="154657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rgbClr val="52AB32"/>
                </a:solidFill>
                <a:cs typeface="+mn-ea"/>
                <a:sym typeface="+mn-lt"/>
              </a:rPr>
              <a:t>    同学们，开起我们欢快的小火车，来完成今天的学习任务吧！</a:t>
            </a:r>
            <a:endParaRPr lang="en-US" altLang="zh-CN" sz="2400" b="1" dirty="0">
              <a:solidFill>
                <a:srgbClr val="52AB32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400" b="1" dirty="0">
                <a:solidFill>
                  <a:srgbClr val="52AB32"/>
                </a:solidFill>
                <a:cs typeface="+mn-ea"/>
                <a:sym typeface="+mn-lt"/>
              </a:rPr>
              <a:t>    好多同学已经跃跃欲试的想要展示他搜集到的名人故事了，大家都要加油哦</a:t>
            </a:r>
            <a:r>
              <a:rPr lang="en-US" altLang="zh-CN" sz="2400" b="1" dirty="0">
                <a:solidFill>
                  <a:srgbClr val="52AB32"/>
                </a:solidFill>
                <a:cs typeface="+mn-ea"/>
                <a:sym typeface="+mn-lt"/>
              </a:rPr>
              <a:t>……</a:t>
            </a:r>
            <a:endParaRPr lang="zh-CN" altLang="en-US" sz="2400" b="1" dirty="0">
              <a:solidFill>
                <a:srgbClr val="52AB32"/>
              </a:solidFill>
              <a:cs typeface="+mn-ea"/>
              <a:sym typeface="+mn-lt"/>
            </a:endParaRPr>
          </a:p>
        </p:txBody>
      </p:sp>
      <p:pic>
        <p:nvPicPr>
          <p:cNvPr id="3077" name="图片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8350" y="4065985"/>
            <a:ext cx="3092054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093775" y="1368263"/>
            <a:ext cx="15583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5435" y="3328988"/>
            <a:ext cx="174902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83" y="592933"/>
            <a:ext cx="809625" cy="68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文本框 17"/>
          <p:cNvSpPr txBox="1">
            <a:spLocks noChangeArrowheads="1"/>
          </p:cNvSpPr>
          <p:nvPr/>
        </p:nvSpPr>
        <p:spPr bwMode="auto">
          <a:xfrm>
            <a:off x="1658124" y="289106"/>
            <a:ext cx="5791547" cy="4747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全县教育系统各基层党组织：</a:t>
            </a:r>
          </a:p>
          <a:p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各位校（园）长能够认真履行从严治党主体责任，“一岗双责”到位；提升办学水平、管理能力，脚踏实地、步履铿锵；对待和解决问题集思广益、方法多样。这些好的经验和做法很值得大家互相借鉴学习。下面，我讲以下三点意见：</a:t>
            </a:r>
          </a:p>
          <a:p>
            <a:r>
              <a:rPr lang="zh-CN" altLang="zh-CN" sz="1600" b="1" dirty="0" smtClean="0"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、强化党建引领，教育工作取得新成效</a:t>
            </a:r>
          </a:p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（一）全面加强党对教育工作的领导</a:t>
            </a:r>
          </a:p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（二）不断健全党建工作的领导机制</a:t>
            </a:r>
          </a:p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（三）有力提升党建工作质量</a:t>
            </a:r>
          </a:p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600" b="1" dirty="0" smtClean="0">
                <a:latin typeface="微软雅黑" pitchFamily="34" charset="-122"/>
                <a:ea typeface="微软雅黑" pitchFamily="34" charset="-122"/>
              </a:rPr>
              <a:t>四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）教育教学成果喜获丰收</a:t>
            </a:r>
          </a:p>
          <a:p>
            <a:r>
              <a:rPr lang="zh-CN" altLang="zh-CN" sz="1600" b="1" dirty="0" smtClean="0">
                <a:latin typeface="微软雅黑" pitchFamily="34" charset="-122"/>
                <a:ea typeface="微软雅黑" pitchFamily="34" charset="-122"/>
              </a:rPr>
              <a:t>二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、强化检视反思，认真对待存在的问题</a:t>
            </a:r>
          </a:p>
          <a:p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发展内在动力不够平衡。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制度执行不够严格。</a:t>
            </a:r>
          </a:p>
          <a:p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学校管理不够精细。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 4.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理论学习不够深入。</a:t>
            </a:r>
          </a:p>
          <a:p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作用发挥还不够充分。</a:t>
            </a:r>
            <a:r>
              <a:rPr lang="en-US" altLang="zh-CN" sz="1600" b="1" dirty="0">
                <a:latin typeface="微软雅黑" pitchFamily="34" charset="-122"/>
                <a:ea typeface="微软雅黑" pitchFamily="34" charset="-122"/>
              </a:rPr>
              <a:t> 6.</a:t>
            </a:r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工作作风不够扎实。</a:t>
            </a:r>
          </a:p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三、强化队伍建设，促进教育高质量发展</a:t>
            </a:r>
          </a:p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（一）对标新时代党建总要求，全面提升组织力</a:t>
            </a:r>
          </a:p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（二）争做新时代干部表率，勇于履职担当</a:t>
            </a:r>
          </a:p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（三）全面落实主体责任，加强纪律作风建设</a:t>
            </a:r>
          </a:p>
          <a:p>
            <a:r>
              <a:rPr lang="zh-CN" altLang="zh-CN" sz="1600" b="1" dirty="0">
                <a:latin typeface="微软雅黑" pitchFamily="34" charset="-122"/>
                <a:ea typeface="微软雅黑" pitchFamily="34" charset="-122"/>
              </a:rPr>
              <a:t>（四）明确职责标准，促进学校高质量发展</a:t>
            </a:r>
          </a:p>
        </p:txBody>
      </p:sp>
      <p:sp>
        <p:nvSpPr>
          <p:cNvPr id="4101" name="TextBox 12"/>
          <p:cNvSpPr txBox="1">
            <a:spLocks noChangeArrowheads="1"/>
          </p:cNvSpPr>
          <p:nvPr/>
        </p:nvSpPr>
        <p:spPr bwMode="auto">
          <a:xfrm>
            <a:off x="529471" y="1439466"/>
            <a:ext cx="553998" cy="2446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700" b="1" dirty="0"/>
              <a:t>《</a:t>
            </a:r>
            <a:r>
              <a:rPr lang="zh-CN" altLang="en-US" sz="2700" b="1" dirty="0"/>
              <a:t>局长的讲话</a:t>
            </a:r>
            <a:r>
              <a:rPr lang="en-US" altLang="zh-CN" sz="2700" b="1" dirty="0"/>
              <a:t>》</a:t>
            </a:r>
            <a:endParaRPr lang="zh-CN" altLang="en-US" sz="27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8072" y="3406379"/>
            <a:ext cx="1042988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7" y="3413523"/>
            <a:ext cx="1196579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72548"/>
            <a:ext cx="9144000" cy="9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椭圆 1"/>
          <p:cNvSpPr>
            <a:spLocks noChangeArrowheads="1"/>
          </p:cNvSpPr>
          <p:nvPr/>
        </p:nvSpPr>
        <p:spPr bwMode="auto">
          <a:xfrm>
            <a:off x="1608535" y="711076"/>
            <a:ext cx="457200" cy="457200"/>
          </a:xfrm>
          <a:prstGeom prst="roundRect">
            <a:avLst/>
          </a:prstGeom>
          <a:solidFill>
            <a:srgbClr val="52AB32"/>
          </a:solidFill>
          <a:ln w="28575">
            <a:noFill/>
          </a:ln>
          <a:effectLst/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32"/>
          <p:cNvSpPr txBox="1">
            <a:spLocks noChangeArrowheads="1"/>
          </p:cNvSpPr>
          <p:nvPr/>
        </p:nvSpPr>
        <p:spPr bwMode="auto">
          <a:xfrm>
            <a:off x="1589485" y="696790"/>
            <a:ext cx="453628" cy="3924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2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2252665" y="711077"/>
            <a:ext cx="5069681" cy="761747"/>
          </a:xfrm>
          <a:prstGeom prst="rect">
            <a:avLst/>
          </a:prstGeom>
          <a:noFill/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500" dirty="0">
                <a:solidFill>
                  <a:srgbClr val="52AB32"/>
                </a:solidFill>
                <a:cs typeface="+mn-ea"/>
                <a:sym typeface="+mn-lt"/>
              </a:rPr>
              <a:t> </a:t>
            </a:r>
            <a:r>
              <a:rPr lang="zh-CN" altLang="en-US" sz="1500" b="1" dirty="0">
                <a:solidFill>
                  <a:srgbClr val="52AB32"/>
                </a:solidFill>
                <a:cs typeface="+mn-ea"/>
                <a:sym typeface="+mn-lt"/>
              </a:rPr>
              <a:t>这位局长的讲话大致分为几个部分？每部分的内容可以概括为什么？他的讲话是不是一种反思呢？讲话的作用是什么？</a:t>
            </a:r>
          </a:p>
        </p:txBody>
      </p:sp>
      <p:sp>
        <p:nvSpPr>
          <p:cNvPr id="16" name="TextBox 32"/>
          <p:cNvSpPr txBox="1">
            <a:spLocks noChangeArrowheads="1"/>
          </p:cNvSpPr>
          <p:nvPr/>
        </p:nvSpPr>
        <p:spPr bwMode="auto">
          <a:xfrm>
            <a:off x="3008588" y="2530353"/>
            <a:ext cx="411010" cy="3924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2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椭圆 1"/>
          <p:cNvSpPr>
            <a:spLocks noChangeArrowheads="1"/>
          </p:cNvSpPr>
          <p:nvPr/>
        </p:nvSpPr>
        <p:spPr bwMode="auto">
          <a:xfrm>
            <a:off x="1544241" y="2155304"/>
            <a:ext cx="458390" cy="457200"/>
          </a:xfrm>
          <a:prstGeom prst="roundRect">
            <a:avLst/>
          </a:prstGeom>
          <a:solidFill>
            <a:srgbClr val="E57E17"/>
          </a:solidFill>
          <a:ln w="28575">
            <a:noFill/>
          </a:ln>
          <a:effectLst/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32"/>
          <p:cNvSpPr txBox="1">
            <a:spLocks noChangeArrowheads="1"/>
          </p:cNvSpPr>
          <p:nvPr/>
        </p:nvSpPr>
        <p:spPr bwMode="auto">
          <a:xfrm>
            <a:off x="1567931" y="2179118"/>
            <a:ext cx="411010" cy="3924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2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TextBox 76"/>
          <p:cNvSpPr txBox="1"/>
          <p:nvPr/>
        </p:nvSpPr>
        <p:spPr>
          <a:xfrm>
            <a:off x="2364583" y="2175545"/>
            <a:ext cx="3605213" cy="300082"/>
          </a:xfrm>
          <a:prstGeom prst="rect">
            <a:avLst/>
          </a:prstGeom>
          <a:noFill/>
          <a:effectLst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500" b="1" dirty="0">
                <a:solidFill>
                  <a:srgbClr val="E57E17"/>
                </a:solidFill>
                <a:cs typeface="+mn-ea"/>
                <a:sym typeface="+mn-lt"/>
              </a:rPr>
              <a:t>你还听过类似这种讲话似的反思吗？</a:t>
            </a:r>
          </a:p>
        </p:txBody>
      </p:sp>
      <p:sp>
        <p:nvSpPr>
          <p:cNvPr id="24" name="TextBox 32"/>
          <p:cNvSpPr txBox="1">
            <a:spLocks noChangeArrowheads="1"/>
          </p:cNvSpPr>
          <p:nvPr/>
        </p:nvSpPr>
        <p:spPr bwMode="auto">
          <a:xfrm>
            <a:off x="5657728" y="2530353"/>
            <a:ext cx="411010" cy="3924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defRPr/>
            </a:pPr>
            <a:r>
              <a:rPr lang="en-US" altLang="zh-CN" sz="21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21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5134" name="图片 2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3" y="2718199"/>
            <a:ext cx="995363" cy="1921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234804" y="1470696"/>
            <a:ext cx="544949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 dirty="0"/>
              <a:t>局长的讲话也是一种形式的反思，属于集体工作反思。意义在于在总结经验，提出不足，并明确今后的工作努力方向。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438400" y="2602979"/>
            <a:ext cx="512445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1500" b="1" dirty="0"/>
              <a:t>例如：劳动过后班主任的总结，主题班会后班长的发言，运动会后校长的讲话，演讲比赛后选手的感想，明星们的获奖感言等等都属于反思。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4487468" y="652463"/>
            <a:ext cx="169069" cy="0"/>
          </a:xfrm>
          <a:prstGeom prst="line">
            <a:avLst/>
          </a:prstGeom>
          <a:ln w="28575" cap="rnd">
            <a:solidFill>
              <a:srgbClr val="52A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图片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3325" y="3776663"/>
            <a:ext cx="1481138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6733" y="407194"/>
            <a:ext cx="809625" cy="68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文本框 17"/>
          <p:cNvSpPr txBox="1">
            <a:spLocks noChangeArrowheads="1"/>
          </p:cNvSpPr>
          <p:nvPr/>
        </p:nvSpPr>
        <p:spPr bwMode="auto">
          <a:xfrm>
            <a:off x="6007894" y="1241824"/>
            <a:ext cx="3136106" cy="265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FF0000"/>
                </a:solidFill>
              </a:rPr>
              <a:t>请同学们</a:t>
            </a:r>
            <a:r>
              <a:rPr lang="zh-CN" altLang="zh-CN" sz="2100" b="1" dirty="0">
                <a:solidFill>
                  <a:srgbClr val="FF0000"/>
                </a:solidFill>
              </a:rPr>
              <a:t>分为四个小组进行探究</a:t>
            </a:r>
            <a:r>
              <a:rPr lang="zh-CN" altLang="en-US" sz="2100" b="1" dirty="0">
                <a:solidFill>
                  <a:srgbClr val="FF0000"/>
                </a:solidFill>
              </a:rPr>
              <a:t>：</a:t>
            </a:r>
            <a:endParaRPr lang="en-US" altLang="zh-CN" sz="2100" b="1" dirty="0">
              <a:solidFill>
                <a:srgbClr val="FF0000"/>
              </a:solidFill>
            </a:endParaRPr>
          </a:p>
          <a:p>
            <a:endParaRPr lang="en-US" altLang="zh-CN" sz="2100" b="1" dirty="0">
              <a:solidFill>
                <a:srgbClr val="FF0000"/>
              </a:solidFill>
            </a:endParaRPr>
          </a:p>
          <a:p>
            <a:r>
              <a:rPr lang="zh-CN" altLang="zh-CN" sz="2100" b="1" dirty="0">
                <a:solidFill>
                  <a:srgbClr val="FF0000"/>
                </a:solidFill>
              </a:rPr>
              <a:t>郭新的生活记录表中的项目，哪些值得反思？</a:t>
            </a:r>
            <a:endParaRPr lang="en-US" altLang="zh-CN" sz="2100" b="1" dirty="0">
              <a:solidFill>
                <a:srgbClr val="FF0000"/>
              </a:solidFill>
            </a:endParaRPr>
          </a:p>
          <a:p>
            <a:endParaRPr lang="en-US" altLang="zh-CN" sz="2100" b="1" dirty="0">
              <a:solidFill>
                <a:srgbClr val="FF0000"/>
              </a:solidFill>
            </a:endParaRPr>
          </a:p>
          <a:p>
            <a:r>
              <a:rPr lang="zh-CN" altLang="zh-CN" sz="2100" b="1" dirty="0">
                <a:solidFill>
                  <a:srgbClr val="FF0000"/>
                </a:solidFill>
              </a:rPr>
              <a:t>哪些没有必要进行反思？为什们？</a:t>
            </a:r>
          </a:p>
        </p:txBody>
      </p:sp>
      <p:pic>
        <p:nvPicPr>
          <p:cNvPr id="61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347664"/>
            <a:ext cx="5956697" cy="465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1265195" y="309019"/>
            <a:ext cx="3269164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7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《</a:t>
            </a:r>
            <a:r>
              <a:rPr lang="zh-CN" altLang="en-US" sz="27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郭新的一日生活</a:t>
            </a:r>
            <a:r>
              <a:rPr lang="en-US" altLang="zh-CN" sz="27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》</a:t>
            </a:r>
            <a:endParaRPr lang="zh-CN" altLang="en-US" sz="27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图片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794" y="4131469"/>
            <a:ext cx="1269206" cy="101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44" y="469205"/>
            <a:ext cx="1001315" cy="85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3656749" y="526093"/>
            <a:ext cx="1773284" cy="900246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反思</a:t>
            </a:r>
          </a:p>
        </p:txBody>
      </p:sp>
      <p:sp>
        <p:nvSpPr>
          <p:cNvPr id="9" name="矩形 8"/>
          <p:cNvSpPr/>
          <p:nvPr/>
        </p:nvSpPr>
        <p:spPr>
          <a:xfrm>
            <a:off x="2121853" y="2009429"/>
            <a:ext cx="1837683" cy="5770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有益反思</a:t>
            </a:r>
          </a:p>
        </p:txBody>
      </p:sp>
      <p:sp>
        <p:nvSpPr>
          <p:cNvPr id="11" name="矩形 10"/>
          <p:cNvSpPr/>
          <p:nvPr/>
        </p:nvSpPr>
        <p:spPr>
          <a:xfrm>
            <a:off x="5156283" y="2009429"/>
            <a:ext cx="1837683" cy="5770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无益反思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28825" y="2827736"/>
            <a:ext cx="2293144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300" b="1">
                <a:solidFill>
                  <a:srgbClr val="0070C0"/>
                </a:solidFill>
              </a:rPr>
              <a:t>必要反思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119690" y="2781301"/>
            <a:ext cx="2264569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300" b="1">
                <a:solidFill>
                  <a:srgbClr val="0070C0"/>
                </a:solidFill>
              </a:rPr>
              <a:t>不必要反思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926431" y="3786187"/>
            <a:ext cx="2958704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/>
              <a:t>积累经验，吸取教训，</a:t>
            </a:r>
            <a:endParaRPr lang="en-US" altLang="zh-CN" sz="2100" b="1"/>
          </a:p>
          <a:p>
            <a:r>
              <a:rPr lang="zh-CN" altLang="en-US" sz="2100" b="1"/>
              <a:t>有益于生活、学习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176839" y="3776664"/>
            <a:ext cx="2968229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/>
              <a:t>浪费时间，分散精力，无益于生活、学习</a:t>
            </a:r>
          </a:p>
        </p:txBody>
      </p:sp>
      <p:sp>
        <p:nvSpPr>
          <p:cNvPr id="19" name="下箭头 18"/>
          <p:cNvSpPr/>
          <p:nvPr/>
        </p:nvSpPr>
        <p:spPr>
          <a:xfrm>
            <a:off x="6068616" y="3240883"/>
            <a:ext cx="263128" cy="432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下箭头 19"/>
          <p:cNvSpPr/>
          <p:nvPr/>
        </p:nvSpPr>
        <p:spPr>
          <a:xfrm>
            <a:off x="2913460" y="2490789"/>
            <a:ext cx="263128" cy="432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下箭头 20"/>
          <p:cNvSpPr/>
          <p:nvPr/>
        </p:nvSpPr>
        <p:spPr>
          <a:xfrm>
            <a:off x="2895600" y="3345658"/>
            <a:ext cx="261938" cy="432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下箭头 21"/>
          <p:cNvSpPr/>
          <p:nvPr/>
        </p:nvSpPr>
        <p:spPr>
          <a:xfrm>
            <a:off x="6070997" y="2471739"/>
            <a:ext cx="251222" cy="432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下箭头 22"/>
          <p:cNvSpPr/>
          <p:nvPr/>
        </p:nvSpPr>
        <p:spPr>
          <a:xfrm rot="2647117">
            <a:off x="3315893" y="1371601"/>
            <a:ext cx="451247" cy="7512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下箭头 23"/>
          <p:cNvSpPr/>
          <p:nvPr/>
        </p:nvSpPr>
        <p:spPr>
          <a:xfrm rot="19367829">
            <a:off x="5093494" y="1402558"/>
            <a:ext cx="431006" cy="6941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图片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74794" y="4131469"/>
            <a:ext cx="1269206" cy="101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270" y="320229"/>
            <a:ext cx="1001315" cy="85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2341517" y="1014608"/>
            <a:ext cx="4582246" cy="700192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100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反思方法（内容）</a:t>
            </a:r>
          </a:p>
        </p:txBody>
      </p:sp>
      <p:sp>
        <p:nvSpPr>
          <p:cNvPr id="9" name="矩形 8"/>
          <p:cNvSpPr/>
          <p:nvPr/>
        </p:nvSpPr>
        <p:spPr>
          <a:xfrm>
            <a:off x="1210585" y="2526127"/>
            <a:ext cx="1837683" cy="5770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反思对的</a:t>
            </a:r>
          </a:p>
        </p:txBody>
      </p:sp>
      <p:sp>
        <p:nvSpPr>
          <p:cNvPr id="11" name="矩形 10"/>
          <p:cNvSpPr/>
          <p:nvPr/>
        </p:nvSpPr>
        <p:spPr>
          <a:xfrm>
            <a:off x="3718922" y="2601284"/>
            <a:ext cx="1837683" cy="5770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反思错的</a:t>
            </a:r>
          </a:p>
        </p:txBody>
      </p:sp>
      <p:sp>
        <p:nvSpPr>
          <p:cNvPr id="19" name="下箭头 18"/>
          <p:cNvSpPr/>
          <p:nvPr/>
        </p:nvSpPr>
        <p:spPr>
          <a:xfrm>
            <a:off x="4508898" y="3448052"/>
            <a:ext cx="263128" cy="432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下箭头 19"/>
          <p:cNvSpPr/>
          <p:nvPr/>
        </p:nvSpPr>
        <p:spPr>
          <a:xfrm>
            <a:off x="1937148" y="3393283"/>
            <a:ext cx="263128" cy="432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下箭头 21"/>
          <p:cNvSpPr/>
          <p:nvPr/>
        </p:nvSpPr>
        <p:spPr>
          <a:xfrm>
            <a:off x="6417471" y="3505202"/>
            <a:ext cx="252413" cy="4321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下箭头 22"/>
          <p:cNvSpPr/>
          <p:nvPr/>
        </p:nvSpPr>
        <p:spPr>
          <a:xfrm rot="2647117">
            <a:off x="2245519" y="1709738"/>
            <a:ext cx="407194" cy="6715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下箭头 23"/>
          <p:cNvSpPr/>
          <p:nvPr/>
        </p:nvSpPr>
        <p:spPr>
          <a:xfrm rot="19367829">
            <a:off x="6315075" y="1825229"/>
            <a:ext cx="429816" cy="6941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下箭头 17"/>
          <p:cNvSpPr/>
          <p:nvPr/>
        </p:nvSpPr>
        <p:spPr>
          <a:xfrm>
            <a:off x="4335069" y="1775224"/>
            <a:ext cx="429815" cy="6488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5973607" y="2611748"/>
            <a:ext cx="1837683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反思他人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089425" y="4001692"/>
            <a:ext cx="2368153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300" b="1">
                <a:solidFill>
                  <a:srgbClr val="0070C0"/>
                </a:solidFill>
              </a:rPr>
              <a:t>总结经验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729038" y="3983832"/>
            <a:ext cx="2010966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300" b="1">
                <a:solidFill>
                  <a:srgbClr val="0070C0"/>
                </a:solidFill>
              </a:rPr>
              <a:t>吸取教训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5834062" y="4011217"/>
            <a:ext cx="2433638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300" b="1">
                <a:solidFill>
                  <a:srgbClr val="0070C0"/>
                </a:solidFill>
              </a:rPr>
              <a:t>取长补短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2" grpId="0" animBg="1"/>
      <p:bldP spid="23" grpId="0" animBg="1"/>
      <p:bldP spid="24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8138"/>
            <a:ext cx="914400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8"/>
          <p:cNvGrpSpPr/>
          <p:nvPr/>
        </p:nvGrpSpPr>
        <p:grpSpPr>
          <a:xfrm>
            <a:off x="4154779" y="4377848"/>
            <a:ext cx="946448" cy="575747"/>
            <a:chOff x="1618611" y="2842878"/>
            <a:chExt cx="1462659" cy="1698896"/>
          </a:xfrm>
          <a:solidFill>
            <a:srgbClr val="E57E17"/>
          </a:solidFill>
        </p:grpSpPr>
        <p:sp>
          <p:nvSpPr>
            <p:cNvPr id="30" name="Freeform 359"/>
            <p:cNvSpPr/>
            <p:nvPr/>
          </p:nvSpPr>
          <p:spPr bwMode="auto">
            <a:xfrm>
              <a:off x="2416148" y="3136769"/>
              <a:ext cx="665122" cy="1405005"/>
            </a:xfrm>
            <a:custGeom>
              <a:avLst/>
              <a:gdLst>
                <a:gd name="T0" fmla="*/ 83 w 109"/>
                <a:gd name="T1" fmla="*/ 0 h 231"/>
                <a:gd name="T2" fmla="*/ 28 w 109"/>
                <a:gd name="T3" fmla="*/ 0 h 231"/>
                <a:gd name="T4" fmla="*/ 0 w 109"/>
                <a:gd name="T5" fmla="*/ 23 h 231"/>
                <a:gd name="T6" fmla="*/ 0 w 109"/>
                <a:gd name="T7" fmla="*/ 24 h 231"/>
                <a:gd name="T8" fmla="*/ 0 w 109"/>
                <a:gd name="T9" fmla="*/ 27 h 231"/>
                <a:gd name="T10" fmla="*/ 0 w 109"/>
                <a:gd name="T11" fmla="*/ 104 h 231"/>
                <a:gd name="T12" fmla="*/ 9 w 109"/>
                <a:gd name="T13" fmla="*/ 113 h 231"/>
                <a:gd name="T14" fmla="*/ 18 w 109"/>
                <a:gd name="T15" fmla="*/ 104 h 231"/>
                <a:gd name="T16" fmla="*/ 18 w 109"/>
                <a:gd name="T17" fmla="*/ 38 h 231"/>
                <a:gd name="T18" fmla="*/ 26 w 109"/>
                <a:gd name="T19" fmla="*/ 38 h 231"/>
                <a:gd name="T20" fmla="*/ 26 w 109"/>
                <a:gd name="T21" fmla="*/ 101 h 231"/>
                <a:gd name="T22" fmla="*/ 26 w 109"/>
                <a:gd name="T23" fmla="*/ 104 h 231"/>
                <a:gd name="T24" fmla="*/ 26 w 109"/>
                <a:gd name="T25" fmla="*/ 218 h 231"/>
                <a:gd name="T26" fmla="*/ 39 w 109"/>
                <a:gd name="T27" fmla="*/ 231 h 231"/>
                <a:gd name="T28" fmla="*/ 51 w 109"/>
                <a:gd name="T29" fmla="*/ 218 h 231"/>
                <a:gd name="T30" fmla="*/ 51 w 109"/>
                <a:gd name="T31" fmla="*/ 117 h 231"/>
                <a:gd name="T32" fmla="*/ 58 w 109"/>
                <a:gd name="T33" fmla="*/ 117 h 231"/>
                <a:gd name="T34" fmla="*/ 58 w 109"/>
                <a:gd name="T35" fmla="*/ 218 h 231"/>
                <a:gd name="T36" fmla="*/ 70 w 109"/>
                <a:gd name="T37" fmla="*/ 231 h 231"/>
                <a:gd name="T38" fmla="*/ 83 w 109"/>
                <a:gd name="T39" fmla="*/ 218 h 231"/>
                <a:gd name="T40" fmla="*/ 83 w 109"/>
                <a:gd name="T41" fmla="*/ 101 h 231"/>
                <a:gd name="T42" fmla="*/ 83 w 109"/>
                <a:gd name="T43" fmla="*/ 101 h 231"/>
                <a:gd name="T44" fmla="*/ 83 w 109"/>
                <a:gd name="T45" fmla="*/ 38 h 231"/>
                <a:gd name="T46" fmla="*/ 90 w 109"/>
                <a:gd name="T47" fmla="*/ 38 h 231"/>
                <a:gd name="T48" fmla="*/ 90 w 109"/>
                <a:gd name="T49" fmla="*/ 104 h 231"/>
                <a:gd name="T50" fmla="*/ 100 w 109"/>
                <a:gd name="T51" fmla="*/ 113 h 231"/>
                <a:gd name="T52" fmla="*/ 109 w 109"/>
                <a:gd name="T53" fmla="*/ 104 h 231"/>
                <a:gd name="T54" fmla="*/ 109 w 109"/>
                <a:gd name="T55" fmla="*/ 27 h 231"/>
                <a:gd name="T56" fmla="*/ 109 w 109"/>
                <a:gd name="T57" fmla="*/ 24 h 231"/>
                <a:gd name="T58" fmla="*/ 109 w 109"/>
                <a:gd name="T59" fmla="*/ 22 h 231"/>
                <a:gd name="T60" fmla="*/ 83 w 109"/>
                <a:gd name="T61" fmla="*/ 0 h 231"/>
                <a:gd name="T62" fmla="*/ 0 w 109"/>
                <a:gd name="T63" fmla="*/ 0 h 231"/>
                <a:gd name="T64" fmla="*/ 109 w 109"/>
                <a:gd name="T6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T62" t="T63" r="T64" b="T65"/>
              <a:pathLst>
                <a:path w="109" h="231">
                  <a:moveTo>
                    <a:pt x="83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8" y="1"/>
                    <a:pt x="0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9"/>
                    <a:pt x="4" y="113"/>
                    <a:pt x="9" y="113"/>
                  </a:cubicBezTo>
                  <a:cubicBezTo>
                    <a:pt x="14" y="113"/>
                    <a:pt x="18" y="109"/>
                    <a:pt x="18" y="104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6" y="102"/>
                    <a:pt x="26" y="103"/>
                    <a:pt x="26" y="104"/>
                  </a:cubicBezTo>
                  <a:cubicBezTo>
                    <a:pt x="26" y="218"/>
                    <a:pt x="26" y="218"/>
                    <a:pt x="26" y="218"/>
                  </a:cubicBezTo>
                  <a:cubicBezTo>
                    <a:pt x="26" y="225"/>
                    <a:pt x="32" y="231"/>
                    <a:pt x="39" y="231"/>
                  </a:cubicBezTo>
                  <a:cubicBezTo>
                    <a:pt x="46" y="231"/>
                    <a:pt x="51" y="225"/>
                    <a:pt x="51" y="218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218"/>
                    <a:pt x="58" y="218"/>
                    <a:pt x="58" y="218"/>
                  </a:cubicBezTo>
                  <a:cubicBezTo>
                    <a:pt x="58" y="225"/>
                    <a:pt x="63" y="231"/>
                    <a:pt x="70" y="231"/>
                  </a:cubicBezTo>
                  <a:cubicBezTo>
                    <a:pt x="77" y="231"/>
                    <a:pt x="83" y="225"/>
                    <a:pt x="83" y="218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9"/>
                    <a:pt x="94" y="113"/>
                    <a:pt x="100" y="113"/>
                  </a:cubicBezTo>
                  <a:cubicBezTo>
                    <a:pt x="105" y="113"/>
                    <a:pt x="109" y="109"/>
                    <a:pt x="109" y="104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15"/>
                    <a:pt x="100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Oval 360"/>
            <p:cNvSpPr>
              <a:spLocks noChangeArrowheads="1"/>
            </p:cNvSpPr>
            <p:nvPr/>
          </p:nvSpPr>
          <p:spPr bwMode="auto">
            <a:xfrm>
              <a:off x="2617231" y="2842878"/>
              <a:ext cx="268111" cy="268111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75000"/>
                </a:spcBef>
                <a:spcAft>
                  <a:spcPct val="0"/>
                </a:spcAft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75000"/>
                </a:spcBef>
                <a:spcAft>
                  <a:spcPct val="0"/>
                </a:spcAft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75000"/>
                </a:spcBef>
                <a:spcAft>
                  <a:spcPct val="0"/>
                </a:spcAft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75000"/>
                </a:spcBef>
                <a:spcAft>
                  <a:spcPct val="0"/>
                </a:spcAft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359"/>
            <p:cNvSpPr/>
            <p:nvPr/>
          </p:nvSpPr>
          <p:spPr bwMode="auto">
            <a:xfrm>
              <a:off x="1618611" y="3136769"/>
              <a:ext cx="665122" cy="1405005"/>
            </a:xfrm>
            <a:custGeom>
              <a:avLst/>
              <a:gdLst>
                <a:gd name="T0" fmla="*/ 83 w 109"/>
                <a:gd name="T1" fmla="*/ 0 h 231"/>
                <a:gd name="T2" fmla="*/ 28 w 109"/>
                <a:gd name="T3" fmla="*/ 0 h 231"/>
                <a:gd name="T4" fmla="*/ 0 w 109"/>
                <a:gd name="T5" fmla="*/ 23 h 231"/>
                <a:gd name="T6" fmla="*/ 0 w 109"/>
                <a:gd name="T7" fmla="*/ 24 h 231"/>
                <a:gd name="T8" fmla="*/ 0 w 109"/>
                <a:gd name="T9" fmla="*/ 27 h 231"/>
                <a:gd name="T10" fmla="*/ 0 w 109"/>
                <a:gd name="T11" fmla="*/ 104 h 231"/>
                <a:gd name="T12" fmla="*/ 9 w 109"/>
                <a:gd name="T13" fmla="*/ 113 h 231"/>
                <a:gd name="T14" fmla="*/ 18 w 109"/>
                <a:gd name="T15" fmla="*/ 104 h 231"/>
                <a:gd name="T16" fmla="*/ 18 w 109"/>
                <a:gd name="T17" fmla="*/ 38 h 231"/>
                <a:gd name="T18" fmla="*/ 26 w 109"/>
                <a:gd name="T19" fmla="*/ 38 h 231"/>
                <a:gd name="T20" fmla="*/ 26 w 109"/>
                <a:gd name="T21" fmla="*/ 101 h 231"/>
                <a:gd name="T22" fmla="*/ 26 w 109"/>
                <a:gd name="T23" fmla="*/ 104 h 231"/>
                <a:gd name="T24" fmla="*/ 26 w 109"/>
                <a:gd name="T25" fmla="*/ 218 h 231"/>
                <a:gd name="T26" fmla="*/ 39 w 109"/>
                <a:gd name="T27" fmla="*/ 231 h 231"/>
                <a:gd name="T28" fmla="*/ 51 w 109"/>
                <a:gd name="T29" fmla="*/ 218 h 231"/>
                <a:gd name="T30" fmla="*/ 51 w 109"/>
                <a:gd name="T31" fmla="*/ 117 h 231"/>
                <a:gd name="T32" fmla="*/ 58 w 109"/>
                <a:gd name="T33" fmla="*/ 117 h 231"/>
                <a:gd name="T34" fmla="*/ 58 w 109"/>
                <a:gd name="T35" fmla="*/ 218 h 231"/>
                <a:gd name="T36" fmla="*/ 70 w 109"/>
                <a:gd name="T37" fmla="*/ 231 h 231"/>
                <a:gd name="T38" fmla="*/ 83 w 109"/>
                <a:gd name="T39" fmla="*/ 218 h 231"/>
                <a:gd name="T40" fmla="*/ 83 w 109"/>
                <a:gd name="T41" fmla="*/ 101 h 231"/>
                <a:gd name="T42" fmla="*/ 83 w 109"/>
                <a:gd name="T43" fmla="*/ 101 h 231"/>
                <a:gd name="T44" fmla="*/ 83 w 109"/>
                <a:gd name="T45" fmla="*/ 38 h 231"/>
                <a:gd name="T46" fmla="*/ 90 w 109"/>
                <a:gd name="T47" fmla="*/ 38 h 231"/>
                <a:gd name="T48" fmla="*/ 90 w 109"/>
                <a:gd name="T49" fmla="*/ 104 h 231"/>
                <a:gd name="T50" fmla="*/ 100 w 109"/>
                <a:gd name="T51" fmla="*/ 113 h 231"/>
                <a:gd name="T52" fmla="*/ 109 w 109"/>
                <a:gd name="T53" fmla="*/ 104 h 231"/>
                <a:gd name="T54" fmla="*/ 109 w 109"/>
                <a:gd name="T55" fmla="*/ 27 h 231"/>
                <a:gd name="T56" fmla="*/ 109 w 109"/>
                <a:gd name="T57" fmla="*/ 24 h 231"/>
                <a:gd name="T58" fmla="*/ 109 w 109"/>
                <a:gd name="T59" fmla="*/ 22 h 231"/>
                <a:gd name="T60" fmla="*/ 83 w 109"/>
                <a:gd name="T61" fmla="*/ 0 h 231"/>
                <a:gd name="T62" fmla="*/ 0 w 109"/>
                <a:gd name="T63" fmla="*/ 0 h 231"/>
                <a:gd name="T64" fmla="*/ 109 w 109"/>
                <a:gd name="T6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T62" t="T63" r="T64" b="T65"/>
              <a:pathLst>
                <a:path w="109" h="231">
                  <a:moveTo>
                    <a:pt x="83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8" y="1"/>
                    <a:pt x="0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9"/>
                    <a:pt x="4" y="113"/>
                    <a:pt x="9" y="113"/>
                  </a:cubicBezTo>
                  <a:cubicBezTo>
                    <a:pt x="14" y="113"/>
                    <a:pt x="18" y="109"/>
                    <a:pt x="18" y="104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6" y="102"/>
                    <a:pt x="26" y="103"/>
                    <a:pt x="26" y="104"/>
                  </a:cubicBezTo>
                  <a:cubicBezTo>
                    <a:pt x="26" y="218"/>
                    <a:pt x="26" y="218"/>
                    <a:pt x="26" y="218"/>
                  </a:cubicBezTo>
                  <a:cubicBezTo>
                    <a:pt x="26" y="225"/>
                    <a:pt x="32" y="231"/>
                    <a:pt x="39" y="231"/>
                  </a:cubicBezTo>
                  <a:cubicBezTo>
                    <a:pt x="46" y="231"/>
                    <a:pt x="51" y="225"/>
                    <a:pt x="51" y="218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58" y="117"/>
                    <a:pt x="58" y="117"/>
                    <a:pt x="58" y="117"/>
                  </a:cubicBezTo>
                  <a:cubicBezTo>
                    <a:pt x="58" y="218"/>
                    <a:pt x="58" y="218"/>
                    <a:pt x="58" y="218"/>
                  </a:cubicBezTo>
                  <a:cubicBezTo>
                    <a:pt x="58" y="225"/>
                    <a:pt x="63" y="231"/>
                    <a:pt x="70" y="231"/>
                  </a:cubicBezTo>
                  <a:cubicBezTo>
                    <a:pt x="77" y="231"/>
                    <a:pt x="83" y="225"/>
                    <a:pt x="83" y="218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101"/>
                    <a:pt x="83" y="101"/>
                    <a:pt x="83" y="101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9"/>
                    <a:pt x="94" y="113"/>
                    <a:pt x="100" y="113"/>
                  </a:cubicBezTo>
                  <a:cubicBezTo>
                    <a:pt x="105" y="113"/>
                    <a:pt x="109" y="109"/>
                    <a:pt x="109" y="104"/>
                  </a:cubicBezTo>
                  <a:cubicBezTo>
                    <a:pt x="109" y="27"/>
                    <a:pt x="109" y="27"/>
                    <a:pt x="109" y="27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2"/>
                    <a:pt x="109" y="22"/>
                    <a:pt x="109" y="22"/>
                  </a:cubicBezTo>
                  <a:cubicBezTo>
                    <a:pt x="109" y="15"/>
                    <a:pt x="100" y="0"/>
                    <a:pt x="8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Oval 360"/>
            <p:cNvSpPr>
              <a:spLocks noChangeArrowheads="1"/>
            </p:cNvSpPr>
            <p:nvPr/>
          </p:nvSpPr>
          <p:spPr bwMode="auto">
            <a:xfrm>
              <a:off x="1819694" y="2842878"/>
              <a:ext cx="268111" cy="268111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1pPr>
              <a:lvl2pPr marL="742950" indent="-285750"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2pPr>
              <a:lvl3pPr marL="1143000" indent="-228600"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3pPr>
              <a:lvl4pPr marL="1600200" indent="-228600"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4pPr>
              <a:lvl5pPr marL="2057400" indent="-228600" eaLnBrk="0" hangingPunct="0"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75000"/>
                </a:spcBef>
                <a:spcAft>
                  <a:spcPct val="0"/>
                </a:spcAft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75000"/>
                </a:spcBef>
                <a:spcAft>
                  <a:spcPct val="0"/>
                </a:spcAft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75000"/>
                </a:spcBef>
                <a:spcAft>
                  <a:spcPct val="0"/>
                </a:spcAft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75000"/>
                </a:spcBef>
                <a:spcAft>
                  <a:spcPct val="0"/>
                </a:spcAft>
                <a:defRPr>
                  <a:solidFill>
                    <a:schemeClr val="bg2"/>
                  </a:solidFill>
                  <a:latin typeface="Arial" pitchFamily="34" charset="0"/>
                  <a:ea typeface="仿宋_GB2312" panose="02010609030101010101" pitchFamily="49" charset="-122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Oval 4"/>
          <p:cNvSpPr>
            <a:spLocks noChangeArrowheads="1"/>
          </p:cNvSpPr>
          <p:nvPr/>
        </p:nvSpPr>
        <p:spPr bwMode="auto">
          <a:xfrm rot="2700000">
            <a:off x="2011563" y="895947"/>
            <a:ext cx="607219" cy="646509"/>
          </a:xfrm>
          <a:prstGeom prst="roundRect">
            <a:avLst/>
          </a:prstGeom>
          <a:solidFill>
            <a:srgbClr val="E83A31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221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6493" y="4187428"/>
            <a:ext cx="1027509" cy="956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图片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0656" y="1"/>
            <a:ext cx="810816" cy="689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254796" y="1333501"/>
            <a:ext cx="4123135" cy="3203972"/>
          </a:xfrm>
          <a:prstGeom prst="roundRect">
            <a:avLst/>
          </a:prstGeom>
          <a:noFill/>
          <a:ln w="19050">
            <a:solidFill>
              <a:srgbClr val="E83A31"/>
            </a:solidFill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4829175" y="1383506"/>
            <a:ext cx="3729038" cy="3192066"/>
          </a:xfrm>
          <a:prstGeom prst="roundRect">
            <a:avLst/>
          </a:prstGeom>
          <a:noFill/>
          <a:ln w="19050">
            <a:solidFill>
              <a:srgbClr val="1AABD7"/>
            </a:solidFill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EditPoints="1" noChangeArrowheads="1"/>
          </p:cNvSpPr>
          <p:nvPr/>
        </p:nvSpPr>
        <p:spPr bwMode="auto">
          <a:xfrm>
            <a:off x="3431381" y="3290888"/>
            <a:ext cx="407194" cy="266700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7"/>
          <p:cNvSpPr>
            <a:spLocks noEditPoints="1" noChangeArrowheads="1"/>
          </p:cNvSpPr>
          <p:nvPr/>
        </p:nvSpPr>
        <p:spPr bwMode="auto">
          <a:xfrm>
            <a:off x="2120506" y="1022748"/>
            <a:ext cx="383381" cy="350044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7628" tIns="35243" rIns="67628" bIns="35243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Freeform 8"/>
          <p:cNvSpPr>
            <a:spLocks noEditPoints="1" noChangeArrowheads="1"/>
          </p:cNvSpPr>
          <p:nvPr/>
        </p:nvSpPr>
        <p:spPr bwMode="auto">
          <a:xfrm>
            <a:off x="1610919" y="1498997"/>
            <a:ext cx="258365" cy="379809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Freeform 11"/>
          <p:cNvSpPr>
            <a:spLocks noEditPoints="1" noChangeArrowheads="1"/>
          </p:cNvSpPr>
          <p:nvPr/>
        </p:nvSpPr>
        <p:spPr bwMode="auto">
          <a:xfrm>
            <a:off x="5348290" y="1528763"/>
            <a:ext cx="326231" cy="320279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148954" y="1674019"/>
            <a:ext cx="2599134" cy="39241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100" b="1" dirty="0">
                <a:solidFill>
                  <a:srgbClr val="E83A31"/>
                </a:solidFill>
                <a:cs typeface="+mn-ea"/>
                <a:sym typeface="+mn-lt"/>
              </a:rPr>
              <a:t>《</a:t>
            </a:r>
            <a:r>
              <a:rPr lang="zh-CN" altLang="en-US" sz="2100" b="1" dirty="0">
                <a:solidFill>
                  <a:srgbClr val="E83A31"/>
                </a:solidFill>
                <a:cs typeface="+mn-ea"/>
                <a:sym typeface="+mn-lt"/>
              </a:rPr>
              <a:t>一堂公开课后</a:t>
            </a:r>
            <a:r>
              <a:rPr lang="en-US" altLang="zh-CN" sz="2100" b="1" dirty="0">
                <a:solidFill>
                  <a:srgbClr val="E83A31"/>
                </a:solidFill>
                <a:cs typeface="+mn-ea"/>
                <a:sym typeface="+mn-lt"/>
              </a:rPr>
              <a:t>》</a:t>
            </a:r>
            <a:endParaRPr lang="zh-CN" altLang="en-US" sz="2100" b="1" dirty="0">
              <a:solidFill>
                <a:srgbClr val="E83A3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2223" y="2227660"/>
            <a:ext cx="3764756" cy="200824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b="1" dirty="0">
                <a:latin typeface="+mn-ea"/>
                <a:ea typeface="+mn-ea"/>
              </a:rPr>
              <a:t>   </a:t>
            </a:r>
            <a:r>
              <a:rPr lang="zh-CN" altLang="zh-CN" b="1" dirty="0">
                <a:latin typeface="+mn-ea"/>
                <a:ea typeface="+mn-ea"/>
              </a:rPr>
              <a:t>材料：艳阳小学六（</a:t>
            </a:r>
            <a:r>
              <a:rPr lang="en-US" altLang="zh-CN" b="1" dirty="0">
                <a:latin typeface="+mn-ea"/>
                <a:ea typeface="+mn-ea"/>
              </a:rPr>
              <a:t>2</a:t>
            </a:r>
            <a:r>
              <a:rPr lang="zh-CN" altLang="zh-CN" b="1" dirty="0">
                <a:latin typeface="+mn-ea"/>
                <a:ea typeface="+mn-ea"/>
              </a:rPr>
              <a:t>）班今天举行了一节全镇的《自然与科学》</a:t>
            </a:r>
            <a:r>
              <a:rPr lang="zh-CN" altLang="en-US" b="1" dirty="0">
                <a:latin typeface="+mn-ea"/>
                <a:ea typeface="+mn-ea"/>
              </a:rPr>
              <a:t>的</a:t>
            </a:r>
            <a:r>
              <a:rPr lang="zh-CN" altLang="zh-CN" b="1" dirty="0">
                <a:latin typeface="+mn-ea"/>
                <a:ea typeface="+mn-ea"/>
              </a:rPr>
              <a:t>公开课。全镇近百名领导和老师参与听课，整节课上</a:t>
            </a:r>
            <a:r>
              <a:rPr lang="zh-CN" altLang="en-US" b="1" dirty="0">
                <a:latin typeface="+mn-ea"/>
                <a:ea typeface="+mn-ea"/>
              </a:rPr>
              <a:t>学生们表现的非常好，老师讲的也特别棒</a:t>
            </a:r>
            <a:r>
              <a:rPr lang="zh-CN" altLang="zh-CN" b="1" dirty="0">
                <a:latin typeface="+mn-ea"/>
                <a:ea typeface="+mn-ea"/>
              </a:rPr>
              <a:t>，听课领导和老师</a:t>
            </a:r>
            <a:r>
              <a:rPr lang="zh-CN" altLang="en-US" b="1" dirty="0">
                <a:latin typeface="+mn-ea"/>
                <a:ea typeface="+mn-ea"/>
              </a:rPr>
              <a:t>都</a:t>
            </a:r>
            <a:r>
              <a:rPr lang="zh-CN" altLang="zh-CN" b="1" dirty="0">
                <a:latin typeface="+mn-ea"/>
                <a:ea typeface="+mn-ea"/>
              </a:rPr>
              <a:t>给出了大大地赞扬，放学回家后……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998246" y="1725216"/>
            <a:ext cx="3315891" cy="237757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b="1" dirty="0">
                <a:latin typeface="+mj-ea"/>
                <a:ea typeface="+mj-ea"/>
              </a:rPr>
              <a:t>1</a:t>
            </a:r>
            <a:r>
              <a:rPr lang="zh-CN" altLang="zh-CN" sz="1500" b="1" dirty="0">
                <a:latin typeface="+mj-ea"/>
                <a:ea typeface="+mj-ea"/>
              </a:rPr>
              <a:t>、小红悄悄地写一篇日记记录今天课上表现和收获。</a:t>
            </a:r>
          </a:p>
          <a:p>
            <a:pPr>
              <a:defRPr/>
            </a:pPr>
            <a:r>
              <a:rPr lang="en-US" altLang="zh-CN" sz="1500" b="1" dirty="0">
                <a:latin typeface="+mj-ea"/>
                <a:ea typeface="+mj-ea"/>
              </a:rPr>
              <a:t>2</a:t>
            </a:r>
            <a:r>
              <a:rPr lang="zh-CN" altLang="zh-CN" sz="1500" b="1" dirty="0">
                <a:latin typeface="+mj-ea"/>
                <a:ea typeface="+mj-ea"/>
              </a:rPr>
              <a:t>、小亮拿出自己的积累本，以《我最喜欢的一节课》为题写了一篇作文。</a:t>
            </a:r>
          </a:p>
          <a:p>
            <a:pPr>
              <a:defRPr/>
            </a:pPr>
            <a:r>
              <a:rPr lang="en-US" altLang="zh-CN" sz="1500" b="1" dirty="0">
                <a:latin typeface="+mj-ea"/>
                <a:ea typeface="+mj-ea"/>
              </a:rPr>
              <a:t>3</a:t>
            </a:r>
            <a:r>
              <a:rPr lang="zh-CN" altLang="zh-CN" sz="1500" b="1" dirty="0">
                <a:latin typeface="+mj-ea"/>
                <a:ea typeface="+mj-ea"/>
              </a:rPr>
              <a:t>、小明写了张便签“今天我是最棒的</a:t>
            </a:r>
            <a:r>
              <a:rPr lang="en-US" altLang="zh-CN" sz="1500" b="1" dirty="0">
                <a:latin typeface="+mj-ea"/>
                <a:ea typeface="+mj-ea"/>
              </a:rPr>
              <a:t>    </a:t>
            </a:r>
            <a:r>
              <a:rPr lang="zh-CN" altLang="zh-CN" sz="1500" b="1" dirty="0">
                <a:latin typeface="+mj-ea"/>
                <a:ea typeface="+mj-ea"/>
              </a:rPr>
              <a:t>加油！”贴在了墙上。</a:t>
            </a:r>
          </a:p>
          <a:p>
            <a:pPr>
              <a:defRPr/>
            </a:pPr>
            <a:r>
              <a:rPr lang="en-US" altLang="zh-CN" sz="1500" b="1" dirty="0">
                <a:latin typeface="+mj-ea"/>
                <a:ea typeface="+mj-ea"/>
              </a:rPr>
              <a:t>4</a:t>
            </a:r>
            <a:r>
              <a:rPr lang="zh-CN" altLang="zh-CN" sz="1500" b="1" dirty="0">
                <a:latin typeface="+mj-ea"/>
                <a:ea typeface="+mj-ea"/>
              </a:rPr>
              <a:t>、晓敏回家后，沮丧地跟妈妈说“妈妈，今天的公开课我太紧张了，老师提问我都没答上，我需要锻炼自己的胆量了”</a:t>
            </a: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 rot="2700000">
            <a:off x="6469857" y="1019175"/>
            <a:ext cx="713184" cy="706040"/>
          </a:xfrm>
          <a:prstGeom prst="roundRect">
            <a:avLst/>
          </a:prstGeom>
          <a:solidFill>
            <a:srgbClr val="E57E17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Freeform 7"/>
          <p:cNvSpPr>
            <a:spLocks noEditPoints="1" noChangeArrowheads="1"/>
          </p:cNvSpPr>
          <p:nvPr/>
        </p:nvSpPr>
        <p:spPr bwMode="auto">
          <a:xfrm>
            <a:off x="6668694" y="1173958"/>
            <a:ext cx="383381" cy="351235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7628" tIns="35243" rIns="67628" bIns="35243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333"/>
            <a:ext cx="9144000" cy="462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4"/>
          <p:cNvSpPr>
            <a:spLocks noChangeArrowheads="1"/>
          </p:cNvSpPr>
          <p:nvPr/>
        </p:nvSpPr>
        <p:spPr bwMode="auto">
          <a:xfrm rot="2700000">
            <a:off x="2180632" y="934047"/>
            <a:ext cx="607219" cy="646509"/>
          </a:xfrm>
          <a:prstGeom prst="roundRect">
            <a:avLst/>
          </a:prstGeom>
          <a:solidFill>
            <a:srgbClr val="E83A31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244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9310" y="3901678"/>
            <a:ext cx="1334690" cy="1241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图片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166" y="291704"/>
            <a:ext cx="1283494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471488" y="1390652"/>
            <a:ext cx="4121944" cy="3202781"/>
          </a:xfrm>
          <a:prstGeom prst="roundRect">
            <a:avLst/>
          </a:prstGeom>
          <a:noFill/>
          <a:ln w="19050">
            <a:solidFill>
              <a:srgbClr val="E83A31"/>
            </a:solidFill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5082778" y="1383507"/>
            <a:ext cx="3786188" cy="3313510"/>
          </a:xfrm>
          <a:prstGeom prst="roundRect">
            <a:avLst/>
          </a:prstGeom>
          <a:noFill/>
          <a:ln w="19050">
            <a:solidFill>
              <a:srgbClr val="52AB32"/>
            </a:solidFill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Freeform 6"/>
          <p:cNvSpPr>
            <a:spLocks noEditPoints="1" noChangeArrowheads="1"/>
          </p:cNvSpPr>
          <p:nvPr/>
        </p:nvSpPr>
        <p:spPr bwMode="auto">
          <a:xfrm>
            <a:off x="3431381" y="3290888"/>
            <a:ext cx="407194" cy="266700"/>
          </a:xfrm>
          <a:custGeom>
            <a:avLst/>
            <a:gdLst>
              <a:gd name="T0" fmla="*/ 2147483647 w 176"/>
              <a:gd name="T1" fmla="*/ 2147483647 h 117"/>
              <a:gd name="T2" fmla="*/ 2147483647 w 176"/>
              <a:gd name="T3" fmla="*/ 2147483647 h 117"/>
              <a:gd name="T4" fmla="*/ 2147483647 w 176"/>
              <a:gd name="T5" fmla="*/ 2147483647 h 117"/>
              <a:gd name="T6" fmla="*/ 2147483647 w 176"/>
              <a:gd name="T7" fmla="*/ 2147483647 h 117"/>
              <a:gd name="T8" fmla="*/ 0 w 176"/>
              <a:gd name="T9" fmla="*/ 2147483647 h 117"/>
              <a:gd name="T10" fmla="*/ 0 w 176"/>
              <a:gd name="T11" fmla="*/ 2147483647 h 117"/>
              <a:gd name="T12" fmla="*/ 2147483647 w 176"/>
              <a:gd name="T13" fmla="*/ 2147483647 h 117"/>
              <a:gd name="T14" fmla="*/ 2147483647 w 176"/>
              <a:gd name="T15" fmla="*/ 2147483647 h 117"/>
              <a:gd name="T16" fmla="*/ 2147483647 w 176"/>
              <a:gd name="T17" fmla="*/ 2147483647 h 117"/>
              <a:gd name="T18" fmla="*/ 2147483647 w 176"/>
              <a:gd name="T19" fmla="*/ 2147483647 h 117"/>
              <a:gd name="T20" fmla="*/ 2147483647 w 176"/>
              <a:gd name="T21" fmla="*/ 2147483647 h 117"/>
              <a:gd name="T22" fmla="*/ 2147483647 w 176"/>
              <a:gd name="T23" fmla="*/ 0 h 117"/>
              <a:gd name="T24" fmla="*/ 2147483647 w 176"/>
              <a:gd name="T25" fmla="*/ 0 h 117"/>
              <a:gd name="T26" fmla="*/ 2147483647 w 176"/>
              <a:gd name="T27" fmla="*/ 2147483647 h 117"/>
              <a:gd name="T28" fmla="*/ 2147483647 w 176"/>
              <a:gd name="T29" fmla="*/ 2147483647 h 117"/>
              <a:gd name="T30" fmla="*/ 2147483647 w 176"/>
              <a:gd name="T31" fmla="*/ 2147483647 h 117"/>
              <a:gd name="T32" fmla="*/ 2147483647 w 176"/>
              <a:gd name="T33" fmla="*/ 2147483647 h 117"/>
              <a:gd name="T34" fmla="*/ 2147483647 w 176"/>
              <a:gd name="T35" fmla="*/ 2147483647 h 117"/>
              <a:gd name="T36" fmla="*/ 2147483647 w 176"/>
              <a:gd name="T37" fmla="*/ 2147483647 h 117"/>
              <a:gd name="T38" fmla="*/ 2147483647 w 176"/>
              <a:gd name="T39" fmla="*/ 2147483647 h 117"/>
              <a:gd name="T40" fmla="*/ 2147483647 w 176"/>
              <a:gd name="T41" fmla="*/ 2147483647 h 117"/>
              <a:gd name="T42" fmla="*/ 2147483647 w 176"/>
              <a:gd name="T43" fmla="*/ 2147483647 h 117"/>
              <a:gd name="T44" fmla="*/ 2147483647 w 176"/>
              <a:gd name="T45" fmla="*/ 2147483647 h 117"/>
              <a:gd name="T46" fmla="*/ 2147483647 w 176"/>
              <a:gd name="T47" fmla="*/ 2147483647 h 117"/>
              <a:gd name="T48" fmla="*/ 2147483647 w 176"/>
              <a:gd name="T49" fmla="*/ 2147483647 h 117"/>
              <a:gd name="T50" fmla="*/ 2147483647 w 176"/>
              <a:gd name="T51" fmla="*/ 2147483647 h 117"/>
              <a:gd name="T52" fmla="*/ 2147483647 w 176"/>
              <a:gd name="T53" fmla="*/ 2147483647 h 117"/>
              <a:gd name="T54" fmla="*/ 2147483647 w 176"/>
              <a:gd name="T55" fmla="*/ 2147483647 h 117"/>
              <a:gd name="T56" fmla="*/ 2147483647 w 176"/>
              <a:gd name="T57" fmla="*/ 2147483647 h 117"/>
              <a:gd name="T58" fmla="*/ 2147483647 w 176"/>
              <a:gd name="T59" fmla="*/ 2147483647 h 117"/>
              <a:gd name="T60" fmla="*/ 2147483647 w 176"/>
              <a:gd name="T61" fmla="*/ 2147483647 h 117"/>
              <a:gd name="T62" fmla="*/ 2147483647 w 176"/>
              <a:gd name="T63" fmla="*/ 2147483647 h 117"/>
              <a:gd name="T64" fmla="*/ 2147483647 w 176"/>
              <a:gd name="T65" fmla="*/ 2147483647 h 117"/>
              <a:gd name="T66" fmla="*/ 2147483647 w 176"/>
              <a:gd name="T67" fmla="*/ 2147483647 h 1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176"/>
              <a:gd name="T103" fmla="*/ 0 h 117"/>
              <a:gd name="T104" fmla="*/ 176 w 176"/>
              <a:gd name="T105" fmla="*/ 117 h 117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176" h="117">
                <a:moveTo>
                  <a:pt x="176" y="99"/>
                </a:moveTo>
                <a:cubicBezTo>
                  <a:pt x="176" y="108"/>
                  <a:pt x="176" y="108"/>
                  <a:pt x="176" y="108"/>
                </a:cubicBezTo>
                <a:cubicBezTo>
                  <a:pt x="176" y="113"/>
                  <a:pt x="169" y="117"/>
                  <a:pt x="161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7" y="117"/>
                  <a:pt x="0" y="113"/>
                  <a:pt x="0" y="108"/>
                </a:cubicBezTo>
                <a:cubicBezTo>
                  <a:pt x="0" y="99"/>
                  <a:pt x="0" y="99"/>
                  <a:pt x="0" y="99"/>
                </a:cubicBezTo>
                <a:cubicBezTo>
                  <a:pt x="15" y="99"/>
                  <a:pt x="15" y="99"/>
                  <a:pt x="15" y="99"/>
                </a:cubicBezTo>
                <a:cubicBezTo>
                  <a:pt x="161" y="99"/>
                  <a:pt x="161" y="99"/>
                  <a:pt x="161" y="99"/>
                </a:cubicBezTo>
                <a:lnTo>
                  <a:pt x="176" y="99"/>
                </a:lnTo>
                <a:close/>
                <a:moveTo>
                  <a:pt x="24" y="79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46" y="0"/>
                  <a:pt x="152" y="6"/>
                  <a:pt x="152" y="14"/>
                </a:cubicBezTo>
                <a:cubicBezTo>
                  <a:pt x="152" y="79"/>
                  <a:pt x="152" y="79"/>
                  <a:pt x="152" y="79"/>
                </a:cubicBezTo>
                <a:cubicBezTo>
                  <a:pt x="152" y="87"/>
                  <a:pt x="146" y="93"/>
                  <a:pt x="138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0" y="93"/>
                  <a:pt x="24" y="87"/>
                  <a:pt x="24" y="79"/>
                </a:cubicBezTo>
                <a:close/>
                <a:moveTo>
                  <a:pt x="35" y="79"/>
                </a:moveTo>
                <a:cubicBezTo>
                  <a:pt x="35" y="80"/>
                  <a:pt x="37" y="82"/>
                  <a:pt x="38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9" y="82"/>
                  <a:pt x="141" y="80"/>
                  <a:pt x="141" y="79"/>
                </a:cubicBezTo>
                <a:cubicBezTo>
                  <a:pt x="141" y="14"/>
                  <a:pt x="141" y="14"/>
                  <a:pt x="141" y="14"/>
                </a:cubicBezTo>
                <a:cubicBezTo>
                  <a:pt x="141" y="13"/>
                  <a:pt x="139" y="11"/>
                  <a:pt x="1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7" y="11"/>
                  <a:pt x="35" y="13"/>
                  <a:pt x="35" y="14"/>
                </a:cubicBezTo>
                <a:lnTo>
                  <a:pt x="35" y="79"/>
                </a:lnTo>
                <a:close/>
                <a:moveTo>
                  <a:pt x="97" y="107"/>
                </a:moveTo>
                <a:cubicBezTo>
                  <a:pt x="97" y="106"/>
                  <a:pt x="96" y="105"/>
                  <a:pt x="95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0" y="105"/>
                  <a:pt x="79" y="106"/>
                  <a:pt x="79" y="107"/>
                </a:cubicBezTo>
                <a:cubicBezTo>
                  <a:pt x="79" y="107"/>
                  <a:pt x="80" y="108"/>
                  <a:pt x="81" y="10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6" y="108"/>
                  <a:pt x="97" y="107"/>
                  <a:pt x="97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Freeform 7"/>
          <p:cNvSpPr>
            <a:spLocks noEditPoints="1" noChangeArrowheads="1"/>
          </p:cNvSpPr>
          <p:nvPr/>
        </p:nvSpPr>
        <p:spPr bwMode="auto">
          <a:xfrm>
            <a:off x="2299100" y="1078708"/>
            <a:ext cx="383381" cy="351235"/>
          </a:xfrm>
          <a:custGeom>
            <a:avLst/>
            <a:gdLst>
              <a:gd name="T0" fmla="*/ 2147483647 w 177"/>
              <a:gd name="T1" fmla="*/ 2147483647 h 164"/>
              <a:gd name="T2" fmla="*/ 2147483647 w 177"/>
              <a:gd name="T3" fmla="*/ 2147483647 h 164"/>
              <a:gd name="T4" fmla="*/ 2147483647 w 177"/>
              <a:gd name="T5" fmla="*/ 2147483647 h 164"/>
              <a:gd name="T6" fmla="*/ 2147483647 w 177"/>
              <a:gd name="T7" fmla="*/ 2147483647 h 164"/>
              <a:gd name="T8" fmla="*/ 2147483647 w 177"/>
              <a:gd name="T9" fmla="*/ 2147483647 h 164"/>
              <a:gd name="T10" fmla="*/ 2147483647 w 177"/>
              <a:gd name="T11" fmla="*/ 2147483647 h 164"/>
              <a:gd name="T12" fmla="*/ 2147483647 w 177"/>
              <a:gd name="T13" fmla="*/ 2147483647 h 164"/>
              <a:gd name="T14" fmla="*/ 2147483647 w 177"/>
              <a:gd name="T15" fmla="*/ 2147483647 h 164"/>
              <a:gd name="T16" fmla="*/ 2147483647 w 177"/>
              <a:gd name="T17" fmla="*/ 2147483647 h 164"/>
              <a:gd name="T18" fmla="*/ 2147483647 w 177"/>
              <a:gd name="T19" fmla="*/ 2147483647 h 164"/>
              <a:gd name="T20" fmla="*/ 2147483647 w 177"/>
              <a:gd name="T21" fmla="*/ 2147483647 h 164"/>
              <a:gd name="T22" fmla="*/ 2147483647 w 177"/>
              <a:gd name="T23" fmla="*/ 0 h 164"/>
              <a:gd name="T24" fmla="*/ 2147483647 w 177"/>
              <a:gd name="T25" fmla="*/ 2147483647 h 164"/>
              <a:gd name="T26" fmla="*/ 2147483647 w 177"/>
              <a:gd name="T27" fmla="*/ 2147483647 h 164"/>
              <a:gd name="T28" fmla="*/ 2147483647 w 177"/>
              <a:gd name="T29" fmla="*/ 2147483647 h 164"/>
              <a:gd name="T30" fmla="*/ 2147483647 w 177"/>
              <a:gd name="T31" fmla="*/ 2147483647 h 164"/>
              <a:gd name="T32" fmla="*/ 2147483647 w 177"/>
              <a:gd name="T33" fmla="*/ 2147483647 h 164"/>
              <a:gd name="T34" fmla="*/ 2147483647 w 177"/>
              <a:gd name="T35" fmla="*/ 2147483647 h 164"/>
              <a:gd name="T36" fmla="*/ 2147483647 w 177"/>
              <a:gd name="T37" fmla="*/ 2147483647 h 164"/>
              <a:gd name="T38" fmla="*/ 2147483647 w 177"/>
              <a:gd name="T39" fmla="*/ 2147483647 h 164"/>
              <a:gd name="T40" fmla="*/ 2147483647 w 177"/>
              <a:gd name="T41" fmla="*/ 2147483647 h 164"/>
              <a:gd name="T42" fmla="*/ 2147483647 w 177"/>
              <a:gd name="T43" fmla="*/ 2147483647 h 164"/>
              <a:gd name="T44" fmla="*/ 2147483647 w 177"/>
              <a:gd name="T45" fmla="*/ 2147483647 h 164"/>
              <a:gd name="T46" fmla="*/ 2147483647 w 177"/>
              <a:gd name="T47" fmla="*/ 2147483647 h 164"/>
              <a:gd name="T48" fmla="*/ 2147483647 w 177"/>
              <a:gd name="T49" fmla="*/ 2147483647 h 164"/>
              <a:gd name="T50" fmla="*/ 2147483647 w 177"/>
              <a:gd name="T51" fmla="*/ 2147483647 h 164"/>
              <a:gd name="T52" fmla="*/ 2147483647 w 177"/>
              <a:gd name="T53" fmla="*/ 2147483647 h 164"/>
              <a:gd name="T54" fmla="*/ 2147483647 w 177"/>
              <a:gd name="T55" fmla="*/ 2147483647 h 164"/>
              <a:gd name="T56" fmla="*/ 2147483647 w 177"/>
              <a:gd name="T57" fmla="*/ 2147483647 h 164"/>
              <a:gd name="T58" fmla="*/ 2147483647 w 177"/>
              <a:gd name="T59" fmla="*/ 0 h 164"/>
              <a:gd name="T60" fmla="*/ 2147483647 w 177"/>
              <a:gd name="T61" fmla="*/ 2147483647 h 164"/>
              <a:gd name="T62" fmla="*/ 2147483647 w 177"/>
              <a:gd name="T63" fmla="*/ 2147483647 h 164"/>
              <a:gd name="T64" fmla="*/ 2147483647 w 177"/>
              <a:gd name="T65" fmla="*/ 2147483647 h 164"/>
              <a:gd name="T66" fmla="*/ 2147483647 w 177"/>
              <a:gd name="T67" fmla="*/ 2147483647 h 164"/>
              <a:gd name="T68" fmla="*/ 2147483647 w 177"/>
              <a:gd name="T69" fmla="*/ 2147483647 h 164"/>
              <a:gd name="T70" fmla="*/ 2147483647 w 177"/>
              <a:gd name="T71" fmla="*/ 2147483647 h 164"/>
              <a:gd name="T72" fmla="*/ 2147483647 w 177"/>
              <a:gd name="T73" fmla="*/ 2147483647 h 164"/>
              <a:gd name="T74" fmla="*/ 2147483647 w 177"/>
              <a:gd name="T75" fmla="*/ 2147483647 h 164"/>
              <a:gd name="T76" fmla="*/ 2147483647 w 177"/>
              <a:gd name="T77" fmla="*/ 2147483647 h 164"/>
              <a:gd name="T78" fmla="*/ 2147483647 w 177"/>
              <a:gd name="T79" fmla="*/ 2147483647 h 164"/>
              <a:gd name="T80" fmla="*/ 2147483647 w 177"/>
              <a:gd name="T81" fmla="*/ 2147483647 h 1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77"/>
              <a:gd name="T124" fmla="*/ 0 h 164"/>
              <a:gd name="T125" fmla="*/ 177 w 177"/>
              <a:gd name="T126" fmla="*/ 164 h 1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77" h="164">
                <a:moveTo>
                  <a:pt x="31" y="94"/>
                </a:moveTo>
                <a:cubicBezTo>
                  <a:pt x="19" y="94"/>
                  <a:pt x="19" y="94"/>
                  <a:pt x="19" y="94"/>
                </a:cubicBezTo>
                <a:cubicBezTo>
                  <a:pt x="9" y="94"/>
                  <a:pt x="1" y="89"/>
                  <a:pt x="1" y="79"/>
                </a:cubicBezTo>
                <a:cubicBezTo>
                  <a:pt x="1" y="72"/>
                  <a:pt x="0" y="47"/>
                  <a:pt x="12" y="47"/>
                </a:cubicBezTo>
                <a:cubicBezTo>
                  <a:pt x="14" y="47"/>
                  <a:pt x="24" y="55"/>
                  <a:pt x="36" y="55"/>
                </a:cubicBezTo>
                <a:cubicBezTo>
                  <a:pt x="40" y="55"/>
                  <a:pt x="44" y="54"/>
                  <a:pt x="48" y="52"/>
                </a:cubicBezTo>
                <a:cubicBezTo>
                  <a:pt x="48" y="54"/>
                  <a:pt x="48" y="57"/>
                  <a:pt x="48" y="59"/>
                </a:cubicBezTo>
                <a:cubicBezTo>
                  <a:pt x="48" y="67"/>
                  <a:pt x="50" y="75"/>
                  <a:pt x="55" y="82"/>
                </a:cubicBezTo>
                <a:cubicBezTo>
                  <a:pt x="46" y="82"/>
                  <a:pt x="37" y="86"/>
                  <a:pt x="31" y="94"/>
                </a:cubicBezTo>
                <a:close/>
                <a:moveTo>
                  <a:pt x="36" y="47"/>
                </a:moveTo>
                <a:cubicBezTo>
                  <a:pt x="23" y="47"/>
                  <a:pt x="12" y="36"/>
                  <a:pt x="12" y="23"/>
                </a:cubicBezTo>
                <a:cubicBezTo>
                  <a:pt x="12" y="10"/>
                  <a:pt x="23" y="0"/>
                  <a:pt x="36" y="0"/>
                </a:cubicBezTo>
                <a:cubicBezTo>
                  <a:pt x="49" y="0"/>
                  <a:pt x="59" y="10"/>
                  <a:pt x="59" y="23"/>
                </a:cubicBezTo>
                <a:cubicBezTo>
                  <a:pt x="59" y="36"/>
                  <a:pt x="49" y="47"/>
                  <a:pt x="36" y="47"/>
                </a:cubicBezTo>
                <a:close/>
                <a:moveTo>
                  <a:pt x="129" y="164"/>
                </a:moveTo>
                <a:cubicBezTo>
                  <a:pt x="49" y="164"/>
                  <a:pt x="49" y="164"/>
                  <a:pt x="49" y="164"/>
                </a:cubicBezTo>
                <a:cubicBezTo>
                  <a:pt x="34" y="164"/>
                  <a:pt x="24" y="155"/>
                  <a:pt x="24" y="140"/>
                </a:cubicBezTo>
                <a:cubicBezTo>
                  <a:pt x="24" y="120"/>
                  <a:pt x="29" y="88"/>
                  <a:pt x="56" y="88"/>
                </a:cubicBezTo>
                <a:cubicBezTo>
                  <a:pt x="59" y="88"/>
                  <a:pt x="70" y="101"/>
                  <a:pt x="89" y="101"/>
                </a:cubicBezTo>
                <a:cubicBezTo>
                  <a:pt x="107" y="101"/>
                  <a:pt x="118" y="88"/>
                  <a:pt x="121" y="88"/>
                </a:cubicBezTo>
                <a:cubicBezTo>
                  <a:pt x="148" y="88"/>
                  <a:pt x="153" y="120"/>
                  <a:pt x="153" y="140"/>
                </a:cubicBezTo>
                <a:cubicBezTo>
                  <a:pt x="153" y="155"/>
                  <a:pt x="143" y="164"/>
                  <a:pt x="129" y="164"/>
                </a:cubicBezTo>
                <a:close/>
                <a:moveTo>
                  <a:pt x="89" y="94"/>
                </a:moveTo>
                <a:cubicBezTo>
                  <a:pt x="69" y="94"/>
                  <a:pt x="53" y="78"/>
                  <a:pt x="53" y="59"/>
                </a:cubicBezTo>
                <a:cubicBezTo>
                  <a:pt x="53" y="39"/>
                  <a:pt x="69" y="23"/>
                  <a:pt x="89" y="23"/>
                </a:cubicBezTo>
                <a:cubicBezTo>
                  <a:pt x="108" y="23"/>
                  <a:pt x="124" y="39"/>
                  <a:pt x="124" y="59"/>
                </a:cubicBezTo>
                <a:cubicBezTo>
                  <a:pt x="124" y="78"/>
                  <a:pt x="108" y="94"/>
                  <a:pt x="89" y="94"/>
                </a:cubicBezTo>
                <a:close/>
                <a:moveTo>
                  <a:pt x="141" y="47"/>
                </a:moveTo>
                <a:cubicBezTo>
                  <a:pt x="128" y="47"/>
                  <a:pt x="118" y="36"/>
                  <a:pt x="118" y="23"/>
                </a:cubicBezTo>
                <a:cubicBezTo>
                  <a:pt x="118" y="10"/>
                  <a:pt x="128" y="0"/>
                  <a:pt x="141" y="0"/>
                </a:cubicBezTo>
                <a:cubicBezTo>
                  <a:pt x="154" y="0"/>
                  <a:pt x="165" y="10"/>
                  <a:pt x="165" y="23"/>
                </a:cubicBezTo>
                <a:cubicBezTo>
                  <a:pt x="165" y="36"/>
                  <a:pt x="154" y="47"/>
                  <a:pt x="141" y="47"/>
                </a:cubicBezTo>
                <a:close/>
                <a:moveTo>
                  <a:pt x="159" y="94"/>
                </a:moveTo>
                <a:cubicBezTo>
                  <a:pt x="146" y="94"/>
                  <a:pt x="146" y="94"/>
                  <a:pt x="146" y="94"/>
                </a:cubicBezTo>
                <a:cubicBezTo>
                  <a:pt x="140" y="86"/>
                  <a:pt x="132" y="82"/>
                  <a:pt x="122" y="82"/>
                </a:cubicBezTo>
                <a:cubicBezTo>
                  <a:pt x="127" y="75"/>
                  <a:pt x="130" y="67"/>
                  <a:pt x="130" y="59"/>
                </a:cubicBezTo>
                <a:cubicBezTo>
                  <a:pt x="130" y="57"/>
                  <a:pt x="129" y="54"/>
                  <a:pt x="129" y="52"/>
                </a:cubicBezTo>
                <a:cubicBezTo>
                  <a:pt x="133" y="54"/>
                  <a:pt x="137" y="55"/>
                  <a:pt x="141" y="55"/>
                </a:cubicBezTo>
                <a:cubicBezTo>
                  <a:pt x="154" y="55"/>
                  <a:pt x="163" y="47"/>
                  <a:pt x="165" y="47"/>
                </a:cubicBezTo>
                <a:cubicBezTo>
                  <a:pt x="177" y="47"/>
                  <a:pt x="177" y="72"/>
                  <a:pt x="177" y="79"/>
                </a:cubicBezTo>
                <a:cubicBezTo>
                  <a:pt x="177" y="89"/>
                  <a:pt x="168" y="94"/>
                  <a:pt x="159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7628" tIns="35243" rIns="67628" bIns="35243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Freeform 8"/>
          <p:cNvSpPr>
            <a:spLocks noEditPoints="1" noChangeArrowheads="1"/>
          </p:cNvSpPr>
          <p:nvPr/>
        </p:nvSpPr>
        <p:spPr bwMode="auto">
          <a:xfrm>
            <a:off x="1610919" y="1498997"/>
            <a:ext cx="258365" cy="379809"/>
          </a:xfrm>
          <a:custGeom>
            <a:avLst/>
            <a:gdLst>
              <a:gd name="T0" fmla="*/ 2147483647 w 94"/>
              <a:gd name="T1" fmla="*/ 2147483647 h 140"/>
              <a:gd name="T2" fmla="*/ 2147483647 w 94"/>
              <a:gd name="T3" fmla="*/ 2147483647 h 140"/>
              <a:gd name="T4" fmla="*/ 2147483647 w 94"/>
              <a:gd name="T5" fmla="*/ 2147483647 h 140"/>
              <a:gd name="T6" fmla="*/ 2147483647 w 94"/>
              <a:gd name="T7" fmla="*/ 2147483647 h 140"/>
              <a:gd name="T8" fmla="*/ 2147483647 w 94"/>
              <a:gd name="T9" fmla="*/ 2147483647 h 140"/>
              <a:gd name="T10" fmla="*/ 2147483647 w 94"/>
              <a:gd name="T11" fmla="*/ 2147483647 h 140"/>
              <a:gd name="T12" fmla="*/ 0 w 94"/>
              <a:gd name="T13" fmla="*/ 2147483647 h 140"/>
              <a:gd name="T14" fmla="*/ 2147483647 w 94"/>
              <a:gd name="T15" fmla="*/ 2147483647 h 140"/>
              <a:gd name="T16" fmla="*/ 2147483647 w 94"/>
              <a:gd name="T17" fmla="*/ 2147483647 h 140"/>
              <a:gd name="T18" fmla="*/ 0 w 94"/>
              <a:gd name="T19" fmla="*/ 2147483647 h 140"/>
              <a:gd name="T20" fmla="*/ 2147483647 w 94"/>
              <a:gd name="T21" fmla="*/ 0 h 140"/>
              <a:gd name="T22" fmla="*/ 2147483647 w 94"/>
              <a:gd name="T23" fmla="*/ 2147483647 h 140"/>
              <a:gd name="T24" fmla="*/ 2147483647 w 94"/>
              <a:gd name="T25" fmla="*/ 2147483647 h 140"/>
              <a:gd name="T26" fmla="*/ 2147483647 w 94"/>
              <a:gd name="T27" fmla="*/ 2147483647 h 140"/>
              <a:gd name="T28" fmla="*/ 2147483647 w 94"/>
              <a:gd name="T29" fmla="*/ 2147483647 h 140"/>
              <a:gd name="T30" fmla="*/ 2147483647 w 94"/>
              <a:gd name="T31" fmla="*/ 2147483647 h 140"/>
              <a:gd name="T32" fmla="*/ 2147483647 w 94"/>
              <a:gd name="T33" fmla="*/ 2147483647 h 140"/>
              <a:gd name="T34" fmla="*/ 2147483647 w 94"/>
              <a:gd name="T35" fmla="*/ 2147483647 h 140"/>
              <a:gd name="T36" fmla="*/ 2147483647 w 94"/>
              <a:gd name="T37" fmla="*/ 2147483647 h 140"/>
              <a:gd name="T38" fmla="*/ 2147483647 w 94"/>
              <a:gd name="T39" fmla="*/ 2147483647 h 140"/>
              <a:gd name="T40" fmla="*/ 2147483647 w 94"/>
              <a:gd name="T41" fmla="*/ 2147483647 h 140"/>
              <a:gd name="T42" fmla="*/ 2147483647 w 94"/>
              <a:gd name="T43" fmla="*/ 2147483647 h 140"/>
              <a:gd name="T44" fmla="*/ 2147483647 w 94"/>
              <a:gd name="T45" fmla="*/ 2147483647 h 140"/>
              <a:gd name="T46" fmla="*/ 2147483647 w 94"/>
              <a:gd name="T47" fmla="*/ 2147483647 h 140"/>
              <a:gd name="T48" fmla="*/ 2147483647 w 94"/>
              <a:gd name="T49" fmla="*/ 2147483647 h 140"/>
              <a:gd name="T50" fmla="*/ 2147483647 w 94"/>
              <a:gd name="T51" fmla="*/ 2147483647 h 140"/>
              <a:gd name="T52" fmla="*/ 2147483647 w 94"/>
              <a:gd name="T53" fmla="*/ 2147483647 h 140"/>
              <a:gd name="T54" fmla="*/ 2147483647 w 94"/>
              <a:gd name="T55" fmla="*/ 2147483647 h 140"/>
              <a:gd name="T56" fmla="*/ 2147483647 w 94"/>
              <a:gd name="T57" fmla="*/ 2147483647 h 140"/>
              <a:gd name="T58" fmla="*/ 2147483647 w 94"/>
              <a:gd name="T59" fmla="*/ 2147483647 h 140"/>
              <a:gd name="T60" fmla="*/ 2147483647 w 94"/>
              <a:gd name="T61" fmla="*/ 2147483647 h 140"/>
              <a:gd name="T62" fmla="*/ 2147483647 w 94"/>
              <a:gd name="T63" fmla="*/ 2147483647 h 140"/>
              <a:gd name="T64" fmla="*/ 2147483647 w 94"/>
              <a:gd name="T65" fmla="*/ 2147483647 h 140"/>
              <a:gd name="T66" fmla="*/ 2147483647 w 94"/>
              <a:gd name="T67" fmla="*/ 2147483647 h 140"/>
              <a:gd name="T68" fmla="*/ 2147483647 w 94"/>
              <a:gd name="T69" fmla="*/ 2147483647 h 1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94"/>
              <a:gd name="T106" fmla="*/ 0 h 140"/>
              <a:gd name="T107" fmla="*/ 94 w 94"/>
              <a:gd name="T108" fmla="*/ 140 h 1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94" h="140">
                <a:moveTo>
                  <a:pt x="85" y="44"/>
                </a:moveTo>
                <a:cubicBezTo>
                  <a:pt x="84" y="77"/>
                  <a:pt x="61" y="85"/>
                  <a:pt x="45" y="90"/>
                </a:cubicBezTo>
                <a:cubicBezTo>
                  <a:pt x="31" y="94"/>
                  <a:pt x="26" y="96"/>
                  <a:pt x="26" y="105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31" y="111"/>
                  <a:pt x="35" y="116"/>
                  <a:pt x="35" y="123"/>
                </a:cubicBezTo>
                <a:cubicBezTo>
                  <a:pt x="35" y="132"/>
                  <a:pt x="27" y="140"/>
                  <a:pt x="17" y="140"/>
                </a:cubicBezTo>
                <a:cubicBezTo>
                  <a:pt x="8" y="140"/>
                  <a:pt x="0" y="132"/>
                  <a:pt x="0" y="123"/>
                </a:cubicBezTo>
                <a:cubicBezTo>
                  <a:pt x="0" y="116"/>
                  <a:pt x="3" y="111"/>
                  <a:pt x="9" y="108"/>
                </a:cubicBezTo>
                <a:cubicBezTo>
                  <a:pt x="9" y="33"/>
                  <a:pt x="9" y="33"/>
                  <a:pt x="9" y="33"/>
                </a:cubicBezTo>
                <a:cubicBezTo>
                  <a:pt x="3" y="29"/>
                  <a:pt x="0" y="24"/>
                  <a:pt x="0" y="17"/>
                </a:cubicBezTo>
                <a:cubicBezTo>
                  <a:pt x="0" y="8"/>
                  <a:pt x="8" y="0"/>
                  <a:pt x="17" y="0"/>
                </a:cubicBezTo>
                <a:cubicBezTo>
                  <a:pt x="27" y="0"/>
                  <a:pt x="35" y="8"/>
                  <a:pt x="35" y="17"/>
                </a:cubicBezTo>
                <a:cubicBezTo>
                  <a:pt x="35" y="24"/>
                  <a:pt x="31" y="29"/>
                  <a:pt x="26" y="33"/>
                </a:cubicBezTo>
                <a:cubicBezTo>
                  <a:pt x="26" y="78"/>
                  <a:pt x="26" y="78"/>
                  <a:pt x="26" y="78"/>
                </a:cubicBezTo>
                <a:cubicBezTo>
                  <a:pt x="31" y="76"/>
                  <a:pt x="36" y="74"/>
                  <a:pt x="40" y="73"/>
                </a:cubicBezTo>
                <a:cubicBezTo>
                  <a:pt x="57" y="67"/>
                  <a:pt x="67" y="63"/>
                  <a:pt x="67" y="44"/>
                </a:cubicBezTo>
                <a:cubicBezTo>
                  <a:pt x="62" y="41"/>
                  <a:pt x="58" y="36"/>
                  <a:pt x="58" y="29"/>
                </a:cubicBezTo>
                <a:cubicBezTo>
                  <a:pt x="58" y="19"/>
                  <a:pt x="66" y="11"/>
                  <a:pt x="76" y="11"/>
                </a:cubicBezTo>
                <a:cubicBezTo>
                  <a:pt x="86" y="11"/>
                  <a:pt x="94" y="19"/>
                  <a:pt x="94" y="29"/>
                </a:cubicBezTo>
                <a:cubicBezTo>
                  <a:pt x="94" y="36"/>
                  <a:pt x="90" y="41"/>
                  <a:pt x="85" y="44"/>
                </a:cubicBezTo>
                <a:close/>
                <a:moveTo>
                  <a:pt x="17" y="9"/>
                </a:moveTo>
                <a:cubicBezTo>
                  <a:pt x="13" y="9"/>
                  <a:pt x="9" y="12"/>
                  <a:pt x="9" y="17"/>
                </a:cubicBezTo>
                <a:cubicBezTo>
                  <a:pt x="9" y="22"/>
                  <a:pt x="13" y="26"/>
                  <a:pt x="17" y="26"/>
                </a:cubicBezTo>
                <a:cubicBezTo>
                  <a:pt x="22" y="26"/>
                  <a:pt x="26" y="22"/>
                  <a:pt x="26" y="17"/>
                </a:cubicBezTo>
                <a:cubicBezTo>
                  <a:pt x="26" y="12"/>
                  <a:pt x="22" y="9"/>
                  <a:pt x="17" y="9"/>
                </a:cubicBezTo>
                <a:close/>
                <a:moveTo>
                  <a:pt x="17" y="114"/>
                </a:moveTo>
                <a:cubicBezTo>
                  <a:pt x="13" y="114"/>
                  <a:pt x="9" y="118"/>
                  <a:pt x="9" y="123"/>
                </a:cubicBezTo>
                <a:cubicBezTo>
                  <a:pt x="9" y="128"/>
                  <a:pt x="13" y="132"/>
                  <a:pt x="17" y="132"/>
                </a:cubicBezTo>
                <a:cubicBezTo>
                  <a:pt x="22" y="132"/>
                  <a:pt x="26" y="128"/>
                  <a:pt x="26" y="123"/>
                </a:cubicBezTo>
                <a:cubicBezTo>
                  <a:pt x="26" y="118"/>
                  <a:pt x="22" y="114"/>
                  <a:pt x="17" y="114"/>
                </a:cubicBezTo>
                <a:close/>
                <a:moveTo>
                  <a:pt x="76" y="20"/>
                </a:moveTo>
                <a:cubicBezTo>
                  <a:pt x="71" y="20"/>
                  <a:pt x="67" y="24"/>
                  <a:pt x="67" y="29"/>
                </a:cubicBezTo>
                <a:cubicBezTo>
                  <a:pt x="67" y="34"/>
                  <a:pt x="71" y="38"/>
                  <a:pt x="76" y="38"/>
                </a:cubicBezTo>
                <a:cubicBezTo>
                  <a:pt x="81" y="38"/>
                  <a:pt x="85" y="34"/>
                  <a:pt x="85" y="29"/>
                </a:cubicBezTo>
                <a:cubicBezTo>
                  <a:pt x="85" y="24"/>
                  <a:pt x="81" y="20"/>
                  <a:pt x="7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Oval 10"/>
          <p:cNvSpPr>
            <a:spLocks noChangeArrowheads="1"/>
          </p:cNvSpPr>
          <p:nvPr/>
        </p:nvSpPr>
        <p:spPr bwMode="auto">
          <a:xfrm rot="2700000">
            <a:off x="6282333" y="972146"/>
            <a:ext cx="713184" cy="704850"/>
          </a:xfrm>
          <a:prstGeom prst="roundRect">
            <a:avLst/>
          </a:prstGeom>
          <a:solidFill>
            <a:srgbClr val="E57E17"/>
          </a:solidFill>
          <a:ln>
            <a:noFill/>
          </a:ln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  <a:defRPr/>
            </a:pPr>
            <a:endParaRPr lang="zh-CN" altLang="zh-CN" sz="21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Freeform 11"/>
          <p:cNvSpPr>
            <a:spLocks noEditPoints="1" noChangeArrowheads="1"/>
          </p:cNvSpPr>
          <p:nvPr/>
        </p:nvSpPr>
        <p:spPr bwMode="auto">
          <a:xfrm>
            <a:off x="6335318" y="1156098"/>
            <a:ext cx="626269" cy="260747"/>
          </a:xfrm>
          <a:custGeom>
            <a:avLst/>
            <a:gdLst>
              <a:gd name="T0" fmla="*/ 2147483647 w 152"/>
              <a:gd name="T1" fmla="*/ 2147483647 h 152"/>
              <a:gd name="T2" fmla="*/ 2147483647 w 152"/>
              <a:gd name="T3" fmla="*/ 2147483647 h 152"/>
              <a:gd name="T4" fmla="*/ 2147483647 w 152"/>
              <a:gd name="T5" fmla="*/ 2147483647 h 152"/>
              <a:gd name="T6" fmla="*/ 2147483647 w 152"/>
              <a:gd name="T7" fmla="*/ 2147483647 h 152"/>
              <a:gd name="T8" fmla="*/ 0 w 152"/>
              <a:gd name="T9" fmla="*/ 2147483647 h 152"/>
              <a:gd name="T10" fmla="*/ 2147483647 w 152"/>
              <a:gd name="T11" fmla="*/ 0 h 152"/>
              <a:gd name="T12" fmla="*/ 2147483647 w 152"/>
              <a:gd name="T13" fmla="*/ 2147483647 h 152"/>
              <a:gd name="T14" fmla="*/ 2147483647 w 152"/>
              <a:gd name="T15" fmla="*/ 2147483647 h 152"/>
              <a:gd name="T16" fmla="*/ 2147483647 w 152"/>
              <a:gd name="T17" fmla="*/ 2147483647 h 152"/>
              <a:gd name="T18" fmla="*/ 2147483647 w 152"/>
              <a:gd name="T19" fmla="*/ 2147483647 h 152"/>
              <a:gd name="T20" fmla="*/ 2147483647 w 152"/>
              <a:gd name="T21" fmla="*/ 2147483647 h 152"/>
              <a:gd name="T22" fmla="*/ 2147483647 w 152"/>
              <a:gd name="T23" fmla="*/ 2147483647 h 152"/>
              <a:gd name="T24" fmla="*/ 2147483647 w 152"/>
              <a:gd name="T25" fmla="*/ 2147483647 h 152"/>
              <a:gd name="T26" fmla="*/ 2147483647 w 152"/>
              <a:gd name="T27" fmla="*/ 2147483647 h 152"/>
              <a:gd name="T28" fmla="*/ 2147483647 w 152"/>
              <a:gd name="T29" fmla="*/ 2147483647 h 152"/>
              <a:gd name="T30" fmla="*/ 2147483647 w 152"/>
              <a:gd name="T31" fmla="*/ 2147483647 h 15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52"/>
              <a:gd name="T49" fmla="*/ 0 h 152"/>
              <a:gd name="T50" fmla="*/ 152 w 152"/>
              <a:gd name="T51" fmla="*/ 152 h 15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52" h="152">
                <a:moveTo>
                  <a:pt x="141" y="152"/>
                </a:moveTo>
                <a:cubicBezTo>
                  <a:pt x="138" y="152"/>
                  <a:pt x="135" y="151"/>
                  <a:pt x="132" y="148"/>
                </a:cubicBezTo>
                <a:cubicBezTo>
                  <a:pt x="101" y="117"/>
                  <a:pt x="101" y="117"/>
                  <a:pt x="101" y="117"/>
                </a:cubicBezTo>
                <a:cubicBezTo>
                  <a:pt x="90" y="124"/>
                  <a:pt x="78" y="128"/>
                  <a:pt x="65" y="128"/>
                </a:cubicBezTo>
                <a:cubicBezTo>
                  <a:pt x="29" y="128"/>
                  <a:pt x="0" y="100"/>
                  <a:pt x="0" y="64"/>
                </a:cubicBezTo>
                <a:cubicBezTo>
                  <a:pt x="0" y="28"/>
                  <a:pt x="29" y="0"/>
                  <a:pt x="65" y="0"/>
                </a:cubicBezTo>
                <a:cubicBezTo>
                  <a:pt x="100" y="0"/>
                  <a:pt x="129" y="28"/>
                  <a:pt x="129" y="64"/>
                </a:cubicBezTo>
                <a:cubicBezTo>
                  <a:pt x="129" y="77"/>
                  <a:pt x="125" y="90"/>
                  <a:pt x="118" y="100"/>
                </a:cubicBezTo>
                <a:cubicBezTo>
                  <a:pt x="149" y="132"/>
                  <a:pt x="149" y="132"/>
                  <a:pt x="149" y="132"/>
                </a:cubicBezTo>
                <a:cubicBezTo>
                  <a:pt x="151" y="134"/>
                  <a:pt x="152" y="137"/>
                  <a:pt x="152" y="140"/>
                </a:cubicBezTo>
                <a:cubicBezTo>
                  <a:pt x="152" y="147"/>
                  <a:pt x="147" y="152"/>
                  <a:pt x="141" y="152"/>
                </a:cubicBezTo>
                <a:close/>
                <a:moveTo>
                  <a:pt x="65" y="23"/>
                </a:moveTo>
                <a:cubicBezTo>
                  <a:pt x="42" y="23"/>
                  <a:pt x="24" y="41"/>
                  <a:pt x="24" y="64"/>
                </a:cubicBezTo>
                <a:cubicBezTo>
                  <a:pt x="24" y="87"/>
                  <a:pt x="42" y="105"/>
                  <a:pt x="65" y="105"/>
                </a:cubicBezTo>
                <a:cubicBezTo>
                  <a:pt x="87" y="105"/>
                  <a:pt x="106" y="87"/>
                  <a:pt x="106" y="64"/>
                </a:cubicBezTo>
                <a:cubicBezTo>
                  <a:pt x="106" y="41"/>
                  <a:pt x="87" y="23"/>
                  <a:pt x="65" y="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80" tIns="34290" rIns="68580" bIns="34290"/>
          <a:lstStyle/>
          <a:p>
            <a:pPr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1223965" y="1645444"/>
            <a:ext cx="2599135" cy="392415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2100" b="1" dirty="0">
                <a:solidFill>
                  <a:srgbClr val="E83A31"/>
                </a:solidFill>
                <a:cs typeface="+mn-ea"/>
                <a:sym typeface="+mn-lt"/>
              </a:rPr>
              <a:t>《</a:t>
            </a:r>
            <a:r>
              <a:rPr lang="zh-CN" altLang="en-US" sz="2100" b="1" dirty="0">
                <a:solidFill>
                  <a:srgbClr val="E83A31"/>
                </a:solidFill>
                <a:cs typeface="+mn-ea"/>
                <a:sym typeface="+mn-lt"/>
              </a:rPr>
              <a:t>一堂公开课后</a:t>
            </a:r>
            <a:r>
              <a:rPr lang="en-US" altLang="zh-CN" sz="2100" b="1" dirty="0">
                <a:solidFill>
                  <a:srgbClr val="E83A31"/>
                </a:solidFill>
                <a:cs typeface="+mn-ea"/>
                <a:sym typeface="+mn-lt"/>
              </a:rPr>
              <a:t>》</a:t>
            </a:r>
            <a:endParaRPr lang="zh-CN" altLang="en-US" sz="2100" b="1" dirty="0">
              <a:solidFill>
                <a:srgbClr val="E83A3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2223" y="2087167"/>
            <a:ext cx="3764756" cy="214674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b="1" dirty="0">
                <a:latin typeface="+mj-ea"/>
              </a:rPr>
              <a:t>1</a:t>
            </a:r>
            <a:r>
              <a:rPr lang="zh-CN" altLang="zh-CN" sz="1500" b="1" dirty="0">
                <a:latin typeface="+mj-ea"/>
              </a:rPr>
              <a:t>、小红悄悄地写一篇日记记录今天课上表现和收获。</a:t>
            </a:r>
          </a:p>
          <a:p>
            <a:pPr>
              <a:defRPr/>
            </a:pPr>
            <a:r>
              <a:rPr lang="en-US" altLang="zh-CN" sz="1500" b="1" dirty="0">
                <a:latin typeface="+mj-ea"/>
              </a:rPr>
              <a:t>2</a:t>
            </a:r>
            <a:r>
              <a:rPr lang="zh-CN" altLang="zh-CN" sz="1500" b="1" dirty="0">
                <a:latin typeface="+mj-ea"/>
              </a:rPr>
              <a:t>、小亮拿出自己的积累本，以《我最喜欢的一节课》为题写了一篇作文。</a:t>
            </a:r>
          </a:p>
          <a:p>
            <a:pPr>
              <a:defRPr/>
            </a:pPr>
            <a:r>
              <a:rPr lang="en-US" altLang="zh-CN" sz="1500" b="1" dirty="0">
                <a:latin typeface="+mj-ea"/>
              </a:rPr>
              <a:t>3</a:t>
            </a:r>
            <a:r>
              <a:rPr lang="zh-CN" altLang="zh-CN" sz="1500" b="1" dirty="0">
                <a:latin typeface="+mj-ea"/>
              </a:rPr>
              <a:t>、小明写了张便签“今天我是最棒的</a:t>
            </a:r>
            <a:r>
              <a:rPr lang="en-US" altLang="zh-CN" sz="1500" b="1" dirty="0">
                <a:latin typeface="+mj-ea"/>
              </a:rPr>
              <a:t>    </a:t>
            </a:r>
            <a:r>
              <a:rPr lang="zh-CN" altLang="zh-CN" sz="1500" b="1" dirty="0">
                <a:latin typeface="+mj-ea"/>
              </a:rPr>
              <a:t>加油！”贴在了墙上。</a:t>
            </a:r>
          </a:p>
          <a:p>
            <a:pPr>
              <a:defRPr/>
            </a:pPr>
            <a:r>
              <a:rPr lang="en-US" altLang="zh-CN" sz="1500" b="1" dirty="0">
                <a:latin typeface="+mj-ea"/>
              </a:rPr>
              <a:t>4</a:t>
            </a:r>
            <a:r>
              <a:rPr lang="zh-CN" altLang="zh-CN" sz="1500" b="1" dirty="0">
                <a:latin typeface="+mj-ea"/>
              </a:rPr>
              <a:t>、晓敏回家后，沮丧地跟妈妈说“妈妈，今天的公开课我太紧张了，老师提问我都没答上，我需要锻炼自己的胆量了”</a:t>
            </a: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5543550" y="1940719"/>
            <a:ext cx="2780110" cy="214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zh-CN" sz="1500" b="1" dirty="0"/>
              <a:t>针对材料进行小组讨论：</a:t>
            </a:r>
          </a:p>
          <a:p>
            <a:endParaRPr lang="en-US" altLang="zh-CN" sz="1500" b="1" dirty="0"/>
          </a:p>
          <a:p>
            <a:r>
              <a:rPr lang="zh-CN" altLang="zh-CN" sz="1500" b="1" dirty="0"/>
              <a:t>（</a:t>
            </a:r>
            <a:r>
              <a:rPr lang="en-US" altLang="zh-CN" sz="1500" b="1" dirty="0"/>
              <a:t>1</a:t>
            </a:r>
            <a:r>
              <a:rPr lang="zh-CN" altLang="zh-CN" sz="1500" b="1" dirty="0"/>
              <a:t>）一节公开课后</a:t>
            </a:r>
            <a:r>
              <a:rPr lang="zh-CN" altLang="en-US" sz="1500" b="1" dirty="0"/>
              <a:t>，</a:t>
            </a:r>
            <a:r>
              <a:rPr lang="zh-CN" altLang="zh-CN" sz="1500" b="1" dirty="0"/>
              <a:t>六（</a:t>
            </a:r>
            <a:r>
              <a:rPr lang="en-US" altLang="zh-CN" sz="1500" b="1" dirty="0"/>
              <a:t>2</a:t>
            </a:r>
            <a:r>
              <a:rPr lang="zh-CN" altLang="zh-CN" sz="1500" b="1" dirty="0"/>
              <a:t>）班的学生，都用了哪些方式进行反思？他们反思对于他们今后的学习有没有帮助？</a:t>
            </a:r>
          </a:p>
          <a:p>
            <a:endParaRPr lang="en-US" altLang="zh-CN" sz="1500" b="1" dirty="0"/>
          </a:p>
          <a:p>
            <a:r>
              <a:rPr lang="zh-CN" altLang="zh-CN" sz="1500" b="1" dirty="0"/>
              <a:t>（</a:t>
            </a:r>
            <a:r>
              <a:rPr lang="en-US" altLang="zh-CN" sz="1500" b="1" dirty="0"/>
              <a:t>2</a:t>
            </a:r>
            <a:r>
              <a:rPr lang="zh-CN" altLang="zh-CN" sz="1500" b="1" dirty="0"/>
              <a:t>）如果你是他们班的一员你会用什么样的方式进行反思？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520</TotalTime>
  <Words>1273</Words>
  <Application>Microsoft Office PowerPoint</Application>
  <PresentationFormat>全屏显示(16:9)</PresentationFormat>
  <Paragraphs>119</Paragraphs>
  <Slides>15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245</cp:revision>
  <dcterms:created xsi:type="dcterms:W3CDTF">2017-11-13T08:28:00Z</dcterms:created>
  <dcterms:modified xsi:type="dcterms:W3CDTF">2022-05-22T11:00:03Z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