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  <p:sldMasterId id="2147483711" r:id="rId2"/>
  </p:sldMasterIdLst>
  <p:notesMasterIdLst>
    <p:notesMasterId r:id="rId24"/>
  </p:notesMasterIdLst>
  <p:sldIdLst>
    <p:sldId id="641" r:id="rId3"/>
    <p:sldId id="489" r:id="rId4"/>
    <p:sldId id="497" r:id="rId5"/>
    <p:sldId id="609" r:id="rId6"/>
    <p:sldId id="501" r:id="rId7"/>
    <p:sldId id="642" r:id="rId8"/>
    <p:sldId id="610" r:id="rId9"/>
    <p:sldId id="643" r:id="rId10"/>
    <p:sldId id="626" r:id="rId11"/>
    <p:sldId id="644" r:id="rId12"/>
    <p:sldId id="628" r:id="rId13"/>
    <p:sldId id="645" r:id="rId14"/>
    <p:sldId id="646" r:id="rId15"/>
    <p:sldId id="571" r:id="rId16"/>
    <p:sldId id="629" r:id="rId17"/>
    <p:sldId id="647" r:id="rId18"/>
    <p:sldId id="554" r:id="rId19"/>
    <p:sldId id="587" r:id="rId20"/>
    <p:sldId id="648" r:id="rId21"/>
    <p:sldId id="728" r:id="rId22"/>
    <p:sldId id="729" r:id="rId23"/>
  </p:sldIdLst>
  <p:sldSz cx="12192000" cy="6858000"/>
  <p:notesSz cx="7104063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DF0DF"/>
    <a:srgbClr val="D1BCC5"/>
    <a:srgbClr val="93CCC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 autoAdjust="0"/>
  </p:normalViewPr>
  <p:slideViewPr>
    <p:cSldViewPr snapToGrid="0">
      <p:cViewPr varScale="1">
        <p:scale>
          <a:sx n="106" d="100"/>
          <a:sy n="106" d="100"/>
        </p:scale>
        <p:origin x="73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E71620EE-65C3-4367-8BDA-4EDEAF3A23D3}" type="datetimeFigureOut">
              <a:rPr lang="zh-CN" altLang="en-US"/>
              <a:pPr>
                <a:defRPr/>
              </a:pPr>
              <a:t>2022/5/20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860925"/>
            <a:ext cx="5683250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11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08400F27-53A0-4C62-9864-31723BD8214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3884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400F27-53A0-4C62-9864-31723BD8214B}" type="slidenum">
              <a:rPr lang="zh-CN" altLang="en-US" smtClean="0"/>
              <a:pPr>
                <a:defRPr/>
              </a:pPr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84277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097190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840" y="4406901"/>
            <a:ext cx="1036224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840" y="2906713"/>
            <a:ext cx="1036224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75690-CBEC-4E02-ABC0-E17468C7CAE5}" type="datetimeFigureOut">
              <a:rPr lang="zh-CN" altLang="en-US"/>
              <a:pPr>
                <a:defRPr/>
              </a:pPr>
              <a:t>2022/5/20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1D639-9FE6-497A-B8FA-B91BC5F5CD2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1119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498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980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6009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7345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1893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567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标题 14"/>
          <p:cNvSpPr>
            <a:spLocks noGrp="1"/>
          </p:cNvSpPr>
          <p:nvPr>
            <p:ph type="title"/>
          </p:nvPr>
        </p:nvSpPr>
        <p:spPr>
          <a:xfrm>
            <a:off x="146891" y="237191"/>
            <a:ext cx="11905563" cy="485526"/>
          </a:xfrm>
          <a:prstGeom prst="rect">
            <a:avLst/>
          </a:prstGeom>
        </p:spPr>
        <p:txBody>
          <a:bodyPr/>
          <a:lstStyle>
            <a:lvl1pPr>
              <a:defRPr sz="3000" b="1" baseline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4110882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62081" y="6303964"/>
            <a:ext cx="292992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标题 1"/>
          <p:cNvSpPr>
            <a:spLocks noGrp="1"/>
          </p:cNvSpPr>
          <p:nvPr>
            <p:ph type="title"/>
          </p:nvPr>
        </p:nvSpPr>
        <p:spPr>
          <a:xfrm>
            <a:off x="5274923" y="2667660"/>
            <a:ext cx="6590248" cy="791636"/>
          </a:xfrm>
          <a:prstGeom prst="rect">
            <a:avLst/>
          </a:prstGeom>
        </p:spPr>
        <p:txBody>
          <a:bodyPr/>
          <a:lstStyle>
            <a:lvl1pPr>
              <a:defRPr sz="4000" b="1" baseline="0">
                <a:solidFill>
                  <a:srgbClr val="0066FF"/>
                </a:solidFill>
                <a:latin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0"/>
          </p:nvPr>
        </p:nvSpPr>
        <p:spPr>
          <a:xfrm>
            <a:off x="5274917" y="3646256"/>
            <a:ext cx="6607712" cy="485775"/>
          </a:xfrm>
          <a:prstGeom prst="rect">
            <a:avLst/>
          </a:prstGeom>
        </p:spPr>
        <p:txBody>
          <a:bodyPr/>
          <a:lstStyle>
            <a:lvl1pPr>
              <a:buNone/>
              <a:defRPr sz="2400" b="1" baseline="0">
                <a:latin typeface="Times New Roman" panose="02020603050405020304" pitchFamily="18" charset="0"/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文本占位符 13"/>
          <p:cNvSpPr>
            <a:spLocks noGrp="1"/>
          </p:cNvSpPr>
          <p:nvPr>
            <p:ph type="body" sz="quarter" idx="11"/>
          </p:nvPr>
        </p:nvSpPr>
        <p:spPr>
          <a:xfrm>
            <a:off x="5274917" y="1969877"/>
            <a:ext cx="6607712" cy="485775"/>
          </a:xfrm>
          <a:prstGeom prst="rect">
            <a:avLst/>
          </a:prstGeom>
        </p:spPr>
        <p:txBody>
          <a:bodyPr/>
          <a:lstStyle>
            <a:lvl1pPr>
              <a:buNone/>
              <a:defRPr sz="3000" b="1" baseline="0">
                <a:latin typeface="Times New Roman" panose="02020603050405020304" pitchFamily="18" charset="0"/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30834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6578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072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798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195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889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709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10560" y="274638"/>
            <a:ext cx="1097280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10560" y="1600201"/>
            <a:ext cx="10972801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10560" y="6356351"/>
            <a:ext cx="28435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6BBED1FC-5446-46FD-B6B8-DEC491E3BE96}" type="datetimeFigureOut">
              <a:rPr lang="zh-CN" altLang="en-US"/>
              <a:pPr>
                <a:defRPr/>
              </a:pPr>
              <a:t>2022/5/20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6401" y="6356351"/>
            <a:ext cx="3859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921" y="6356351"/>
            <a:ext cx="2845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F212BD39-7841-4F19-92CB-3A39A171429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2022/5/20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822464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0314" y="228600"/>
            <a:ext cx="4303713" cy="64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文本框 2"/>
          <p:cNvSpPr txBox="1">
            <a:spLocks noChangeArrowheads="1"/>
          </p:cNvSpPr>
          <p:nvPr/>
        </p:nvSpPr>
        <p:spPr bwMode="auto">
          <a:xfrm>
            <a:off x="5534027" y="1661614"/>
            <a:ext cx="5464175" cy="2708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第四单元 法律保护我们健康成长</a:t>
            </a:r>
            <a:endParaRPr lang="zh-CN" altLang="en-US" sz="3000" dirty="0"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/>
            <a:r>
              <a:rPr lang="en-US" altLang="zh-CN" sz="36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</a:t>
            </a:r>
          </a:p>
          <a:p>
            <a:pPr algn="ctr" eaLnBrk="1" hangingPunct="1"/>
            <a:r>
              <a:rPr lang="en-US" altLang="zh-CN" sz="4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8.</a:t>
            </a:r>
            <a:r>
              <a:rPr lang="zh-CN" altLang="en-US" sz="4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我们受特殊保护</a:t>
            </a:r>
            <a:endParaRPr lang="zh-CN" altLang="en-US" sz="4000" dirty="0"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/>
            <a:endParaRPr lang="zh-CN" altLang="en-US" sz="3000" dirty="0"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/>
            <a:r>
              <a:rPr lang="zh-CN" altLang="en-US" sz="28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第</a:t>
            </a:r>
            <a:r>
              <a:rPr lang="en-US" altLang="zh-CN" sz="28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2</a:t>
            </a:r>
            <a:r>
              <a:rPr lang="zh-CN" altLang="en-US" sz="28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课时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590286" y="5739106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36867" name="内容占位符 2"/>
          <p:cNvSpPr txBox="1"/>
          <p:nvPr/>
        </p:nvSpPr>
        <p:spPr bwMode="auto">
          <a:xfrm>
            <a:off x="1412876" y="1298576"/>
            <a:ext cx="9410700" cy="214947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indent="809625" defTabSz="9639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9639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9639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9639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9639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0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000">
                <a:latin typeface="Times New Roman" panose="02020603050405020304" pitchFamily="18" charset="0"/>
                <a:ea typeface="楷体" panose="02010609060101010101" pitchFamily="49" charset="-122"/>
              </a:rPr>
              <a:t>适龄儿童、少年因疾病或者特殊情况，需要延缓的，由儿童、少年的父母或者其他监护人自行根据情况决定。</a:t>
            </a:r>
            <a:endParaRPr lang="en-US" altLang="zh-CN" sz="3000"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indent="0" algn="just" eaLnBrk="0">
              <a:lnSpc>
                <a:spcPct val="150000"/>
              </a:lnSpc>
              <a:defRPr/>
            </a:pPr>
            <a:r>
              <a:rPr lang="zh-CN" altLang="en-US" sz="3000">
                <a:latin typeface="Times New Roman" panose="02020603050405020304" pitchFamily="18" charset="0"/>
                <a:ea typeface="楷体" panose="02010609060101010101" pitchFamily="49" charset="-122"/>
              </a:rPr>
              <a:t>（　　）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15363" name="内容占位符 2"/>
          <p:cNvSpPr txBox="1">
            <a:spLocks noChangeArrowheads="1"/>
          </p:cNvSpPr>
          <p:nvPr/>
        </p:nvSpPr>
        <p:spPr bwMode="auto">
          <a:xfrm>
            <a:off x="1412876" y="1298576"/>
            <a:ext cx="9410700" cy="214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9625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just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近年来，我国侵害未成年人权益的事件时有发生。这些事件在拷问社会道德的同时，也暴露出未成年人权利保护方面存在的一系列问题。这些问题已经引起社会的普遍关注。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0277" y="1260475"/>
            <a:ext cx="18129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0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16388" name="内容占位符 2"/>
          <p:cNvSpPr txBox="1">
            <a:spLocks noChangeArrowheads="1"/>
          </p:cNvSpPr>
          <p:nvPr/>
        </p:nvSpPr>
        <p:spPr bwMode="auto">
          <a:xfrm>
            <a:off x="1436689" y="2005013"/>
            <a:ext cx="93249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1688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buFont typeface="Arial" charset="0"/>
              <a:buNone/>
            </a:pPr>
            <a:r>
              <a:rPr lang="en-US" altLang="zh-CN" sz="3000" dirty="0">
                <a:latin typeface="Times New Roman" pitchFamily="18" charset="0"/>
                <a:ea typeface="楷体" pitchFamily="49" charset="-122"/>
              </a:rPr>
              <a:t>《</a:t>
            </a: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中华人民共和国未成年人保护法</a:t>
            </a:r>
            <a:r>
              <a:rPr lang="en-US" altLang="zh-CN" sz="3000" dirty="0">
                <a:latin typeface="Times New Roman" pitchFamily="18" charset="0"/>
                <a:ea typeface="楷体" pitchFamily="49" charset="-122"/>
              </a:rPr>
              <a:t>》</a:t>
            </a: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是我国第一部专门保护未成年人各项合法权利的法律。这部法律于</a:t>
            </a:r>
            <a:r>
              <a:rPr lang="en-US" altLang="zh-CN" sz="3000" dirty="0">
                <a:latin typeface="Times New Roman" pitchFamily="18" charset="0"/>
                <a:ea typeface="楷体" pitchFamily="49" charset="-122"/>
              </a:rPr>
              <a:t>1991</a:t>
            </a: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年通过，经过两次修正，明确了对未成年人的家庭保护、学校保护、社会保护和司法保护。该法为促进未成年人的健康成长提供了更好的法律保障，体现了国家对未成年人的关心和爱护。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pic>
        <p:nvPicPr>
          <p:cNvPr id="17411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35276" y="1177926"/>
            <a:ext cx="6527800" cy="493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7414" y="1385889"/>
            <a:ext cx="16097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8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18436" name="内容占位符 2"/>
          <p:cNvSpPr txBox="1">
            <a:spLocks noChangeArrowheads="1"/>
          </p:cNvSpPr>
          <p:nvPr/>
        </p:nvSpPr>
        <p:spPr bwMode="auto">
          <a:xfrm>
            <a:off x="1412876" y="1860551"/>
            <a:ext cx="9410700" cy="214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9625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just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分小组学习</a:t>
            </a:r>
            <a:r>
              <a:rPr lang="en-US" altLang="zh-CN" sz="3000" dirty="0">
                <a:latin typeface="Times New Roman" pitchFamily="18" charset="0"/>
                <a:ea typeface="楷体" pitchFamily="49" charset="-122"/>
              </a:rPr>
              <a:t>《</a:t>
            </a: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中华人民共和国未成年人保护法</a:t>
            </a:r>
            <a:r>
              <a:rPr lang="en-US" altLang="zh-CN" sz="3000" dirty="0">
                <a:latin typeface="Times New Roman" pitchFamily="18" charset="0"/>
                <a:ea typeface="楷体" pitchFamily="49" charset="-122"/>
              </a:rPr>
              <a:t>》</a:t>
            </a: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并讨论下列问题。</a:t>
            </a:r>
          </a:p>
          <a:p>
            <a:pPr algn="just" hangingPunct="1">
              <a:lnSpc>
                <a:spcPct val="150000"/>
              </a:lnSpc>
              <a:buFont typeface="Arial" charset="0"/>
              <a:buNone/>
            </a:pPr>
            <a:r>
              <a:rPr lang="en-US" altLang="zh-CN" sz="3000" dirty="0">
                <a:latin typeface="Times New Roman" pitchFamily="18" charset="0"/>
                <a:ea typeface="楷体" pitchFamily="49" charset="-122"/>
              </a:rPr>
              <a:t>《</a:t>
            </a: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中华人民共和国未成年人保护法</a:t>
            </a:r>
            <a:r>
              <a:rPr lang="en-US" altLang="zh-CN" sz="3000" dirty="0">
                <a:latin typeface="Times New Roman" pitchFamily="18" charset="0"/>
                <a:ea typeface="楷体" pitchFamily="49" charset="-122"/>
              </a:rPr>
              <a:t>》</a:t>
            </a: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主要规定有哪些内容？</a:t>
            </a:r>
            <a:endParaRPr lang="en-US" altLang="zh-CN" sz="3000" dirty="0">
              <a:latin typeface="Times New Roman" pitchFamily="18" charset="0"/>
              <a:ea typeface="楷体" pitchFamily="49" charset="-122"/>
            </a:endParaRPr>
          </a:p>
          <a:p>
            <a:pPr algn="just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结合你的生活实际，说说你认为家庭、学校和社会在保护未成年人方面还存在哪些问题。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19459" name="内容占位符 2"/>
          <p:cNvSpPr txBox="1">
            <a:spLocks noChangeArrowheads="1"/>
          </p:cNvSpPr>
          <p:nvPr/>
        </p:nvSpPr>
        <p:spPr bwMode="auto">
          <a:xfrm>
            <a:off x="1412876" y="1298576"/>
            <a:ext cx="9410700" cy="214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9625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just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保护未成年人，是国家机关、武装力量、政党、社会团体、企业事业组织、城乡基层群众性自治组织、未成年人的监护人和其他成年公民的共同责任。只有家庭、学校、社会、国家各司其职，才能全方位保护未成年人。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20483" name="内容占位符 2"/>
          <p:cNvSpPr txBox="1">
            <a:spLocks noChangeArrowheads="1"/>
          </p:cNvSpPr>
          <p:nvPr/>
        </p:nvSpPr>
        <p:spPr bwMode="auto">
          <a:xfrm>
            <a:off x="1412876" y="1298576"/>
            <a:ext cx="9410700" cy="214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9625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just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从世界范围看，青少年犯罪已经呈现出低龄化、手段智能化、团伙性和暴力性犯罪增多的特点。有效预防未成年人违法犯罪，关键在于集合全社会力量，创造有利于未成年人健康成长的良好环境。作为未成年人，要从小养成遵纪守法的好习惯，知法、守法，铭记“勿以恶小而为之，勿以善小而不为”。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0277" y="1260475"/>
            <a:ext cx="18129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0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21508" name="内容占位符 2"/>
          <p:cNvSpPr txBox="1">
            <a:spLocks noChangeArrowheads="1"/>
          </p:cNvSpPr>
          <p:nvPr/>
        </p:nvSpPr>
        <p:spPr bwMode="auto">
          <a:xfrm>
            <a:off x="1436689" y="2005013"/>
            <a:ext cx="93249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1688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>
                <a:latin typeface="Times New Roman" pitchFamily="18" charset="0"/>
                <a:ea typeface="楷体" pitchFamily="49" charset="-122"/>
              </a:rPr>
              <a:t> </a:t>
            </a:r>
            <a:r>
              <a:rPr lang="en-US" altLang="zh-CN" sz="3000">
                <a:latin typeface="Times New Roman" pitchFamily="18" charset="0"/>
                <a:ea typeface="楷体" pitchFamily="49" charset="-122"/>
              </a:rPr>
              <a:t>《</a:t>
            </a:r>
            <a:r>
              <a:rPr lang="zh-CN" altLang="en-US" sz="3000">
                <a:latin typeface="Times New Roman" pitchFamily="18" charset="0"/>
                <a:ea typeface="楷体" pitchFamily="49" charset="-122"/>
              </a:rPr>
              <a:t>中华人民共和国预防未成年人犯罪法</a:t>
            </a:r>
            <a:r>
              <a:rPr lang="en-US" altLang="zh-CN" sz="3000">
                <a:latin typeface="Times New Roman" pitchFamily="18" charset="0"/>
                <a:ea typeface="楷体" pitchFamily="49" charset="-122"/>
              </a:rPr>
              <a:t>》</a:t>
            </a:r>
            <a:r>
              <a:rPr lang="zh-CN" altLang="en-US" sz="3000">
                <a:latin typeface="Times New Roman" pitchFamily="18" charset="0"/>
                <a:ea typeface="楷体" pitchFamily="49" charset="-122"/>
              </a:rPr>
              <a:t>是为了保障未成年人身心健康，培养未成年人良好品行，有效地预防未成年人犯罪而制定的法律。这部法律于</a:t>
            </a:r>
            <a:r>
              <a:rPr lang="en-US" altLang="zh-CN" sz="3000">
                <a:latin typeface="Times New Roman" pitchFamily="18" charset="0"/>
                <a:ea typeface="楷体" pitchFamily="49" charset="-122"/>
              </a:rPr>
              <a:t>1999</a:t>
            </a:r>
            <a:r>
              <a:rPr lang="zh-CN" altLang="en-US" sz="3000">
                <a:latin typeface="Times New Roman" pitchFamily="18" charset="0"/>
                <a:ea typeface="楷体" pitchFamily="49" charset="-122"/>
              </a:rPr>
              <a:t>年通过，</a:t>
            </a:r>
            <a:r>
              <a:rPr lang="en-US" altLang="zh-CN" sz="3000">
                <a:latin typeface="Times New Roman" pitchFamily="18" charset="0"/>
                <a:ea typeface="楷体" pitchFamily="49" charset="-122"/>
              </a:rPr>
              <a:t>2012</a:t>
            </a:r>
            <a:r>
              <a:rPr lang="zh-CN" altLang="en-US" sz="3000">
                <a:latin typeface="Times New Roman" pitchFamily="18" charset="0"/>
                <a:ea typeface="楷体" pitchFamily="49" charset="-122"/>
              </a:rPr>
              <a:t>年修正。该法明确了各级教育、行政、司法部门以及其他社会组织和家庭在预防未成年人犯罪方面的教育、防范和矫治等职责。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pic>
        <p:nvPicPr>
          <p:cNvPr id="22531" name="图片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6777" y="1266826"/>
            <a:ext cx="181927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内容占位符 2"/>
          <p:cNvSpPr txBox="1">
            <a:spLocks noChangeArrowheads="1"/>
          </p:cNvSpPr>
          <p:nvPr/>
        </p:nvSpPr>
        <p:spPr bwMode="auto">
          <a:xfrm>
            <a:off x="1436689" y="1905000"/>
            <a:ext cx="93249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645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just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根据某省</a:t>
            </a:r>
            <a:r>
              <a:rPr lang="en-US" altLang="zh-CN" sz="3000" dirty="0">
                <a:latin typeface="Times New Roman" pitchFamily="18" charset="0"/>
                <a:ea typeface="楷体" pitchFamily="49" charset="-122"/>
              </a:rPr>
              <a:t>2013</a:t>
            </a: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年公布的一份未成年人犯罪案件审判白皮书，该省</a:t>
            </a:r>
            <a:r>
              <a:rPr lang="en-US" altLang="zh-CN" sz="3000" dirty="0">
                <a:latin typeface="Times New Roman" pitchFamily="18" charset="0"/>
                <a:ea typeface="楷体" pitchFamily="49" charset="-122"/>
              </a:rPr>
              <a:t>2008-2012</a:t>
            </a: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年五年间，未成年人犯罪类型主要有以下几种：</a:t>
            </a:r>
          </a:p>
        </p:txBody>
      </p:sp>
      <p:pic>
        <p:nvPicPr>
          <p:cNvPr id="22533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3501" y="4095751"/>
            <a:ext cx="6991350" cy="27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23555" name="内容占位符 2"/>
          <p:cNvSpPr txBox="1">
            <a:spLocks noChangeArrowheads="1"/>
          </p:cNvSpPr>
          <p:nvPr/>
        </p:nvSpPr>
        <p:spPr bwMode="auto">
          <a:xfrm>
            <a:off x="1412876" y="1298576"/>
            <a:ext cx="9410700" cy="214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9625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just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>
                <a:latin typeface="Times New Roman" pitchFamily="18" charset="0"/>
                <a:ea typeface="楷体" pitchFamily="49" charset="-122"/>
              </a:rPr>
              <a:t> 认真阅读、分析饼状图，尝试从未成年人的角度，对预防未成年人违法犯罪提出几点建议。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6147" name="内容占位符 2"/>
          <p:cNvSpPr txBox="1">
            <a:spLocks noChangeArrowheads="1"/>
          </p:cNvSpPr>
          <p:nvPr/>
        </p:nvSpPr>
        <p:spPr bwMode="auto">
          <a:xfrm>
            <a:off x="1387477" y="1271588"/>
            <a:ext cx="9412287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645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just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 u="sng" dirty="0">
                <a:latin typeface="Times New Roman" pitchFamily="18" charset="0"/>
                <a:ea typeface="楷体" pitchFamily="49" charset="-122"/>
              </a:rPr>
              <a:t>专门法律来保护</a:t>
            </a:r>
          </a:p>
          <a:p>
            <a:pPr algn="just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为未成年人的健康成长提供法律保障，已成为我国法治建设的重要议题。我国制定了专门的法律，以更有效地保护未成年人，促进未成年人身心健康发展。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738265" y="344032"/>
            <a:ext cx="21366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图片 3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矩形 31"/>
          <p:cNvSpPr/>
          <p:nvPr/>
        </p:nvSpPr>
        <p:spPr>
          <a:xfrm>
            <a:off x="1055689" y="306388"/>
            <a:ext cx="10082213" cy="6858000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2" tIns="54201" rIns="108402" bIns="54201"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pic>
        <p:nvPicPr>
          <p:cNvPr id="24580" name="图片 2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5100" y="2233614"/>
            <a:ext cx="6946899" cy="462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图片 2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801938"/>
            <a:ext cx="8721726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矩形 25"/>
          <p:cNvSpPr>
            <a:spLocks noChangeArrowheads="1"/>
          </p:cNvSpPr>
          <p:nvPr/>
        </p:nvSpPr>
        <p:spPr bwMode="auto">
          <a:xfrm>
            <a:off x="4649789" y="2659064"/>
            <a:ext cx="4805363" cy="141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402" tIns="54201" rIns="108402" bIns="54201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8500">
                <a:solidFill>
                  <a:srgbClr val="E71F19"/>
                </a:solidFill>
                <a:latin typeface="黑体" pitchFamily="49" charset="-122"/>
                <a:ea typeface="黑体" pitchFamily="49" charset="-122"/>
              </a:rPr>
              <a:t>谢谢</a:t>
            </a:r>
            <a:r>
              <a:rPr lang="en-US" altLang="zh-CN" sz="8500">
                <a:solidFill>
                  <a:srgbClr val="E71F19"/>
                </a:solidFill>
                <a:latin typeface="黑体" pitchFamily="49" charset="-122"/>
                <a:ea typeface="黑体" pitchFamily="49" charset="-122"/>
              </a:rPr>
              <a:t>!</a:t>
            </a:r>
            <a:endParaRPr lang="zh-CN" altLang="en-US" sz="8500">
              <a:solidFill>
                <a:srgbClr val="E71F19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02012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pic>
        <p:nvPicPr>
          <p:cNvPr id="7171" name="图片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6777" y="1266826"/>
            <a:ext cx="181927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内容占位符 2"/>
          <p:cNvSpPr txBox="1">
            <a:spLocks noChangeArrowheads="1"/>
          </p:cNvSpPr>
          <p:nvPr/>
        </p:nvSpPr>
        <p:spPr bwMode="auto">
          <a:xfrm>
            <a:off x="1436689" y="2005013"/>
            <a:ext cx="93249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645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just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让我们一起了解专门为未成年人制定的法律</a:t>
            </a:r>
            <a:r>
              <a:rPr lang="en-US" altLang="zh-CN" sz="3000" dirty="0">
                <a:latin typeface="Times New Roman" pitchFamily="18" charset="0"/>
                <a:ea typeface="楷体" pitchFamily="49" charset="-122"/>
              </a:rPr>
              <a:t>——《</a:t>
            </a: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巾华人民共和国义务教育法</a:t>
            </a:r>
            <a:r>
              <a:rPr lang="en-US" altLang="zh-CN" sz="3000" dirty="0">
                <a:latin typeface="Times New Roman" pitchFamily="18" charset="0"/>
                <a:ea typeface="楷体" pitchFamily="49" charset="-122"/>
              </a:rPr>
              <a:t>》《</a:t>
            </a: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中华人民共和国未成年人保护法</a:t>
            </a:r>
            <a:r>
              <a:rPr lang="en-US" altLang="zh-CN" sz="3000" dirty="0">
                <a:latin typeface="Times New Roman" pitchFamily="18" charset="0"/>
                <a:ea typeface="楷体" pitchFamily="49" charset="-122"/>
              </a:rPr>
              <a:t>》</a:t>
            </a: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和</a:t>
            </a:r>
            <a:r>
              <a:rPr lang="en-US" altLang="zh-CN" sz="3000" dirty="0">
                <a:latin typeface="Times New Roman" pitchFamily="18" charset="0"/>
                <a:ea typeface="楷体" pitchFamily="49" charset="-122"/>
              </a:rPr>
              <a:t>《</a:t>
            </a: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中华人民共和国预防未成年人犯罪法</a:t>
            </a:r>
            <a:r>
              <a:rPr lang="en-US" altLang="zh-CN" sz="3000" dirty="0">
                <a:latin typeface="Times New Roman" pitchFamily="18" charset="0"/>
                <a:ea typeface="楷体" pitchFamily="49" charset="-122"/>
              </a:rPr>
              <a:t>》</a:t>
            </a: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。</a:t>
            </a:r>
          </a:p>
        </p:txBody>
      </p:sp>
      <p:pic>
        <p:nvPicPr>
          <p:cNvPr id="7173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3301" y="4515849"/>
            <a:ext cx="7218362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pic>
        <p:nvPicPr>
          <p:cNvPr id="8195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1001" y="1066800"/>
            <a:ext cx="889635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9219" name="内容占位符 2"/>
          <p:cNvSpPr txBox="1">
            <a:spLocks noChangeArrowheads="1"/>
          </p:cNvSpPr>
          <p:nvPr/>
        </p:nvSpPr>
        <p:spPr bwMode="auto">
          <a:xfrm>
            <a:off x="1393826" y="1289051"/>
            <a:ext cx="9410700" cy="214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9625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just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义务教育关乎中国教育事业的发展。全面提高义务教育质量，不仅有助于促进教育公平，而且对全民族素质的提高和民族的复兴具有重要意义。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0277" y="1260475"/>
            <a:ext cx="18129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6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10244" name="内容占位符 2"/>
          <p:cNvSpPr txBox="1">
            <a:spLocks noChangeArrowheads="1"/>
          </p:cNvSpPr>
          <p:nvPr/>
        </p:nvSpPr>
        <p:spPr bwMode="auto">
          <a:xfrm>
            <a:off x="1436689" y="2005013"/>
            <a:ext cx="93249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1688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 </a:t>
            </a:r>
            <a:r>
              <a:rPr lang="en-US" altLang="zh-CN" sz="3000" dirty="0">
                <a:latin typeface="Times New Roman" pitchFamily="18" charset="0"/>
                <a:ea typeface="楷体" pitchFamily="49" charset="-122"/>
              </a:rPr>
              <a:t>《</a:t>
            </a: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中华人民共和国义务教育法</a:t>
            </a:r>
            <a:r>
              <a:rPr lang="en-US" altLang="zh-CN" sz="3000" dirty="0">
                <a:latin typeface="Times New Roman" pitchFamily="18" charset="0"/>
                <a:ea typeface="楷体" pitchFamily="49" charset="-122"/>
              </a:rPr>
              <a:t>》</a:t>
            </a: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是我国为了保障适龄儿童、少年接受义务教育的权利，保证义务教育的实施，提高全民族素质而制定的法律，于</a:t>
            </a:r>
            <a:r>
              <a:rPr lang="en-US" altLang="zh-CN" sz="3000" dirty="0">
                <a:latin typeface="Times New Roman" pitchFamily="18" charset="0"/>
                <a:ea typeface="楷体" pitchFamily="49" charset="-122"/>
              </a:rPr>
              <a:t>1986</a:t>
            </a: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年通过，经</a:t>
            </a:r>
            <a:r>
              <a:rPr lang="en-US" altLang="zh-CN" sz="3000" dirty="0">
                <a:latin typeface="Times New Roman" pitchFamily="18" charset="0"/>
                <a:ea typeface="楷体" pitchFamily="49" charset="-122"/>
              </a:rPr>
              <a:t>2006</a:t>
            </a: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年和</a:t>
            </a:r>
            <a:r>
              <a:rPr lang="en-US" altLang="zh-CN" sz="3000" dirty="0">
                <a:latin typeface="Times New Roman" pitchFamily="18" charset="0"/>
                <a:ea typeface="楷体" pitchFamily="49" charset="-122"/>
              </a:rPr>
              <a:t>2015</a:t>
            </a: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年两次修正。强调教育公平、教育均衡的理念，关注弱势群体的受教育问题是这部法律的重要特点。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pic>
        <p:nvPicPr>
          <p:cNvPr id="11267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5251" y="1427164"/>
            <a:ext cx="9467850" cy="3513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pic>
        <p:nvPicPr>
          <p:cNvPr id="12291" name="图片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6777" y="1266826"/>
            <a:ext cx="181927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内容占位符 2"/>
          <p:cNvSpPr txBox="1">
            <a:spLocks noChangeArrowheads="1"/>
          </p:cNvSpPr>
          <p:nvPr/>
        </p:nvSpPr>
        <p:spPr bwMode="auto">
          <a:xfrm>
            <a:off x="1436689" y="2005013"/>
            <a:ext cx="93249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645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just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 阅读</a:t>
            </a:r>
            <a:r>
              <a:rPr lang="en-US" altLang="zh-CN" sz="3000" dirty="0">
                <a:latin typeface="Times New Roman" pitchFamily="18" charset="0"/>
                <a:ea typeface="楷体" pitchFamily="49" charset="-122"/>
              </a:rPr>
              <a:t>《</a:t>
            </a: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中华人民共和国义务教育法</a:t>
            </a:r>
            <a:r>
              <a:rPr lang="en-US" altLang="zh-CN" sz="3000" dirty="0">
                <a:latin typeface="Times New Roman" pitchFamily="18" charset="0"/>
                <a:ea typeface="楷体" pitchFamily="49" charset="-122"/>
              </a:rPr>
              <a:t>》</a:t>
            </a: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，判断下列关于我国义务教育的说法是否正确。说法正确的在括号里面“√”，说法不正确的在括号里面“</a:t>
            </a:r>
            <a:r>
              <a:rPr lang="en-US" altLang="zh-CN" sz="3000" dirty="0">
                <a:latin typeface="Times New Roman" pitchFamily="18" charset="0"/>
                <a:ea typeface="楷体" pitchFamily="49" charset="-122"/>
              </a:rPr>
              <a:t>×”</a:t>
            </a: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，并尝试说一说理由。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13315" name="内容占位符 2"/>
          <p:cNvSpPr txBox="1">
            <a:spLocks noChangeArrowheads="1"/>
          </p:cNvSpPr>
          <p:nvPr/>
        </p:nvSpPr>
        <p:spPr bwMode="auto">
          <a:xfrm>
            <a:off x="1412876" y="1298576"/>
            <a:ext cx="9410700" cy="214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9625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just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2800" dirty="0">
                <a:latin typeface="Times New Roman" pitchFamily="18" charset="0"/>
                <a:ea typeface="楷体" pitchFamily="49" charset="-122"/>
              </a:rPr>
              <a:t>实施义务教育，不收学费、杂费。 （　　）</a:t>
            </a:r>
          </a:p>
          <a:p>
            <a:pPr algn="just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2800" dirty="0">
                <a:latin typeface="Times New Roman" pitchFamily="18" charset="0"/>
                <a:ea typeface="楷体" pitchFamily="49" charset="-122"/>
              </a:rPr>
              <a:t>义务教育是国家统一实施的所有适龄儿童、少年必须接受的教育，是国家必须予以保障的公益性事业。（　　）</a:t>
            </a:r>
            <a:endParaRPr lang="en-US" altLang="zh-CN" sz="2800" dirty="0">
              <a:latin typeface="Times New Roman" pitchFamily="18" charset="0"/>
              <a:ea typeface="楷体" pitchFamily="49" charset="-122"/>
            </a:endParaRPr>
          </a:p>
          <a:p>
            <a:pPr algn="just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2800" dirty="0">
                <a:latin typeface="Times New Roman" pitchFamily="18" charset="0"/>
                <a:ea typeface="楷体" pitchFamily="49" charset="-122"/>
              </a:rPr>
              <a:t>凡具有中华人民共和国国籍的适龄儿童、少年，不分性别、民族、种族、家庭财产状况、宗教信仰等，依法享有平等接受义务教育的权利，并履行接受义务教育的义务。 （　　）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807</Words>
  <Application>Microsoft Office PowerPoint</Application>
  <PresentationFormat>宽屏</PresentationFormat>
  <Paragraphs>58</Paragraphs>
  <Slides>21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2" baseType="lpstr"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PowerPoint 演示文稿</vt:lpstr>
      <vt:lpstr>PowerPoint 演示文稿</vt:lpstr>
    </vt:vector>
  </TitlesOfParts>
  <Manager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521</cp:revision>
  <dcterms:created xsi:type="dcterms:W3CDTF">2017-04-03T06:44:00Z</dcterms:created>
  <dcterms:modified xsi:type="dcterms:W3CDTF">2022-05-20T12:06:39Z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2052-11.1.0.9069</vt:lpwstr>
  </property>
</Properties>
</file>