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707" r:id="rId2"/>
  </p:sldMasterIdLst>
  <p:notesMasterIdLst>
    <p:notesMasterId r:id="rId25"/>
  </p:notesMasterIdLst>
  <p:sldIdLst>
    <p:sldId id="663" r:id="rId3"/>
    <p:sldId id="489" r:id="rId4"/>
    <p:sldId id="497" r:id="rId5"/>
    <p:sldId id="609" r:id="rId6"/>
    <p:sldId id="625" r:id="rId7"/>
    <p:sldId id="610" r:id="rId8"/>
    <p:sldId id="501" r:id="rId9"/>
    <p:sldId id="571" r:id="rId10"/>
    <p:sldId id="626" r:id="rId11"/>
    <p:sldId id="627" r:id="rId12"/>
    <p:sldId id="628" r:id="rId13"/>
    <p:sldId id="629" r:id="rId14"/>
    <p:sldId id="630" r:id="rId15"/>
    <p:sldId id="631" r:id="rId16"/>
    <p:sldId id="554" r:id="rId17"/>
    <p:sldId id="611" r:id="rId18"/>
    <p:sldId id="587" r:id="rId19"/>
    <p:sldId id="632" r:id="rId20"/>
    <p:sldId id="633" r:id="rId21"/>
    <p:sldId id="634" r:id="rId22"/>
    <p:sldId id="721" r:id="rId23"/>
    <p:sldId id="722" r:id="rId24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AEE"/>
    <a:srgbClr val="C2C2C2"/>
    <a:srgbClr val="FDF0DF"/>
    <a:srgbClr val="D1BCC5"/>
    <a:srgbClr val="93CCC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7ED33BB-B5AE-4B58-961F-80331D05B534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BA8F848-9CDE-4AEB-B5E9-F247EAE8BA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26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A8F848-9CDE-4AEB-B5E9-F247EAE8BA2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826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857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401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401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401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4BD9-39FB-47E5-95D9-20FF514BB607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CFBD-EFCF-4E49-B04C-CAA673A246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53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3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396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686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54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241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7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3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9041" y="6356351"/>
            <a:ext cx="274176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6C9570C-8D96-466B-9088-39A66BF2AED5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7761" y="6356351"/>
            <a:ext cx="411648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201" y="6356351"/>
            <a:ext cx="274176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22D623C-C176-4FB3-BDE7-2A9F07F640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12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46891" y="237191"/>
            <a:ext cx="11905563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6047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20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5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1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26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0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10560" y="274638"/>
            <a:ext cx="109728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10560" y="1600201"/>
            <a:ext cx="109728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0560" y="6356351"/>
            <a:ext cx="2843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EC4BEF7-F71C-4ADD-8C49-EC9C1F89EBFE}" type="datetimeFigureOut">
              <a:rPr lang="zh-CN" altLang="en-US"/>
              <a:pPr>
                <a:defRPr/>
              </a:pPr>
              <a:t>2022/5/20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401" y="6356351"/>
            <a:ext cx="385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921" y="6356351"/>
            <a:ext cx="2845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1FDF571-B0C0-4D5A-8FD8-29633F6B26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933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364" y="228600"/>
            <a:ext cx="4303713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5426077" y="1708150"/>
            <a:ext cx="5710237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000" dirty="0">
                <a:latin typeface="微软雅黑" pitchFamily="34" charset="-122"/>
                <a:ea typeface="微软雅黑" pitchFamily="34" charset="-122"/>
              </a:rPr>
              <a:t>第三单元 我们的国家机构</a:t>
            </a:r>
          </a:p>
          <a:p>
            <a:pPr algn="ctr" eaLnBrk="1" hangingPunct="1"/>
            <a:endParaRPr lang="zh-CN" altLang="en-US" sz="30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en-US" altLang="zh-CN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权利受到制约和监督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zh-CN" altLang="en-US" sz="30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2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课时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5367" y="557384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4339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查找资料，判断下列事例属于何种监督方式。</a:t>
            </a:r>
          </a:p>
        </p:txBody>
      </p:sp>
      <p:pic>
        <p:nvPicPr>
          <p:cNvPr id="1434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4526" y="3330575"/>
            <a:ext cx="891381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5363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生活中，公民可采取多种方式参与监督。例如，采用书信、电子邮件、电话、走访等形式向有关部门举报或反映；通过网络、电视、广播、报刊等媒体进行监督。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6387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接受监督是法治国家的要求，更是社会发展的需要。国家机关要主动创造条件接受监督；公民也要积极参与监督国家机关，这是法律赋予我们的责任。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741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939" y="1074738"/>
            <a:ext cx="9136063" cy="578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8435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国法律规定，行政机关在行使行政管理职权的过程中，要通过政府公报、政府网站、新闻发布会、报刊等合法的形式，主动向社会公开有关信息，包括与公民切身利益相关的信息，需要公民广泛知道或参与的信息，各行政机关的机构设置、职能、办事程序等信息，以便更好地接受监督。监督行政机关是公民依法享有的权利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0277" y="1260475"/>
            <a:ext cx="18129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7652" name="内容占位符 2"/>
          <p:cNvSpPr txBox="1"/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8064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ctr">
              <a:lnSpc>
                <a:spcPct val="150000"/>
              </a:lnSpc>
              <a:defRPr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 政府公报</a:t>
            </a:r>
          </a:p>
          <a:p>
            <a:pPr indent="809625" algn="just">
              <a:lnSpc>
                <a:spcPct val="150000"/>
              </a:lnSpc>
              <a:defRPr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政府公报是由政府机关出版发行的以登载法令、方针、政策、宣言、声明、人事任免等各类政府文件为主要内容的连续出版物。公报有中央政府公报和地方各级政府、各机关公报。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1436689" y="1258888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86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作为中华人民共和国公民，不论年龄大小，我们都有对国家机关和国家工作人员提出批评和建议的权利，对他们的违法失职行为有提出申诉、控告或检举的权利。我们要依法行使监督权，在提出批评、检举问题时应该尊重事实，不能诬告陷害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1507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在课堂上，同学们就“小学生能否监督、怎样监督”等问题展开了讨论，提出了自己的看法。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253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264" y="1343025"/>
            <a:ext cx="9267825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6" y="1266826"/>
            <a:ext cx="20240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3556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．只有让人民来监督政府，政府才不敢松懈。只有人人起来负责，才不会人亡政息。</a:t>
            </a:r>
          </a:p>
          <a:p>
            <a:pPr algn="r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  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——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毛泽东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  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．如果我们不受监督，不注意扩大党和国家的民主生活，就一定要脱离群众，犯大错误。</a:t>
            </a:r>
          </a:p>
          <a:p>
            <a:pPr algn="r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  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——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邓小平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1387477" y="1271588"/>
            <a:ext cx="94122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u="sng" dirty="0">
                <a:latin typeface="Times New Roman" pitchFamily="18" charset="0"/>
                <a:ea typeface="楷体" pitchFamily="49" charset="-122"/>
              </a:rPr>
              <a:t>权力运行受监督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在我国的经济、社会等领域，必须加强对权力的监督，以保证权力的行使符合人民的意愿，体现人民的利益。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28388" y="389299"/>
            <a:ext cx="2100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4579" name="内容占位符 2"/>
          <p:cNvSpPr txBox="1">
            <a:spLocks noChangeArrowheads="1"/>
          </p:cNvSpPr>
          <p:nvPr/>
        </p:nvSpPr>
        <p:spPr bwMode="auto">
          <a:xfrm>
            <a:off x="1436689" y="133826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．党内监督和人民群众的监督起作用了，制度不是稻草人，效果就出来了。</a:t>
            </a:r>
          </a:p>
          <a:p>
            <a:pPr algn="r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  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——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习近平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1055689" y="306388"/>
            <a:ext cx="10082213" cy="68580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2" tIns="54201" rIns="108402" bIns="54201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25604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101" y="2233614"/>
            <a:ext cx="6946898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01938"/>
            <a:ext cx="8721726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矩形 25"/>
          <p:cNvSpPr>
            <a:spLocks noChangeArrowheads="1"/>
          </p:cNvSpPr>
          <p:nvPr/>
        </p:nvSpPr>
        <p:spPr bwMode="auto">
          <a:xfrm>
            <a:off x="4649789" y="2659064"/>
            <a:ext cx="4805363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402" tIns="54201" rIns="108402" bIns="54201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谢谢</a:t>
            </a:r>
            <a:r>
              <a:rPr lang="en-US" altLang="zh-CN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!</a:t>
            </a:r>
            <a:endParaRPr lang="zh-CN" altLang="en-US" sz="8500">
              <a:solidFill>
                <a:srgbClr val="E71F19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38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717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内容占位符 2"/>
          <p:cNvSpPr txBox="1">
            <a:spLocks noChangeArrowheads="1"/>
          </p:cNvSpPr>
          <p:nvPr/>
        </p:nvSpPr>
        <p:spPr bwMode="auto">
          <a:xfrm>
            <a:off x="1436689" y="2005013"/>
            <a:ext cx="93249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在区人民代表大会的会场外，学生小记者围着人大代表，纷纷提问。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8195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0739" y="1247776"/>
            <a:ext cx="72675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9219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1" y="2071689"/>
            <a:ext cx="65913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1393826" y="196532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国家机关及其工作人员必须按照法律要求，保持同公民与社会的联系，倾听意见，接受监督，保证国家机关依法行使权力，自觉履行职责。</a:t>
            </a:r>
          </a:p>
        </p:txBody>
      </p:sp>
      <p:pic>
        <p:nvPicPr>
          <p:cNvPr id="1024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139" y="1400176"/>
            <a:ext cx="19272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1267" name="内容占位符 2"/>
          <p:cNvSpPr txBox="1">
            <a:spLocks noChangeArrowheads="1"/>
          </p:cNvSpPr>
          <p:nvPr/>
        </p:nvSpPr>
        <p:spPr bwMode="auto">
          <a:xfrm>
            <a:off x="1393826" y="12890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在我国，对权力的监督来自多个方面。把党内监督同国家机关监督、民主监督、司法监督、群众监督、舆论监督贯通起来，增强监督合力，保证权力的依法运行。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2291" name="内容占位符 2"/>
          <p:cNvSpPr txBox="1">
            <a:spLocks noChangeArrowheads="1"/>
          </p:cNvSpPr>
          <p:nvPr/>
        </p:nvSpPr>
        <p:spPr bwMode="auto">
          <a:xfrm>
            <a:off x="1412876" y="18605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我们要健全权力运行制约和监督体系，有权必有责，用权受监督，失职要问责，违法要追究，保证人民赋予的权力始终用来为人民谋利益。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——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习近平在纪念现行宪法公布施行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30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周年大会上的讲话</a:t>
            </a:r>
          </a:p>
        </p:txBody>
      </p:sp>
      <p:pic>
        <p:nvPicPr>
          <p:cNvPr id="1229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413" y="1393825"/>
            <a:ext cx="186055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3315" name="内容占位符 2"/>
          <p:cNvSpPr txBox="1">
            <a:spLocks noChangeArrowheads="1"/>
          </p:cNvSpPr>
          <p:nvPr/>
        </p:nvSpPr>
        <p:spPr bwMode="auto">
          <a:xfrm>
            <a:off x="1412876" y="1298576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要加强对权力运行的制约和监督，让人民监督权力，让权力在阳光下运行，把权力关进制度的笼子。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——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习近平在中国共产党第十九次全国代表大会的报告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768</Words>
  <Application>Microsoft Office PowerPoint</Application>
  <PresentationFormat>宽屏</PresentationFormat>
  <Paragraphs>61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474</cp:revision>
  <dcterms:created xsi:type="dcterms:W3CDTF">2017-04-03T06:44:00Z</dcterms:created>
  <dcterms:modified xsi:type="dcterms:W3CDTF">2022-05-20T10:35:51Z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2052-11.1.0.9069</vt:lpwstr>
  </property>
</Properties>
</file>