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  <p:sldMasterId id="2147483709" r:id="rId2"/>
  </p:sldMasterIdLst>
  <p:notesMasterIdLst>
    <p:notesMasterId r:id="rId15"/>
  </p:notesMasterIdLst>
  <p:sldIdLst>
    <p:sldId id="667" r:id="rId3"/>
    <p:sldId id="435" r:id="rId4"/>
    <p:sldId id="475" r:id="rId5"/>
    <p:sldId id="476" r:id="rId6"/>
    <p:sldId id="487" r:id="rId7"/>
    <p:sldId id="568" r:id="rId8"/>
    <p:sldId id="569" r:id="rId9"/>
    <p:sldId id="535" r:id="rId10"/>
    <p:sldId id="538" r:id="rId11"/>
    <p:sldId id="539" r:id="rId12"/>
    <p:sldId id="668" r:id="rId13"/>
    <p:sldId id="669" r:id="rId14"/>
  </p:sldIdLst>
  <p:sldSz cx="12192000" cy="6858000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0" userDrawn="1">
          <p15:clr>
            <a:srgbClr val="A4A3A4"/>
          </p15:clr>
        </p15:guide>
        <p15:guide id="2" pos="38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DF0DF"/>
    <a:srgbClr val="D1BCC5"/>
    <a:srgbClr val="93CCC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50"/>
        <p:guide pos="38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DE124A8-17CE-462F-909E-B457CCFE3EF6}" type="datetimeFigureOut">
              <a:rPr lang="zh-CN" altLang="en-US"/>
              <a:pPr>
                <a:defRPr/>
              </a:pPr>
              <a:t>2022/5/18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2122F1B-D90B-4CE8-9EAB-7C5C14D36D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78746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122F1B-D90B-4CE8-9EAB-7C5C14D36D44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8799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7776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0560" y="1600201"/>
            <a:ext cx="539328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8161" y="1600201"/>
            <a:ext cx="5395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40F5D-8195-4833-94CB-28131C2FC40C}" type="datetimeFigureOut">
              <a:rPr lang="zh-CN" altLang="en-US"/>
              <a:pPr>
                <a:defRPr/>
              </a:pPr>
              <a:t>2022/5/18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B99E0-7C87-4182-8E83-DA4A385B2D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151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412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227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61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382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873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390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3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3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9041" y="6356351"/>
            <a:ext cx="274176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646DC7FA-4735-4D9D-9972-416E91CD77B1}" type="datetimeFigureOut">
              <a:rPr lang="zh-CN" altLang="en-US"/>
              <a:pPr>
                <a:defRPr/>
              </a:pPr>
              <a:t>2022/5/18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7761" y="6356351"/>
            <a:ext cx="411648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1201" y="6356351"/>
            <a:ext cx="274176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C5649010-8E6E-4000-ABEC-C272B1F8E1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96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4"/>
          <p:cNvSpPr>
            <a:spLocks noGrp="1"/>
          </p:cNvSpPr>
          <p:nvPr>
            <p:ph type="title"/>
          </p:nvPr>
        </p:nvSpPr>
        <p:spPr>
          <a:xfrm>
            <a:off x="146891" y="237191"/>
            <a:ext cx="11905563" cy="485526"/>
          </a:xfrm>
          <a:prstGeom prst="rect">
            <a:avLst/>
          </a:prstGeom>
        </p:spPr>
        <p:txBody>
          <a:bodyPr/>
          <a:lstStyle>
            <a:lvl1pPr>
              <a:defRPr sz="3000" b="1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2253140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7731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020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514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274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644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247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10560" y="274638"/>
            <a:ext cx="1097280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10560" y="1600201"/>
            <a:ext cx="1097280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10560" y="6356351"/>
            <a:ext cx="28435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111E05E6-DC56-4AED-A9C6-8596D7F4E674}" type="datetimeFigureOut">
              <a:rPr lang="zh-CN" altLang="en-US"/>
              <a:pPr>
                <a:defRPr/>
              </a:pPr>
              <a:t>2022/5/18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401" y="6356351"/>
            <a:ext cx="385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921" y="6356351"/>
            <a:ext cx="2845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77DC748-37CC-4472-AAC5-CD4E6CF9C0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9589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2364" y="228600"/>
            <a:ext cx="4303713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文本框 2"/>
          <p:cNvSpPr txBox="1">
            <a:spLocks noChangeArrowheads="1"/>
          </p:cNvSpPr>
          <p:nvPr/>
        </p:nvSpPr>
        <p:spPr bwMode="auto">
          <a:xfrm>
            <a:off x="5426076" y="1446592"/>
            <a:ext cx="5610374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第二单元 我们是公民</a:t>
            </a:r>
          </a:p>
          <a:p>
            <a:pPr algn="ctr" eaLnBrk="1" hangingPunct="1"/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r>
              <a:rPr lang="en-US" altLang="zh-CN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公民的基本权利和义务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r>
              <a:rPr lang="zh-CN" altLang="en-US" sz="2800" dirty="0">
                <a:latin typeface="微软雅黑" pitchFamily="34" charset="-122"/>
                <a:ea typeface="微软雅黑" pitchFamily="34" charset="-122"/>
                <a:sym typeface="宋体" charset="-122"/>
              </a:rPr>
              <a:t>第</a:t>
            </a:r>
            <a:r>
              <a:rPr lang="en-US" altLang="zh-CN" sz="2800" dirty="0">
                <a:latin typeface="微软雅黑" pitchFamily="34" charset="-122"/>
                <a:ea typeface="微软雅黑" pitchFamily="34" charset="-122"/>
                <a:sym typeface="宋体" charset="-122"/>
              </a:rPr>
              <a:t>1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  <a:sym typeface="宋体" charset="-122"/>
              </a:rPr>
              <a:t>课时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51616" y="5666644"/>
            <a:ext cx="1159292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14339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1" y="1222376"/>
            <a:ext cx="7302500" cy="542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3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矩形 31"/>
          <p:cNvSpPr/>
          <p:nvPr/>
        </p:nvSpPr>
        <p:spPr>
          <a:xfrm>
            <a:off x="1055689" y="306388"/>
            <a:ext cx="10082213" cy="685800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402" tIns="54201" rIns="108402" bIns="54201"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pic>
        <p:nvPicPr>
          <p:cNvPr id="15364" name="图片 2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5101" y="2233614"/>
            <a:ext cx="6946898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图片 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58" y="2801938"/>
            <a:ext cx="7666038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矩形 25"/>
          <p:cNvSpPr>
            <a:spLocks noChangeArrowheads="1"/>
          </p:cNvSpPr>
          <p:nvPr/>
        </p:nvSpPr>
        <p:spPr bwMode="auto">
          <a:xfrm>
            <a:off x="4649789" y="2659064"/>
            <a:ext cx="4805363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402" tIns="54201" rIns="108402" bIns="54201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8500">
                <a:solidFill>
                  <a:srgbClr val="E71F19"/>
                </a:solidFill>
                <a:latin typeface="黑体" pitchFamily="49" charset="-122"/>
                <a:ea typeface="黑体" pitchFamily="49" charset="-122"/>
              </a:rPr>
              <a:t>谢谢</a:t>
            </a:r>
            <a:r>
              <a:rPr lang="en-US" altLang="zh-CN" sz="8500">
                <a:solidFill>
                  <a:srgbClr val="E71F19"/>
                </a:solidFill>
                <a:latin typeface="黑体" pitchFamily="49" charset="-122"/>
                <a:ea typeface="黑体" pitchFamily="49" charset="-122"/>
              </a:rPr>
              <a:t>!</a:t>
            </a:r>
            <a:endParaRPr lang="zh-CN" altLang="en-US" sz="8500">
              <a:solidFill>
                <a:srgbClr val="E71F19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860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6147" name="内容占位符 2"/>
          <p:cNvSpPr txBox="1">
            <a:spLocks noChangeArrowheads="1"/>
          </p:cNvSpPr>
          <p:nvPr/>
        </p:nvSpPr>
        <p:spPr bwMode="auto">
          <a:xfrm>
            <a:off x="1387477" y="1271588"/>
            <a:ext cx="9412287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u="sng" dirty="0">
                <a:latin typeface="Times New Roman" pitchFamily="18" charset="0"/>
                <a:ea typeface="楷体" pitchFamily="49" charset="-122"/>
              </a:rPr>
              <a:t>公民的基本权利</a:t>
            </a:r>
          </a:p>
          <a:p>
            <a:pPr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宪法是国家的根本法，是公民权利的保障书。宪法保障的公民基本权利，是我们在国家和社会生活中最重要的权利。宪法规定，公民享有广泛的人身、政治、经济、社会、文化等方面的权利。国家应充分保障公民基本权利，让人们可以安心地工作、学习和生活，让每个公民在困难时获得帮助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526959" y="550416"/>
            <a:ext cx="2130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7171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6777" y="1266826"/>
            <a:ext cx="18192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内容占位符 2"/>
          <p:cNvSpPr txBox="1">
            <a:spLocks noChangeArrowheads="1"/>
          </p:cNvSpPr>
          <p:nvPr/>
        </p:nvSpPr>
        <p:spPr bwMode="auto">
          <a:xfrm>
            <a:off x="1393826" y="1974851"/>
            <a:ext cx="94107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9625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 查找宪法第二章的规定，看看下列情景对应公民的哪项基本权利，将序号写在圆圈中。</a:t>
            </a:r>
          </a:p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  </a:t>
            </a:r>
            <a:r>
              <a:rPr lang="en-US" altLang="zh-CN" sz="3000">
                <a:latin typeface="Times New Roman" pitchFamily="18" charset="0"/>
                <a:ea typeface="楷体" pitchFamily="49" charset="-122"/>
              </a:rPr>
              <a:t>1</a:t>
            </a: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．休息权</a:t>
            </a:r>
            <a:r>
              <a:rPr lang="en-US" altLang="zh-CN" sz="3000">
                <a:latin typeface="Times New Roman" pitchFamily="18" charset="0"/>
                <a:ea typeface="楷体" pitchFamily="49" charset="-122"/>
              </a:rPr>
              <a:t>	2</a:t>
            </a: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．物质帮助权</a:t>
            </a:r>
            <a:r>
              <a:rPr lang="en-US" altLang="zh-CN" sz="3000">
                <a:latin typeface="Times New Roman" pitchFamily="18" charset="0"/>
                <a:ea typeface="楷体" pitchFamily="49" charset="-122"/>
              </a:rPr>
              <a:t>	3</a:t>
            </a: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．平等权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8195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2927" y="1257300"/>
            <a:ext cx="8816975" cy="529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9219" name="内容占位符 2"/>
          <p:cNvSpPr txBox="1">
            <a:spLocks noChangeArrowheads="1"/>
          </p:cNvSpPr>
          <p:nvPr/>
        </p:nvSpPr>
        <p:spPr bwMode="auto">
          <a:xfrm>
            <a:off x="1393826" y="1974851"/>
            <a:ext cx="94107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9625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新中国成立之前，虽然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《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中华民国临时约法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》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提出了保障国民权利，但是当时内忧外患，公民的权利无法得到保障。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1954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年颁布的宪法的第三章第八十五条规定：中华人民共和国公民在法律上一律平等。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1982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年颁布的宪法全面规定了公民的基本权利和义务。国家切实保障公民基本权利的实现。</a:t>
            </a:r>
          </a:p>
        </p:txBody>
      </p:sp>
      <p:pic>
        <p:nvPicPr>
          <p:cNvPr id="922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9027" y="1416051"/>
            <a:ext cx="17049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0243" name="内容占位符 2"/>
          <p:cNvSpPr txBox="1">
            <a:spLocks noChangeArrowheads="1"/>
          </p:cNvSpPr>
          <p:nvPr/>
        </p:nvSpPr>
        <p:spPr bwMode="auto">
          <a:xfrm>
            <a:off x="1393826" y="1974851"/>
            <a:ext cx="94107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9625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>
                <a:latin typeface="Times New Roman" pitchFamily="18" charset="0"/>
                <a:ea typeface="楷体" pitchFamily="49" charset="-122"/>
              </a:rPr>
              <a:t>我国制定了很多法律，具体落实宪法中规定的公民基本权利，请你用连线的方式把对应的内容连起来。</a:t>
            </a:r>
          </a:p>
        </p:txBody>
      </p:sp>
      <p:pic>
        <p:nvPicPr>
          <p:cNvPr id="10244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6777" y="1266826"/>
            <a:ext cx="18192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1267" name="矩形 6"/>
          <p:cNvSpPr>
            <a:spLocks noChangeArrowheads="1"/>
          </p:cNvSpPr>
          <p:nvPr/>
        </p:nvSpPr>
        <p:spPr bwMode="auto">
          <a:xfrm>
            <a:off x="1371602" y="1309688"/>
            <a:ext cx="5667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>
                <a:latin typeface="楷体" pitchFamily="49" charset="-122"/>
                <a:ea typeface="楷体" pitchFamily="49" charset="-122"/>
              </a:rPr>
              <a:t>《中华人民共和国继承法》</a:t>
            </a:r>
          </a:p>
        </p:txBody>
      </p:sp>
      <p:sp>
        <p:nvSpPr>
          <p:cNvPr id="11268" name="矩形 7"/>
          <p:cNvSpPr>
            <a:spLocks noChangeArrowheads="1"/>
          </p:cNvSpPr>
          <p:nvPr/>
        </p:nvSpPr>
        <p:spPr bwMode="auto">
          <a:xfrm>
            <a:off x="1371602" y="2187576"/>
            <a:ext cx="56673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>
                <a:latin typeface="楷体" pitchFamily="49" charset="-122"/>
                <a:ea typeface="楷体" pitchFamily="49" charset="-122"/>
              </a:rPr>
              <a:t>《中华人民共和国就业促进法》</a:t>
            </a:r>
          </a:p>
        </p:txBody>
      </p:sp>
      <p:sp>
        <p:nvSpPr>
          <p:cNvPr id="11269" name="矩形 8"/>
          <p:cNvSpPr>
            <a:spLocks noChangeArrowheads="1"/>
          </p:cNvSpPr>
          <p:nvPr/>
        </p:nvSpPr>
        <p:spPr bwMode="auto">
          <a:xfrm>
            <a:off x="1371602" y="3063876"/>
            <a:ext cx="56673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>
                <a:latin typeface="楷体" pitchFamily="49" charset="-122"/>
                <a:ea typeface="楷体" pitchFamily="49" charset="-122"/>
              </a:rPr>
              <a:t>《中华人民共和国刑事诉讼法》</a:t>
            </a:r>
          </a:p>
        </p:txBody>
      </p:sp>
      <p:sp>
        <p:nvSpPr>
          <p:cNvPr id="11270" name="矩形 9"/>
          <p:cNvSpPr>
            <a:spLocks noChangeArrowheads="1"/>
          </p:cNvSpPr>
          <p:nvPr/>
        </p:nvSpPr>
        <p:spPr bwMode="auto">
          <a:xfrm>
            <a:off x="1371602" y="3940176"/>
            <a:ext cx="5667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>
                <a:latin typeface="楷体" pitchFamily="49" charset="-122"/>
                <a:ea typeface="楷体" pitchFamily="49" charset="-122"/>
              </a:rPr>
              <a:t>《中华人民共和国老年人权益保障法》</a:t>
            </a:r>
          </a:p>
        </p:txBody>
      </p:sp>
      <p:sp>
        <p:nvSpPr>
          <p:cNvPr id="11271" name="矩形 10"/>
          <p:cNvSpPr>
            <a:spLocks noChangeArrowheads="1"/>
          </p:cNvSpPr>
          <p:nvPr/>
        </p:nvSpPr>
        <p:spPr bwMode="auto">
          <a:xfrm>
            <a:off x="1371602" y="4816476"/>
            <a:ext cx="5667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>
                <a:latin typeface="楷体" pitchFamily="49" charset="-122"/>
                <a:ea typeface="楷体" pitchFamily="49" charset="-122"/>
              </a:rPr>
              <a:t>《中华人民共和国妇女权益保障法》</a:t>
            </a:r>
          </a:p>
        </p:txBody>
      </p:sp>
      <p:sp>
        <p:nvSpPr>
          <p:cNvPr id="11272" name="矩形 11"/>
          <p:cNvSpPr>
            <a:spLocks noChangeArrowheads="1"/>
          </p:cNvSpPr>
          <p:nvPr/>
        </p:nvSpPr>
        <p:spPr bwMode="auto">
          <a:xfrm>
            <a:off x="1371602" y="5692776"/>
            <a:ext cx="5667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>
                <a:latin typeface="楷体" pitchFamily="49" charset="-122"/>
                <a:ea typeface="楷体" pitchFamily="49" charset="-122"/>
              </a:rPr>
              <a:t>《中华人民共和国选举法》</a:t>
            </a:r>
          </a:p>
        </p:txBody>
      </p:sp>
      <p:sp>
        <p:nvSpPr>
          <p:cNvPr id="11273" name="矩形 12"/>
          <p:cNvSpPr>
            <a:spLocks noChangeArrowheads="1"/>
          </p:cNvSpPr>
          <p:nvPr/>
        </p:nvSpPr>
        <p:spPr bwMode="auto">
          <a:xfrm>
            <a:off x="7878763" y="1309688"/>
            <a:ext cx="292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>
                <a:latin typeface="楷体" pitchFamily="49" charset="-122"/>
                <a:ea typeface="楷体" pitchFamily="49" charset="-122"/>
              </a:rPr>
              <a:t>人身自由权</a:t>
            </a:r>
          </a:p>
        </p:txBody>
      </p:sp>
      <p:sp>
        <p:nvSpPr>
          <p:cNvPr id="11274" name="矩形 13"/>
          <p:cNvSpPr>
            <a:spLocks noChangeArrowheads="1"/>
          </p:cNvSpPr>
          <p:nvPr/>
        </p:nvSpPr>
        <p:spPr bwMode="auto">
          <a:xfrm>
            <a:off x="7878763" y="2187576"/>
            <a:ext cx="2921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>
                <a:latin typeface="楷体" pitchFamily="49" charset="-122"/>
                <a:ea typeface="楷体" pitchFamily="49" charset="-122"/>
              </a:rPr>
              <a:t>女性的权利</a:t>
            </a:r>
          </a:p>
        </p:txBody>
      </p:sp>
      <p:sp>
        <p:nvSpPr>
          <p:cNvPr id="11275" name="矩形 14"/>
          <p:cNvSpPr>
            <a:spLocks noChangeArrowheads="1"/>
          </p:cNvSpPr>
          <p:nvPr/>
        </p:nvSpPr>
        <p:spPr bwMode="auto">
          <a:xfrm>
            <a:off x="7878763" y="3063876"/>
            <a:ext cx="2921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>
                <a:latin typeface="楷体" pitchFamily="49" charset="-122"/>
                <a:ea typeface="楷体" pitchFamily="49" charset="-122"/>
              </a:rPr>
              <a:t>财产权</a:t>
            </a:r>
          </a:p>
        </p:txBody>
      </p:sp>
      <p:sp>
        <p:nvSpPr>
          <p:cNvPr id="11276" name="矩形 15"/>
          <p:cNvSpPr>
            <a:spLocks noChangeArrowheads="1"/>
          </p:cNvSpPr>
          <p:nvPr/>
        </p:nvSpPr>
        <p:spPr bwMode="auto">
          <a:xfrm>
            <a:off x="7878763" y="3940176"/>
            <a:ext cx="292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>
                <a:latin typeface="楷体" pitchFamily="49" charset="-122"/>
                <a:ea typeface="楷体" pitchFamily="49" charset="-122"/>
              </a:rPr>
              <a:t>选举权与被选举权</a:t>
            </a:r>
          </a:p>
        </p:txBody>
      </p:sp>
      <p:sp>
        <p:nvSpPr>
          <p:cNvPr id="11277" name="矩形 16"/>
          <p:cNvSpPr>
            <a:spLocks noChangeArrowheads="1"/>
          </p:cNvSpPr>
          <p:nvPr/>
        </p:nvSpPr>
        <p:spPr bwMode="auto">
          <a:xfrm>
            <a:off x="7878763" y="4816476"/>
            <a:ext cx="292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>
                <a:latin typeface="楷体" pitchFamily="49" charset="-122"/>
                <a:ea typeface="楷体" pitchFamily="49" charset="-122"/>
              </a:rPr>
              <a:t>文化权利</a:t>
            </a:r>
          </a:p>
        </p:txBody>
      </p:sp>
      <p:sp>
        <p:nvSpPr>
          <p:cNvPr id="11278" name="矩形 17"/>
          <p:cNvSpPr>
            <a:spLocks noChangeArrowheads="1"/>
          </p:cNvSpPr>
          <p:nvPr/>
        </p:nvSpPr>
        <p:spPr bwMode="auto">
          <a:xfrm>
            <a:off x="7878763" y="5692776"/>
            <a:ext cx="292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>
                <a:latin typeface="楷体" pitchFamily="49" charset="-122"/>
                <a:ea typeface="楷体" pitchFamily="49" charset="-122"/>
              </a:rPr>
              <a:t>物质帮助权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2291" name="内容占位符 2"/>
          <p:cNvSpPr txBox="1">
            <a:spLocks noChangeArrowheads="1"/>
          </p:cNvSpPr>
          <p:nvPr/>
        </p:nvSpPr>
        <p:spPr bwMode="auto">
          <a:xfrm>
            <a:off x="1393826" y="1289051"/>
            <a:ext cx="94107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9625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权利不是绝对的，而是有界限的。宪法规定，公民在行使自由和权利的时候，不得损害国家的、社会的、集体的利益和其他公民的合法的自由和权利。因此，我们在行使权利的时候，不能滥用权利。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13315" name="图片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6777" y="1266826"/>
            <a:ext cx="18192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内容占位符 2"/>
          <p:cNvSpPr txBox="1">
            <a:spLocks noChangeArrowheads="1"/>
          </p:cNvSpPr>
          <p:nvPr/>
        </p:nvSpPr>
        <p:spPr bwMode="auto">
          <a:xfrm>
            <a:off x="1387477" y="1825626"/>
            <a:ext cx="9412287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9625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林博远家楼上的高叔叔这几个月装修房子。高叔叔让工人早上六点就开工，晚上十点才收工。装修噪声搞得楼上楼下的邻居睡不好觉。林博远的爸爸多次找高叔叔协商，请他妥善解决问题。高叔叔却理直气壮地说：“我在自己家里装修是我的权利，你无权干涉！”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489</Words>
  <Application>Microsoft Office PowerPoint</Application>
  <PresentationFormat>宽屏</PresentationFormat>
  <Paragraphs>48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355</cp:revision>
  <dcterms:created xsi:type="dcterms:W3CDTF">2017-04-03T06:44:00Z</dcterms:created>
  <dcterms:modified xsi:type="dcterms:W3CDTF">2022-05-18T02:27:19Z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2052-11.1.0.9069</vt:lpwstr>
  </property>
</Properties>
</file>