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6" r:id="rId2"/>
  </p:sldMasterIdLst>
  <p:notesMasterIdLst>
    <p:notesMasterId r:id="rId36"/>
  </p:notesMasterIdLst>
  <p:sldIdLst>
    <p:sldId id="3111" r:id="rId3"/>
    <p:sldId id="3112" r:id="rId4"/>
    <p:sldId id="3113" r:id="rId5"/>
    <p:sldId id="3114" r:id="rId6"/>
    <p:sldId id="3115" r:id="rId7"/>
    <p:sldId id="3116" r:id="rId8"/>
    <p:sldId id="3117" r:id="rId9"/>
    <p:sldId id="3118" r:id="rId10"/>
    <p:sldId id="3119" r:id="rId11"/>
    <p:sldId id="3120" r:id="rId12"/>
    <p:sldId id="3121" r:id="rId13"/>
    <p:sldId id="3122" r:id="rId14"/>
    <p:sldId id="3123" r:id="rId15"/>
    <p:sldId id="3124" r:id="rId16"/>
    <p:sldId id="3125" r:id="rId17"/>
    <p:sldId id="3126" r:id="rId18"/>
    <p:sldId id="3127" r:id="rId19"/>
    <p:sldId id="3128" r:id="rId20"/>
    <p:sldId id="3129" r:id="rId21"/>
    <p:sldId id="3130" r:id="rId22"/>
    <p:sldId id="3131" r:id="rId23"/>
    <p:sldId id="3132" r:id="rId24"/>
    <p:sldId id="3133" r:id="rId25"/>
    <p:sldId id="3134" r:id="rId26"/>
    <p:sldId id="3135" r:id="rId27"/>
    <p:sldId id="3136" r:id="rId28"/>
    <p:sldId id="3137" r:id="rId29"/>
    <p:sldId id="3138" r:id="rId30"/>
    <p:sldId id="3139" r:id="rId31"/>
    <p:sldId id="3140" r:id="rId32"/>
    <p:sldId id="3141" r:id="rId33"/>
    <p:sldId id="3142" r:id="rId34"/>
    <p:sldId id="3143" r:id="rId35"/>
  </p:sldIdLst>
  <p:sldSz cx="9144000" cy="5143500" type="screen16x9"/>
  <p:notesSz cx="6858000" cy="9144000"/>
  <p:defaultTextStyle>
    <a:defPPr>
      <a:defRPr lang="zh-CN"/>
    </a:defPPr>
    <a:lvl1pPr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defTabSz="457200"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39">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6600"/>
    <a:srgbClr val="0000FF"/>
    <a:srgbClr val="000000"/>
    <a:srgbClr val="FF33CC"/>
    <a:srgbClr val="34421A"/>
    <a:srgbClr val="1A210D"/>
    <a:srgbClr val="67603B"/>
    <a:srgbClr val="AEBD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90" autoAdjust="0"/>
    <p:restoredTop sz="96314" autoAdjust="0"/>
  </p:normalViewPr>
  <p:slideViewPr>
    <p:cSldViewPr snapToGrid="0" snapToObjects="1">
      <p:cViewPr varScale="1">
        <p:scale>
          <a:sx n="143" d="100"/>
          <a:sy n="143" d="100"/>
        </p:scale>
        <p:origin x="726" y="120"/>
      </p:cViewPr>
      <p:guideLst>
        <p:guide orient="horz" pos="3239"/>
        <p:guide/>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buFontTx/>
              <a:buNone/>
              <a:defRPr sz="120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buFontTx/>
              <a:buNone/>
              <a:defRPr sz="1200">
                <a:ea typeface="宋体" panose="02010600030101010101" pitchFamily="2" charset="-122"/>
              </a:defRPr>
            </a:lvl1pPr>
          </a:lstStyle>
          <a:p>
            <a:pPr>
              <a:defRPr/>
            </a:pPr>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buFontTx/>
              <a:buNone/>
              <a:defRPr sz="120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buFont typeface="Arial" panose="020B0604020202020204" pitchFamily="34" charset="0"/>
              <a:buChar char="•"/>
              <a:defRPr sz="1200"/>
            </a:lvl1pPr>
          </a:lstStyle>
          <a:p>
            <a:fld id="{C84F3104-A387-496A-B9F8-FAC4C4CF8A57}" type="slidenum">
              <a:rPr lang="zh-CN" altLang="en-US"/>
              <a:t>‹#›</a:t>
            </a:fld>
            <a:endParaRPr lang="zh-CN" altLang="en-US"/>
          </a:p>
        </p:txBody>
      </p:sp>
    </p:spTree>
    <p:extLst>
      <p:ext uri="{BB962C8B-B14F-4D97-AF65-F5344CB8AC3E}">
        <p14:creationId xmlns:p14="http://schemas.microsoft.com/office/powerpoint/2010/main" val="38602624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ChangeArrowheads="1" noTextEdit="1"/>
          </p:cNvSpPr>
          <p:nvPr>
            <p:ph type="sldImg"/>
          </p:nvPr>
        </p:nvSpPr>
        <p:spPr bwMode="auto">
          <a:noFill/>
          <a:ln>
            <a:solidFill>
              <a:srgbClr val="000000"/>
            </a:solidFill>
            <a:miter lim="800000"/>
          </a:ln>
        </p:spPr>
      </p:sp>
      <p:sp>
        <p:nvSpPr>
          <p:cNvPr id="47107" name="备注占位符 2"/>
          <p:cNvSpPr>
            <a:spLocks noGrp="1" noChangeArrowheads="1"/>
          </p:cNvSpPr>
          <p:nvPr>
            <p:ph type="body" idx="1"/>
          </p:nvPr>
        </p:nvSpPr>
        <p:spPr bwMode="auto">
          <a:noFill/>
        </p:spPr>
        <p:txBody>
          <a:bodyPr wrap="square" numCol="1" anchor="t" anchorCtr="0" compatLnSpc="1"/>
          <a:lstStyle/>
          <a:p>
            <a:endParaRPr lang="zh-CN" altLang="en-US">
              <a:latin typeface="Arial" panose="020B0604020202020204" pitchFamily="34" charset="0"/>
            </a:endParaRPr>
          </a:p>
        </p:txBody>
      </p:sp>
      <p:sp>
        <p:nvSpPr>
          <p:cNvPr id="47108" name="灯片编号占位符 3"/>
          <p:cNvSpPr>
            <a:spLocks noGrp="1" noChangeArrowheads="1"/>
          </p:cNvSpPr>
          <p:nvPr>
            <p:ph type="sldNum" sz="quarter" idx="5"/>
          </p:nvPr>
        </p:nvSpPr>
        <p:spPr bwMode="auto">
          <a:noFill/>
          <a:ln>
            <a:miter lim="800000"/>
          </a:ln>
        </p:spPr>
        <p:txBody>
          <a:bodyPr wrap="square" numCol="1" anchorCtr="0" compatLnSpc="1"/>
          <a:lstStyle/>
          <a:p>
            <a:fld id="{800245A9-FB37-49C3-82BA-85832B0262C9}" type="slidenum">
              <a:rPr lang="en-US" altLang="zh-CN" smtClean="0">
                <a:latin typeface="Arial" panose="020B0604020202020204" pitchFamily="34" charset="0"/>
              </a:rPr>
              <a:t>2</a:t>
            </a:fld>
            <a:endParaRPr lang="en-US" altLang="zh-CN">
              <a:latin typeface="Arial" panose="020B0604020202020204" pitchFamily="34" charset="0"/>
            </a:endParaRPr>
          </a:p>
        </p:txBody>
      </p:sp>
    </p:spTree>
    <p:extLst>
      <p:ext uri="{BB962C8B-B14F-4D97-AF65-F5344CB8AC3E}">
        <p14:creationId xmlns:p14="http://schemas.microsoft.com/office/powerpoint/2010/main" val="1341622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ChangeArrowheads="1" noTextEdit="1"/>
          </p:cNvSpPr>
          <p:nvPr>
            <p:ph type="sldImg"/>
          </p:nvPr>
        </p:nvSpPr>
        <p:spPr bwMode="auto">
          <a:noFill/>
          <a:ln>
            <a:solidFill>
              <a:srgbClr val="000000"/>
            </a:solidFill>
            <a:miter lim="800000"/>
          </a:ln>
        </p:spPr>
      </p:sp>
      <p:sp>
        <p:nvSpPr>
          <p:cNvPr id="48131" name="备注占位符 2"/>
          <p:cNvSpPr>
            <a:spLocks noGrp="1" noChangeArrowheads="1"/>
          </p:cNvSpPr>
          <p:nvPr>
            <p:ph type="body" idx="1"/>
          </p:nvPr>
        </p:nvSpPr>
        <p:spPr bwMode="auto">
          <a:noFill/>
        </p:spPr>
        <p:txBody>
          <a:bodyPr wrap="square" numCol="1" anchor="t" anchorCtr="0" compatLnSpc="1"/>
          <a:lstStyle/>
          <a:p>
            <a:endParaRPr lang="zh-CN" altLang="en-US">
              <a:latin typeface="Arial" panose="020B0604020202020204" pitchFamily="34" charset="0"/>
            </a:endParaRPr>
          </a:p>
        </p:txBody>
      </p:sp>
      <p:sp>
        <p:nvSpPr>
          <p:cNvPr id="48132" name="灯片编号占位符 3"/>
          <p:cNvSpPr>
            <a:spLocks noGrp="1" noChangeArrowheads="1"/>
          </p:cNvSpPr>
          <p:nvPr>
            <p:ph type="sldNum" sz="quarter" idx="5"/>
          </p:nvPr>
        </p:nvSpPr>
        <p:spPr bwMode="auto">
          <a:noFill/>
          <a:ln>
            <a:miter lim="800000"/>
          </a:ln>
        </p:spPr>
        <p:txBody>
          <a:bodyPr wrap="square" numCol="1" anchorCtr="0" compatLnSpc="1"/>
          <a:lstStyle/>
          <a:p>
            <a:fld id="{BFD65C95-7D3C-41AA-ADDD-5E23C3336FA1}" type="slidenum">
              <a:rPr lang="en-US" altLang="zh-CN" smtClean="0">
                <a:latin typeface="Arial" panose="020B0604020202020204" pitchFamily="34" charset="0"/>
              </a:rPr>
              <a:t>3</a:t>
            </a:fld>
            <a:endParaRPr lang="en-US" altLang="zh-CN">
              <a:latin typeface="Arial" panose="020B0604020202020204" pitchFamily="34" charset="0"/>
            </a:endParaRPr>
          </a:p>
        </p:txBody>
      </p:sp>
    </p:spTree>
    <p:extLst>
      <p:ext uri="{BB962C8B-B14F-4D97-AF65-F5344CB8AC3E}">
        <p14:creationId xmlns:p14="http://schemas.microsoft.com/office/powerpoint/2010/main" val="4789103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ChangeArrowheads="1" noTextEdit="1"/>
          </p:cNvSpPr>
          <p:nvPr>
            <p:ph type="sldImg"/>
          </p:nvPr>
        </p:nvSpPr>
        <p:spPr bwMode="auto">
          <a:noFill/>
          <a:ln>
            <a:solidFill>
              <a:srgbClr val="000000"/>
            </a:solidFill>
            <a:miter lim="800000"/>
          </a:ln>
        </p:spPr>
      </p:sp>
      <p:sp>
        <p:nvSpPr>
          <p:cNvPr id="52227" name="备注占位符 2"/>
          <p:cNvSpPr>
            <a:spLocks noGrp="1" noChangeArrowheads="1"/>
          </p:cNvSpPr>
          <p:nvPr>
            <p:ph type="body" idx="1"/>
          </p:nvPr>
        </p:nvSpPr>
        <p:spPr bwMode="auto">
          <a:noFill/>
        </p:spPr>
        <p:txBody>
          <a:bodyPr wrap="square" numCol="1" anchor="t" anchorCtr="0" compatLnSpc="1"/>
          <a:lstStyle/>
          <a:p>
            <a:endParaRPr lang="zh-CN" altLang="en-US">
              <a:latin typeface="Arial" panose="020B0604020202020204" pitchFamily="34" charset="0"/>
            </a:endParaRPr>
          </a:p>
        </p:txBody>
      </p:sp>
      <p:sp>
        <p:nvSpPr>
          <p:cNvPr id="52228" name="灯片编号占位符 3"/>
          <p:cNvSpPr>
            <a:spLocks noGrp="1" noChangeArrowheads="1"/>
          </p:cNvSpPr>
          <p:nvPr>
            <p:ph type="sldNum" sz="quarter" idx="5"/>
          </p:nvPr>
        </p:nvSpPr>
        <p:spPr bwMode="auto">
          <a:noFill/>
          <a:ln>
            <a:miter lim="800000"/>
          </a:ln>
        </p:spPr>
        <p:txBody>
          <a:bodyPr wrap="square" numCol="1" anchorCtr="0" compatLnSpc="1"/>
          <a:lstStyle/>
          <a:p>
            <a:fld id="{4C9A23EF-F516-4FE3-95C6-E26CD30F944E}" type="slidenum">
              <a:rPr lang="en-US" altLang="zh-CN" smtClean="0">
                <a:latin typeface="Arial" panose="020B0604020202020204" pitchFamily="34" charset="0"/>
              </a:rPr>
              <a:t>13</a:t>
            </a:fld>
            <a:endParaRPr lang="en-US" altLang="zh-CN">
              <a:latin typeface="Arial" panose="020B0604020202020204" pitchFamily="34" charset="0"/>
            </a:endParaRPr>
          </a:p>
        </p:txBody>
      </p:sp>
    </p:spTree>
    <p:extLst>
      <p:ext uri="{BB962C8B-B14F-4D97-AF65-F5344CB8AC3E}">
        <p14:creationId xmlns:p14="http://schemas.microsoft.com/office/powerpoint/2010/main" val="2909604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C84F3104-A387-496A-B9F8-FAC4C4CF8A57}" type="slidenum">
              <a:rPr lang="zh-CN" altLang="en-US" smtClean="0"/>
              <a:t>16</a:t>
            </a:fld>
            <a:endParaRPr lang="zh-CN" altLang="en-US"/>
          </a:p>
        </p:txBody>
      </p:sp>
    </p:spTree>
    <p:extLst>
      <p:ext uri="{BB962C8B-B14F-4D97-AF65-F5344CB8AC3E}">
        <p14:creationId xmlns:p14="http://schemas.microsoft.com/office/powerpoint/2010/main" val="1727643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534890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Picture 39" descr="구름"/>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4795838" y="134938"/>
            <a:ext cx="682625" cy="273050"/>
          </a:xfrm>
          <a:prstGeom prst="rect">
            <a:avLst/>
          </a:prstGeom>
          <a:noFill/>
          <a:ln w="9525">
            <a:noFill/>
            <a:miter lim="800000"/>
            <a:headEnd/>
            <a:tailEnd/>
          </a:ln>
        </p:spPr>
      </p:pic>
      <p:pic>
        <p:nvPicPr>
          <p:cNvPr id="3" name="Picture 40" descr="구름"/>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235825" y="377825"/>
            <a:ext cx="1042988" cy="415925"/>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2899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5150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3522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09688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03486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77379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16432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33702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4951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Picture 39" descr="구름"/>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4795838" y="134938"/>
            <a:ext cx="682625" cy="273050"/>
          </a:xfrm>
          <a:prstGeom prst="rect">
            <a:avLst/>
          </a:prstGeom>
          <a:noFill/>
          <a:ln w="9525">
            <a:noFill/>
            <a:miter lim="800000"/>
            <a:headEnd/>
            <a:tailEnd/>
          </a:ln>
        </p:spPr>
      </p:pic>
      <p:pic>
        <p:nvPicPr>
          <p:cNvPr id="4" name="Picture 40" descr="구름"/>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235825" y="377825"/>
            <a:ext cx="1042988" cy="415925"/>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图片与标题">
    <p:spTree>
      <p:nvGrpSpPr>
        <p:cNvPr id="1" name=""/>
        <p:cNvGrpSpPr/>
        <p:nvPr/>
      </p:nvGrpSpPr>
      <p:grpSpPr>
        <a:xfrm>
          <a:off x="0" y="0"/>
          <a:ext cx="0" cy="0"/>
          <a:chOff x="0" y="0"/>
          <a:chExt cx="0" cy="0"/>
        </a:xfrm>
      </p:grpSpPr>
      <p:pic>
        <p:nvPicPr>
          <p:cNvPr id="3" name="Picture 39" descr="구름"/>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4795838" y="179388"/>
            <a:ext cx="682625" cy="363537"/>
          </a:xfrm>
          <a:prstGeom prst="rect">
            <a:avLst/>
          </a:prstGeom>
          <a:noFill/>
          <a:ln w="9525">
            <a:noFill/>
            <a:miter lim="800000"/>
            <a:headEnd/>
            <a:tailEnd/>
          </a:ln>
        </p:spPr>
      </p:pic>
      <p:pic>
        <p:nvPicPr>
          <p:cNvPr id="4" name="Picture 40" descr="구름"/>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235825" y="503238"/>
            <a:ext cx="1042988" cy="555625"/>
          </a:xfrm>
          <a:prstGeom prst="rect">
            <a:avLst/>
          </a:prstGeom>
          <a:noFill/>
          <a:ln w="9525">
            <a:noFill/>
            <a:miter lim="800000"/>
            <a:headEnd/>
            <a:tailEnd/>
          </a:ln>
        </p:spPr>
      </p:pic>
      <p:sp>
        <p:nvSpPr>
          <p:cNvPr id="5" name="矩形 3"/>
          <p:cNvSpPr>
            <a:spLocks noChangeArrowheads="1"/>
          </p:cNvSpPr>
          <p:nvPr/>
        </p:nvSpPr>
        <p:spPr bwMode="auto">
          <a:xfrm>
            <a:off x="5580063" y="5080000"/>
            <a:ext cx="3119437" cy="260350"/>
          </a:xfrm>
          <a:prstGeom prst="rect">
            <a:avLst/>
          </a:prstGeom>
          <a:noFill/>
          <a:ln w="9525">
            <a:noFill/>
            <a:miter lim="800000"/>
          </a:ln>
        </p:spPr>
        <p:txBody>
          <a:bodyPr wrap="none">
            <a:spAutoFit/>
          </a:bodyPr>
          <a:lstStyle/>
          <a:p>
            <a:r>
              <a:rPr lang="zh-CN" altLang="en-US" sz="1100">
                <a:solidFill>
                  <a:srgbClr val="414141"/>
                </a:solidFill>
              </a:rPr>
              <a:t> </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9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502446" y="323851"/>
            <a:ext cx="8139113" cy="485775"/>
          </a:xfrm>
          <a:prstGeom prst="rect">
            <a:avLst/>
          </a:prstGeom>
        </p:spPr>
        <p:txBody>
          <a:bodyPr lIns="68580" tIns="34290" rIns="68580" bIns="34290"/>
          <a:lstStyle/>
          <a:p>
            <a:r>
              <a:rPr lang="zh-CN" altLang="en-US" noProof="1"/>
              <a:t>单击此处编辑母版标题样式</a:t>
            </a:r>
          </a:p>
        </p:txBody>
      </p:sp>
      <p:sp>
        <p:nvSpPr>
          <p:cNvPr id="3" name="日期占位符 3"/>
          <p:cNvSpPr>
            <a:spLocks noGrp="1"/>
          </p:cNvSpPr>
          <p:nvPr>
            <p:ph type="dt" sz="half" idx="10"/>
            <p:custDataLst>
              <p:tags r:id="rId1"/>
            </p:custDataLst>
          </p:nvPr>
        </p:nvSpPr>
        <p:spPr>
          <a:xfrm>
            <a:off x="659606" y="4762501"/>
            <a:ext cx="2025254" cy="236935"/>
          </a:xfrm>
          <a:prstGeom prst="rect">
            <a:avLst/>
          </a:prstGeom>
        </p:spPr>
        <p:txBody>
          <a:bodyPr lIns="68580" tIns="34290" rIns="68580" bIns="34290"/>
          <a:lstStyle>
            <a:lvl1pPr>
              <a:defRPr/>
            </a:lvl1pPr>
          </a:lstStyle>
          <a:p>
            <a:fld id="{760FBDFE-C587-4B4C-A407-44438C67B59E}" type="datetimeFigureOut">
              <a:rPr lang="zh-CN" altLang="en-US"/>
              <a:t>2022/5/10</a:t>
            </a:fld>
            <a:endParaRPr lang="zh-CN" altLang="en-US"/>
          </a:p>
        </p:txBody>
      </p:sp>
      <p:sp>
        <p:nvSpPr>
          <p:cNvPr id="4" name="页脚占位符 4"/>
          <p:cNvSpPr>
            <a:spLocks noGrp="1"/>
          </p:cNvSpPr>
          <p:nvPr>
            <p:ph type="ftr" sz="quarter" idx="11"/>
            <p:custDataLst>
              <p:tags r:id="rId2"/>
            </p:custDataLst>
          </p:nvPr>
        </p:nvSpPr>
        <p:spPr>
          <a:xfrm>
            <a:off x="3087293" y="4762501"/>
            <a:ext cx="2969419" cy="236935"/>
          </a:xfrm>
          <a:prstGeom prst="rect">
            <a:avLst/>
          </a:prstGeom>
        </p:spPr>
        <p:txBody>
          <a:bodyPr lIns="68580" tIns="34290" rIns="68580" bIns="34290"/>
          <a:lstStyle>
            <a:lvl1pPr>
              <a:defRPr/>
            </a:lvl1pPr>
          </a:lstStyle>
          <a:p>
            <a:endParaRPr lang="zh-CN" altLang="en-US"/>
          </a:p>
        </p:txBody>
      </p:sp>
      <p:sp>
        <p:nvSpPr>
          <p:cNvPr id="5" name="灯片编号占位符 5"/>
          <p:cNvSpPr>
            <a:spLocks noGrp="1"/>
          </p:cNvSpPr>
          <p:nvPr>
            <p:ph type="sldNum" sz="quarter" idx="12"/>
            <p:custDataLst>
              <p:tags r:id="rId3"/>
            </p:custDataLst>
          </p:nvPr>
        </p:nvSpPr>
        <p:spPr>
          <a:xfrm>
            <a:off x="6457950" y="4762501"/>
            <a:ext cx="2025254" cy="236935"/>
          </a:xfrm>
          <a:prstGeom prst="rect">
            <a:avLst/>
          </a:prstGeom>
        </p:spPr>
        <p:txBody>
          <a:bodyPr lIns="68580" tIns="34290" rIns="68580" bIns="34290"/>
          <a:lstStyle>
            <a:lvl1pPr>
              <a:defRPr/>
            </a:lvl1pPr>
          </a:lstStyle>
          <a:p>
            <a:fld id="{997E040A-879C-4A5C-963C-30C83E61431D}" type="slidenum">
              <a:rPr lang="zh-CN" altLang="en-US"/>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sp>
        <p:nvSpPr>
          <p:cNvPr id="5" name="TextBox 1"/>
          <p:cNvSpPr txBox="1">
            <a:spLocks noChangeArrowheads="1"/>
          </p:cNvSpPr>
          <p:nvPr userDrawn="1"/>
        </p:nvSpPr>
        <p:spPr bwMode="auto">
          <a:xfrm>
            <a:off x="5181600" y="203200"/>
            <a:ext cx="4032250"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2500" dirty="0">
                <a:solidFill>
                  <a:schemeClr val="bg1"/>
                </a:solidFill>
                <a:latin typeface="黑体" panose="02010609060101010101" pitchFamily="49" charset="-122"/>
                <a:ea typeface="黑体" panose="02010609060101010101" pitchFamily="49" charset="-122"/>
              </a:rPr>
              <a:t>六年级道德与法治下册</a:t>
            </a:r>
          </a:p>
        </p:txBody>
      </p:sp>
      <p:sp>
        <p:nvSpPr>
          <p:cNvPr id="2" name="标题 1"/>
          <p:cNvSpPr>
            <a:spLocks noGrp="1"/>
          </p:cNvSpPr>
          <p:nvPr>
            <p:ph type="title"/>
          </p:nvPr>
        </p:nvSpPr>
        <p:spPr>
          <a:xfrm>
            <a:off x="457200" y="206375"/>
            <a:ext cx="8229600" cy="857250"/>
          </a:xfrm>
          <a:prstGeom prst="rect">
            <a:avLst/>
          </a:prstGeom>
        </p:spPr>
        <p:txBody>
          <a:bodyPr/>
          <a:lstStyle/>
          <a:p>
            <a:r>
              <a:rPr lang="zh-CN" altLang="en-US" dirty="0"/>
              <a:t>单击此处编辑母版标题样式</a:t>
            </a:r>
          </a:p>
        </p:txBody>
      </p:sp>
      <p:sp>
        <p:nvSpPr>
          <p:cNvPr id="3" name="内容占位符 2"/>
          <p:cNvSpPr>
            <a:spLocks noGrp="1"/>
          </p:cNvSpPr>
          <p:nvPr>
            <p:ph idx="1"/>
          </p:nvPr>
        </p:nvSpPr>
        <p:spPr>
          <a:xfrm>
            <a:off x="457200" y="1200151"/>
            <a:ext cx="8229600" cy="339407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9" name="文本占位符 8"/>
          <p:cNvSpPr>
            <a:spLocks noGrp="1"/>
          </p:cNvSpPr>
          <p:nvPr>
            <p:ph type="body" sz="quarter" idx="13"/>
          </p:nvPr>
        </p:nvSpPr>
        <p:spPr>
          <a:xfrm>
            <a:off x="5148265" y="133351"/>
            <a:ext cx="3538537" cy="3952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日期占位符 3"/>
          <p:cNvSpPr>
            <a:spLocks noGrp="1"/>
          </p:cNvSpPr>
          <p:nvPr>
            <p:ph type="dt" sz="half" idx="14"/>
          </p:nvPr>
        </p:nvSpPr>
        <p:spPr>
          <a:xfrm>
            <a:off x="457200" y="4767264"/>
            <a:ext cx="2133600" cy="274637"/>
          </a:xfrm>
          <a:prstGeom prst="rect">
            <a:avLst/>
          </a:prstGeom>
        </p:spPr>
        <p:txBody>
          <a:bodyPr/>
          <a:lstStyle>
            <a:lvl1pPr>
              <a:defRPr/>
            </a:lvl1pPr>
          </a:lstStyle>
          <a:p>
            <a:pPr>
              <a:defRPr/>
            </a:pPr>
            <a:endParaRPr lang="en-US" altLang="zh-CN"/>
          </a:p>
        </p:txBody>
      </p:sp>
      <p:sp>
        <p:nvSpPr>
          <p:cNvPr id="7" name="页脚占位符 4"/>
          <p:cNvSpPr>
            <a:spLocks noGrp="1"/>
          </p:cNvSpPr>
          <p:nvPr>
            <p:ph type="ftr" sz="quarter" idx="15"/>
          </p:nvPr>
        </p:nvSpPr>
        <p:spPr>
          <a:xfrm>
            <a:off x="3124200" y="4767264"/>
            <a:ext cx="2895600" cy="274637"/>
          </a:xfrm>
          <a:prstGeom prst="rect">
            <a:avLst/>
          </a:prstGeom>
        </p:spPr>
        <p:txBody>
          <a:bodyPr/>
          <a:lstStyle>
            <a:lvl1pPr>
              <a:defRPr/>
            </a:lvl1pPr>
          </a:lstStyle>
          <a:p>
            <a:pPr>
              <a:defRPr/>
            </a:pPr>
            <a:endParaRPr lang="en-US" altLang="zh-CN"/>
          </a:p>
        </p:txBody>
      </p:sp>
      <p:sp>
        <p:nvSpPr>
          <p:cNvPr id="8" name="灯片编号占位符 5"/>
          <p:cNvSpPr>
            <a:spLocks noGrp="1"/>
          </p:cNvSpPr>
          <p:nvPr>
            <p:ph type="sldNum" sz="quarter" idx="16"/>
          </p:nvPr>
        </p:nvSpPr>
        <p:spPr>
          <a:xfrm>
            <a:off x="6553200" y="4767264"/>
            <a:ext cx="2133600" cy="274637"/>
          </a:xfrm>
          <a:prstGeom prst="rect">
            <a:avLst/>
          </a:prstGeom>
        </p:spPr>
        <p:txBody>
          <a:bodyPr/>
          <a:lstStyle>
            <a:lvl1pPr>
              <a:defRPr/>
            </a:lvl1pPr>
          </a:lstStyle>
          <a:p>
            <a:pPr>
              <a:defRPr/>
            </a:pPr>
            <a:fld id="{5BDB11DD-AFBA-4D1C-8726-0746F5E0FB54}" type="slidenum">
              <a:rPr lang="en-US" altLang="zh-CN"/>
              <a:t>‹#›</a:t>
            </a:fld>
            <a:endParaRPr lang="en-US" altLang="zh-CN"/>
          </a:p>
        </p:txBody>
      </p:sp>
    </p:spTree>
  </p:cSld>
  <p:clrMapOvr>
    <a:masterClrMapping/>
  </p:clrMapOvr>
  <p:transition spd="slow" advClick="0" advTm="1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sp>
        <p:nvSpPr>
          <p:cNvPr id="5" name="TextBox 1"/>
          <p:cNvSpPr txBox="1">
            <a:spLocks noChangeArrowheads="1"/>
          </p:cNvSpPr>
          <p:nvPr userDrawn="1"/>
        </p:nvSpPr>
        <p:spPr bwMode="auto">
          <a:xfrm>
            <a:off x="5181600" y="203200"/>
            <a:ext cx="4032250"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2500" dirty="0">
                <a:solidFill>
                  <a:schemeClr val="bg1"/>
                </a:solidFill>
                <a:latin typeface="黑体" panose="02010609060101010101" pitchFamily="49" charset="-122"/>
                <a:ea typeface="黑体" panose="02010609060101010101" pitchFamily="49" charset="-122"/>
              </a:rPr>
              <a:t>六年级道德与法治下册</a:t>
            </a:r>
          </a:p>
        </p:txBody>
      </p:sp>
      <p:sp>
        <p:nvSpPr>
          <p:cNvPr id="2" name="标题 1"/>
          <p:cNvSpPr>
            <a:spLocks noGrp="1"/>
          </p:cNvSpPr>
          <p:nvPr>
            <p:ph type="title"/>
          </p:nvPr>
        </p:nvSpPr>
        <p:spPr>
          <a:xfrm>
            <a:off x="457200" y="206375"/>
            <a:ext cx="8229600" cy="857250"/>
          </a:xfrm>
          <a:prstGeom prst="rect">
            <a:avLst/>
          </a:prstGeom>
        </p:spPr>
        <p:txBody>
          <a:bodyPr/>
          <a:lstStyle/>
          <a:p>
            <a:r>
              <a:rPr lang="zh-CN" altLang="en-US" dirty="0"/>
              <a:t>单击此处编辑母版标题样式</a:t>
            </a:r>
          </a:p>
        </p:txBody>
      </p:sp>
      <p:sp>
        <p:nvSpPr>
          <p:cNvPr id="3" name="内容占位符 2"/>
          <p:cNvSpPr>
            <a:spLocks noGrp="1"/>
          </p:cNvSpPr>
          <p:nvPr>
            <p:ph idx="1"/>
          </p:nvPr>
        </p:nvSpPr>
        <p:spPr>
          <a:xfrm>
            <a:off x="457200" y="1200151"/>
            <a:ext cx="8229600" cy="339407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9" name="文本占位符 8"/>
          <p:cNvSpPr>
            <a:spLocks noGrp="1"/>
          </p:cNvSpPr>
          <p:nvPr>
            <p:ph type="body" sz="quarter" idx="13"/>
          </p:nvPr>
        </p:nvSpPr>
        <p:spPr>
          <a:xfrm>
            <a:off x="5148265" y="133351"/>
            <a:ext cx="3538537" cy="3952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日期占位符 3"/>
          <p:cNvSpPr>
            <a:spLocks noGrp="1"/>
          </p:cNvSpPr>
          <p:nvPr>
            <p:ph type="dt" sz="half" idx="14"/>
          </p:nvPr>
        </p:nvSpPr>
        <p:spPr>
          <a:xfrm>
            <a:off x="457200" y="4767264"/>
            <a:ext cx="2133600" cy="274637"/>
          </a:xfrm>
          <a:prstGeom prst="rect">
            <a:avLst/>
          </a:prstGeom>
        </p:spPr>
        <p:txBody>
          <a:bodyPr/>
          <a:lstStyle>
            <a:lvl1pPr>
              <a:defRPr/>
            </a:lvl1pPr>
          </a:lstStyle>
          <a:p>
            <a:pPr>
              <a:defRPr/>
            </a:pPr>
            <a:endParaRPr lang="en-US" altLang="zh-CN"/>
          </a:p>
        </p:txBody>
      </p:sp>
      <p:sp>
        <p:nvSpPr>
          <p:cNvPr id="7" name="页脚占位符 4"/>
          <p:cNvSpPr>
            <a:spLocks noGrp="1"/>
          </p:cNvSpPr>
          <p:nvPr>
            <p:ph type="ftr" sz="quarter" idx="15"/>
          </p:nvPr>
        </p:nvSpPr>
        <p:spPr>
          <a:xfrm>
            <a:off x="3124200" y="4767264"/>
            <a:ext cx="2895600" cy="274637"/>
          </a:xfrm>
          <a:prstGeom prst="rect">
            <a:avLst/>
          </a:prstGeom>
        </p:spPr>
        <p:txBody>
          <a:bodyPr/>
          <a:lstStyle>
            <a:lvl1pPr>
              <a:defRPr/>
            </a:lvl1pPr>
          </a:lstStyle>
          <a:p>
            <a:pPr>
              <a:defRPr/>
            </a:pPr>
            <a:endParaRPr lang="en-US" altLang="zh-CN"/>
          </a:p>
        </p:txBody>
      </p:sp>
      <p:sp>
        <p:nvSpPr>
          <p:cNvPr id="8" name="灯片编号占位符 5"/>
          <p:cNvSpPr>
            <a:spLocks noGrp="1"/>
          </p:cNvSpPr>
          <p:nvPr>
            <p:ph type="sldNum" sz="quarter" idx="16"/>
          </p:nvPr>
        </p:nvSpPr>
        <p:spPr>
          <a:xfrm>
            <a:off x="6553200" y="4767264"/>
            <a:ext cx="2133600" cy="274637"/>
          </a:xfrm>
          <a:prstGeom prst="rect">
            <a:avLst/>
          </a:prstGeom>
        </p:spPr>
        <p:txBody>
          <a:bodyPr/>
          <a:lstStyle>
            <a:lvl1pPr>
              <a:defRPr/>
            </a:lvl1pPr>
          </a:lstStyle>
          <a:p>
            <a:pPr>
              <a:defRPr/>
            </a:pPr>
            <a:fld id="{5BDB11DD-AFBA-4D1C-8726-0746F5E0FB54}" type="slidenum">
              <a:rPr lang="en-US" altLang="zh-CN"/>
              <a:t>‹#›</a:t>
            </a:fld>
            <a:endParaRPr lang="en-US" altLang="zh-CN"/>
          </a:p>
        </p:txBody>
      </p:sp>
    </p:spTree>
  </p:cSld>
  <p:clrMapOvr>
    <a:masterClrMapping/>
  </p:clrMapOvr>
  <p:transition spd="slow" advClick="0" advTm="1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8914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67542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9"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defTabSz="457200"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defTabSz="685800" fontAlgn="auto">
                <a:spcBef>
                  <a:spcPts val="0"/>
                </a:spcBef>
                <a:spcAft>
                  <a:spcPts val="0"/>
                </a:spcAft>
              </a:pPr>
              <a:t>2022/5/10</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defTabSz="685800"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052383269"/>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5.xml"/><Relationship Id="rId1"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8.jpeg"/><Relationship Id="rId1" Type="http://schemas.openxmlformats.org/officeDocument/2006/relationships/slideLayout" Target="../slideLayouts/slideLayout3.xml"/><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22.jpeg"/><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8.jpeg"/><Relationship Id="rId1" Type="http://schemas.openxmlformats.org/officeDocument/2006/relationships/slideLayout" Target="../slideLayouts/slideLayout3.xml"/><Relationship Id="rId4" Type="http://schemas.openxmlformats.org/officeDocument/2006/relationships/image" Target="../media/image30.jpeg"/></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8.jpeg"/><Relationship Id="rId1" Type="http://schemas.openxmlformats.org/officeDocument/2006/relationships/slideLayout" Target="../slideLayouts/slideLayout3.xml"/><Relationship Id="rId4" Type="http://schemas.openxmlformats.org/officeDocument/2006/relationships/image" Target="../media/image33.jpeg"/></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8.jpeg"/><Relationship Id="rId1" Type="http://schemas.openxmlformats.org/officeDocument/2006/relationships/slideLayout" Target="../slideLayouts/slideLayout3.xml"/><Relationship Id="rId5" Type="http://schemas.openxmlformats.org/officeDocument/2006/relationships/image" Target="../media/image36.jpeg"/><Relationship Id="rId4" Type="http://schemas.openxmlformats.org/officeDocument/2006/relationships/image" Target="../media/image35.jpeg"/></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3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8.jpeg"/><Relationship Id="rId1" Type="http://schemas.openxmlformats.org/officeDocument/2006/relationships/slideLayout" Target="../slideLayouts/slideLayout3.xml"/><Relationship Id="rId4" Type="http://schemas.openxmlformats.org/officeDocument/2006/relationships/image" Target="../media/image40.jpeg"/></Relationships>
</file>

<file path=ppt/slides/_rels/slide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3.xml"/><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45493" y="351032"/>
            <a:ext cx="6069330" cy="346249"/>
          </a:xfrm>
          <a:prstGeom prst="rect">
            <a:avLst/>
          </a:prstGeom>
          <a:noFill/>
        </p:spPr>
        <p:txBody>
          <a:bodyPr wrap="square" lIns="68580" tIns="34290" rIns="68580" bIns="34290" rtlCol="0">
            <a:spAutoFit/>
          </a:bodyPr>
          <a:lstStyle/>
          <a:p>
            <a:r>
              <a:rPr lang="zh-CN" altLang="en-US" b="1" dirty="0">
                <a:solidFill>
                  <a:srgbClr val="0070C0"/>
                </a:solidFill>
                <a:latin typeface="微软雅黑"/>
                <a:ea typeface="微软雅黑"/>
                <a:sym typeface="微软雅黑"/>
              </a:rPr>
              <a:t>部编版五年级道德与法治下册第三单元</a:t>
            </a:r>
          </a:p>
        </p:txBody>
      </p:sp>
      <p:grpSp>
        <p:nvGrpSpPr>
          <p:cNvPr id="2" name="组合 7"/>
          <p:cNvGrpSpPr/>
          <p:nvPr/>
        </p:nvGrpSpPr>
        <p:grpSpPr>
          <a:xfrm>
            <a:off x="3668468" y="2716185"/>
            <a:ext cx="1222058" cy="323373"/>
            <a:chOff x="11438" y="6658"/>
            <a:chExt cx="2566" cy="679"/>
          </a:xfrm>
        </p:grpSpPr>
        <p:pic>
          <p:nvPicPr>
            <p:cNvPr id="9" name="图片 8">
              <a:hlinkClick r:id="" action="ppaction://noaction"/>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438" y="6679"/>
              <a:ext cx="2566" cy="596"/>
            </a:xfrm>
            <a:prstGeom prst="rect">
              <a:avLst/>
            </a:prstGeom>
            <a:ln>
              <a:noFill/>
            </a:ln>
            <a:effectLst>
              <a:outerShdw blurRad="292100" dist="139700" dir="2700000" algn="tl" rotWithShape="0">
                <a:srgbClr val="333333">
                  <a:alpha val="65000"/>
                </a:srgbClr>
              </a:outerShdw>
            </a:effectLst>
          </p:spPr>
        </p:pic>
        <p:sp>
          <p:nvSpPr>
            <p:cNvPr id="10" name="文本框 15"/>
            <p:cNvSpPr txBox="1"/>
            <p:nvPr/>
          </p:nvSpPr>
          <p:spPr>
            <a:xfrm>
              <a:off x="11457" y="6658"/>
              <a:ext cx="2299" cy="679"/>
            </a:xfrm>
            <a:prstGeom prst="rect">
              <a:avLst/>
            </a:prstGeom>
            <a:noFill/>
          </p:spPr>
          <p:txBody>
            <a:bodyPr wrap="square" rtlCol="0">
              <a:spAutoFit/>
            </a:bodyPr>
            <a:lstStyle/>
            <a:p>
              <a:pPr algn="ctr"/>
              <a:r>
                <a:rPr kumimoji="1" lang="zh-CN" altLang="en-US" sz="1500" b="1" dirty="0">
                  <a:solidFill>
                    <a:schemeClr val="bg1"/>
                  </a:solidFill>
                  <a:latin typeface="微软雅黑"/>
                  <a:ea typeface="微软雅黑"/>
                  <a:sym typeface="微软雅黑"/>
                </a:rPr>
                <a:t>第一课时</a:t>
              </a:r>
            </a:p>
          </p:txBody>
        </p:sp>
      </p:grpSp>
      <p:grpSp>
        <p:nvGrpSpPr>
          <p:cNvPr id="3" name="组合 10"/>
          <p:cNvGrpSpPr/>
          <p:nvPr/>
        </p:nvGrpSpPr>
        <p:grpSpPr>
          <a:xfrm>
            <a:off x="3677517" y="3071942"/>
            <a:ext cx="1222058" cy="323373"/>
            <a:chOff x="11438" y="7275"/>
            <a:chExt cx="2566" cy="679"/>
          </a:xfrm>
        </p:grpSpPr>
        <p:pic>
          <p:nvPicPr>
            <p:cNvPr id="12" name="图片 11">
              <a:hlinkClick r:id="" action="ppaction://noaction"/>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438" y="7292"/>
              <a:ext cx="2566" cy="596"/>
            </a:xfrm>
            <a:prstGeom prst="rect">
              <a:avLst/>
            </a:prstGeom>
            <a:ln>
              <a:noFill/>
            </a:ln>
            <a:effectLst>
              <a:outerShdw blurRad="292100" dist="139700" dir="2700000" algn="tl" rotWithShape="0">
                <a:srgbClr val="333333">
                  <a:alpha val="65000"/>
                </a:srgbClr>
              </a:outerShdw>
            </a:effectLst>
          </p:spPr>
        </p:pic>
        <p:sp>
          <p:nvSpPr>
            <p:cNvPr id="13" name="文本框 14">
              <a:hlinkClick r:id="" action="ppaction://noaction"/>
            </p:cNvPr>
            <p:cNvSpPr txBox="1"/>
            <p:nvPr/>
          </p:nvSpPr>
          <p:spPr>
            <a:xfrm>
              <a:off x="11457" y="7275"/>
              <a:ext cx="2299" cy="679"/>
            </a:xfrm>
            <a:prstGeom prst="rect">
              <a:avLst/>
            </a:prstGeom>
            <a:noFill/>
          </p:spPr>
          <p:txBody>
            <a:bodyPr wrap="square" rtlCol="0">
              <a:spAutoFit/>
            </a:bodyPr>
            <a:lstStyle/>
            <a:p>
              <a:pPr algn="ctr"/>
              <a:r>
                <a:rPr kumimoji="1" lang="zh-CN" altLang="en-US" sz="1500" b="1" dirty="0">
                  <a:solidFill>
                    <a:schemeClr val="bg1"/>
                  </a:solidFill>
                  <a:latin typeface="微软雅黑"/>
                  <a:ea typeface="微软雅黑"/>
                  <a:sym typeface="微软雅黑"/>
                </a:rPr>
                <a:t>第二课时</a:t>
              </a:r>
            </a:p>
          </p:txBody>
        </p:sp>
      </p:grpSp>
      <p:sp>
        <p:nvSpPr>
          <p:cNvPr id="5" name="矩形 4"/>
          <p:cNvSpPr/>
          <p:nvPr/>
        </p:nvSpPr>
        <p:spPr>
          <a:xfrm>
            <a:off x="1" y="1608105"/>
            <a:ext cx="9144000" cy="584775"/>
          </a:xfrm>
          <a:prstGeom prst="rect">
            <a:avLst/>
          </a:prstGeom>
        </p:spPr>
        <p:txBody>
          <a:bodyPr wrap="square">
            <a:spAutoFit/>
          </a:bodyPr>
          <a:lstStyle/>
          <a:p>
            <a:pPr algn="ctr">
              <a:defRPr/>
            </a:pPr>
            <a:r>
              <a:rPr lang="zh-CN" altLang="en-US" sz="3200" b="1" dirty="0">
                <a:latin typeface="微软雅黑"/>
                <a:ea typeface="微软雅黑"/>
                <a:sym typeface="微软雅黑"/>
              </a:rPr>
              <a:t> </a:t>
            </a:r>
            <a:r>
              <a:rPr lang="en-US" altLang="zh-CN" sz="3200" b="1" dirty="0">
                <a:latin typeface="微软雅黑"/>
                <a:ea typeface="微软雅黑"/>
                <a:sym typeface="微软雅黑"/>
              </a:rPr>
              <a:t>10.</a:t>
            </a:r>
            <a:r>
              <a:rPr lang="zh-CN" altLang="en-US" sz="2800" b="1" dirty="0">
                <a:latin typeface="微软雅黑"/>
                <a:ea typeface="微软雅黑"/>
                <a:sym typeface="微软雅黑"/>
              </a:rPr>
              <a:t>夺取抗日战争和人民解放战争的胜利</a:t>
            </a:r>
            <a:endParaRPr lang="zh-CN" altLang="en-US" sz="2800" b="1" kern="1000" dirty="0">
              <a:solidFill>
                <a:srgbClr val="FF0000"/>
              </a:solidFill>
              <a:latin typeface="微软雅黑"/>
              <a:ea typeface="微软雅黑"/>
              <a:sym typeface="微软雅黑"/>
            </a:endParaRPr>
          </a:p>
        </p:txBody>
      </p:sp>
      <p:sp>
        <p:nvSpPr>
          <p:cNvPr id="11" name="矩形 10"/>
          <p:cNvSpPr/>
          <p:nvPr/>
        </p:nvSpPr>
        <p:spPr>
          <a:xfrm>
            <a:off x="1" y="4131399"/>
            <a:ext cx="9144000" cy="407291"/>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sz="2000" kern="0" dirty="0" smtClean="0">
                <a:solidFill>
                  <a:srgbClr val="000000"/>
                </a:solidFill>
                <a:latin typeface="微软雅黑" panose="020B0503020204020204" pitchFamily="34" charset="-122"/>
                <a:ea typeface="微软雅黑" panose="020B0503020204020204" pitchFamily="34" charset="-122"/>
              </a:rPr>
              <a:t>优品</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12348606_124513429199_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160718"/>
            <a:ext cx="2214578" cy="535785"/>
          </a:xfrm>
          <a:prstGeom prst="rect">
            <a:avLst/>
          </a:prstGeom>
          <a:noFill/>
          <a:ln w="9525">
            <a:noFill/>
            <a:miter lim="800000"/>
            <a:headEnd/>
            <a:tailEnd/>
          </a:ln>
        </p:spPr>
      </p:pic>
      <p:sp>
        <p:nvSpPr>
          <p:cNvPr id="3" name="Text Box 4"/>
          <p:cNvSpPr txBox="1">
            <a:spLocks noChangeArrowheads="1"/>
          </p:cNvSpPr>
          <p:nvPr/>
        </p:nvSpPr>
        <p:spPr bwMode="auto">
          <a:xfrm>
            <a:off x="642910" y="46418"/>
            <a:ext cx="128588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zh-CN" altLang="en-US" sz="2800" b="1" dirty="0">
                <a:solidFill>
                  <a:srgbClr val="FC028F"/>
                </a:solidFill>
                <a:latin typeface="微软雅黑"/>
                <a:ea typeface="微软雅黑"/>
                <a:sym typeface="微软雅黑"/>
              </a:rPr>
              <a:t>活动园</a:t>
            </a:r>
          </a:p>
        </p:txBody>
      </p:sp>
      <p:sp>
        <p:nvSpPr>
          <p:cNvPr id="7" name="矩形 6"/>
          <p:cNvSpPr/>
          <p:nvPr/>
        </p:nvSpPr>
        <p:spPr>
          <a:xfrm>
            <a:off x="1403648" y="785082"/>
            <a:ext cx="6216352" cy="923330"/>
          </a:xfrm>
          <a:prstGeom prst="rect">
            <a:avLst/>
          </a:prstGeom>
        </p:spPr>
        <p:txBody>
          <a:bodyPr wrap="square">
            <a:spAutoFit/>
          </a:bodyPr>
          <a:lstStyle/>
          <a:p>
            <a:r>
              <a:rPr lang="zh-CN" altLang="en-US" dirty="0">
                <a:latin typeface="微软雅黑"/>
                <a:ea typeface="微软雅黑"/>
                <a:sym typeface="微软雅黑"/>
              </a:rPr>
              <a:t>         在位于北京卢沟桥旁的中国人民抗日战争纪念馆大厅里</a:t>
            </a:r>
            <a:r>
              <a:rPr lang="en-US" altLang="zh-CN" dirty="0">
                <a:latin typeface="微软雅黑"/>
                <a:ea typeface="微软雅黑"/>
                <a:sym typeface="微软雅黑"/>
              </a:rPr>
              <a:t>,</a:t>
            </a:r>
            <a:r>
              <a:rPr lang="zh-CN" altLang="en-US" dirty="0">
                <a:latin typeface="微软雅黑"/>
                <a:ea typeface="微软雅黑"/>
                <a:sym typeface="微软雅黑"/>
              </a:rPr>
              <a:t>有一座名为铜墙铁壁”的雕塑</a:t>
            </a:r>
            <a:r>
              <a:rPr lang="en-US" altLang="zh-CN" dirty="0">
                <a:latin typeface="微软雅黑"/>
                <a:ea typeface="微软雅黑"/>
                <a:sym typeface="微软雅黑"/>
              </a:rPr>
              <a:t>,</a:t>
            </a:r>
            <a:r>
              <a:rPr lang="zh-CN" altLang="en-US" dirty="0">
                <a:latin typeface="微软雅黑"/>
                <a:ea typeface="微软雅黑"/>
                <a:sym typeface="微软雅黑"/>
              </a:rPr>
              <a:t>你能解读出它表达的内容吗？</a:t>
            </a:r>
          </a:p>
        </p:txBody>
      </p:sp>
      <p:sp>
        <p:nvSpPr>
          <p:cNvPr id="5" name="矩形 4"/>
          <p:cNvSpPr/>
          <p:nvPr/>
        </p:nvSpPr>
        <p:spPr>
          <a:xfrm>
            <a:off x="1473349" y="3705788"/>
            <a:ext cx="6076950" cy="923330"/>
          </a:xfrm>
          <a:prstGeom prst="rect">
            <a:avLst/>
          </a:prstGeom>
        </p:spPr>
        <p:txBody>
          <a:bodyPr wrap="square">
            <a:spAutoFit/>
          </a:bodyPr>
          <a:lstStyle/>
          <a:p>
            <a:r>
              <a:rPr lang="en-US" altLang="zh-CN" dirty="0">
                <a:latin typeface="微软雅黑"/>
                <a:ea typeface="微软雅黑"/>
                <a:sym typeface="微软雅黑"/>
              </a:rPr>
              <a:t>“</a:t>
            </a:r>
            <a:r>
              <a:rPr lang="zh-CN" altLang="en-US" dirty="0">
                <a:latin typeface="微软雅黑"/>
                <a:ea typeface="微软雅黑"/>
                <a:sym typeface="微软雅黑"/>
              </a:rPr>
              <a:t>战死者光荣</a:t>
            </a:r>
            <a:r>
              <a:rPr lang="en-US" altLang="zh-CN" dirty="0">
                <a:latin typeface="微软雅黑"/>
                <a:ea typeface="微软雅黑"/>
                <a:sym typeface="微软雅黑"/>
              </a:rPr>
              <a:t>,</a:t>
            </a:r>
            <a:r>
              <a:rPr lang="zh-CN" altLang="en-US" dirty="0">
                <a:latin typeface="微软雅黑"/>
                <a:ea typeface="微软雅黑"/>
                <a:sym typeface="微软雅黑"/>
              </a:rPr>
              <a:t>偷生者耻辱”</a:t>
            </a:r>
            <a:r>
              <a:rPr lang="en-US" altLang="zh-CN" dirty="0">
                <a:latin typeface="微软雅黑"/>
                <a:ea typeface="微软雅黑"/>
                <a:sym typeface="微软雅黑"/>
              </a:rPr>
              <a:t>,</a:t>
            </a:r>
            <a:r>
              <a:rPr lang="zh-CN" altLang="en-US" dirty="0">
                <a:latin typeface="微软雅黑"/>
                <a:ea typeface="微软雅黑"/>
                <a:sym typeface="微软雅黑"/>
              </a:rPr>
              <a:t>千百万爱国将士们在战场上溶血奋战</a:t>
            </a:r>
            <a:r>
              <a:rPr lang="en-US" altLang="zh-CN" dirty="0">
                <a:latin typeface="微软雅黑"/>
                <a:ea typeface="微软雅黑"/>
                <a:sym typeface="微软雅黑"/>
              </a:rPr>
              <a:t>,</a:t>
            </a:r>
            <a:r>
              <a:rPr lang="zh-CN" altLang="en-US" dirty="0">
                <a:latin typeface="微软雅黑"/>
                <a:ea typeface="微软雅黑"/>
                <a:sym typeface="微软雅黑"/>
              </a:rPr>
              <a:t>顽强抵抗。显示了中华民族“不畏强暴</a:t>
            </a:r>
            <a:r>
              <a:rPr lang="en-US" altLang="zh-CN" dirty="0">
                <a:latin typeface="微软雅黑"/>
                <a:ea typeface="微软雅黑"/>
                <a:sym typeface="微软雅黑"/>
              </a:rPr>
              <a:t>,</a:t>
            </a:r>
            <a:r>
              <a:rPr lang="zh-CN" altLang="en-US" dirty="0">
                <a:latin typeface="微软雅黑"/>
                <a:ea typeface="微软雅黑"/>
                <a:sym typeface="微软雅黑"/>
              </a:rPr>
              <a:t>血战到底”的英雄气概。</a:t>
            </a:r>
          </a:p>
        </p:txBody>
      </p:sp>
      <p:pic>
        <p:nvPicPr>
          <p:cNvPr id="6" name="图片 5" descr="360截图20191226092159412.jpg"/>
          <p:cNvPicPr>
            <a:picLocks noChangeAspect="1"/>
          </p:cNvPicPr>
          <p:nvPr/>
        </p:nvPicPr>
        <p:blipFill>
          <a:blip r:embed="rId3" cstate="print"/>
          <a:stretch>
            <a:fillRect/>
          </a:stretch>
        </p:blipFill>
        <p:spPr>
          <a:xfrm>
            <a:off x="1543050" y="1874965"/>
            <a:ext cx="6076950" cy="1304925"/>
          </a:xfrm>
          <a:prstGeom prst="rect">
            <a:avLst/>
          </a:prstGeom>
        </p:spPr>
      </p:pic>
      <p:sp>
        <p:nvSpPr>
          <p:cNvPr id="8" name="矩形 7"/>
          <p:cNvSpPr/>
          <p:nvPr/>
        </p:nvSpPr>
        <p:spPr>
          <a:xfrm>
            <a:off x="3469711" y="3254559"/>
            <a:ext cx="2084225" cy="369332"/>
          </a:xfrm>
          <a:prstGeom prst="rect">
            <a:avLst/>
          </a:prstGeom>
        </p:spPr>
        <p:txBody>
          <a:bodyPr wrap="none">
            <a:spAutoFit/>
          </a:bodyPr>
          <a:lstStyle/>
          <a:p>
            <a:r>
              <a:rPr lang="en-US" altLang="zh-CN" dirty="0">
                <a:latin typeface="微软雅黑"/>
                <a:ea typeface="微软雅黑"/>
                <a:sym typeface="微软雅黑"/>
              </a:rPr>
              <a:t>《</a:t>
            </a:r>
            <a:r>
              <a:rPr lang="zh-CN" altLang="en-US" dirty="0">
                <a:latin typeface="微软雅黑"/>
                <a:ea typeface="微软雅黑"/>
                <a:sym typeface="微软雅黑"/>
              </a:rPr>
              <a:t>铜墙铁壁</a:t>
            </a:r>
            <a:r>
              <a:rPr lang="en-US" altLang="zh-CN" dirty="0">
                <a:latin typeface="微软雅黑"/>
                <a:ea typeface="微软雅黑"/>
                <a:sym typeface="微软雅黑"/>
              </a:rPr>
              <a:t>》</a:t>
            </a:r>
            <a:r>
              <a:rPr lang="zh-CN" altLang="en-US" dirty="0">
                <a:latin typeface="微软雅黑"/>
                <a:ea typeface="微软雅黑"/>
                <a:sym typeface="微软雅黑"/>
              </a:rPr>
              <a:t>雕塑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linds(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ox(i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5"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12348606_124513429199_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160718"/>
            <a:ext cx="2214578" cy="535785"/>
          </a:xfrm>
          <a:prstGeom prst="rect">
            <a:avLst/>
          </a:prstGeom>
          <a:noFill/>
          <a:ln w="9525">
            <a:noFill/>
            <a:miter lim="800000"/>
            <a:headEnd/>
            <a:tailEnd/>
          </a:ln>
        </p:spPr>
      </p:pic>
      <p:sp>
        <p:nvSpPr>
          <p:cNvPr id="3" name="Text Box 4"/>
          <p:cNvSpPr txBox="1">
            <a:spLocks noChangeArrowheads="1"/>
          </p:cNvSpPr>
          <p:nvPr/>
        </p:nvSpPr>
        <p:spPr bwMode="auto">
          <a:xfrm>
            <a:off x="642910" y="46418"/>
            <a:ext cx="128588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zh-CN" altLang="en-US" sz="2800" b="1" dirty="0">
                <a:solidFill>
                  <a:srgbClr val="FC028F"/>
                </a:solidFill>
                <a:latin typeface="微软雅黑"/>
                <a:ea typeface="微软雅黑"/>
                <a:sym typeface="微软雅黑"/>
              </a:rPr>
              <a:t>活动园</a:t>
            </a:r>
          </a:p>
        </p:txBody>
      </p:sp>
      <p:pic>
        <p:nvPicPr>
          <p:cNvPr id="9" name="图片 8" descr="360截图20191226092212628.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390650" y="785082"/>
            <a:ext cx="2990850" cy="1815243"/>
          </a:xfrm>
          <a:prstGeom prst="rect">
            <a:avLst/>
          </a:prstGeom>
        </p:spPr>
      </p:pic>
      <p:pic>
        <p:nvPicPr>
          <p:cNvPr id="10" name="图片 9" descr="360截图20191226092212628.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638675" y="962025"/>
            <a:ext cx="2981325" cy="1638300"/>
          </a:xfrm>
          <a:prstGeom prst="rect">
            <a:avLst/>
          </a:prstGeom>
        </p:spPr>
      </p:pic>
      <p:sp>
        <p:nvSpPr>
          <p:cNvPr id="11" name="矩形 10"/>
          <p:cNvSpPr/>
          <p:nvPr/>
        </p:nvSpPr>
        <p:spPr>
          <a:xfrm>
            <a:off x="1228725" y="2969657"/>
            <a:ext cx="3343275" cy="1477328"/>
          </a:xfrm>
          <a:prstGeom prst="rect">
            <a:avLst/>
          </a:prstGeom>
        </p:spPr>
        <p:txBody>
          <a:bodyPr wrap="square">
            <a:spAutoFit/>
          </a:bodyPr>
          <a:lstStyle/>
          <a:p>
            <a:r>
              <a:rPr lang="en-US" altLang="zh-CN" dirty="0">
                <a:latin typeface="微软雅黑"/>
                <a:ea typeface="微软雅黑"/>
                <a:sym typeface="微软雅黑"/>
              </a:rPr>
              <a:t>1938</a:t>
            </a:r>
            <a:r>
              <a:rPr lang="zh-CN" altLang="en-US" dirty="0">
                <a:latin typeface="微软雅黑"/>
                <a:ea typeface="微软雅黑"/>
                <a:sym typeface="微软雅黑"/>
              </a:rPr>
              <a:t>年春</a:t>
            </a:r>
            <a:r>
              <a:rPr lang="en-US" altLang="zh-CN" dirty="0">
                <a:latin typeface="微软雅黑"/>
                <a:ea typeface="微软雅黑"/>
                <a:sym typeface="微软雅黑"/>
              </a:rPr>
              <a:t>,</a:t>
            </a:r>
            <a:r>
              <a:rPr lang="zh-CN" altLang="en-US" dirty="0">
                <a:latin typeface="微软雅黑"/>
                <a:ea typeface="微软雅黑"/>
                <a:sym typeface="微软雅黑"/>
              </a:rPr>
              <a:t>中国军队在山东台儿庄与日军进行了一场大规模的战役</a:t>
            </a:r>
            <a:r>
              <a:rPr lang="en-US" altLang="zh-CN" dirty="0">
                <a:latin typeface="微软雅黑"/>
                <a:ea typeface="微软雅黑"/>
                <a:sym typeface="微软雅黑"/>
              </a:rPr>
              <a:t>,</a:t>
            </a:r>
            <a:r>
              <a:rPr lang="zh-CN" altLang="en-US" dirty="0">
                <a:latin typeface="微软雅黑"/>
                <a:ea typeface="微软雅黑"/>
                <a:sym typeface="微软雅黑"/>
              </a:rPr>
              <a:t>歼敌</a:t>
            </a:r>
            <a:r>
              <a:rPr lang="en-US" altLang="zh-CN" dirty="0">
                <a:latin typeface="微软雅黑"/>
                <a:ea typeface="微软雅黑"/>
                <a:sym typeface="微软雅黑"/>
              </a:rPr>
              <a:t>10000</a:t>
            </a:r>
            <a:r>
              <a:rPr lang="zh-CN" altLang="en-US" dirty="0">
                <a:latin typeface="微软雅黑"/>
                <a:ea typeface="微软雅黑"/>
                <a:sym typeface="微软雅黑"/>
              </a:rPr>
              <a:t>多人。缴获大批武器装备。这是抗战以来正面战场取得的最重大胜利。</a:t>
            </a:r>
          </a:p>
        </p:txBody>
      </p:sp>
      <p:sp>
        <p:nvSpPr>
          <p:cNvPr id="12" name="矩形 11"/>
          <p:cNvSpPr/>
          <p:nvPr/>
        </p:nvSpPr>
        <p:spPr>
          <a:xfrm>
            <a:off x="1639580" y="2600325"/>
            <a:ext cx="2262158" cy="369332"/>
          </a:xfrm>
          <a:prstGeom prst="rect">
            <a:avLst/>
          </a:prstGeom>
        </p:spPr>
        <p:txBody>
          <a:bodyPr wrap="none">
            <a:spAutoFit/>
          </a:bodyPr>
          <a:lstStyle/>
          <a:p>
            <a:r>
              <a:rPr lang="zh-CN" altLang="en-US" dirty="0">
                <a:latin typeface="微软雅黑"/>
                <a:ea typeface="微软雅黑"/>
                <a:sym typeface="微软雅黑"/>
              </a:rPr>
              <a:t>中国军队血战台儿庄</a:t>
            </a:r>
          </a:p>
        </p:txBody>
      </p:sp>
      <p:sp>
        <p:nvSpPr>
          <p:cNvPr id="14" name="矩形 13"/>
          <p:cNvSpPr/>
          <p:nvPr/>
        </p:nvSpPr>
        <p:spPr>
          <a:xfrm>
            <a:off x="4572000" y="3085921"/>
            <a:ext cx="3343275" cy="1754326"/>
          </a:xfrm>
          <a:prstGeom prst="rect">
            <a:avLst/>
          </a:prstGeom>
        </p:spPr>
        <p:txBody>
          <a:bodyPr wrap="square">
            <a:spAutoFit/>
          </a:bodyPr>
          <a:lstStyle/>
          <a:p>
            <a:r>
              <a:rPr lang="en-US" altLang="zh-CN" dirty="0">
                <a:latin typeface="微软雅黑"/>
                <a:ea typeface="微软雅黑"/>
                <a:sym typeface="微软雅黑"/>
              </a:rPr>
              <a:t>1940</a:t>
            </a:r>
            <a:r>
              <a:rPr lang="zh-CN" altLang="en-US" dirty="0">
                <a:latin typeface="微软雅黑"/>
                <a:ea typeface="微软雅黑"/>
                <a:sym typeface="微软雅黑"/>
              </a:rPr>
              <a:t>年</a:t>
            </a:r>
            <a:r>
              <a:rPr lang="en-US" altLang="zh-CN" dirty="0">
                <a:latin typeface="微软雅黑"/>
                <a:ea typeface="微软雅黑"/>
                <a:sym typeface="微软雅黑"/>
              </a:rPr>
              <a:t>8</a:t>
            </a:r>
            <a:r>
              <a:rPr lang="zh-CN" altLang="en-US" dirty="0">
                <a:latin typeface="微软雅黑"/>
                <a:ea typeface="微软雅黑"/>
                <a:sym typeface="微软雅黑"/>
              </a:rPr>
              <a:t>月</a:t>
            </a:r>
            <a:r>
              <a:rPr lang="en-US" altLang="zh-CN" dirty="0">
                <a:latin typeface="微软雅黑"/>
                <a:ea typeface="微软雅黑"/>
                <a:sym typeface="微软雅黑"/>
              </a:rPr>
              <a:t>,</a:t>
            </a:r>
            <a:r>
              <a:rPr lang="zh-CN" altLang="en-US" dirty="0">
                <a:latin typeface="微软雅黑"/>
                <a:ea typeface="微软雅黑"/>
                <a:sym typeface="微软雅黑"/>
              </a:rPr>
              <a:t>八路军</a:t>
            </a:r>
            <a:r>
              <a:rPr lang="en-US" altLang="zh-CN" dirty="0">
                <a:latin typeface="微软雅黑"/>
                <a:ea typeface="微软雅黑"/>
                <a:sym typeface="微软雅黑"/>
              </a:rPr>
              <a:t>100</a:t>
            </a:r>
            <a:r>
              <a:rPr lang="zh-CN" altLang="en-US" dirty="0">
                <a:latin typeface="微软雅黑"/>
                <a:ea typeface="微软雅黑"/>
                <a:sym typeface="微软雅黑"/>
              </a:rPr>
              <a:t>多个团在华北地区</a:t>
            </a:r>
            <a:r>
              <a:rPr lang="en-US" altLang="zh-CN" dirty="0">
                <a:latin typeface="微软雅黑"/>
                <a:ea typeface="微软雅黑"/>
                <a:sym typeface="微软雅黑"/>
              </a:rPr>
              <a:t>2000</a:t>
            </a:r>
            <a:r>
              <a:rPr lang="zh-CN" altLang="en-US" dirty="0">
                <a:latin typeface="微软雅黑"/>
                <a:ea typeface="微软雅黑"/>
                <a:sym typeface="微软雅黑"/>
              </a:rPr>
              <a:t>多千米的战线上，对日本侵略者发了大规模攻击</a:t>
            </a:r>
            <a:r>
              <a:rPr lang="en-US" altLang="zh-CN" dirty="0">
                <a:latin typeface="微软雅黑"/>
                <a:ea typeface="微软雅黑"/>
                <a:sym typeface="微软雅黑"/>
              </a:rPr>
              <a:t>,</a:t>
            </a:r>
            <a:r>
              <a:rPr lang="zh-CN" altLang="en-US" dirty="0">
                <a:latin typeface="微软雅黑"/>
                <a:ea typeface="微软雅黑"/>
                <a:sym typeface="微软雅黑"/>
              </a:rPr>
              <a:t>攻克据点近</a:t>
            </a:r>
            <a:r>
              <a:rPr lang="en-US" altLang="zh-CN" dirty="0">
                <a:latin typeface="微软雅黑"/>
                <a:ea typeface="微软雅黑"/>
                <a:sym typeface="微软雅黑"/>
              </a:rPr>
              <a:t>3000</a:t>
            </a:r>
            <a:r>
              <a:rPr lang="zh-CN" altLang="en-US" dirty="0">
                <a:latin typeface="微软雅黑"/>
                <a:ea typeface="微软雅黑"/>
                <a:sym typeface="微软雅黑"/>
              </a:rPr>
              <a:t>个</a:t>
            </a:r>
            <a:r>
              <a:rPr lang="en-US" altLang="zh-CN" dirty="0">
                <a:latin typeface="微软雅黑"/>
                <a:ea typeface="微软雅黑"/>
                <a:sym typeface="微软雅黑"/>
              </a:rPr>
              <a:t>,</a:t>
            </a:r>
            <a:r>
              <a:rPr lang="zh-CN" altLang="en-US" dirty="0">
                <a:latin typeface="微软雅黑"/>
                <a:ea typeface="微软雅黑"/>
                <a:sym typeface="微软雅黑"/>
              </a:rPr>
              <a:t>歼灭日伪军</a:t>
            </a:r>
            <a:r>
              <a:rPr lang="en-US" altLang="zh-CN" dirty="0">
                <a:latin typeface="微软雅黑"/>
                <a:ea typeface="微软雅黑"/>
                <a:sym typeface="微软雅黑"/>
              </a:rPr>
              <a:t>40000</a:t>
            </a:r>
            <a:r>
              <a:rPr lang="zh-CN" altLang="en-US" dirty="0">
                <a:latin typeface="微软雅黑"/>
                <a:ea typeface="微软雅黑"/>
                <a:sym typeface="微软雅黑"/>
              </a:rPr>
              <a:t>余人，沉重地打击了敌人。</a:t>
            </a:r>
          </a:p>
        </p:txBody>
      </p:sp>
      <p:sp>
        <p:nvSpPr>
          <p:cNvPr id="15" name="矩形 14"/>
          <p:cNvSpPr/>
          <p:nvPr/>
        </p:nvSpPr>
        <p:spPr>
          <a:xfrm>
            <a:off x="5249555" y="2649914"/>
            <a:ext cx="1800493" cy="369332"/>
          </a:xfrm>
          <a:prstGeom prst="rect">
            <a:avLst/>
          </a:prstGeom>
        </p:spPr>
        <p:txBody>
          <a:bodyPr wrap="none">
            <a:spAutoFit/>
          </a:bodyPr>
          <a:lstStyle/>
          <a:p>
            <a:r>
              <a:rPr lang="zh-CN" altLang="en-US" dirty="0">
                <a:latin typeface="微软雅黑"/>
                <a:ea typeface="微软雅黑"/>
                <a:sym typeface="微软雅黑"/>
              </a:rPr>
              <a:t>八路军百团大战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heckerboard(across)">
                                      <p:cBhvr>
                                        <p:cTn id="12" dur="500"/>
                                        <p:tgtEl>
                                          <p:spTgt spid="9"/>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checkerboard(across)">
                                      <p:cBhvr>
                                        <p:cTn id="15" dur="500"/>
                                        <p:tgtEl>
                                          <p:spTgt spid="12"/>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checkerboard(across)">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ox(in)">
                                      <p:cBhvr>
                                        <p:cTn id="23" dur="500"/>
                                        <p:tgtEl>
                                          <p:spTgt spid="10"/>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box(in)">
                                      <p:cBhvr>
                                        <p:cTn id="26" dur="500"/>
                                        <p:tgtEl>
                                          <p:spTgt spid="15"/>
                                        </p:tgtEl>
                                      </p:cBhvr>
                                    </p:animEffect>
                                  </p:childTnLst>
                                </p:cTn>
                              </p:par>
                              <p:par>
                                <p:cTn id="27" presetID="4" presetClass="entr" presetSubtype="16"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box(in)">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12" grpId="0"/>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185969" y="1352550"/>
            <a:ext cx="4880014" cy="2031325"/>
          </a:xfrm>
          <a:prstGeom prst="rect">
            <a:avLst/>
          </a:prstGeom>
          <a:ln w="6350">
            <a:solidFill>
              <a:srgbClr val="FFC000"/>
            </a:solidFill>
          </a:ln>
        </p:spPr>
        <p:txBody>
          <a:bodyPr wrap="square">
            <a:spAutoFit/>
          </a:bodyPr>
          <a:lstStyle/>
          <a:p>
            <a:r>
              <a:rPr lang="zh-CN" altLang="en-US" dirty="0">
                <a:latin typeface="微软雅黑"/>
                <a:ea typeface="微软雅黑"/>
                <a:sym typeface="微软雅黑"/>
              </a:rPr>
              <a:t>        在这场人类历史上罕见的抵御外来侵略、保家卫国的战争中</a:t>
            </a:r>
            <a:r>
              <a:rPr lang="en-US" altLang="zh-CN" dirty="0">
                <a:latin typeface="微软雅黑"/>
                <a:ea typeface="微软雅黑"/>
                <a:sym typeface="微软雅黑"/>
              </a:rPr>
              <a:t>,</a:t>
            </a:r>
            <a:r>
              <a:rPr lang="zh-CN" altLang="en-US" dirty="0">
                <a:latin typeface="微软雅黑"/>
                <a:ea typeface="微软雅黑"/>
                <a:sym typeface="微软雅黑"/>
              </a:rPr>
              <a:t>一大批优秀的抗日将士用生命和热血展现了视死如归、宁死不屈的民族气节。赵一曼、杨靖宇、左权、吉鸿昌、体麟阁</a:t>
            </a:r>
            <a:r>
              <a:rPr lang="en-US" altLang="zh-CN" dirty="0">
                <a:latin typeface="微软雅黑"/>
                <a:ea typeface="微软雅黑"/>
                <a:sym typeface="微软雅黑"/>
              </a:rPr>
              <a:t>,</a:t>
            </a:r>
            <a:r>
              <a:rPr lang="zh-CN" altLang="en-US" dirty="0">
                <a:latin typeface="微软雅黑"/>
                <a:ea typeface="微软雅黑"/>
                <a:sym typeface="微软雅黑"/>
              </a:rPr>
              <a:t>赵登禹</a:t>
            </a:r>
            <a:r>
              <a:rPr lang="en-US" altLang="zh-CN" dirty="0">
                <a:latin typeface="微软雅黑"/>
                <a:ea typeface="微软雅黑"/>
                <a:sym typeface="微软雅黑"/>
              </a:rPr>
              <a:t>……</a:t>
            </a:r>
            <a:r>
              <a:rPr lang="zh-CN" altLang="en-US" dirty="0">
                <a:latin typeface="微软雅黑"/>
                <a:ea typeface="微软雅黑"/>
                <a:sym typeface="微软雅黑"/>
              </a:rPr>
              <a:t>每一个名字的背后都有一段英勇悲壮的感人故事</a:t>
            </a:r>
            <a:r>
              <a:rPr lang="en-US" altLang="zh-CN" dirty="0">
                <a:latin typeface="微软雅黑"/>
                <a:ea typeface="微软雅黑"/>
                <a:sym typeface="微软雅黑"/>
              </a:rPr>
              <a:t>,</a:t>
            </a:r>
            <a:r>
              <a:rPr lang="zh-CN" altLang="en-US" dirty="0">
                <a:latin typeface="微软雅黑"/>
                <a:ea typeface="微软雅黑"/>
                <a:sym typeface="微软雅黑"/>
              </a:rPr>
              <a:t>每一个故事都是一曲荡气回肠的爱国之歌。</a:t>
            </a:r>
          </a:p>
        </p:txBody>
      </p:sp>
      <p:pic>
        <p:nvPicPr>
          <p:cNvPr id="5" name="图片 4"/>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7353300" y="2231230"/>
            <a:ext cx="971550" cy="10144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6"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Horizontal)">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12348606_124513429199_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504" y="249492"/>
            <a:ext cx="2214578" cy="535785"/>
          </a:xfrm>
          <a:prstGeom prst="rect">
            <a:avLst/>
          </a:prstGeom>
          <a:noFill/>
          <a:ln w="9525">
            <a:noFill/>
            <a:miter lim="800000"/>
            <a:headEnd/>
            <a:tailEnd/>
          </a:ln>
        </p:spPr>
      </p:pic>
      <p:sp>
        <p:nvSpPr>
          <p:cNvPr id="14" name="Text Box 4"/>
          <p:cNvSpPr txBox="1">
            <a:spLocks noChangeArrowheads="1"/>
          </p:cNvSpPr>
          <p:nvPr/>
        </p:nvSpPr>
        <p:spPr bwMode="auto">
          <a:xfrm>
            <a:off x="536132" y="144717"/>
            <a:ext cx="128588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zh-CN" altLang="en-US" sz="2800" b="1" dirty="0">
                <a:solidFill>
                  <a:srgbClr val="FC028F"/>
                </a:solidFill>
                <a:latin typeface="微软雅黑"/>
                <a:ea typeface="微软雅黑"/>
                <a:sym typeface="微软雅黑"/>
              </a:rPr>
              <a:t>活动园</a:t>
            </a:r>
          </a:p>
        </p:txBody>
      </p:sp>
      <p:sp>
        <p:nvSpPr>
          <p:cNvPr id="15" name="矩形 14"/>
          <p:cNvSpPr/>
          <p:nvPr/>
        </p:nvSpPr>
        <p:spPr>
          <a:xfrm>
            <a:off x="1085850" y="909757"/>
            <a:ext cx="7172325" cy="369332"/>
          </a:xfrm>
          <a:prstGeom prst="rect">
            <a:avLst/>
          </a:prstGeom>
        </p:spPr>
        <p:txBody>
          <a:bodyPr wrap="square">
            <a:spAutoFit/>
          </a:bodyPr>
          <a:lstStyle/>
          <a:p>
            <a:r>
              <a:rPr lang="zh-CN" altLang="en-US" dirty="0">
                <a:latin typeface="微软雅黑"/>
                <a:ea typeface="微软雅黑"/>
                <a:sym typeface="微软雅黑"/>
              </a:rPr>
              <a:t>请你收集抗日英烈们的事迹</a:t>
            </a:r>
            <a:r>
              <a:rPr lang="en-US" altLang="zh-CN" dirty="0">
                <a:latin typeface="微软雅黑"/>
                <a:ea typeface="微软雅黑"/>
                <a:sym typeface="微软雅黑"/>
              </a:rPr>
              <a:t>,</a:t>
            </a:r>
            <a:r>
              <a:rPr lang="zh-CN" altLang="en-US" dirty="0">
                <a:latin typeface="微软雅黑"/>
                <a:ea typeface="微软雅黑"/>
                <a:sym typeface="微软雅黑"/>
              </a:rPr>
              <a:t>在“抗日英烈故事会”上与同学们分享。 </a:t>
            </a:r>
          </a:p>
        </p:txBody>
      </p:sp>
      <p:sp>
        <p:nvSpPr>
          <p:cNvPr id="16" name="矩形 15"/>
          <p:cNvSpPr/>
          <p:nvPr/>
        </p:nvSpPr>
        <p:spPr>
          <a:xfrm>
            <a:off x="926668" y="2505075"/>
            <a:ext cx="3283382" cy="2062103"/>
          </a:xfrm>
          <a:prstGeom prst="rect">
            <a:avLst/>
          </a:prstGeom>
        </p:spPr>
        <p:txBody>
          <a:bodyPr wrap="square">
            <a:spAutoFit/>
          </a:bodyPr>
          <a:lstStyle/>
          <a:p>
            <a:r>
              <a:rPr lang="en-US" altLang="zh-CN" sz="1600" dirty="0">
                <a:latin typeface="微软雅黑"/>
                <a:ea typeface="微软雅黑"/>
                <a:sym typeface="微软雅黑"/>
              </a:rPr>
              <a:t>         1938</a:t>
            </a:r>
            <a:r>
              <a:rPr lang="zh-CN" altLang="en-US" sz="1600" dirty="0">
                <a:latin typeface="微软雅黑"/>
                <a:ea typeface="微软雅黑"/>
                <a:sym typeface="微软雅黑"/>
              </a:rPr>
              <a:t>年</a:t>
            </a:r>
            <a:r>
              <a:rPr lang="en-US" altLang="zh-CN" sz="1600" dirty="0">
                <a:latin typeface="微软雅黑"/>
                <a:ea typeface="微软雅黑"/>
                <a:sym typeface="微软雅黑"/>
              </a:rPr>
              <a:t>10</a:t>
            </a:r>
            <a:r>
              <a:rPr lang="zh-CN" altLang="en-US" sz="1600" dirty="0">
                <a:latin typeface="微软雅黑"/>
                <a:ea typeface="微软雅黑"/>
                <a:sym typeface="微软雅黑"/>
              </a:rPr>
              <a:t>月，冷云所在东北抗联第</a:t>
            </a:r>
            <a:r>
              <a:rPr lang="en-US" altLang="zh-CN" sz="1600" dirty="0">
                <a:latin typeface="微软雅黑"/>
                <a:ea typeface="微软雅黑"/>
                <a:sym typeface="微软雅黑"/>
              </a:rPr>
              <a:t>5</a:t>
            </a:r>
            <a:r>
              <a:rPr lang="zh-CN" altLang="en-US" sz="1600" dirty="0">
                <a:latin typeface="微软雅黑"/>
                <a:ea typeface="微软雅黑"/>
                <a:sym typeface="微软雅黑"/>
              </a:rPr>
              <a:t>军妇女团在牡丹江遭遇千余日伪军，为掩护大部队突围，毅然放弃渡河。在背水作战至弹尽的情况下，面对日伪军逼降，冷云等八名女战士誓死不屈，毅然集体沉江，壮烈殉国。这就是著名的“八女投江”的故事。</a:t>
            </a:r>
          </a:p>
        </p:txBody>
      </p:sp>
      <p:pic>
        <p:nvPicPr>
          <p:cNvPr id="19" name="图片 18" descr="360截图20191226101729010.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6210300" y="1266825"/>
            <a:ext cx="1028700" cy="1085850"/>
          </a:xfrm>
          <a:prstGeom prst="rect">
            <a:avLst/>
          </a:prstGeom>
        </p:spPr>
      </p:pic>
      <p:pic>
        <p:nvPicPr>
          <p:cNvPr id="20" name="图片 19" descr="360截图20191226101729010.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1379106" y="1266825"/>
            <a:ext cx="2087993" cy="1238250"/>
          </a:xfrm>
          <a:prstGeom prst="rect">
            <a:avLst/>
          </a:prstGeom>
        </p:spPr>
      </p:pic>
      <p:sp>
        <p:nvSpPr>
          <p:cNvPr id="21" name="矩形 20"/>
          <p:cNvSpPr/>
          <p:nvPr/>
        </p:nvSpPr>
        <p:spPr>
          <a:xfrm>
            <a:off x="4714875" y="2352675"/>
            <a:ext cx="3543300" cy="2062103"/>
          </a:xfrm>
          <a:prstGeom prst="rect">
            <a:avLst/>
          </a:prstGeom>
        </p:spPr>
        <p:txBody>
          <a:bodyPr wrap="square">
            <a:spAutoFit/>
          </a:bodyPr>
          <a:lstStyle/>
          <a:p>
            <a:r>
              <a:rPr lang="en-US" altLang="zh-CN" sz="1600" dirty="0">
                <a:latin typeface="微软雅黑"/>
                <a:ea typeface="微软雅黑"/>
                <a:sym typeface="微软雅黑"/>
              </a:rPr>
              <a:t>       1914</a:t>
            </a:r>
            <a:r>
              <a:rPr lang="zh-CN" altLang="en-US" sz="1600" dirty="0">
                <a:latin typeface="微软雅黑"/>
                <a:ea typeface="微软雅黑"/>
                <a:sym typeface="微软雅黑"/>
              </a:rPr>
              <a:t>年赵登禹加入冯玉祥的部队，任冯的随身护兵，跟随参加北伐战争，后国民党军改编，回任第二十八旅旅长跟随冯玉祥参加“中原大战”，战败后冯的部队被整编，赵登禹被任命为第</a:t>
            </a:r>
            <a:r>
              <a:rPr lang="en-US" altLang="zh-CN" sz="1600" dirty="0">
                <a:latin typeface="微软雅黑"/>
                <a:ea typeface="微软雅黑"/>
                <a:sym typeface="微软雅黑"/>
              </a:rPr>
              <a:t>29</a:t>
            </a:r>
            <a:r>
              <a:rPr lang="zh-CN" altLang="en-US" sz="1600" dirty="0">
                <a:latin typeface="微软雅黑"/>
                <a:ea typeface="微软雅黑"/>
                <a:sym typeface="微软雅黑"/>
              </a:rPr>
              <a:t>军</a:t>
            </a:r>
            <a:r>
              <a:rPr lang="en-US" altLang="zh-CN" sz="1600" dirty="0">
                <a:latin typeface="微软雅黑"/>
                <a:ea typeface="微软雅黑"/>
                <a:sym typeface="微软雅黑"/>
              </a:rPr>
              <a:t>37</a:t>
            </a:r>
            <a:r>
              <a:rPr lang="zh-CN" altLang="en-US" sz="1600" dirty="0">
                <a:latin typeface="微软雅黑"/>
                <a:ea typeface="微软雅黑"/>
                <a:sym typeface="微软雅黑"/>
              </a:rPr>
              <a:t>师</a:t>
            </a:r>
            <a:r>
              <a:rPr lang="en-US" altLang="zh-CN" sz="1600" dirty="0">
                <a:latin typeface="微软雅黑"/>
                <a:ea typeface="微软雅黑"/>
                <a:sym typeface="微软雅黑"/>
              </a:rPr>
              <a:t>109</a:t>
            </a:r>
            <a:r>
              <a:rPr lang="zh-CN" altLang="en-US" sz="1600" dirty="0">
                <a:latin typeface="微软雅黑"/>
                <a:ea typeface="微软雅黑"/>
                <a:sym typeface="微软雅黑"/>
              </a:rPr>
              <a:t>旅旅长。</a:t>
            </a:r>
            <a:r>
              <a:rPr lang="en-US" altLang="zh-CN" sz="1600" dirty="0">
                <a:latin typeface="微软雅黑"/>
                <a:ea typeface="微软雅黑"/>
                <a:sym typeface="微软雅黑"/>
              </a:rPr>
              <a:t>1937</a:t>
            </a:r>
            <a:r>
              <a:rPr lang="zh-CN" altLang="en-US" sz="1600" dirty="0">
                <a:latin typeface="微软雅黑"/>
                <a:ea typeface="微软雅黑"/>
                <a:sym typeface="微软雅黑"/>
              </a:rPr>
              <a:t>年</a:t>
            </a:r>
            <a:r>
              <a:rPr lang="en-US" altLang="zh-CN" sz="1600" dirty="0">
                <a:latin typeface="微软雅黑"/>
                <a:ea typeface="微软雅黑"/>
                <a:sym typeface="微软雅黑"/>
              </a:rPr>
              <a:t>7</a:t>
            </a:r>
            <a:r>
              <a:rPr lang="zh-CN" altLang="en-US" sz="1600" dirty="0">
                <a:latin typeface="微软雅黑"/>
                <a:ea typeface="微软雅黑"/>
                <a:sym typeface="微软雅黑"/>
              </a:rPr>
              <a:t>月</a:t>
            </a:r>
            <a:r>
              <a:rPr lang="en-US" altLang="zh-CN" sz="1600" dirty="0">
                <a:latin typeface="微软雅黑"/>
                <a:ea typeface="微软雅黑"/>
                <a:sym typeface="微软雅黑"/>
              </a:rPr>
              <a:t>28</a:t>
            </a:r>
            <a:r>
              <a:rPr lang="zh-CN" altLang="en-US" sz="1600" dirty="0">
                <a:latin typeface="微软雅黑"/>
                <a:ea typeface="微软雅黑"/>
                <a:sym typeface="微软雅黑"/>
              </a:rPr>
              <a:t>日，对日作战时壮烈殉国，时年</a:t>
            </a:r>
            <a:r>
              <a:rPr lang="en-US" altLang="zh-CN" sz="1600" dirty="0">
                <a:latin typeface="微软雅黑"/>
                <a:ea typeface="微软雅黑"/>
                <a:sym typeface="微软雅黑"/>
              </a:rPr>
              <a:t>39</a:t>
            </a:r>
            <a:r>
              <a:rPr lang="zh-CN" altLang="en-US" sz="1600" dirty="0">
                <a:latin typeface="微软雅黑"/>
                <a:ea typeface="微软雅黑"/>
                <a:sym typeface="微软雅黑"/>
              </a:rPr>
              <a:t>岁，是抗日殉国的第一位师长。</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amond(in)">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box(in)">
                                      <p:cBhvr>
                                        <p:cTn id="17" dur="500"/>
                                        <p:tgtEl>
                                          <p:spTgt spid="20"/>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box(in)">
                                      <p:cBhvr>
                                        <p:cTn id="20" dur="5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box(in)">
                                      <p:cBhvr>
                                        <p:cTn id="25" dur="500"/>
                                        <p:tgtEl>
                                          <p:spTgt spid="19"/>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box(in)">
                                      <p:cBhvr>
                                        <p:cTn id="2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85969" y="1543645"/>
            <a:ext cx="4880014" cy="923330"/>
          </a:xfrm>
          <a:prstGeom prst="rect">
            <a:avLst/>
          </a:prstGeom>
          <a:ln w="6350">
            <a:solidFill>
              <a:srgbClr val="FFC000"/>
            </a:solidFill>
          </a:ln>
        </p:spPr>
        <p:txBody>
          <a:bodyPr wrap="square">
            <a:spAutoFit/>
          </a:bodyPr>
          <a:lstStyle/>
          <a:p>
            <a:r>
              <a:rPr lang="zh-CN" altLang="en-US" dirty="0">
                <a:latin typeface="微软雅黑"/>
                <a:ea typeface="微软雅黑"/>
                <a:sym typeface="微软雅黑"/>
              </a:rPr>
              <a:t>         在这场救亡图存的抗日战争中</a:t>
            </a:r>
            <a:r>
              <a:rPr lang="en-US" altLang="zh-CN" dirty="0">
                <a:latin typeface="微软雅黑"/>
                <a:ea typeface="微软雅黑"/>
                <a:sym typeface="微软雅黑"/>
              </a:rPr>
              <a:t>,</a:t>
            </a:r>
            <a:r>
              <a:rPr lang="zh-CN" altLang="en-US" dirty="0">
                <a:latin typeface="微软雅黑"/>
                <a:ea typeface="微软雅黑"/>
                <a:sym typeface="微软雅黑"/>
              </a:rPr>
              <a:t>中国人民的爱国热情如火山般爆发。长城内外</a:t>
            </a:r>
            <a:r>
              <a:rPr lang="en-US" altLang="zh-CN" dirty="0">
                <a:latin typeface="微软雅黑"/>
                <a:ea typeface="微软雅黑"/>
                <a:sym typeface="微软雅黑"/>
              </a:rPr>
              <a:t>,</a:t>
            </a:r>
            <a:r>
              <a:rPr lang="zh-CN" altLang="en-US" dirty="0">
                <a:latin typeface="微软雅黑"/>
                <a:ea typeface="微软雅黑"/>
                <a:sym typeface="微软雅黑"/>
              </a:rPr>
              <a:t>大江南北</a:t>
            </a:r>
            <a:r>
              <a:rPr lang="en-US" altLang="zh-CN" dirty="0">
                <a:latin typeface="微软雅黑"/>
                <a:ea typeface="微软雅黑"/>
                <a:sym typeface="微软雅黑"/>
              </a:rPr>
              <a:t>,</a:t>
            </a:r>
            <a:r>
              <a:rPr lang="zh-CN" altLang="en-US" dirty="0">
                <a:latin typeface="微软雅黑"/>
                <a:ea typeface="微软雅黑"/>
                <a:sym typeface="微软雅黑"/>
              </a:rPr>
              <a:t>到处燃起抗日的烽火。</a:t>
            </a:r>
          </a:p>
        </p:txBody>
      </p:sp>
      <p:pic>
        <p:nvPicPr>
          <p:cNvPr id="7" name="图片 6"/>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7353300" y="2231230"/>
            <a:ext cx="971550" cy="1014413"/>
          </a:xfrm>
          <a:prstGeom prst="rect">
            <a:avLst/>
          </a:prstGeom>
          <a:noFill/>
          <a:ln w="9525">
            <a:noFill/>
            <a:miter lim="800000"/>
            <a:headEnd/>
            <a:tailEnd/>
          </a:ln>
        </p:spPr>
      </p:pic>
    </p:spTree>
  </p:cSld>
  <p:clrMapOvr>
    <a:masterClrMapping/>
  </p:clrMapOvr>
  <p:transition spd="slow" advClick="0" advTm="1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6"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Horizontal)">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47775" y="883381"/>
            <a:ext cx="6410325" cy="646331"/>
          </a:xfrm>
          <a:prstGeom prst="rect">
            <a:avLst/>
          </a:prstGeom>
        </p:spPr>
        <p:txBody>
          <a:bodyPr wrap="square">
            <a:spAutoFit/>
          </a:bodyPr>
          <a:lstStyle/>
          <a:p>
            <a:r>
              <a:rPr lang="zh-CN" altLang="en-US" dirty="0">
                <a:latin typeface="微软雅黑"/>
                <a:ea typeface="微软雅黑"/>
                <a:sym typeface="微软雅黑"/>
              </a:rPr>
              <a:t>从下面这几幅浮雕中</a:t>
            </a:r>
            <a:r>
              <a:rPr lang="en-US" altLang="zh-CN" dirty="0">
                <a:latin typeface="微软雅黑"/>
                <a:ea typeface="微软雅黑"/>
                <a:sym typeface="微软雅黑"/>
              </a:rPr>
              <a:t>,</a:t>
            </a:r>
            <a:r>
              <a:rPr lang="zh-CN" altLang="en-US" dirty="0">
                <a:latin typeface="微软雅黑"/>
                <a:ea typeface="微软雅黑"/>
                <a:sym typeface="微软雅黑"/>
              </a:rPr>
              <a:t>你能看出全国人民是怎样投身到抗日救亡运动中的吗</a:t>
            </a:r>
            <a:r>
              <a:rPr lang="en-US" altLang="zh-CN" dirty="0">
                <a:latin typeface="微软雅黑"/>
                <a:ea typeface="微软雅黑"/>
                <a:sym typeface="微软雅黑"/>
              </a:rPr>
              <a:t>?    </a:t>
            </a:r>
          </a:p>
        </p:txBody>
      </p:sp>
      <p:pic>
        <p:nvPicPr>
          <p:cNvPr id="6" name="图片 5" descr="12348606_124513429199_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504" y="249492"/>
            <a:ext cx="2214578" cy="535785"/>
          </a:xfrm>
          <a:prstGeom prst="rect">
            <a:avLst/>
          </a:prstGeom>
          <a:noFill/>
          <a:ln w="9525">
            <a:noFill/>
            <a:miter lim="800000"/>
            <a:headEnd/>
            <a:tailEnd/>
          </a:ln>
        </p:spPr>
      </p:pic>
      <p:sp>
        <p:nvSpPr>
          <p:cNvPr id="7" name="Text Box 4"/>
          <p:cNvSpPr txBox="1">
            <a:spLocks noChangeArrowheads="1"/>
          </p:cNvSpPr>
          <p:nvPr/>
        </p:nvSpPr>
        <p:spPr bwMode="auto">
          <a:xfrm>
            <a:off x="536132" y="144717"/>
            <a:ext cx="128588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zh-CN" altLang="en-US" sz="2800" b="1" dirty="0">
                <a:solidFill>
                  <a:srgbClr val="FC028F"/>
                </a:solidFill>
                <a:latin typeface="微软雅黑"/>
                <a:ea typeface="微软雅黑"/>
                <a:sym typeface="微软雅黑"/>
              </a:rPr>
              <a:t>活动园</a:t>
            </a:r>
          </a:p>
        </p:txBody>
      </p:sp>
      <p:pic>
        <p:nvPicPr>
          <p:cNvPr id="9" name="图片 8" descr="360截图20191226102947275.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488641" y="2006736"/>
            <a:ext cx="5912284" cy="1630717"/>
          </a:xfrm>
          <a:prstGeom prst="rect">
            <a:avLst/>
          </a:prstGeom>
        </p:spPr>
      </p:pic>
      <p:sp>
        <p:nvSpPr>
          <p:cNvPr id="10" name="矩形 9"/>
          <p:cNvSpPr/>
          <p:nvPr/>
        </p:nvSpPr>
        <p:spPr>
          <a:xfrm>
            <a:off x="2855431" y="3758684"/>
            <a:ext cx="3185487" cy="369332"/>
          </a:xfrm>
          <a:prstGeom prst="rect">
            <a:avLst/>
          </a:prstGeom>
        </p:spPr>
        <p:txBody>
          <a:bodyPr wrap="none">
            <a:spAutoFit/>
          </a:bodyPr>
          <a:lstStyle/>
          <a:p>
            <a:r>
              <a:rPr lang="zh-CN" altLang="en-US" dirty="0">
                <a:latin typeface="微软雅黑"/>
                <a:ea typeface="微软雅黑"/>
                <a:sym typeface="微软雅黑"/>
              </a:rPr>
              <a:t>反映抗日救亡运动的浮雕组图</a:t>
            </a:r>
          </a:p>
        </p:txBody>
      </p:sp>
    </p:spTree>
  </p:cSld>
  <p:clrMapOvr>
    <a:masterClrMapping/>
  </p:clrMapOvr>
  <p:transition spd="slow" advClick="0" advTm="1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ox(in)">
                                      <p:cBhvr>
                                        <p:cTn id="18" dur="500"/>
                                        <p:tgtEl>
                                          <p:spTgt spid="9"/>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ox(in)">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14445" y="1810004"/>
            <a:ext cx="5186379" cy="954107"/>
          </a:xfrm>
          <a:prstGeom prst="rect">
            <a:avLst/>
          </a:prstGeom>
          <a:ln w="19050">
            <a:solidFill>
              <a:srgbClr val="FFC000"/>
            </a:solidFill>
          </a:ln>
        </p:spPr>
        <p:txBody>
          <a:bodyPr wrap="square">
            <a:spAutoFit/>
          </a:bodyPr>
          <a:lstStyle/>
          <a:p>
            <a:r>
              <a:rPr lang="zh-CN" altLang="en-US" sz="2800" dirty="0">
                <a:latin typeface="微软雅黑"/>
                <a:ea typeface="微软雅黑"/>
                <a:sym typeface="微软雅黑"/>
              </a:rPr>
              <a:t>你还知道哪些爱国民众抗日的故事</a:t>
            </a:r>
            <a:r>
              <a:rPr lang="en-US" altLang="zh-CN" sz="2800" dirty="0">
                <a:latin typeface="微软雅黑"/>
                <a:ea typeface="微软雅黑"/>
                <a:sym typeface="微软雅黑"/>
              </a:rPr>
              <a:t>?</a:t>
            </a:r>
            <a:r>
              <a:rPr lang="zh-CN" altLang="en-US" sz="2800" dirty="0">
                <a:latin typeface="微软雅黑"/>
                <a:ea typeface="微软雅黑"/>
                <a:sym typeface="微软雅黑"/>
              </a:rPr>
              <a:t>把它们讲给同学们听一听。</a:t>
            </a:r>
          </a:p>
        </p:txBody>
      </p:sp>
      <p:pic>
        <p:nvPicPr>
          <p:cNvPr id="3" name="图片 1" descr="12348606_124513429199_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4282" y="214296"/>
            <a:ext cx="2451100" cy="687774"/>
          </a:xfrm>
          <a:prstGeom prst="rect">
            <a:avLst/>
          </a:prstGeom>
          <a:noFill/>
          <a:ln w="9525">
            <a:noFill/>
            <a:miter lim="800000"/>
            <a:headEnd/>
            <a:tailEnd/>
          </a:ln>
        </p:spPr>
      </p:pic>
      <p:sp>
        <p:nvSpPr>
          <p:cNvPr id="4" name="文本框 6"/>
          <p:cNvSpPr txBox="1">
            <a:spLocks noChangeArrowheads="1"/>
          </p:cNvSpPr>
          <p:nvPr/>
        </p:nvSpPr>
        <p:spPr bwMode="auto">
          <a:xfrm>
            <a:off x="683569" y="354360"/>
            <a:ext cx="1620957" cy="523220"/>
          </a:xfrm>
          <a:prstGeom prst="rect">
            <a:avLst/>
          </a:prstGeom>
          <a:noFill/>
          <a:ln w="9525">
            <a:noFill/>
            <a:miter lim="800000"/>
          </a:ln>
        </p:spPr>
        <p:txBody>
          <a:bodyPr wrap="none">
            <a:spAutoFit/>
          </a:bodyPr>
          <a:lstStyle/>
          <a:p>
            <a:pPr algn="ctr"/>
            <a:r>
              <a:rPr lang="zh-CN" altLang="en-US" sz="2800" b="1" dirty="0">
                <a:solidFill>
                  <a:srgbClr val="FC028F"/>
                </a:solidFill>
                <a:latin typeface="微软雅黑"/>
                <a:ea typeface="微软雅黑"/>
                <a:sym typeface="微软雅黑"/>
              </a:rPr>
              <a:t>畅所欲言</a:t>
            </a:r>
          </a:p>
        </p:txBody>
      </p:sp>
      <p:pic>
        <p:nvPicPr>
          <p:cNvPr id="5" name="图片 1"/>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900880" y="2064543"/>
            <a:ext cx="1527758" cy="2263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ox(i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286000" y="1394505"/>
            <a:ext cx="4643454" cy="1815882"/>
          </a:xfrm>
          <a:prstGeom prst="rect">
            <a:avLst/>
          </a:prstGeom>
          <a:ln w="19050">
            <a:solidFill>
              <a:srgbClr val="FFC000"/>
            </a:solidFill>
          </a:ln>
        </p:spPr>
        <p:txBody>
          <a:bodyPr wrap="square">
            <a:spAutoFit/>
          </a:bodyPr>
          <a:lstStyle/>
          <a:p>
            <a:r>
              <a:rPr lang="zh-CN" altLang="en-US" sz="2800" dirty="0">
                <a:latin typeface="微软雅黑"/>
                <a:ea typeface="微软雅黑"/>
                <a:sym typeface="微软雅黑"/>
              </a:rPr>
              <a:t> 有些人缺乏公共意识</a:t>
            </a:r>
            <a:r>
              <a:rPr lang="en-US" altLang="zh-CN" sz="2800" dirty="0">
                <a:latin typeface="微软雅黑"/>
                <a:ea typeface="微软雅黑"/>
                <a:sym typeface="微软雅黑"/>
              </a:rPr>
              <a:t>,</a:t>
            </a:r>
            <a:r>
              <a:rPr lang="zh-CN" altLang="en-US" sz="2800" dirty="0">
                <a:latin typeface="微软雅黑"/>
                <a:ea typeface="微软雅黑"/>
                <a:sym typeface="微软雅黑"/>
              </a:rPr>
              <a:t>过分强调自己的利益</a:t>
            </a:r>
            <a:r>
              <a:rPr lang="en-US" altLang="zh-CN" sz="2800" dirty="0">
                <a:latin typeface="微软雅黑"/>
                <a:ea typeface="微软雅黑"/>
                <a:sym typeface="微软雅黑"/>
              </a:rPr>
              <a:t>,</a:t>
            </a:r>
            <a:r>
              <a:rPr lang="zh-CN" altLang="en-US" sz="2800" dirty="0">
                <a:latin typeface="微软雅黑"/>
                <a:ea typeface="微软雅黑"/>
                <a:sym typeface="微软雅黑"/>
              </a:rPr>
              <a:t>妨碍甚至危害他人和社会利益</a:t>
            </a:r>
            <a:r>
              <a:rPr lang="en-US" altLang="zh-CN" sz="2800" dirty="0">
                <a:latin typeface="微软雅黑"/>
                <a:ea typeface="微软雅黑"/>
                <a:sym typeface="微软雅黑"/>
              </a:rPr>
              <a:t>,</a:t>
            </a:r>
            <a:r>
              <a:rPr lang="zh-CN" altLang="en-US" sz="2800" dirty="0">
                <a:latin typeface="微软雅黑"/>
                <a:ea typeface="微软雅黑"/>
                <a:sym typeface="微软雅黑"/>
              </a:rPr>
              <a:t>不利于构建平等友善的社会。</a:t>
            </a:r>
          </a:p>
        </p:txBody>
      </p:sp>
      <p:pic>
        <p:nvPicPr>
          <p:cNvPr id="3" name="图片 2"/>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7429521" y="2732485"/>
            <a:ext cx="815975" cy="852488"/>
          </a:xfrm>
          <a:prstGeom prst="rect">
            <a:avLst/>
          </a:prstGeom>
          <a:noFill/>
          <a:ln w="9525">
            <a:noFill/>
            <a:miter lim="800000"/>
            <a:headEnd/>
            <a:tailEnd/>
          </a:ln>
        </p:spPr>
      </p:pic>
      <p:grpSp>
        <p:nvGrpSpPr>
          <p:cNvPr id="2" name="组合 10"/>
          <p:cNvGrpSpPr/>
          <p:nvPr/>
        </p:nvGrpSpPr>
        <p:grpSpPr>
          <a:xfrm>
            <a:off x="305752" y="333852"/>
            <a:ext cx="1222058" cy="323373"/>
            <a:chOff x="11438" y="7275"/>
            <a:chExt cx="2566" cy="679"/>
          </a:xfrm>
        </p:grpSpPr>
        <p:pic>
          <p:nvPicPr>
            <p:cNvPr id="6" name="图片 5">
              <a:hlinkClick r:id="" action="ppaction://noaction"/>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438" y="7292"/>
              <a:ext cx="2566" cy="596"/>
            </a:xfrm>
            <a:prstGeom prst="rect">
              <a:avLst/>
            </a:prstGeom>
            <a:ln>
              <a:noFill/>
            </a:ln>
            <a:effectLst>
              <a:outerShdw blurRad="292100" dist="139700" dir="2700000" algn="tl" rotWithShape="0">
                <a:srgbClr val="333333">
                  <a:alpha val="65000"/>
                </a:srgbClr>
              </a:outerShdw>
            </a:effectLst>
          </p:spPr>
        </p:pic>
        <p:sp>
          <p:nvSpPr>
            <p:cNvPr id="7" name="文本框 14">
              <a:hlinkClick r:id="" action="ppaction://noaction"/>
            </p:cNvPr>
            <p:cNvSpPr txBox="1"/>
            <p:nvPr/>
          </p:nvSpPr>
          <p:spPr>
            <a:xfrm>
              <a:off x="11457" y="7275"/>
              <a:ext cx="2299" cy="679"/>
            </a:xfrm>
            <a:prstGeom prst="rect">
              <a:avLst/>
            </a:prstGeom>
            <a:noFill/>
          </p:spPr>
          <p:txBody>
            <a:bodyPr wrap="square" rtlCol="0">
              <a:spAutoFit/>
            </a:bodyPr>
            <a:lstStyle/>
            <a:p>
              <a:pPr algn="ctr"/>
              <a:r>
                <a:rPr kumimoji="1" lang="zh-CN" altLang="en-US" sz="1500" b="1" dirty="0">
                  <a:solidFill>
                    <a:schemeClr val="bg1"/>
                  </a:solidFill>
                  <a:latin typeface="微软雅黑"/>
                  <a:ea typeface="微软雅黑"/>
                  <a:sym typeface="微软雅黑"/>
                </a:rPr>
                <a:t>第二课时</a:t>
              </a:r>
            </a:p>
          </p:txBody>
        </p:sp>
      </p:grpSp>
    </p:spTree>
  </p:cSld>
  <p:clrMapOvr>
    <a:masterClrMapping/>
  </p:clrMapOvr>
  <p:transition spd="slow" advClick="0" advTm="1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Horizontal)">
                                      <p:cBhvr>
                                        <p:cTn id="7" dur="500"/>
                                        <p:tgtEl>
                                          <p:spTgt spid="3"/>
                                        </p:tgtEl>
                                      </p:cBhvr>
                                    </p:animEffect>
                                  </p:childTnLst>
                                </p:cTn>
                              </p:par>
                              <p:par>
                                <p:cTn id="8" presetID="16" presetClass="entr" presetSubtype="2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Horizont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12348606_124513429199_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160718"/>
            <a:ext cx="2214578" cy="535785"/>
          </a:xfrm>
          <a:prstGeom prst="rect">
            <a:avLst/>
          </a:prstGeom>
          <a:noFill/>
          <a:ln w="9525">
            <a:noFill/>
            <a:miter lim="800000"/>
            <a:headEnd/>
            <a:tailEnd/>
          </a:ln>
        </p:spPr>
      </p:pic>
      <p:sp>
        <p:nvSpPr>
          <p:cNvPr id="3" name="Text Box 4"/>
          <p:cNvSpPr txBox="1">
            <a:spLocks noChangeArrowheads="1"/>
          </p:cNvSpPr>
          <p:nvPr/>
        </p:nvSpPr>
        <p:spPr bwMode="auto">
          <a:xfrm>
            <a:off x="642910" y="55943"/>
            <a:ext cx="128588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zh-CN" altLang="en-US" sz="2800" b="1" dirty="0">
                <a:solidFill>
                  <a:srgbClr val="FC028F"/>
                </a:solidFill>
                <a:latin typeface="微软雅黑"/>
                <a:ea typeface="微软雅黑"/>
                <a:sym typeface="微软雅黑"/>
              </a:rPr>
              <a:t>活动园</a:t>
            </a:r>
          </a:p>
        </p:txBody>
      </p:sp>
      <p:sp>
        <p:nvSpPr>
          <p:cNvPr id="5" name="矩形 4"/>
          <p:cNvSpPr/>
          <p:nvPr/>
        </p:nvSpPr>
        <p:spPr>
          <a:xfrm>
            <a:off x="1187624" y="1329612"/>
            <a:ext cx="3816424" cy="3139321"/>
          </a:xfrm>
          <a:prstGeom prst="rect">
            <a:avLst/>
          </a:prstGeom>
        </p:spPr>
        <p:txBody>
          <a:bodyPr wrap="square">
            <a:spAutoFit/>
          </a:bodyPr>
          <a:lstStyle/>
          <a:p>
            <a:r>
              <a:rPr lang="zh-CN" altLang="en-US" dirty="0">
                <a:latin typeface="微软雅黑"/>
                <a:ea typeface="微软雅黑"/>
                <a:sym typeface="微软雅黑"/>
              </a:rPr>
              <a:t>有时我们会发现身边有这样的人</a:t>
            </a:r>
            <a:r>
              <a:rPr lang="en-US" altLang="zh-CN" dirty="0">
                <a:latin typeface="微软雅黑"/>
                <a:ea typeface="微软雅黑"/>
                <a:sym typeface="微软雅黑"/>
              </a:rPr>
              <a:t>……</a:t>
            </a:r>
            <a:r>
              <a:rPr lang="zh-CN" altLang="en-US" dirty="0">
                <a:latin typeface="微软雅黑"/>
                <a:ea typeface="微软雅黑"/>
                <a:sym typeface="微软雅黑"/>
              </a:rPr>
              <a:t>    </a:t>
            </a:r>
            <a:endParaRPr lang="en-US" altLang="zh-CN" dirty="0">
              <a:latin typeface="微软雅黑"/>
              <a:ea typeface="微软雅黑"/>
              <a:sym typeface="微软雅黑"/>
            </a:endParaRPr>
          </a:p>
          <a:p>
            <a:r>
              <a:rPr lang="zh-CN" altLang="en-US" dirty="0">
                <a:latin typeface="微软雅黑"/>
                <a:ea typeface="微软雅黑"/>
                <a:sym typeface="微软雅黑"/>
              </a:rPr>
              <a:t>小刚乘坐公共汽车回家。上车后</a:t>
            </a:r>
            <a:r>
              <a:rPr lang="en-US" altLang="zh-CN" dirty="0">
                <a:latin typeface="微软雅黑"/>
                <a:ea typeface="微软雅黑"/>
                <a:sym typeface="微软雅黑"/>
              </a:rPr>
              <a:t>,</a:t>
            </a:r>
            <a:r>
              <a:rPr lang="zh-CN" altLang="en-US" dirty="0">
                <a:latin typeface="微软雅黑"/>
                <a:ea typeface="微软雅黑"/>
                <a:sym typeface="微软雅黑"/>
              </a:rPr>
              <a:t>他抢了一个座位</a:t>
            </a:r>
            <a:r>
              <a:rPr lang="en-US" altLang="zh-CN" dirty="0">
                <a:latin typeface="微软雅黑"/>
                <a:ea typeface="微软雅黑"/>
                <a:sym typeface="微软雅黑"/>
              </a:rPr>
              <a:t>,</a:t>
            </a:r>
            <a:r>
              <a:rPr lang="zh-CN" altLang="en-US" dirty="0">
                <a:latin typeface="微软雅黑"/>
                <a:ea typeface="微软雅黑"/>
                <a:sym typeface="微软雅黑"/>
              </a:rPr>
              <a:t>坐下后用脚不停地点着前面人的座位</a:t>
            </a:r>
            <a:r>
              <a:rPr lang="en-US" altLang="zh-CN" dirty="0">
                <a:latin typeface="微软雅黑"/>
                <a:ea typeface="微软雅黑"/>
                <a:sym typeface="微软雅黑"/>
              </a:rPr>
              <a:t>,</a:t>
            </a:r>
            <a:r>
              <a:rPr lang="zh-CN" altLang="en-US" dirty="0">
                <a:latin typeface="微软雅黑"/>
                <a:ea typeface="微软雅黑"/>
                <a:sym typeface="微软雅黑"/>
              </a:rPr>
              <a:t>前面的乘客不时地回头表示抗议</a:t>
            </a:r>
            <a:r>
              <a:rPr lang="en-US" altLang="zh-CN" dirty="0">
                <a:latin typeface="微软雅黑"/>
                <a:ea typeface="微软雅黑"/>
                <a:sym typeface="微软雅黑"/>
              </a:rPr>
              <a:t>,</a:t>
            </a:r>
            <a:r>
              <a:rPr lang="zh-CN" altLang="en-US" dirty="0">
                <a:latin typeface="微软雅黑"/>
                <a:ea typeface="微软雅黑"/>
                <a:sym typeface="微软雅黑"/>
              </a:rPr>
              <a:t>他却视而不见</a:t>
            </a:r>
            <a:r>
              <a:rPr lang="en-US" altLang="zh-CN" dirty="0">
                <a:latin typeface="微软雅黑"/>
                <a:ea typeface="微软雅黑"/>
                <a:sym typeface="微软雅黑"/>
              </a:rPr>
              <a:t>,</a:t>
            </a:r>
            <a:r>
              <a:rPr lang="zh-CN" altLang="en-US" dirty="0">
                <a:latin typeface="微软雅黑"/>
                <a:ea typeface="微软雅黑"/>
                <a:sym typeface="微软雅黑"/>
              </a:rPr>
              <a:t>还带上耳机和着音乐大声地唱歌。周围人纷纷向他投以不满的目光</a:t>
            </a:r>
            <a:r>
              <a:rPr lang="en-US" altLang="zh-CN" dirty="0">
                <a:latin typeface="微软雅黑"/>
                <a:ea typeface="微软雅黑"/>
                <a:sym typeface="微软雅黑"/>
              </a:rPr>
              <a:t>,</a:t>
            </a:r>
            <a:r>
              <a:rPr lang="zh-CN" altLang="en-US" dirty="0">
                <a:latin typeface="微软雅黑"/>
                <a:ea typeface="微软雅黑"/>
                <a:sym typeface="微软雅黑"/>
              </a:rPr>
              <a:t>但是他却不以为然</a:t>
            </a:r>
            <a:r>
              <a:rPr lang="en-US" altLang="zh-CN" dirty="0">
                <a:latin typeface="微软雅黑"/>
                <a:ea typeface="微软雅黑"/>
                <a:sym typeface="微软雅黑"/>
              </a:rPr>
              <a:t>,</a:t>
            </a:r>
            <a:r>
              <a:rPr lang="zh-CN" altLang="en-US" dirty="0">
                <a:latin typeface="微软雅黑"/>
                <a:ea typeface="微软雅黑"/>
                <a:sym typeface="微软雅黑"/>
              </a:rPr>
              <a:t>并强调唱歌是他的权利。公共汽车到站了</a:t>
            </a:r>
            <a:r>
              <a:rPr lang="en-US" altLang="zh-CN" dirty="0">
                <a:latin typeface="微软雅黑"/>
                <a:ea typeface="微软雅黑"/>
                <a:sym typeface="微软雅黑"/>
              </a:rPr>
              <a:t>,</a:t>
            </a:r>
            <a:r>
              <a:rPr lang="zh-CN" altLang="en-US" dirty="0">
                <a:latin typeface="微软雅黑"/>
                <a:ea typeface="微软雅黑"/>
                <a:sym typeface="微软雅黑"/>
              </a:rPr>
              <a:t>他才急匆匆地从座位上站起来</a:t>
            </a:r>
            <a:r>
              <a:rPr lang="en-US" altLang="zh-CN" dirty="0">
                <a:latin typeface="微软雅黑"/>
                <a:ea typeface="微软雅黑"/>
                <a:sym typeface="微软雅黑"/>
              </a:rPr>
              <a:t>,</a:t>
            </a:r>
            <a:r>
              <a:rPr lang="zh-CN" altLang="en-US" dirty="0">
                <a:latin typeface="微软雅黑"/>
                <a:ea typeface="微软雅黑"/>
                <a:sym typeface="微软雅黑"/>
              </a:rPr>
              <a:t>一下子冲到车门口跳下车。</a:t>
            </a:r>
          </a:p>
        </p:txBody>
      </p:sp>
      <p:pic>
        <p:nvPicPr>
          <p:cNvPr id="7" name="图片 6" descr="360截图20191224152717987.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64089" y="1275606"/>
            <a:ext cx="2809875" cy="241458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par>
                                <p:cTn id="13" presetID="4" presetClass="entr" presetSubtype="16"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in)">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62100" y="962025"/>
            <a:ext cx="5143500" cy="2631490"/>
          </a:xfrm>
          <a:prstGeom prst="rect">
            <a:avLst/>
          </a:prstGeom>
          <a:ln w="19050">
            <a:solidFill>
              <a:srgbClr val="FFC000"/>
            </a:solidFill>
          </a:ln>
        </p:spPr>
        <p:txBody>
          <a:bodyPr wrap="square">
            <a:spAutoFit/>
          </a:bodyPr>
          <a:lstStyle/>
          <a:p>
            <a:pPr algn="ctr">
              <a:spcBef>
                <a:spcPts val="600"/>
              </a:spcBef>
            </a:pPr>
            <a:r>
              <a:rPr lang="zh-CN" altLang="en-US" sz="2000" dirty="0">
                <a:latin typeface="微软雅黑"/>
                <a:ea typeface="微软雅黑"/>
                <a:sym typeface="微软雅黑"/>
              </a:rPr>
              <a:t>中流砥柱    </a:t>
            </a:r>
            <a:endParaRPr lang="en-US" altLang="zh-CN" sz="2000" dirty="0">
              <a:latin typeface="微软雅黑"/>
              <a:ea typeface="微软雅黑"/>
              <a:sym typeface="微软雅黑"/>
            </a:endParaRPr>
          </a:p>
          <a:p>
            <a:pPr>
              <a:spcBef>
                <a:spcPts val="600"/>
              </a:spcBef>
            </a:pPr>
            <a:r>
              <a:rPr lang="zh-CN" altLang="en-US" sz="2000" dirty="0">
                <a:latin typeface="微软雅黑"/>
                <a:ea typeface="微软雅黑"/>
                <a:sym typeface="微软雅黑"/>
              </a:rPr>
              <a:t>         在民族危机的紧要关头</a:t>
            </a:r>
            <a:r>
              <a:rPr lang="en-US" altLang="zh-CN" sz="2000" dirty="0">
                <a:latin typeface="微软雅黑"/>
                <a:ea typeface="微软雅黑"/>
                <a:sym typeface="微软雅黑"/>
              </a:rPr>
              <a:t>,</a:t>
            </a:r>
            <a:r>
              <a:rPr lang="zh-CN" altLang="en-US" sz="2000" dirty="0">
                <a:latin typeface="微软雅黑"/>
                <a:ea typeface="微软雅黑"/>
                <a:sym typeface="微软雅黑"/>
              </a:rPr>
              <a:t>中国共产党高举抗日民族统一战线的大旗</a:t>
            </a:r>
            <a:r>
              <a:rPr lang="en-US" altLang="zh-CN" sz="2000" dirty="0">
                <a:latin typeface="微软雅黑"/>
                <a:ea typeface="微软雅黑"/>
                <a:sym typeface="微软雅黑"/>
              </a:rPr>
              <a:t>,</a:t>
            </a:r>
            <a:r>
              <a:rPr lang="zh-CN" altLang="en-US" sz="2000" dirty="0">
                <a:latin typeface="微软雅黑"/>
                <a:ea typeface="微软雅黑"/>
                <a:sym typeface="微软雅黑"/>
              </a:rPr>
              <a:t>主张全民族抗战、持久抗战</a:t>
            </a:r>
            <a:r>
              <a:rPr lang="en-US" altLang="zh-CN" sz="2000" dirty="0">
                <a:latin typeface="微软雅黑"/>
                <a:ea typeface="微软雅黑"/>
                <a:sym typeface="微软雅黑"/>
              </a:rPr>
              <a:t>,</a:t>
            </a:r>
            <a:r>
              <a:rPr lang="zh-CN" altLang="en-US" sz="2000" dirty="0">
                <a:latin typeface="微软雅黑"/>
                <a:ea typeface="微软雅黑"/>
                <a:sym typeface="微软雅黑"/>
              </a:rPr>
              <a:t>开辟敌后战场</a:t>
            </a:r>
            <a:r>
              <a:rPr lang="en-US" altLang="zh-CN" sz="2000" dirty="0">
                <a:latin typeface="微软雅黑"/>
                <a:ea typeface="微软雅黑"/>
                <a:sym typeface="微软雅黑"/>
              </a:rPr>
              <a:t>,</a:t>
            </a:r>
            <a:r>
              <a:rPr lang="zh-CN" altLang="en-US" sz="2000" dirty="0">
                <a:latin typeface="微软雅黑"/>
                <a:ea typeface="微软雅黑"/>
                <a:sym typeface="微软雅黑"/>
              </a:rPr>
              <a:t>建立并巩固了敌后抗日根据地。无论条件多么艰苦、形势多么险恶、战争多么残酷</a:t>
            </a:r>
            <a:r>
              <a:rPr lang="en-US" altLang="zh-CN" sz="2000" dirty="0">
                <a:latin typeface="微软雅黑"/>
                <a:ea typeface="微软雅黑"/>
                <a:sym typeface="微软雅黑"/>
              </a:rPr>
              <a:t>,</a:t>
            </a:r>
            <a:r>
              <a:rPr lang="zh-CN" altLang="en-US" sz="2000" dirty="0">
                <a:latin typeface="微软雅黑"/>
                <a:ea typeface="微软雅黑"/>
                <a:sym typeface="微软雅黑"/>
              </a:rPr>
              <a:t>中国共产党始终坚持抗战到底</a:t>
            </a:r>
            <a:r>
              <a:rPr lang="en-US" altLang="zh-CN" sz="2000" dirty="0">
                <a:latin typeface="微软雅黑"/>
                <a:ea typeface="微软雅黑"/>
                <a:sym typeface="微软雅黑"/>
              </a:rPr>
              <a:t>,</a:t>
            </a:r>
            <a:r>
              <a:rPr lang="zh-CN" altLang="en-US" sz="2000" dirty="0">
                <a:latin typeface="微软雅黑"/>
                <a:ea typeface="微软雅黑"/>
                <a:sym typeface="微软雅黑"/>
              </a:rPr>
              <a:t>为全国人民树立百折不挠、坚忍不拔的必胜信念</a:t>
            </a:r>
            <a:r>
              <a:rPr lang="en-US" altLang="zh-CN" sz="2000" dirty="0">
                <a:latin typeface="微软雅黑"/>
                <a:ea typeface="微软雅黑"/>
                <a:sym typeface="微软雅黑"/>
              </a:rPr>
              <a:t>,</a:t>
            </a:r>
            <a:r>
              <a:rPr lang="zh-CN" altLang="en-US" sz="2000" dirty="0">
                <a:latin typeface="微软雅黑"/>
                <a:ea typeface="微软雅黑"/>
                <a:sym typeface="微软雅黑"/>
              </a:rPr>
              <a:t>成为抗日战争的中流砥柱。</a:t>
            </a:r>
          </a:p>
        </p:txBody>
      </p:sp>
      <p:pic>
        <p:nvPicPr>
          <p:cNvPr id="6" name="图片 1"/>
          <p:cNvPicPr>
            <a:picLocks noChangeAspect="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900880" y="2064543"/>
            <a:ext cx="1527758" cy="2263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1"/>
          <p:cNvSpPr txBox="1">
            <a:spLocks noChangeArrowheads="1"/>
          </p:cNvSpPr>
          <p:nvPr/>
        </p:nvSpPr>
        <p:spPr bwMode="auto">
          <a:xfrm>
            <a:off x="2357422" y="910817"/>
            <a:ext cx="5572164" cy="523220"/>
          </a:xfrm>
          <a:prstGeom prst="rect">
            <a:avLst/>
          </a:prstGeom>
          <a:noFill/>
          <a:ln w="9525">
            <a:noFill/>
            <a:miter lim="800000"/>
          </a:ln>
        </p:spPr>
        <p:txBody>
          <a:bodyPr wrap="square">
            <a:spAutoFit/>
          </a:bodyPr>
          <a:lstStyle/>
          <a:p>
            <a:pPr algn="ctr">
              <a:spcBef>
                <a:spcPct val="50000"/>
              </a:spcBef>
            </a:pPr>
            <a:r>
              <a:rPr lang="zh-CN" altLang="en-US" sz="2800" dirty="0">
                <a:latin typeface="微软雅黑"/>
                <a:ea typeface="微软雅黑"/>
                <a:sym typeface="微软雅黑"/>
              </a:rPr>
              <a:t>勿忘国耻</a:t>
            </a:r>
            <a:endParaRPr lang="zh-CN" altLang="en-US" sz="2800" b="1" dirty="0">
              <a:solidFill>
                <a:srgbClr val="FF0000"/>
              </a:solidFill>
              <a:latin typeface="微软雅黑"/>
              <a:ea typeface="微软雅黑"/>
              <a:sym typeface="微软雅黑"/>
            </a:endParaRPr>
          </a:p>
        </p:txBody>
      </p:sp>
      <p:grpSp>
        <p:nvGrpSpPr>
          <p:cNvPr id="2" name="组合 7"/>
          <p:cNvGrpSpPr/>
          <p:nvPr/>
        </p:nvGrpSpPr>
        <p:grpSpPr>
          <a:xfrm>
            <a:off x="257475" y="190972"/>
            <a:ext cx="1222058" cy="323373"/>
            <a:chOff x="11438" y="6658"/>
            <a:chExt cx="2566" cy="679"/>
          </a:xfrm>
        </p:grpSpPr>
        <p:pic>
          <p:nvPicPr>
            <p:cNvPr id="9" name="图片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438" y="6679"/>
              <a:ext cx="2566" cy="596"/>
            </a:xfrm>
            <a:prstGeom prst="rect">
              <a:avLst/>
            </a:prstGeom>
            <a:ln>
              <a:noFill/>
            </a:ln>
            <a:effectLst>
              <a:outerShdw blurRad="292100" dist="139700" dir="2700000" algn="tl" rotWithShape="0">
                <a:srgbClr val="333333">
                  <a:alpha val="65000"/>
                </a:srgbClr>
              </a:outerShdw>
            </a:effectLst>
          </p:spPr>
        </p:pic>
        <p:sp>
          <p:nvSpPr>
            <p:cNvPr id="10" name="文本框 15"/>
            <p:cNvSpPr txBox="1"/>
            <p:nvPr/>
          </p:nvSpPr>
          <p:spPr>
            <a:xfrm>
              <a:off x="11457" y="6658"/>
              <a:ext cx="2299" cy="679"/>
            </a:xfrm>
            <a:prstGeom prst="rect">
              <a:avLst/>
            </a:prstGeom>
            <a:noFill/>
          </p:spPr>
          <p:txBody>
            <a:bodyPr wrap="square" rtlCol="0">
              <a:spAutoFit/>
            </a:bodyPr>
            <a:lstStyle/>
            <a:p>
              <a:pPr algn="ctr"/>
              <a:r>
                <a:rPr kumimoji="1" lang="zh-CN" altLang="en-US" sz="1500" b="1" dirty="0">
                  <a:solidFill>
                    <a:schemeClr val="bg1"/>
                  </a:solidFill>
                  <a:latin typeface="微软雅黑"/>
                  <a:ea typeface="微软雅黑"/>
                  <a:sym typeface="微软雅黑"/>
                </a:rPr>
                <a:t>第一课时</a:t>
              </a:r>
            </a:p>
          </p:txBody>
        </p:sp>
      </p:grpSp>
      <p:sp>
        <p:nvSpPr>
          <p:cNvPr id="8" name="矩形 7"/>
          <p:cNvSpPr/>
          <p:nvPr/>
        </p:nvSpPr>
        <p:spPr>
          <a:xfrm>
            <a:off x="2428860" y="1714495"/>
            <a:ext cx="5643602" cy="1569660"/>
          </a:xfrm>
          <a:prstGeom prst="rect">
            <a:avLst/>
          </a:prstGeom>
          <a:ln w="19050" cap="rnd">
            <a:solidFill>
              <a:schemeClr val="accent6">
                <a:lumMod val="75000"/>
              </a:schemeClr>
            </a:solidFill>
          </a:ln>
        </p:spPr>
        <p:txBody>
          <a:bodyPr wrap="square">
            <a:spAutoFit/>
          </a:bodyPr>
          <a:lstStyle/>
          <a:p>
            <a:r>
              <a:rPr lang="en-US" altLang="zh-CN" sz="2400" dirty="0">
                <a:latin typeface="微软雅黑"/>
                <a:ea typeface="微软雅黑"/>
                <a:sym typeface="微软雅黑"/>
              </a:rPr>
              <a:t>         1931</a:t>
            </a:r>
            <a:r>
              <a:rPr lang="zh-CN" altLang="en-US" sz="2400" dirty="0">
                <a:latin typeface="微软雅黑"/>
                <a:ea typeface="微软雅黑"/>
                <a:sym typeface="微软雅黑"/>
              </a:rPr>
              <a:t>年</a:t>
            </a:r>
            <a:r>
              <a:rPr lang="en-US" altLang="zh-CN" sz="2400" dirty="0">
                <a:latin typeface="微软雅黑"/>
                <a:ea typeface="微软雅黑"/>
                <a:sym typeface="微软雅黑"/>
              </a:rPr>
              <a:t>9</a:t>
            </a:r>
            <a:r>
              <a:rPr lang="zh-CN" altLang="en-US" sz="2400" dirty="0">
                <a:latin typeface="微软雅黑"/>
                <a:ea typeface="微软雅黑"/>
                <a:sym typeface="微软雅黑"/>
              </a:rPr>
              <a:t>月至</a:t>
            </a:r>
            <a:r>
              <a:rPr lang="en-US" altLang="zh-CN" sz="2400" dirty="0">
                <a:latin typeface="微软雅黑"/>
                <a:ea typeface="微软雅黑"/>
                <a:sym typeface="微软雅黑"/>
              </a:rPr>
              <a:t>1945</a:t>
            </a:r>
            <a:r>
              <a:rPr lang="zh-CN" altLang="en-US" sz="2400" dirty="0">
                <a:latin typeface="微软雅黑"/>
                <a:ea typeface="微软雅黑"/>
                <a:sym typeface="微软雅黑"/>
              </a:rPr>
              <a:t>年</a:t>
            </a:r>
            <a:r>
              <a:rPr lang="en-US" altLang="zh-CN" sz="2400" dirty="0">
                <a:latin typeface="微软雅黑"/>
                <a:ea typeface="微软雅黑"/>
                <a:sym typeface="微软雅黑"/>
              </a:rPr>
              <a:t>8</a:t>
            </a:r>
            <a:r>
              <a:rPr lang="zh-CN" altLang="en-US" sz="2400" dirty="0">
                <a:latin typeface="微软雅黑"/>
                <a:ea typeface="微软雅黑"/>
                <a:sym typeface="微软雅黑"/>
              </a:rPr>
              <a:t>月的</a:t>
            </a:r>
            <a:r>
              <a:rPr lang="en-US" altLang="zh-CN" sz="2400" dirty="0">
                <a:latin typeface="微软雅黑"/>
                <a:ea typeface="微软雅黑"/>
                <a:sym typeface="微软雅黑"/>
              </a:rPr>
              <a:t>14</a:t>
            </a:r>
            <a:r>
              <a:rPr lang="zh-CN" altLang="en-US" sz="2400" dirty="0">
                <a:latin typeface="微软雅黑"/>
                <a:ea typeface="微软雅黑"/>
                <a:sym typeface="微软雅黑"/>
              </a:rPr>
              <a:t>年间</a:t>
            </a:r>
            <a:r>
              <a:rPr lang="en-US" altLang="zh-CN" sz="2400" dirty="0">
                <a:latin typeface="微软雅黑"/>
                <a:ea typeface="微软雅黑"/>
                <a:sym typeface="微软雅黑"/>
              </a:rPr>
              <a:t>,</a:t>
            </a:r>
            <a:r>
              <a:rPr lang="zh-CN" altLang="en-US" sz="2400" dirty="0">
                <a:latin typeface="微软雅黑"/>
                <a:ea typeface="微软雅黑"/>
                <a:sym typeface="微软雅黑"/>
              </a:rPr>
              <a:t>日本帝国主义的铁蹄践了中国大好河山。人民生灵涂</a:t>
            </a:r>
            <a:r>
              <a:rPr lang="en-US" altLang="zh-CN" sz="2400" dirty="0">
                <a:latin typeface="微软雅黑"/>
                <a:ea typeface="微软雅黑"/>
                <a:sym typeface="微软雅黑"/>
              </a:rPr>
              <a:t>,</a:t>
            </a:r>
            <a:r>
              <a:rPr lang="zh-CN" altLang="en-US" sz="2400" dirty="0">
                <a:latin typeface="微软雅黑"/>
                <a:ea typeface="微软雅黑"/>
                <a:sym typeface="微软雅黑"/>
              </a:rPr>
              <a:t>国土惨遭蹂躏</a:t>
            </a:r>
            <a:r>
              <a:rPr lang="en-US" altLang="zh-CN" sz="2400" dirty="0">
                <a:latin typeface="微软雅黑"/>
                <a:ea typeface="微软雅黑"/>
                <a:sym typeface="微软雅黑"/>
              </a:rPr>
              <a:t>,</a:t>
            </a:r>
            <a:r>
              <a:rPr lang="zh-CN" altLang="en-US" sz="2400" dirty="0">
                <a:latin typeface="微软雅黑"/>
                <a:ea typeface="微软雅黑"/>
                <a:sym typeface="微软雅黑"/>
              </a:rPr>
              <a:t>中华民族遭受前所未有的巨大灾难。</a:t>
            </a:r>
            <a:endParaRPr lang="zh-CN" altLang="en-US" sz="2400" b="1" dirty="0">
              <a:solidFill>
                <a:schemeClr val="accent2">
                  <a:lumMod val="50000"/>
                </a:schemeClr>
              </a:solidFill>
              <a:latin typeface="微软雅黑"/>
              <a:ea typeface="微软雅黑"/>
              <a:sym typeface="微软雅黑"/>
            </a:endParaRPr>
          </a:p>
        </p:txBody>
      </p:sp>
      <p:pic>
        <p:nvPicPr>
          <p:cNvPr id="11" name="图片 2"/>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20311" y="1872582"/>
            <a:ext cx="1482224" cy="2125948"/>
          </a:xfrm>
          <a:prstGeom prst="rect">
            <a:avLst/>
          </a:prstGeom>
          <a:noFill/>
          <a:ln w="9525">
            <a:noFill/>
            <a:miter lim="800000"/>
            <a:headEnd/>
            <a:tailEnd/>
          </a:ln>
        </p:spPr>
      </p:pic>
      <p:sp>
        <p:nvSpPr>
          <p:cNvPr id="3" name="文本框 2"/>
          <p:cNvSpPr txBox="1"/>
          <p:nvPr/>
        </p:nvSpPr>
        <p:spPr>
          <a:xfrm>
            <a:off x="3784415" y="4251626"/>
            <a:ext cx="1715334" cy="261610"/>
          </a:xfrm>
          <a:prstGeom prst="rect">
            <a:avLst/>
          </a:prstGeom>
          <a:noFill/>
        </p:spPr>
        <p:txBody>
          <a:bodyPr wrap="square" rtlCol="0">
            <a:spAutoFit/>
          </a:bodyPr>
          <a:lstStyle/>
          <a:p>
            <a:r>
              <a:rPr lang="en-US" altLang="zh-CN" sz="1050" dirty="0">
                <a:solidFill>
                  <a:srgbClr val="FFFFFF"/>
                </a:solidFill>
              </a:rPr>
              <a:t>https://www.ypppt.com/</a:t>
            </a:r>
            <a:endParaRPr lang="zh-CN" altLang="en-US" sz="1050" dirty="0">
              <a:solidFill>
                <a:srgbClr val="FFFFFF"/>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additive="base">
                                        <p:cTn id="7" dur="500" fill="hold"/>
                                        <p:tgtEl>
                                          <p:spTgt spid="10242"/>
                                        </p:tgtEl>
                                        <p:attrNameLst>
                                          <p:attrName>ppt_x</p:attrName>
                                        </p:attrNameLst>
                                      </p:cBhvr>
                                      <p:tavLst>
                                        <p:tav tm="0">
                                          <p:val>
                                            <p:strVal val="#ppt_x"/>
                                          </p:val>
                                        </p:tav>
                                        <p:tav tm="100000">
                                          <p:val>
                                            <p:strVal val="#ppt_x"/>
                                          </p:val>
                                        </p:tav>
                                      </p:tavLst>
                                    </p:anim>
                                    <p:anim calcmode="lin" valueType="num">
                                      <p:cBhvr additive="base">
                                        <p:cTn id="8" dur="500" fill="hold"/>
                                        <p:tgtEl>
                                          <p:spTgt spid="10242"/>
                                        </p:tgtEl>
                                        <p:attrNameLst>
                                          <p:attrName>ppt_y</p:attrName>
                                        </p:attrNameLst>
                                      </p:cBhvr>
                                      <p:tavLst>
                                        <p:tav tm="0">
                                          <p:val>
                                            <p:strVal val="1+#ppt_h/2"/>
                                          </p:val>
                                        </p:tav>
                                        <p:tav tm="100000">
                                          <p:val>
                                            <p:strVal val="#ppt_y"/>
                                          </p:val>
                                        </p:tav>
                                      </p:tavLst>
                                    </p:anim>
                                  </p:childTnLst>
                                </p:cTn>
                              </p:par>
                              <p:par>
                                <p:cTn id="9" presetID="16" presetClass="entr" presetSubtype="26"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Horizontal)">
                                      <p:cBhvr>
                                        <p:cTn id="11" dur="500"/>
                                        <p:tgtEl>
                                          <p:spTgt spid="8"/>
                                        </p:tgtEl>
                                      </p:cBhvr>
                                    </p:animEffect>
                                  </p:childTnLst>
                                </p:cTn>
                              </p:par>
                            </p:childTnLst>
                          </p:cTn>
                        </p:par>
                        <p:par>
                          <p:cTn id="12" fill="hold">
                            <p:stCondLst>
                              <p:cond delay="500"/>
                            </p:stCondLst>
                            <p:childTnLst>
                              <p:par>
                                <p:cTn id="13" presetID="4" presetClass="entr" presetSubtype="16"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ox(in)">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12348606_124513429199_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536" y="141480"/>
            <a:ext cx="2214578" cy="535785"/>
          </a:xfrm>
          <a:prstGeom prst="rect">
            <a:avLst/>
          </a:prstGeom>
          <a:noFill/>
          <a:ln w="9525">
            <a:noFill/>
            <a:miter lim="800000"/>
            <a:headEnd/>
            <a:tailEnd/>
          </a:ln>
        </p:spPr>
      </p:pic>
      <p:sp>
        <p:nvSpPr>
          <p:cNvPr id="4" name="Text Box 4"/>
          <p:cNvSpPr txBox="1">
            <a:spLocks noChangeArrowheads="1"/>
          </p:cNvSpPr>
          <p:nvPr/>
        </p:nvSpPr>
        <p:spPr bwMode="auto">
          <a:xfrm>
            <a:off x="827584" y="26373"/>
            <a:ext cx="128588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zh-CN" altLang="en-US" sz="2800" b="1" dirty="0">
                <a:solidFill>
                  <a:srgbClr val="FC028F"/>
                </a:solidFill>
                <a:latin typeface="微软雅黑"/>
                <a:ea typeface="微软雅黑"/>
                <a:sym typeface="微软雅黑"/>
              </a:rPr>
              <a:t>阅读角</a:t>
            </a:r>
          </a:p>
        </p:txBody>
      </p:sp>
      <p:sp>
        <p:nvSpPr>
          <p:cNvPr id="6" name="矩形 5"/>
          <p:cNvSpPr/>
          <p:nvPr/>
        </p:nvSpPr>
        <p:spPr>
          <a:xfrm>
            <a:off x="1543051" y="1122224"/>
            <a:ext cx="5838824" cy="1200329"/>
          </a:xfrm>
          <a:prstGeom prst="rect">
            <a:avLst/>
          </a:prstGeom>
        </p:spPr>
        <p:txBody>
          <a:bodyPr wrap="square">
            <a:spAutoFit/>
          </a:bodyPr>
          <a:lstStyle/>
          <a:p>
            <a:r>
              <a:rPr lang="en-US" altLang="zh-CN" dirty="0">
                <a:latin typeface="微软雅黑"/>
                <a:ea typeface="微软雅黑"/>
                <a:sym typeface="微软雅黑"/>
              </a:rPr>
              <a:t>         1936</a:t>
            </a:r>
            <a:r>
              <a:rPr lang="zh-CN" altLang="en-US" dirty="0">
                <a:latin typeface="微软雅黑"/>
                <a:ea typeface="微软雅黑"/>
                <a:sym typeface="微软雅黑"/>
              </a:rPr>
              <a:t>年</a:t>
            </a:r>
            <a:r>
              <a:rPr lang="en-US" altLang="zh-CN" dirty="0">
                <a:latin typeface="微软雅黑"/>
                <a:ea typeface="微软雅黑"/>
                <a:sym typeface="微软雅黑"/>
              </a:rPr>
              <a:t>12</a:t>
            </a:r>
            <a:r>
              <a:rPr lang="zh-CN" altLang="en-US" dirty="0">
                <a:latin typeface="微软雅黑"/>
                <a:ea typeface="微软雅黑"/>
                <a:sym typeface="微软雅黑"/>
              </a:rPr>
              <a:t>月</a:t>
            </a:r>
            <a:r>
              <a:rPr lang="en-US" altLang="zh-CN" dirty="0">
                <a:latin typeface="微软雅黑"/>
                <a:ea typeface="微软雅黑"/>
                <a:sym typeface="微软雅黑"/>
              </a:rPr>
              <a:t>12</a:t>
            </a:r>
            <a:r>
              <a:rPr lang="zh-CN" altLang="en-US" dirty="0">
                <a:latin typeface="微软雅黑"/>
                <a:ea typeface="微软雅黑"/>
                <a:sym typeface="微软雅黑"/>
              </a:rPr>
              <a:t>日</a:t>
            </a:r>
            <a:r>
              <a:rPr lang="en-US" altLang="zh-CN" dirty="0">
                <a:latin typeface="微软雅黑"/>
                <a:ea typeface="微软雅黑"/>
                <a:sym typeface="微软雅黑"/>
              </a:rPr>
              <a:t>,</a:t>
            </a:r>
            <a:r>
              <a:rPr lang="zh-CN" altLang="en-US" dirty="0">
                <a:latin typeface="微软雅黑"/>
                <a:ea typeface="微软雅黑"/>
                <a:sym typeface="微软雅黑"/>
              </a:rPr>
              <a:t>张学良和杨虎城在西安对蒋介石实行兵谏</a:t>
            </a:r>
            <a:r>
              <a:rPr lang="en-US" altLang="zh-CN" dirty="0">
                <a:latin typeface="微软雅黑"/>
                <a:ea typeface="微软雅黑"/>
                <a:sym typeface="微软雅黑"/>
              </a:rPr>
              <a:t>,</a:t>
            </a:r>
            <a:r>
              <a:rPr lang="zh-CN" altLang="en-US" dirty="0">
                <a:latin typeface="微软雅黑"/>
                <a:ea typeface="微软雅黑"/>
                <a:sym typeface="微软雅黑"/>
              </a:rPr>
              <a:t>中国共产党以大局为重</a:t>
            </a:r>
            <a:r>
              <a:rPr lang="en-US" altLang="zh-CN" dirty="0">
                <a:latin typeface="微软雅黑"/>
                <a:ea typeface="微软雅黑"/>
                <a:sym typeface="微软雅黑"/>
              </a:rPr>
              <a:t>,</a:t>
            </a:r>
            <a:r>
              <a:rPr lang="zh-CN" altLang="en-US" dirty="0">
                <a:latin typeface="微软雅黑"/>
                <a:ea typeface="微软雅黑"/>
                <a:sym typeface="微软雅黑"/>
              </a:rPr>
              <a:t>促成了事变的和平解决</a:t>
            </a:r>
            <a:r>
              <a:rPr lang="en-US" altLang="zh-CN" dirty="0">
                <a:latin typeface="微软雅黑"/>
                <a:ea typeface="微软雅黑"/>
                <a:sym typeface="微软雅黑"/>
              </a:rPr>
              <a:t>,</a:t>
            </a:r>
            <a:r>
              <a:rPr lang="zh-CN" altLang="en-US" dirty="0">
                <a:latin typeface="微软雅黑"/>
                <a:ea typeface="微软雅黑"/>
                <a:sym typeface="微软雅黑"/>
              </a:rPr>
              <a:t>这就是震惊中外的西安事变。从此十年内战结束</a:t>
            </a:r>
            <a:r>
              <a:rPr lang="en-US" altLang="zh-CN" dirty="0">
                <a:latin typeface="微软雅黑"/>
                <a:ea typeface="微软雅黑"/>
                <a:sym typeface="微软雅黑"/>
              </a:rPr>
              <a:t>,</a:t>
            </a:r>
            <a:r>
              <a:rPr lang="zh-CN" altLang="en-US" dirty="0">
                <a:latin typeface="微软雅黑"/>
                <a:ea typeface="微软雅黑"/>
                <a:sym typeface="微软雅黑"/>
              </a:rPr>
              <a:t>抗日民族统战线初步形成。</a:t>
            </a:r>
          </a:p>
        </p:txBody>
      </p:sp>
      <p:sp>
        <p:nvSpPr>
          <p:cNvPr id="7" name="矩形 6"/>
          <p:cNvSpPr/>
          <p:nvPr/>
        </p:nvSpPr>
        <p:spPr>
          <a:xfrm>
            <a:off x="1885949" y="2789277"/>
            <a:ext cx="4801314" cy="369332"/>
          </a:xfrm>
          <a:prstGeom prst="rect">
            <a:avLst/>
          </a:prstGeom>
          <a:ln w="19050">
            <a:solidFill>
              <a:srgbClr val="FFC000"/>
            </a:solidFill>
          </a:ln>
        </p:spPr>
        <p:txBody>
          <a:bodyPr wrap="none">
            <a:spAutoFit/>
          </a:bodyPr>
          <a:lstStyle/>
          <a:p>
            <a:r>
              <a:rPr lang="zh-CN" altLang="en-US" dirty="0">
                <a:latin typeface="微软雅黑"/>
                <a:ea typeface="微软雅黑"/>
                <a:sym typeface="微软雅黑"/>
              </a:rPr>
              <a:t>查一查资料了解西安事变和平决的那段史实。</a:t>
            </a:r>
          </a:p>
        </p:txBody>
      </p:sp>
      <p:pic>
        <p:nvPicPr>
          <p:cNvPr id="8" name="图片 1"/>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900880" y="2322553"/>
            <a:ext cx="1404920" cy="2081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par>
                                <p:cTn id="13" presetID="5" presetClass="entr" presetSubtype="1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checkerboard(across)">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8" presetClass="entr" presetSubtype="16"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diamond(in)">
                                      <p:cBhvr>
                                        <p:cTn id="2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12348606_124513429199_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160718"/>
            <a:ext cx="2214578" cy="535785"/>
          </a:xfrm>
          <a:prstGeom prst="rect">
            <a:avLst/>
          </a:prstGeom>
          <a:noFill/>
          <a:ln w="9525">
            <a:noFill/>
            <a:miter lim="800000"/>
            <a:headEnd/>
            <a:tailEnd/>
          </a:ln>
        </p:spPr>
      </p:pic>
      <p:sp>
        <p:nvSpPr>
          <p:cNvPr id="3" name="Text Box 4"/>
          <p:cNvSpPr txBox="1">
            <a:spLocks noChangeArrowheads="1"/>
          </p:cNvSpPr>
          <p:nvPr/>
        </p:nvSpPr>
        <p:spPr bwMode="auto">
          <a:xfrm>
            <a:off x="642910" y="65468"/>
            <a:ext cx="128588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zh-CN" altLang="en-US" sz="2800" b="1" dirty="0">
                <a:solidFill>
                  <a:srgbClr val="FC028F"/>
                </a:solidFill>
                <a:latin typeface="微软雅黑"/>
                <a:ea typeface="微软雅黑"/>
                <a:sym typeface="微软雅黑"/>
              </a:rPr>
              <a:t>阅读角</a:t>
            </a:r>
          </a:p>
        </p:txBody>
      </p:sp>
      <p:sp>
        <p:nvSpPr>
          <p:cNvPr id="6" name="矩形 5"/>
          <p:cNvSpPr/>
          <p:nvPr/>
        </p:nvSpPr>
        <p:spPr>
          <a:xfrm>
            <a:off x="1733550" y="696503"/>
            <a:ext cx="5676900" cy="1908215"/>
          </a:xfrm>
          <a:prstGeom prst="rect">
            <a:avLst/>
          </a:prstGeom>
        </p:spPr>
        <p:txBody>
          <a:bodyPr wrap="square">
            <a:spAutoFit/>
          </a:bodyPr>
          <a:lstStyle/>
          <a:p>
            <a:pPr algn="ctr">
              <a:spcBef>
                <a:spcPts val="1200"/>
              </a:spcBef>
            </a:pPr>
            <a:r>
              <a:rPr lang="zh-CN" altLang="en-US" dirty="0">
                <a:latin typeface="微软雅黑"/>
                <a:ea typeface="微软雅黑"/>
                <a:sym typeface="微软雅黑"/>
              </a:rPr>
              <a:t>游击战</a:t>
            </a:r>
            <a:endParaRPr lang="en-US" altLang="zh-CN" dirty="0">
              <a:latin typeface="微软雅黑"/>
              <a:ea typeface="微软雅黑"/>
              <a:sym typeface="微软雅黑"/>
            </a:endParaRPr>
          </a:p>
          <a:p>
            <a:pPr>
              <a:spcBef>
                <a:spcPts val="1200"/>
              </a:spcBef>
            </a:pPr>
            <a:r>
              <a:rPr lang="zh-CN" altLang="en-US" dirty="0">
                <a:latin typeface="微软雅黑"/>
                <a:ea typeface="微软雅黑"/>
                <a:sym typeface="微软雅黑"/>
              </a:rPr>
              <a:t>         在敌后抗日根据地</a:t>
            </a:r>
            <a:r>
              <a:rPr lang="en-US" altLang="zh-CN" dirty="0">
                <a:latin typeface="微软雅黑"/>
                <a:ea typeface="微软雅黑"/>
                <a:sym typeface="微软雅黑"/>
              </a:rPr>
              <a:t>,</a:t>
            </a:r>
            <a:r>
              <a:rPr lang="zh-CN" altLang="en-US" dirty="0">
                <a:latin typeface="微软雅黑"/>
                <a:ea typeface="微软雅黑"/>
                <a:sym typeface="微软雅黑"/>
              </a:rPr>
              <a:t>全民参战</a:t>
            </a:r>
            <a:r>
              <a:rPr lang="en-US" altLang="zh-CN" dirty="0">
                <a:latin typeface="微软雅黑"/>
                <a:ea typeface="微软雅黑"/>
                <a:sym typeface="微软雅黑"/>
              </a:rPr>
              <a:t>,</a:t>
            </a:r>
            <a:r>
              <a:rPr lang="zh-CN" altLang="en-US" dirty="0">
                <a:latin typeface="微软雅黑"/>
                <a:ea typeface="微软雅黑"/>
                <a:sym typeface="微软雅黑"/>
              </a:rPr>
              <a:t>开展灵活多样的游击战、地道战、地雷战、麻雀战、铁道游击战、水上游击战等</a:t>
            </a:r>
            <a:r>
              <a:rPr lang="en-US" altLang="zh-CN" dirty="0">
                <a:latin typeface="微软雅黑"/>
                <a:ea typeface="微软雅黑"/>
                <a:sym typeface="微软雅黑"/>
              </a:rPr>
              <a:t>,</a:t>
            </a:r>
            <a:r>
              <a:rPr lang="zh-CN" altLang="en-US" dirty="0">
                <a:latin typeface="微软雅黑"/>
                <a:ea typeface="微软雅黑"/>
                <a:sym typeface="微软雅黑"/>
              </a:rPr>
              <a:t>出其不意、遍地开花</a:t>
            </a:r>
            <a:r>
              <a:rPr lang="en-US" altLang="zh-CN" dirty="0">
                <a:latin typeface="微软雅黑"/>
                <a:ea typeface="微软雅黑"/>
                <a:sym typeface="微软雅黑"/>
              </a:rPr>
              <a:t>,</a:t>
            </a:r>
            <a:r>
              <a:rPr lang="zh-CN" altLang="en-US" dirty="0">
                <a:latin typeface="微软雅黑"/>
                <a:ea typeface="微软雅黑"/>
                <a:sym typeface="微软雅黑"/>
              </a:rPr>
              <a:t>使日本侵略者陷入了人民战争的洋大海中</a:t>
            </a:r>
            <a:r>
              <a:rPr lang="en-US" altLang="zh-CN" dirty="0">
                <a:latin typeface="微软雅黑"/>
                <a:ea typeface="微软雅黑"/>
                <a:sym typeface="微软雅黑"/>
              </a:rPr>
              <a:t>,</a:t>
            </a:r>
            <a:r>
              <a:rPr lang="zh-CN" altLang="en-US" dirty="0">
                <a:latin typeface="微软雅黑"/>
                <a:ea typeface="微软雅黑"/>
                <a:sym typeface="微软雅黑"/>
              </a:rPr>
              <a:t>这是史无前例的军事创举</a:t>
            </a:r>
            <a:r>
              <a:rPr lang="en-US" altLang="zh-CN" dirty="0">
                <a:latin typeface="微软雅黑"/>
                <a:ea typeface="微软雅黑"/>
                <a:sym typeface="微软雅黑"/>
              </a:rPr>
              <a:t>,</a:t>
            </a:r>
            <a:r>
              <a:rPr lang="zh-CN" altLang="en-US" dirty="0">
                <a:latin typeface="微软雅黑"/>
                <a:ea typeface="微软雅黑"/>
                <a:sym typeface="微软雅黑"/>
              </a:rPr>
              <a:t>谱写了以劣胜优，以弱强的光辉篇章。</a:t>
            </a:r>
          </a:p>
        </p:txBody>
      </p:sp>
      <p:pic>
        <p:nvPicPr>
          <p:cNvPr id="7" name="图片 6" descr="360截图20191226110917851.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4752975" y="2626621"/>
            <a:ext cx="1781175" cy="1261205"/>
          </a:xfrm>
          <a:prstGeom prst="rect">
            <a:avLst/>
          </a:prstGeom>
        </p:spPr>
      </p:pic>
      <p:sp>
        <p:nvSpPr>
          <p:cNvPr id="8" name="矩形 7"/>
          <p:cNvSpPr/>
          <p:nvPr/>
        </p:nvSpPr>
        <p:spPr>
          <a:xfrm>
            <a:off x="4752975" y="3887826"/>
            <a:ext cx="1800493" cy="369332"/>
          </a:xfrm>
          <a:prstGeom prst="rect">
            <a:avLst/>
          </a:prstGeom>
        </p:spPr>
        <p:txBody>
          <a:bodyPr wrap="none">
            <a:spAutoFit/>
          </a:bodyPr>
          <a:lstStyle/>
          <a:p>
            <a:r>
              <a:rPr lang="zh-CN" altLang="en-US" dirty="0">
                <a:latin typeface="微软雅黑"/>
                <a:ea typeface="微软雅黑"/>
                <a:sym typeface="微软雅黑"/>
              </a:rPr>
              <a:t>油画</a:t>
            </a:r>
            <a:r>
              <a:rPr lang="en-US" altLang="zh-CN" dirty="0">
                <a:latin typeface="微软雅黑"/>
                <a:ea typeface="微软雅黑"/>
                <a:sym typeface="微软雅黑"/>
              </a:rPr>
              <a:t>《</a:t>
            </a:r>
            <a:r>
              <a:rPr lang="zh-CN" altLang="en-US" dirty="0">
                <a:latin typeface="微软雅黑"/>
                <a:ea typeface="微软雅黑"/>
                <a:sym typeface="微软雅黑"/>
              </a:rPr>
              <a:t>地雷战</a:t>
            </a:r>
            <a:r>
              <a:rPr lang="en-US" altLang="zh-CN" dirty="0">
                <a:latin typeface="微软雅黑"/>
                <a:ea typeface="微软雅黑"/>
                <a:sym typeface="微软雅黑"/>
              </a:rPr>
              <a:t>》</a:t>
            </a:r>
            <a:endParaRPr lang="zh-CN" altLang="en-US" dirty="0">
              <a:latin typeface="微软雅黑"/>
              <a:ea typeface="微软雅黑"/>
              <a:sym typeface="微软雅黑"/>
            </a:endParaRPr>
          </a:p>
        </p:txBody>
      </p:sp>
      <p:pic>
        <p:nvPicPr>
          <p:cNvPr id="9" name="图片 8" descr="360截图20191226110917851.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2286000" y="2626621"/>
            <a:ext cx="1638300" cy="1363257"/>
          </a:xfrm>
          <a:prstGeom prst="rect">
            <a:avLst/>
          </a:prstGeom>
        </p:spPr>
      </p:pic>
      <p:sp>
        <p:nvSpPr>
          <p:cNvPr id="10" name="矩形 9"/>
          <p:cNvSpPr/>
          <p:nvPr/>
        </p:nvSpPr>
        <p:spPr>
          <a:xfrm>
            <a:off x="2286000" y="3989878"/>
            <a:ext cx="1800493" cy="369332"/>
          </a:xfrm>
          <a:prstGeom prst="rect">
            <a:avLst/>
          </a:prstGeom>
        </p:spPr>
        <p:txBody>
          <a:bodyPr wrap="none">
            <a:spAutoFit/>
          </a:bodyPr>
          <a:lstStyle/>
          <a:p>
            <a:r>
              <a:rPr lang="zh-CN" altLang="en-US" dirty="0">
                <a:latin typeface="微软雅黑"/>
                <a:ea typeface="微软雅黑"/>
                <a:sym typeface="微软雅黑"/>
              </a:rPr>
              <a:t>油画</a:t>
            </a:r>
            <a:r>
              <a:rPr lang="en-US" altLang="zh-CN" dirty="0">
                <a:latin typeface="微软雅黑"/>
                <a:ea typeface="微软雅黑"/>
                <a:sym typeface="微软雅黑"/>
              </a:rPr>
              <a:t>《</a:t>
            </a:r>
            <a:r>
              <a:rPr lang="zh-CN" altLang="en-US" dirty="0">
                <a:latin typeface="微软雅黑"/>
                <a:ea typeface="微软雅黑"/>
                <a:sym typeface="微软雅黑"/>
              </a:rPr>
              <a:t>地道战</a:t>
            </a:r>
            <a:r>
              <a:rPr lang="en-US" altLang="zh-CN" dirty="0">
                <a:latin typeface="微软雅黑"/>
                <a:ea typeface="微软雅黑"/>
                <a:sym typeface="微软雅黑"/>
              </a:rPr>
              <a:t>》</a:t>
            </a:r>
            <a:endParaRPr lang="zh-CN" altLang="en-US" dirty="0">
              <a:latin typeface="微软雅黑"/>
              <a:ea typeface="微软雅黑"/>
              <a:sym typeface="微软雅黑"/>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amond(in)">
                                      <p:cBhvr>
                                        <p:cTn id="17" dur="2000"/>
                                        <p:tgtEl>
                                          <p:spTgt spid="9"/>
                                        </p:tgtEl>
                                      </p:cBhvr>
                                    </p:animEffect>
                                  </p:childTnLst>
                                </p:cTn>
                              </p:par>
                              <p:par>
                                <p:cTn id="18" presetID="8" presetClass="entr" presetSubtype="16"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diamond(in)">
                                      <p:cBhvr>
                                        <p:cTn id="20" dur="20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diamond(in)">
                                      <p:cBhvr>
                                        <p:cTn id="25" dur="2000"/>
                                        <p:tgtEl>
                                          <p:spTgt spid="7"/>
                                        </p:tgtEl>
                                      </p:cBhvr>
                                    </p:animEffect>
                                  </p:childTnLst>
                                </p:cTn>
                              </p:par>
                              <p:par>
                                <p:cTn id="26" presetID="8" presetClass="entr" presetSubtype="16"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diamond(in)">
                                      <p:cBhvr>
                                        <p:cTn id="2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8"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12348606_124513429199_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160718"/>
            <a:ext cx="2214578" cy="535785"/>
          </a:xfrm>
          <a:prstGeom prst="rect">
            <a:avLst/>
          </a:prstGeom>
          <a:noFill/>
          <a:ln w="9525">
            <a:noFill/>
            <a:miter lim="800000"/>
            <a:headEnd/>
            <a:tailEnd/>
          </a:ln>
        </p:spPr>
      </p:pic>
      <p:sp>
        <p:nvSpPr>
          <p:cNvPr id="3" name="Text Box 4"/>
          <p:cNvSpPr txBox="1">
            <a:spLocks noChangeArrowheads="1"/>
          </p:cNvSpPr>
          <p:nvPr/>
        </p:nvSpPr>
        <p:spPr bwMode="auto">
          <a:xfrm>
            <a:off x="642910" y="65468"/>
            <a:ext cx="128588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zh-CN" altLang="en-US" sz="2800" b="1" dirty="0">
                <a:solidFill>
                  <a:srgbClr val="FC028F"/>
                </a:solidFill>
                <a:latin typeface="微软雅黑"/>
                <a:ea typeface="微软雅黑"/>
                <a:sym typeface="微软雅黑"/>
              </a:rPr>
              <a:t>阅读角</a:t>
            </a:r>
          </a:p>
        </p:txBody>
      </p:sp>
      <p:sp>
        <p:nvSpPr>
          <p:cNvPr id="11" name="矩形 10"/>
          <p:cNvSpPr/>
          <p:nvPr/>
        </p:nvSpPr>
        <p:spPr>
          <a:xfrm>
            <a:off x="1200150" y="1002090"/>
            <a:ext cx="6210300" cy="1477328"/>
          </a:xfrm>
          <a:prstGeom prst="rect">
            <a:avLst/>
          </a:prstGeom>
        </p:spPr>
        <p:txBody>
          <a:bodyPr wrap="square">
            <a:spAutoFit/>
          </a:bodyPr>
          <a:lstStyle/>
          <a:p>
            <a:r>
              <a:rPr lang="zh-CN" altLang="en-US" dirty="0">
                <a:latin typeface="微软雅黑"/>
                <a:ea typeface="微软雅黑"/>
                <a:sym typeface="微软雅黑"/>
              </a:rPr>
              <a:t>         由于敌人的疯狂扫荡和严重的自然灾害</a:t>
            </a:r>
            <a:r>
              <a:rPr lang="en-US" altLang="zh-CN" dirty="0">
                <a:latin typeface="微软雅黑"/>
                <a:ea typeface="微软雅黑"/>
                <a:sym typeface="微软雅黑"/>
              </a:rPr>
              <a:t>,</a:t>
            </a:r>
            <a:r>
              <a:rPr lang="zh-CN" altLang="en-US" dirty="0">
                <a:latin typeface="微软雅黑"/>
                <a:ea typeface="微软雅黑"/>
                <a:sym typeface="微软雅黑"/>
              </a:rPr>
              <a:t>根据地的生存遭遇严重的危机。在极其国难的情况下</a:t>
            </a:r>
            <a:r>
              <a:rPr lang="en-US" altLang="zh-CN" dirty="0">
                <a:latin typeface="微软雅黑"/>
                <a:ea typeface="微软雅黑"/>
                <a:sym typeface="微软雅黑"/>
              </a:rPr>
              <a:t>,</a:t>
            </a:r>
            <a:r>
              <a:rPr lang="zh-CN" altLang="en-US" dirty="0">
                <a:latin typeface="微软雅黑"/>
                <a:ea typeface="微软雅黑"/>
                <a:sym typeface="微软雅黑"/>
              </a:rPr>
              <a:t>共产党人以自力更生、艰苦奋斗的革命精神</a:t>
            </a:r>
            <a:r>
              <a:rPr lang="en-US" altLang="zh-CN" dirty="0">
                <a:latin typeface="微软雅黑"/>
                <a:ea typeface="微软雅黑"/>
                <a:sym typeface="微软雅黑"/>
              </a:rPr>
              <a:t>,</a:t>
            </a:r>
            <a:r>
              <a:rPr lang="zh-CN" altLang="en-US" dirty="0">
                <a:latin typeface="微软雅黑"/>
                <a:ea typeface="微软雅黑"/>
                <a:sym typeface="微软雅黑"/>
              </a:rPr>
              <a:t>在延安开展了轰轰烈烈的大生产运动</a:t>
            </a:r>
            <a:r>
              <a:rPr lang="en-US" altLang="zh-CN" dirty="0">
                <a:latin typeface="微软雅黑"/>
                <a:ea typeface="微软雅黑"/>
                <a:sym typeface="微软雅黑"/>
              </a:rPr>
              <a:t>,</a:t>
            </a:r>
            <a:r>
              <a:rPr lang="zh-CN" altLang="en-US" dirty="0">
                <a:latin typeface="微软雅黑"/>
                <a:ea typeface="微软雅黑"/>
                <a:sym typeface="微软雅黑"/>
              </a:rPr>
              <a:t>为夺取抗战胜利奠定了物质基础。    </a:t>
            </a:r>
            <a:endParaRPr lang="en-US" altLang="zh-CN" dirty="0">
              <a:latin typeface="微软雅黑"/>
              <a:ea typeface="微软雅黑"/>
              <a:sym typeface="微软雅黑"/>
            </a:endParaRPr>
          </a:p>
          <a:p>
            <a:r>
              <a:rPr lang="zh-CN" altLang="en-US" dirty="0">
                <a:latin typeface="微软雅黑"/>
                <a:ea typeface="微软雅黑"/>
                <a:sym typeface="微软雅黑"/>
              </a:rPr>
              <a:t>         </a:t>
            </a:r>
          </a:p>
        </p:txBody>
      </p:sp>
      <p:pic>
        <p:nvPicPr>
          <p:cNvPr id="12" name="图片 11" descr="360截图20191226112049635.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314450" y="2190750"/>
            <a:ext cx="2343150" cy="1915299"/>
          </a:xfrm>
          <a:prstGeom prst="rect">
            <a:avLst/>
          </a:prstGeom>
        </p:spPr>
      </p:pic>
      <p:sp>
        <p:nvSpPr>
          <p:cNvPr id="13" name="矩形 12"/>
          <p:cNvSpPr/>
          <p:nvPr/>
        </p:nvSpPr>
        <p:spPr>
          <a:xfrm>
            <a:off x="3657600" y="2074724"/>
            <a:ext cx="4057650" cy="2031325"/>
          </a:xfrm>
          <a:prstGeom prst="rect">
            <a:avLst/>
          </a:prstGeom>
        </p:spPr>
        <p:txBody>
          <a:bodyPr wrap="square">
            <a:spAutoFit/>
          </a:bodyPr>
          <a:lstStyle/>
          <a:p>
            <a:r>
              <a:rPr lang="zh-CN" altLang="en-US" dirty="0">
                <a:latin typeface="微软雅黑"/>
                <a:ea typeface="微软雅黑"/>
                <a:sym typeface="微软雅黑"/>
              </a:rPr>
              <a:t>         王震旅长带领</a:t>
            </a:r>
            <a:r>
              <a:rPr lang="en-US" altLang="zh-CN" dirty="0">
                <a:latin typeface="微软雅黑"/>
                <a:ea typeface="微软雅黑"/>
                <a:sym typeface="微软雅黑"/>
              </a:rPr>
              <a:t>359</a:t>
            </a:r>
            <a:r>
              <a:rPr lang="zh-CN" altLang="en-US" dirty="0">
                <a:latin typeface="微软雅黑"/>
                <a:ea typeface="微软雅黑"/>
                <a:sym typeface="微软雅黑"/>
              </a:rPr>
              <a:t>旅的官兵开进了荒无人烟的南泥湾。没有住所</a:t>
            </a:r>
            <a:r>
              <a:rPr lang="en-US" altLang="zh-CN" dirty="0">
                <a:latin typeface="微软雅黑"/>
                <a:ea typeface="微软雅黑"/>
                <a:sym typeface="微软雅黑"/>
              </a:rPr>
              <a:t>,</a:t>
            </a:r>
            <a:r>
              <a:rPr lang="zh-CN" altLang="en-US" dirty="0">
                <a:latin typeface="微软雅黑"/>
                <a:ea typeface="微软雅黑"/>
                <a:sym typeface="微软雅黑"/>
              </a:rPr>
              <a:t>就挖窑洞解决；粮食不足</a:t>
            </a:r>
            <a:r>
              <a:rPr lang="en-US" altLang="zh-CN" dirty="0">
                <a:latin typeface="微软雅黑"/>
                <a:ea typeface="微软雅黑"/>
                <a:sym typeface="微软雅黑"/>
              </a:rPr>
              <a:t>,</a:t>
            </a:r>
            <a:r>
              <a:rPr lang="zh-CN" altLang="en-US" dirty="0">
                <a:latin typeface="微软雅黑"/>
                <a:ea typeface="微软雅黑"/>
                <a:sym typeface="微软雅黑"/>
              </a:rPr>
              <a:t>就挖野菜补给</a:t>
            </a:r>
            <a:r>
              <a:rPr lang="en-US" altLang="zh-CN" dirty="0">
                <a:latin typeface="微软雅黑"/>
                <a:ea typeface="微软雅黑"/>
                <a:sym typeface="微软雅黑"/>
              </a:rPr>
              <a:t>;</a:t>
            </a:r>
            <a:r>
              <a:rPr lang="zh-CN" altLang="en-US" dirty="0">
                <a:latin typeface="微软雅黑"/>
                <a:ea typeface="微软雅黑"/>
                <a:sym typeface="微软雅黑"/>
              </a:rPr>
              <a:t>没有工具</a:t>
            </a:r>
            <a:r>
              <a:rPr lang="en-US" altLang="zh-CN" dirty="0">
                <a:latin typeface="微软雅黑"/>
                <a:ea typeface="微软雅黑"/>
                <a:sym typeface="微软雅黑"/>
              </a:rPr>
              <a:t>,</a:t>
            </a:r>
            <a:r>
              <a:rPr lang="zh-CN" altLang="en-US" dirty="0">
                <a:latin typeface="微软雅黑"/>
                <a:ea typeface="微软雅黑"/>
                <a:sym typeface="微软雅黑"/>
              </a:rPr>
              <a:t>就找废铁制作</a:t>
            </a:r>
            <a:r>
              <a:rPr lang="en-US" altLang="zh-CN" dirty="0">
                <a:latin typeface="微软雅黑"/>
                <a:ea typeface="微软雅黑"/>
                <a:sym typeface="微软雅黑"/>
              </a:rPr>
              <a:t>,</a:t>
            </a:r>
            <a:r>
              <a:rPr lang="zh-CN" altLang="en-US" dirty="0">
                <a:latin typeface="微软雅黑"/>
                <a:ea typeface="微软雅黑"/>
                <a:sym typeface="微软雅黑"/>
              </a:rPr>
              <a:t>硬是把过去的“烂泥湾”变成了“平川稻谷香</a:t>
            </a:r>
            <a:r>
              <a:rPr lang="en-US" altLang="zh-CN" dirty="0">
                <a:latin typeface="微软雅黑"/>
                <a:ea typeface="微软雅黑"/>
                <a:sym typeface="微软雅黑"/>
              </a:rPr>
              <a:t>,</a:t>
            </a:r>
            <a:r>
              <a:rPr lang="zh-CN" altLang="en-US" dirty="0">
                <a:latin typeface="微软雅黑"/>
                <a:ea typeface="微软雅黑"/>
                <a:sym typeface="微软雅黑"/>
              </a:rPr>
              <a:t>肥鸭遍地塘。到处是庄稼</a:t>
            </a:r>
            <a:r>
              <a:rPr lang="en-US" altLang="zh-CN" dirty="0">
                <a:latin typeface="微软雅黑"/>
                <a:ea typeface="微软雅黑"/>
                <a:sym typeface="微软雅黑"/>
              </a:rPr>
              <a:t>,</a:t>
            </a:r>
            <a:r>
              <a:rPr lang="zh-CN" altLang="en-US" dirty="0">
                <a:latin typeface="微软雅黑"/>
                <a:ea typeface="微软雅黑"/>
                <a:sym typeface="微软雅黑"/>
              </a:rPr>
              <a:t>遍地是牛羊”的陕北“好江南”。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amond(in)">
                                      <p:cBhvr>
                                        <p:cTn id="12" dur="2000"/>
                                        <p:tgtEl>
                                          <p:spTgt spid="11"/>
                                        </p:tgtEl>
                                      </p:cBhvr>
                                    </p:animEffect>
                                  </p:childTnLst>
                                </p:cTn>
                              </p:par>
                              <p:par>
                                <p:cTn id="13" presetID="8" presetClass="entr" presetSubtype="16"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amond(in)">
                                      <p:cBhvr>
                                        <p:cTn id="15" dur="2000"/>
                                        <p:tgtEl>
                                          <p:spTgt spid="13"/>
                                        </p:tgtEl>
                                      </p:cBhvr>
                                    </p:animEffect>
                                  </p:childTnLst>
                                </p:cTn>
                              </p:par>
                              <p:par>
                                <p:cTn id="16" presetID="8" presetClass="entr" presetSubtype="16"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diamond(in)">
                                      <p:cBhvr>
                                        <p:cTn id="18"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14475" y="1810004"/>
            <a:ext cx="4572000" cy="954107"/>
          </a:xfrm>
          <a:prstGeom prst="rect">
            <a:avLst/>
          </a:prstGeom>
          <a:ln w="19050">
            <a:solidFill>
              <a:srgbClr val="FFC000"/>
            </a:solidFill>
          </a:ln>
        </p:spPr>
        <p:txBody>
          <a:bodyPr>
            <a:spAutoFit/>
          </a:bodyPr>
          <a:lstStyle/>
          <a:p>
            <a:r>
              <a:rPr lang="zh-CN" altLang="en-US" sz="2800" dirty="0">
                <a:latin typeface="微软雅黑"/>
                <a:ea typeface="微软雅黑"/>
                <a:sym typeface="微软雅黑"/>
              </a:rPr>
              <a:t>能把“烂泥湾”变成“好江南”靠的是什么精神</a:t>
            </a:r>
            <a:r>
              <a:rPr lang="en-US" altLang="zh-CN" sz="2800" dirty="0">
                <a:latin typeface="微软雅黑"/>
                <a:ea typeface="微软雅黑"/>
                <a:sym typeface="微软雅黑"/>
              </a:rPr>
              <a:t>?    </a:t>
            </a:r>
            <a:endParaRPr lang="zh-CN" altLang="en-US" sz="2800" dirty="0">
              <a:latin typeface="微软雅黑"/>
              <a:ea typeface="微软雅黑"/>
              <a:sym typeface="微软雅黑"/>
            </a:endParaRPr>
          </a:p>
        </p:txBody>
      </p:sp>
      <p:pic>
        <p:nvPicPr>
          <p:cNvPr id="6" name="图片 5" descr="12348606_124513429199_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160718"/>
            <a:ext cx="2214578" cy="535785"/>
          </a:xfrm>
          <a:prstGeom prst="rect">
            <a:avLst/>
          </a:prstGeom>
          <a:noFill/>
          <a:ln w="9525">
            <a:noFill/>
            <a:miter lim="800000"/>
            <a:headEnd/>
            <a:tailEnd/>
          </a:ln>
        </p:spPr>
      </p:pic>
      <p:sp>
        <p:nvSpPr>
          <p:cNvPr id="7" name="文本框 6"/>
          <p:cNvSpPr txBox="1">
            <a:spLocks noChangeArrowheads="1"/>
          </p:cNvSpPr>
          <p:nvPr/>
        </p:nvSpPr>
        <p:spPr bwMode="auto">
          <a:xfrm>
            <a:off x="467545" y="201867"/>
            <a:ext cx="1620957" cy="523220"/>
          </a:xfrm>
          <a:prstGeom prst="rect">
            <a:avLst/>
          </a:prstGeom>
          <a:noFill/>
          <a:ln w="9525">
            <a:noFill/>
            <a:miter lim="800000"/>
          </a:ln>
        </p:spPr>
        <p:txBody>
          <a:bodyPr wrap="none">
            <a:spAutoFit/>
          </a:bodyPr>
          <a:lstStyle/>
          <a:p>
            <a:pPr algn="ctr"/>
            <a:r>
              <a:rPr lang="zh-CN" altLang="en-US" sz="2800" b="1" dirty="0">
                <a:solidFill>
                  <a:srgbClr val="FC028F"/>
                </a:solidFill>
                <a:latin typeface="微软雅黑"/>
                <a:ea typeface="微软雅黑"/>
                <a:sym typeface="微软雅黑"/>
              </a:rPr>
              <a:t>畅所欲言</a:t>
            </a:r>
          </a:p>
        </p:txBody>
      </p:sp>
      <p:pic>
        <p:nvPicPr>
          <p:cNvPr id="5" name="图片 1"/>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548455" y="2095500"/>
            <a:ext cx="1527758" cy="226390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par>
                                <p:cTn id="8" presetID="4"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in)">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12348606_124513429199_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160718"/>
            <a:ext cx="2214578" cy="535785"/>
          </a:xfrm>
          <a:prstGeom prst="rect">
            <a:avLst/>
          </a:prstGeom>
          <a:noFill/>
          <a:ln w="9525">
            <a:noFill/>
            <a:miter lim="800000"/>
            <a:headEnd/>
            <a:tailEnd/>
          </a:ln>
        </p:spPr>
      </p:pic>
      <p:sp>
        <p:nvSpPr>
          <p:cNvPr id="3" name="Text Box 4"/>
          <p:cNvSpPr txBox="1">
            <a:spLocks noChangeArrowheads="1"/>
          </p:cNvSpPr>
          <p:nvPr/>
        </p:nvSpPr>
        <p:spPr bwMode="auto">
          <a:xfrm>
            <a:off x="642910" y="65468"/>
            <a:ext cx="128588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zh-CN" altLang="en-US" sz="2800" b="1" dirty="0">
                <a:solidFill>
                  <a:srgbClr val="FC028F"/>
                </a:solidFill>
                <a:latin typeface="微软雅黑"/>
                <a:ea typeface="微软雅黑"/>
                <a:sym typeface="微软雅黑"/>
              </a:rPr>
              <a:t>阅读角</a:t>
            </a:r>
          </a:p>
        </p:txBody>
      </p:sp>
      <p:pic>
        <p:nvPicPr>
          <p:cNvPr id="11" name="图片 10" descr="360截图20191226112851737.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838825" y="696503"/>
            <a:ext cx="2150900" cy="1406259"/>
          </a:xfrm>
          <a:prstGeom prst="rect">
            <a:avLst/>
          </a:prstGeom>
        </p:spPr>
      </p:pic>
      <p:sp>
        <p:nvSpPr>
          <p:cNvPr id="12" name="TextBox 11"/>
          <p:cNvSpPr txBox="1"/>
          <p:nvPr/>
        </p:nvSpPr>
        <p:spPr>
          <a:xfrm>
            <a:off x="990600" y="810843"/>
            <a:ext cx="4848225" cy="1323439"/>
          </a:xfrm>
          <a:prstGeom prst="rect">
            <a:avLst/>
          </a:prstGeom>
          <a:noFill/>
        </p:spPr>
        <p:txBody>
          <a:bodyPr wrap="square" rtlCol="0">
            <a:spAutoFit/>
          </a:bodyPr>
          <a:lstStyle/>
          <a:p>
            <a:pPr algn="ctr"/>
            <a:r>
              <a:rPr lang="zh-CN" altLang="en-US" sz="1600" dirty="0">
                <a:latin typeface="微软雅黑"/>
                <a:ea typeface="微软雅黑"/>
                <a:sym typeface="微软雅黑"/>
              </a:rPr>
              <a:t>革命圣地延安</a:t>
            </a:r>
            <a:endParaRPr lang="en-US" altLang="zh-CN" sz="1600" dirty="0">
              <a:latin typeface="微软雅黑"/>
              <a:ea typeface="微软雅黑"/>
              <a:sym typeface="微软雅黑"/>
            </a:endParaRPr>
          </a:p>
          <a:p>
            <a:r>
              <a:rPr lang="zh-CN" altLang="en-US" sz="1600" dirty="0">
                <a:latin typeface="微软雅黑"/>
                <a:ea typeface="微软雅黑"/>
                <a:sym typeface="微软雅黑"/>
              </a:rPr>
              <a:t>         位于陕北黄土高原中部的延安是中共中央和中央军委所在地，也是全国敌后抗日根据地的指挥中心。许多爱国青年满怀革命热情，从四面八方奔赴延安参加抗战。</a:t>
            </a:r>
          </a:p>
        </p:txBody>
      </p:sp>
      <p:sp>
        <p:nvSpPr>
          <p:cNvPr id="13" name="矩形 12"/>
          <p:cNvSpPr/>
          <p:nvPr/>
        </p:nvSpPr>
        <p:spPr>
          <a:xfrm>
            <a:off x="1104900" y="2029507"/>
            <a:ext cx="4733925" cy="2092881"/>
          </a:xfrm>
          <a:prstGeom prst="rect">
            <a:avLst/>
          </a:prstGeom>
        </p:spPr>
        <p:txBody>
          <a:bodyPr wrap="square">
            <a:spAutoFit/>
          </a:bodyPr>
          <a:lstStyle/>
          <a:p>
            <a:r>
              <a:rPr lang="zh-CN" altLang="en-US" sz="1600" dirty="0">
                <a:latin typeface="微软雅黑"/>
                <a:ea typeface="微软雅黑"/>
                <a:sym typeface="微软雅黑"/>
              </a:rPr>
              <a:t>         经过</a:t>
            </a:r>
            <a:r>
              <a:rPr lang="en-US" altLang="zh-CN" sz="1600" dirty="0">
                <a:latin typeface="微软雅黑"/>
                <a:ea typeface="微软雅黑"/>
                <a:sym typeface="微软雅黑"/>
              </a:rPr>
              <a:t>14</a:t>
            </a:r>
            <a:r>
              <a:rPr lang="zh-CN" altLang="en-US" sz="1600" dirty="0">
                <a:latin typeface="微软雅黑"/>
                <a:ea typeface="微软雅黑"/>
                <a:sym typeface="微软雅黑"/>
              </a:rPr>
              <a:t>年艰苦卓绝的浴血奋战</a:t>
            </a:r>
            <a:r>
              <a:rPr lang="en-US" altLang="zh-CN" sz="1600" dirty="0">
                <a:latin typeface="微软雅黑"/>
                <a:ea typeface="微软雅黑"/>
                <a:sym typeface="微软雅黑"/>
              </a:rPr>
              <a:t>,</a:t>
            </a:r>
            <a:r>
              <a:rPr lang="zh-CN" altLang="en-US" sz="1600" dirty="0">
                <a:latin typeface="微软雅黑"/>
                <a:ea typeface="微软雅黑"/>
                <a:sym typeface="微软雅黑"/>
              </a:rPr>
              <a:t>中国人民终于迎来了抗战的伟大肚利。</a:t>
            </a:r>
            <a:r>
              <a:rPr lang="en-US" altLang="zh-CN" sz="1600" dirty="0">
                <a:latin typeface="微软雅黑"/>
                <a:ea typeface="微软雅黑"/>
                <a:sym typeface="微软雅黑"/>
              </a:rPr>
              <a:t>1945</a:t>
            </a:r>
            <a:r>
              <a:rPr lang="zh-CN" altLang="en-US" sz="1600" dirty="0">
                <a:latin typeface="微软雅黑"/>
                <a:ea typeface="微软雅黑"/>
                <a:sym typeface="微软雅黑"/>
              </a:rPr>
              <a:t>年</a:t>
            </a:r>
            <a:r>
              <a:rPr lang="en-US" altLang="zh-CN" sz="1600" dirty="0">
                <a:latin typeface="微软雅黑"/>
                <a:ea typeface="微软雅黑"/>
                <a:sym typeface="微软雅黑"/>
              </a:rPr>
              <a:t>9</a:t>
            </a:r>
            <a:r>
              <a:rPr lang="zh-CN" altLang="en-US" sz="1600" dirty="0">
                <a:latin typeface="微软雅黑"/>
                <a:ea typeface="微软雅黑"/>
                <a:sym typeface="微软雅黑"/>
              </a:rPr>
              <a:t>月</a:t>
            </a:r>
            <a:r>
              <a:rPr lang="en-US" altLang="zh-CN" sz="1600" dirty="0">
                <a:latin typeface="微软雅黑"/>
                <a:ea typeface="微软雅黑"/>
                <a:sym typeface="微软雅黑"/>
              </a:rPr>
              <a:t>2</a:t>
            </a:r>
            <a:r>
              <a:rPr lang="zh-CN" altLang="en-US" sz="1600" dirty="0">
                <a:latin typeface="微软雅黑"/>
                <a:ea typeface="微软雅黑"/>
                <a:sym typeface="微软雅黑"/>
              </a:rPr>
              <a:t>日</a:t>
            </a:r>
            <a:r>
              <a:rPr lang="en-US" altLang="zh-CN" sz="1600" dirty="0">
                <a:latin typeface="微软雅黑"/>
                <a:ea typeface="微软雅黑"/>
                <a:sym typeface="微软雅黑"/>
              </a:rPr>
              <a:t>,</a:t>
            </a:r>
            <a:r>
              <a:rPr lang="zh-CN" altLang="en-US" sz="1600" dirty="0">
                <a:latin typeface="微软雅黑"/>
                <a:ea typeface="微软雅黑"/>
                <a:sym typeface="微软雅黑"/>
              </a:rPr>
              <a:t>日本在投降书上签字</a:t>
            </a:r>
            <a:r>
              <a:rPr lang="en-US" altLang="zh-CN" sz="1600" dirty="0">
                <a:latin typeface="微软雅黑"/>
                <a:ea typeface="微软雅黑"/>
                <a:sym typeface="微软雅黑"/>
              </a:rPr>
              <a:t>,</a:t>
            </a:r>
            <a:r>
              <a:rPr lang="zh-CN" altLang="en-US" sz="1600" dirty="0">
                <a:latin typeface="微软雅黑"/>
                <a:ea typeface="微软雅黑"/>
                <a:sym typeface="微软雅黑"/>
              </a:rPr>
              <a:t>正式宣告日本帝国主义的彻底失败和世界反法西斯战争的最后胜利。</a:t>
            </a:r>
            <a:r>
              <a:rPr lang="en-US" altLang="zh-CN" sz="1600" dirty="0">
                <a:latin typeface="微软雅黑"/>
                <a:ea typeface="微软雅黑"/>
                <a:sym typeface="微软雅黑"/>
              </a:rPr>
              <a:t>9</a:t>
            </a:r>
            <a:r>
              <a:rPr lang="zh-CN" altLang="en-US" sz="1600" dirty="0">
                <a:latin typeface="微软雅黑"/>
                <a:ea typeface="微软雅黑"/>
                <a:sym typeface="微软雅黑"/>
              </a:rPr>
              <a:t>月</a:t>
            </a:r>
            <a:r>
              <a:rPr lang="en-US" altLang="zh-CN" sz="1600" dirty="0">
                <a:latin typeface="微软雅黑"/>
                <a:ea typeface="微软雅黑"/>
                <a:sym typeface="微软雅黑"/>
              </a:rPr>
              <a:t>3</a:t>
            </a:r>
            <a:r>
              <a:rPr lang="zh-CN" altLang="en-US" sz="1600" dirty="0">
                <a:latin typeface="微软雅黑"/>
                <a:ea typeface="微软雅黑"/>
                <a:sym typeface="微软雅黑"/>
              </a:rPr>
              <a:t>日被确定为中国人民抗日战争胜利纪念日。抗日战争的胜利是近代以来</a:t>
            </a:r>
            <a:r>
              <a:rPr lang="en-US" altLang="zh-CN" sz="1600" dirty="0">
                <a:latin typeface="微软雅黑"/>
                <a:ea typeface="微软雅黑"/>
                <a:sym typeface="微软雅黑"/>
              </a:rPr>
              <a:t>,</a:t>
            </a:r>
            <a:r>
              <a:rPr lang="zh-CN" altLang="en-US" sz="1600" dirty="0">
                <a:latin typeface="微软雅黑"/>
                <a:ea typeface="微软雅黑"/>
                <a:sym typeface="微软雅黑"/>
              </a:rPr>
              <a:t>中华民族抗击外来侵略的第一次完全的胜利。中国作为世界反法西斯战争的东方主战场</a:t>
            </a:r>
            <a:r>
              <a:rPr lang="en-US" altLang="zh-CN" sz="1600" dirty="0">
                <a:latin typeface="微软雅黑"/>
                <a:ea typeface="微软雅黑"/>
                <a:sym typeface="微软雅黑"/>
              </a:rPr>
              <a:t>,</a:t>
            </a:r>
            <a:r>
              <a:rPr lang="zh-CN" altLang="en-US" sz="1600" dirty="0">
                <a:latin typeface="微软雅黑"/>
                <a:ea typeface="微软雅黑"/>
                <a:sym typeface="微软雅黑"/>
              </a:rPr>
              <a:t>为世界反法西斯战争胜利作出了重大贡献</a:t>
            </a:r>
            <a:r>
              <a:rPr lang="zh-CN" altLang="en-US" dirty="0">
                <a:latin typeface="微软雅黑"/>
                <a:ea typeface="微软雅黑"/>
                <a:sym typeface="微软雅黑"/>
              </a:rPr>
              <a:t>。</a:t>
            </a:r>
          </a:p>
        </p:txBody>
      </p:sp>
      <p:pic>
        <p:nvPicPr>
          <p:cNvPr id="14" name="图片 13" descr="360截图20191226114233281.jpg"/>
          <p:cNvPicPr>
            <a:picLocks noChangeAspect="1"/>
          </p:cNvPicPr>
          <p:nvPr/>
        </p:nvPicPr>
        <p:blipFill>
          <a:blip r:embed="rId4" cstate="print"/>
          <a:stretch>
            <a:fillRect/>
          </a:stretch>
        </p:blipFill>
        <p:spPr>
          <a:xfrm>
            <a:off x="5838825" y="2134282"/>
            <a:ext cx="1838325" cy="1789940"/>
          </a:xfrm>
          <a:prstGeom prst="rect">
            <a:avLst/>
          </a:prstGeom>
        </p:spPr>
      </p:pic>
      <p:sp>
        <p:nvSpPr>
          <p:cNvPr id="15" name="矩形 14"/>
          <p:cNvSpPr/>
          <p:nvPr/>
        </p:nvSpPr>
        <p:spPr>
          <a:xfrm>
            <a:off x="5686425" y="3937722"/>
            <a:ext cx="2084225" cy="369332"/>
          </a:xfrm>
          <a:prstGeom prst="rect">
            <a:avLst/>
          </a:prstGeom>
        </p:spPr>
        <p:txBody>
          <a:bodyPr wrap="none">
            <a:spAutoFit/>
          </a:bodyPr>
          <a:lstStyle/>
          <a:p>
            <a:r>
              <a:rPr lang="zh-CN" altLang="en-US" dirty="0">
                <a:latin typeface="微软雅黑"/>
                <a:ea typeface="微软雅黑"/>
                <a:sym typeface="微软雅黑"/>
              </a:rPr>
              <a:t> 台湾回到祖国怀抱</a:t>
            </a:r>
          </a:p>
        </p:txBody>
      </p:sp>
      <p:sp>
        <p:nvSpPr>
          <p:cNvPr id="16" name="矩形 15"/>
          <p:cNvSpPr/>
          <p:nvPr/>
        </p:nvSpPr>
        <p:spPr>
          <a:xfrm>
            <a:off x="8230284" y="1326118"/>
            <a:ext cx="646331" cy="369332"/>
          </a:xfrm>
          <a:prstGeom prst="rect">
            <a:avLst/>
          </a:prstGeom>
        </p:spPr>
        <p:txBody>
          <a:bodyPr wrap="none">
            <a:spAutoFit/>
          </a:bodyPr>
          <a:lstStyle/>
          <a:p>
            <a:r>
              <a:rPr lang="zh-CN" altLang="en-US" dirty="0">
                <a:latin typeface="微软雅黑"/>
                <a:ea typeface="微软雅黑"/>
                <a:sym typeface="微软雅黑"/>
              </a:rPr>
              <a:t>延安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box(in)">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p:bldP spid="13" grpId="0"/>
      <p:bldP spid="15"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12348606_124513429199_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160718"/>
            <a:ext cx="2214578" cy="535785"/>
          </a:xfrm>
          <a:prstGeom prst="rect">
            <a:avLst/>
          </a:prstGeom>
          <a:noFill/>
          <a:ln w="9525">
            <a:noFill/>
            <a:miter lim="800000"/>
            <a:headEnd/>
            <a:tailEnd/>
          </a:ln>
        </p:spPr>
      </p:pic>
      <p:sp>
        <p:nvSpPr>
          <p:cNvPr id="3" name="Text Box 4"/>
          <p:cNvSpPr txBox="1">
            <a:spLocks noChangeArrowheads="1"/>
          </p:cNvSpPr>
          <p:nvPr/>
        </p:nvSpPr>
        <p:spPr bwMode="auto">
          <a:xfrm>
            <a:off x="642910" y="55943"/>
            <a:ext cx="128588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zh-CN" altLang="en-US" sz="2800" b="1" dirty="0">
                <a:solidFill>
                  <a:srgbClr val="FC028F"/>
                </a:solidFill>
                <a:latin typeface="微软雅黑"/>
                <a:ea typeface="微软雅黑"/>
                <a:sym typeface="微软雅黑"/>
              </a:rPr>
              <a:t>活动园</a:t>
            </a:r>
          </a:p>
        </p:txBody>
      </p:sp>
      <p:sp>
        <p:nvSpPr>
          <p:cNvPr id="12" name="矩形 11"/>
          <p:cNvSpPr/>
          <p:nvPr/>
        </p:nvSpPr>
        <p:spPr>
          <a:xfrm>
            <a:off x="1500956" y="2125703"/>
            <a:ext cx="2630848" cy="369332"/>
          </a:xfrm>
          <a:prstGeom prst="rect">
            <a:avLst/>
          </a:prstGeom>
        </p:spPr>
        <p:txBody>
          <a:bodyPr wrap="none">
            <a:spAutoFit/>
          </a:bodyPr>
          <a:lstStyle/>
          <a:p>
            <a:r>
              <a:rPr lang="zh-CN" altLang="en-US" dirty="0">
                <a:latin typeface="微软雅黑"/>
                <a:ea typeface="微软雅黑"/>
                <a:sym typeface="微软雅黑"/>
              </a:rPr>
              <a:t> 重庆人民庆祝抗战胜利 </a:t>
            </a:r>
          </a:p>
        </p:txBody>
      </p:sp>
      <p:sp>
        <p:nvSpPr>
          <p:cNvPr id="13" name="矩形 12"/>
          <p:cNvSpPr/>
          <p:nvPr/>
        </p:nvSpPr>
        <p:spPr>
          <a:xfrm>
            <a:off x="4734877" y="2125703"/>
            <a:ext cx="2954655" cy="369332"/>
          </a:xfrm>
          <a:prstGeom prst="rect">
            <a:avLst/>
          </a:prstGeom>
        </p:spPr>
        <p:txBody>
          <a:bodyPr wrap="none">
            <a:spAutoFit/>
          </a:bodyPr>
          <a:lstStyle/>
          <a:p>
            <a:r>
              <a:rPr lang="zh-CN" altLang="en-US" dirty="0">
                <a:latin typeface="微软雅黑"/>
                <a:ea typeface="微软雅黑"/>
                <a:sym typeface="微软雅黑"/>
              </a:rPr>
              <a:t>中国战区日本投降签字仪式</a:t>
            </a:r>
          </a:p>
        </p:txBody>
      </p:sp>
      <p:pic>
        <p:nvPicPr>
          <p:cNvPr id="14" name="图片 13" descr="360截图20191226115054714.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315901" y="794607"/>
            <a:ext cx="1761173" cy="1144795"/>
          </a:xfrm>
          <a:prstGeom prst="rect">
            <a:avLst/>
          </a:prstGeom>
        </p:spPr>
      </p:pic>
      <p:pic>
        <p:nvPicPr>
          <p:cNvPr id="15" name="图片 14" descr="360截图20191226115054714.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928794" y="794607"/>
            <a:ext cx="1862156" cy="1331096"/>
          </a:xfrm>
          <a:prstGeom prst="rect">
            <a:avLst/>
          </a:prstGeom>
        </p:spPr>
      </p:pic>
      <p:sp>
        <p:nvSpPr>
          <p:cNvPr id="16" name="矩形 15"/>
          <p:cNvSpPr/>
          <p:nvPr/>
        </p:nvSpPr>
        <p:spPr>
          <a:xfrm>
            <a:off x="1563711" y="2743200"/>
            <a:ext cx="5072066" cy="646331"/>
          </a:xfrm>
          <a:prstGeom prst="rect">
            <a:avLst/>
          </a:prstGeom>
        </p:spPr>
        <p:txBody>
          <a:bodyPr wrap="square">
            <a:spAutoFit/>
          </a:bodyPr>
          <a:lstStyle/>
          <a:p>
            <a:r>
              <a:rPr lang="zh-CN" altLang="en-US" dirty="0">
                <a:latin typeface="微软雅黑"/>
                <a:ea typeface="微软雅黑"/>
                <a:sym typeface="微软雅黑"/>
              </a:rPr>
              <a:t>        收集有关抗战胜的资料。想一想</a:t>
            </a:r>
            <a:r>
              <a:rPr lang="en-US" altLang="zh-CN" dirty="0">
                <a:latin typeface="微软雅黑"/>
                <a:ea typeface="微软雅黑"/>
                <a:sym typeface="微软雅黑"/>
              </a:rPr>
              <a:t>,</a:t>
            </a:r>
            <a:r>
              <a:rPr lang="zh-CN" altLang="en-US" dirty="0">
                <a:latin typeface="微软雅黑"/>
                <a:ea typeface="微软雅黑"/>
                <a:sym typeface="微软雅黑"/>
              </a:rPr>
              <a:t>我国为什么要设立中国人民抗日战争胜利纪念日？</a:t>
            </a:r>
          </a:p>
        </p:txBody>
      </p:sp>
      <p:pic>
        <p:nvPicPr>
          <p:cNvPr id="17" name="图片 1"/>
          <p:cNvPicPr>
            <a:picLocks noChangeAspect="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635777" y="2495035"/>
            <a:ext cx="1319011" cy="19545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ox(in)">
                                      <p:cBhvr>
                                        <p:cTn id="12" dur="500"/>
                                        <p:tgtEl>
                                          <p:spTgt spid="15"/>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ox(in)">
                                      <p:cBhvr>
                                        <p:cTn id="15" dur="500"/>
                                        <p:tgtEl>
                                          <p:spTgt spid="12"/>
                                        </p:tgtEl>
                                      </p:cBhvr>
                                    </p:animEffect>
                                  </p:childTnLst>
                                </p:cTn>
                              </p:par>
                              <p:par>
                                <p:cTn id="16" presetID="4" presetClass="entr" presetSubtype="16"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box(in)">
                                      <p:cBhvr>
                                        <p:cTn id="18" dur="500"/>
                                        <p:tgtEl>
                                          <p:spTgt spid="14"/>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box(in)">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8" presetClass="entr" presetSubtype="16" fill="hold" grpId="0"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diamond(in)">
                                      <p:cBhvr>
                                        <p:cTn id="26" dur="2000"/>
                                        <p:tgtEl>
                                          <p:spTgt spid="16"/>
                                        </p:tgtEl>
                                      </p:cBhvr>
                                    </p:animEffect>
                                  </p:childTnLst>
                                </p:cTn>
                              </p:par>
                              <p:par>
                                <p:cTn id="27" presetID="8" presetClass="entr" presetSubtype="16"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diamond(in)">
                                      <p:cBhvr>
                                        <p:cTn id="29"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p:bldP spid="13"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71604" y="1461164"/>
            <a:ext cx="4878288" cy="2862322"/>
          </a:xfrm>
          <a:prstGeom prst="rect">
            <a:avLst/>
          </a:prstGeom>
          <a:ln w="19050">
            <a:solidFill>
              <a:srgbClr val="FFC000"/>
            </a:solidFill>
          </a:ln>
        </p:spPr>
        <p:txBody>
          <a:bodyPr wrap="square">
            <a:spAutoFit/>
          </a:bodyPr>
          <a:lstStyle/>
          <a:p>
            <a:r>
              <a:rPr lang="zh-CN" altLang="en-US" sz="2000" dirty="0">
                <a:latin typeface="微软雅黑"/>
                <a:ea typeface="微软雅黑"/>
                <a:sym typeface="微软雅黑"/>
              </a:rPr>
              <a:t>         在这场战争中</a:t>
            </a:r>
            <a:r>
              <a:rPr lang="en-US" altLang="zh-CN" sz="2000" dirty="0">
                <a:latin typeface="微软雅黑"/>
                <a:ea typeface="微软雅黑"/>
                <a:sym typeface="微软雅黑"/>
              </a:rPr>
              <a:t>,</a:t>
            </a:r>
            <a:r>
              <a:rPr lang="zh-CN" altLang="en-US" sz="2000" dirty="0">
                <a:latin typeface="微软雅黑"/>
                <a:ea typeface="微软雅黑"/>
                <a:sym typeface="微软雅黑"/>
              </a:rPr>
              <a:t>中国人民下一大有责的爱国情怀</a:t>
            </a:r>
            <a:r>
              <a:rPr lang="en-US" altLang="zh-CN" sz="2000" dirty="0">
                <a:latin typeface="微软雅黑"/>
                <a:ea typeface="微软雅黑"/>
                <a:sym typeface="微软雅黑"/>
              </a:rPr>
              <a:t>,</a:t>
            </a:r>
            <a:r>
              <a:rPr lang="zh-CN" altLang="en-US" sz="2000" dirty="0">
                <a:latin typeface="微软雅黑"/>
                <a:ea typeface="微软雅黑"/>
                <a:sym typeface="微软雅黑"/>
              </a:rPr>
              <a:t>视死如归、宁死不屈的民族气节</a:t>
            </a:r>
            <a:r>
              <a:rPr lang="en-US" altLang="zh-CN" sz="2000" dirty="0">
                <a:latin typeface="微软雅黑"/>
                <a:ea typeface="微软雅黑"/>
                <a:sym typeface="微软雅黑"/>
              </a:rPr>
              <a:t>,</a:t>
            </a:r>
            <a:r>
              <a:rPr lang="zh-CN" altLang="en-US" sz="2000" dirty="0">
                <a:latin typeface="微软雅黑"/>
                <a:ea typeface="微软雅黑"/>
                <a:sym typeface="微软雅黑"/>
              </a:rPr>
              <a:t>不畏强暴、血战到展的英雄气概</a:t>
            </a:r>
            <a:r>
              <a:rPr lang="en-US" altLang="zh-CN" sz="2000" dirty="0">
                <a:latin typeface="微软雅黑"/>
                <a:ea typeface="微软雅黑"/>
                <a:sym typeface="微软雅黑"/>
              </a:rPr>
              <a:t>,</a:t>
            </a:r>
            <a:r>
              <a:rPr lang="zh-CN" altLang="en-US" sz="2000" dirty="0">
                <a:latin typeface="微软雅黑"/>
                <a:ea typeface="微软雅黑"/>
                <a:sym typeface="微软雅黑"/>
              </a:rPr>
              <a:t>百折不挠、坚忍不拔的必胜信念。这就是伟大的抗战精神是中国人民弥足珍贵的精神财富</a:t>
            </a:r>
            <a:r>
              <a:rPr lang="en-US" altLang="zh-CN" sz="2000" dirty="0">
                <a:latin typeface="微软雅黑"/>
                <a:ea typeface="微软雅黑"/>
                <a:sym typeface="微软雅黑"/>
              </a:rPr>
              <a:t>,</a:t>
            </a:r>
            <a:r>
              <a:rPr lang="zh-CN" altLang="en-US" sz="2000" dirty="0">
                <a:latin typeface="微软雅黑"/>
                <a:ea typeface="微软雅黑"/>
                <a:sym typeface="微软雅黑"/>
              </a:rPr>
              <a:t>是永远激励中国人民克服一切艰难险阻</a:t>
            </a:r>
            <a:r>
              <a:rPr lang="en-US" altLang="zh-CN" sz="2000" dirty="0">
                <a:latin typeface="微软雅黑"/>
                <a:ea typeface="微软雅黑"/>
                <a:sym typeface="微软雅黑"/>
              </a:rPr>
              <a:t>,</a:t>
            </a:r>
            <a:r>
              <a:rPr lang="zh-CN" altLang="en-US" sz="2000" dirty="0">
                <a:latin typeface="微软雅黑"/>
                <a:ea typeface="微软雅黑"/>
                <a:sym typeface="微软雅黑"/>
              </a:rPr>
              <a:t>为实现中华民族伟大复兴而奋斗的强大精神动力。</a:t>
            </a:r>
          </a:p>
          <a:p>
            <a:endParaRPr lang="zh-CN" altLang="en-US" sz="2000" dirty="0">
              <a:latin typeface="微软雅黑"/>
              <a:ea typeface="微软雅黑"/>
              <a:sym typeface="微软雅黑"/>
            </a:endParaRPr>
          </a:p>
        </p:txBody>
      </p:sp>
      <p:pic>
        <p:nvPicPr>
          <p:cNvPr id="5" name="图片 2"/>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72275" y="2738437"/>
            <a:ext cx="971550" cy="10144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par>
                                <p:cTn id="8" presetID="16" presetClass="entr" presetSubtype="2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Horizont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43025" y="523875"/>
            <a:ext cx="6343650" cy="1908215"/>
          </a:xfrm>
          <a:prstGeom prst="rect">
            <a:avLst/>
          </a:prstGeom>
        </p:spPr>
        <p:txBody>
          <a:bodyPr wrap="square">
            <a:spAutoFit/>
          </a:bodyPr>
          <a:lstStyle/>
          <a:p>
            <a:pPr algn="ctr">
              <a:spcBef>
                <a:spcPts val="1200"/>
              </a:spcBef>
            </a:pPr>
            <a:r>
              <a:rPr lang="zh-CN" altLang="en-US" dirty="0">
                <a:latin typeface="微软雅黑"/>
                <a:ea typeface="微软雅黑"/>
                <a:sym typeface="微软雅黑"/>
              </a:rPr>
              <a:t>走向胜利    </a:t>
            </a:r>
            <a:endParaRPr lang="en-US" altLang="zh-CN" dirty="0">
              <a:latin typeface="微软雅黑"/>
              <a:ea typeface="微软雅黑"/>
              <a:sym typeface="微软雅黑"/>
            </a:endParaRPr>
          </a:p>
          <a:p>
            <a:pPr>
              <a:spcBef>
                <a:spcPts val="1200"/>
              </a:spcBef>
            </a:pPr>
            <a:r>
              <a:rPr lang="zh-CN" altLang="en-US" dirty="0">
                <a:latin typeface="微软雅黑"/>
                <a:ea typeface="微软雅黑"/>
                <a:sym typeface="微软雅黑"/>
              </a:rPr>
              <a:t>         抗日战争结束后</a:t>
            </a:r>
            <a:r>
              <a:rPr lang="en-US" altLang="zh-CN" dirty="0">
                <a:latin typeface="微软雅黑"/>
                <a:ea typeface="微软雅黑"/>
                <a:sym typeface="微软雅黑"/>
              </a:rPr>
              <a:t>,</a:t>
            </a:r>
            <a:r>
              <a:rPr lang="zh-CN" altLang="en-US" dirty="0">
                <a:latin typeface="微软雅黑"/>
                <a:ea typeface="微软雅黑"/>
                <a:sym typeface="微软雅黑"/>
              </a:rPr>
              <a:t>饱受战争苦难的广大人民渴望和平。中国共产党力主和平建国</a:t>
            </a:r>
            <a:r>
              <a:rPr lang="en-US" altLang="zh-CN" dirty="0">
                <a:latin typeface="微软雅黑"/>
                <a:ea typeface="微软雅黑"/>
                <a:sym typeface="微软雅黑"/>
              </a:rPr>
              <a:t>,</a:t>
            </a:r>
            <a:r>
              <a:rPr lang="zh-CN" altLang="en-US" dirty="0">
                <a:latin typeface="微软雅黑"/>
                <a:ea typeface="微软雅黑"/>
                <a:sym typeface="微软雅黑"/>
              </a:rPr>
              <a:t>但是国民党于</a:t>
            </a:r>
            <a:r>
              <a:rPr lang="en-US" altLang="zh-CN" dirty="0">
                <a:latin typeface="微软雅黑"/>
                <a:ea typeface="微软雅黑"/>
                <a:sym typeface="微软雅黑"/>
              </a:rPr>
              <a:t>1946</a:t>
            </a:r>
            <a:r>
              <a:rPr lang="zh-CN" altLang="en-US" dirty="0">
                <a:latin typeface="微软雅黑"/>
                <a:ea typeface="微软雅黑"/>
                <a:sym typeface="微软雅黑"/>
              </a:rPr>
              <a:t>年</a:t>
            </a:r>
            <a:r>
              <a:rPr lang="en-US" altLang="zh-CN" dirty="0">
                <a:latin typeface="微软雅黑"/>
                <a:ea typeface="微软雅黑"/>
                <a:sym typeface="微软雅黑"/>
              </a:rPr>
              <a:t>6</a:t>
            </a:r>
            <a:r>
              <a:rPr lang="zh-CN" altLang="en-US" dirty="0">
                <a:latin typeface="微软雅黑"/>
                <a:ea typeface="微软雅黑"/>
                <a:sym typeface="微软雅黑"/>
              </a:rPr>
              <a:t>月悍然向中国共产党领导的解放区发动进攻</a:t>
            </a:r>
            <a:r>
              <a:rPr lang="en-US" altLang="zh-CN" dirty="0">
                <a:latin typeface="微软雅黑"/>
                <a:ea typeface="微软雅黑"/>
                <a:sym typeface="微软雅黑"/>
              </a:rPr>
              <a:t>,</a:t>
            </a:r>
            <a:r>
              <a:rPr lang="zh-CN" altLang="en-US" dirty="0">
                <a:latin typeface="微软雅黑"/>
                <a:ea typeface="微软雅黑"/>
                <a:sym typeface="微软雅黑"/>
              </a:rPr>
              <a:t>挑起全面内战。中国共产党领导的中国人民解放军在广大人民的支持下</a:t>
            </a:r>
            <a:r>
              <a:rPr lang="en-US" altLang="zh-CN" dirty="0">
                <a:latin typeface="微软雅黑"/>
                <a:ea typeface="微软雅黑"/>
                <a:sym typeface="微软雅黑"/>
              </a:rPr>
              <a:t>, </a:t>
            </a:r>
            <a:r>
              <a:rPr lang="zh-CN" altLang="en-US" dirty="0">
                <a:latin typeface="微软雅黑"/>
                <a:ea typeface="微软雅黑"/>
                <a:sym typeface="微软雅黑"/>
              </a:rPr>
              <a:t>经过三年的英勇奋战</a:t>
            </a:r>
            <a:r>
              <a:rPr lang="en-US" altLang="zh-CN" dirty="0">
                <a:latin typeface="微软雅黑"/>
                <a:ea typeface="微软雅黑"/>
                <a:sym typeface="微软雅黑"/>
              </a:rPr>
              <a:t>,</a:t>
            </a:r>
            <a:r>
              <a:rPr lang="zh-CN" altLang="en-US" dirty="0">
                <a:latin typeface="微软雅黑"/>
                <a:ea typeface="微软雅黑"/>
                <a:sym typeface="微软雅黑"/>
              </a:rPr>
              <a:t>基本上消灭了国民党的主力部队</a:t>
            </a:r>
            <a:r>
              <a:rPr lang="en-US" altLang="zh-CN" dirty="0">
                <a:latin typeface="微软雅黑"/>
                <a:ea typeface="微软雅黑"/>
                <a:sym typeface="微软雅黑"/>
              </a:rPr>
              <a:t>,</a:t>
            </a:r>
            <a:r>
              <a:rPr lang="zh-CN" altLang="en-US" dirty="0">
                <a:latin typeface="微软雅黑"/>
                <a:ea typeface="微软雅黑"/>
                <a:sym typeface="微软雅黑"/>
              </a:rPr>
              <a:t>迎来了最终胜利。</a:t>
            </a:r>
          </a:p>
        </p:txBody>
      </p:sp>
      <p:sp>
        <p:nvSpPr>
          <p:cNvPr id="3" name="矩形 2"/>
          <p:cNvSpPr/>
          <p:nvPr/>
        </p:nvSpPr>
        <p:spPr>
          <a:xfrm>
            <a:off x="1343026" y="2432090"/>
            <a:ext cx="3667124" cy="1754326"/>
          </a:xfrm>
          <a:prstGeom prst="rect">
            <a:avLst/>
          </a:prstGeom>
        </p:spPr>
        <p:txBody>
          <a:bodyPr wrap="square">
            <a:spAutoFit/>
          </a:bodyPr>
          <a:lstStyle/>
          <a:p>
            <a:r>
              <a:rPr lang="zh-CN" altLang="en-US" dirty="0">
                <a:latin typeface="微软雅黑"/>
                <a:ea typeface="微软雅黑"/>
                <a:sym typeface="微软雅黑"/>
              </a:rPr>
              <a:t>         西柏坡</a:t>
            </a:r>
            <a:r>
              <a:rPr lang="en-US" altLang="zh-CN" dirty="0">
                <a:latin typeface="微软雅黑"/>
                <a:ea typeface="微软雅黑"/>
                <a:sym typeface="微软雅黑"/>
              </a:rPr>
              <a:t>,</a:t>
            </a:r>
            <a:r>
              <a:rPr lang="zh-CN" altLang="en-US" dirty="0">
                <a:latin typeface="微软雅黑"/>
                <a:ea typeface="微软雅黑"/>
                <a:sym typeface="微软雅黑"/>
              </a:rPr>
              <a:t>河北省百家庄市的一个小山村。</a:t>
            </a:r>
            <a:r>
              <a:rPr lang="en-US" altLang="zh-CN" dirty="0">
                <a:latin typeface="微软雅黑"/>
                <a:ea typeface="微软雅黑"/>
                <a:sym typeface="微软雅黑"/>
              </a:rPr>
              <a:t>1948</a:t>
            </a:r>
            <a:r>
              <a:rPr lang="zh-CN" altLang="en-US" dirty="0">
                <a:latin typeface="微软雅黑"/>
                <a:ea typeface="微软雅黑"/>
                <a:sym typeface="微软雅黑"/>
              </a:rPr>
              <a:t>年</a:t>
            </a:r>
            <a:r>
              <a:rPr lang="en-US" altLang="zh-CN" dirty="0">
                <a:latin typeface="微软雅黑"/>
                <a:ea typeface="微软雅黑"/>
                <a:sym typeface="微软雅黑"/>
              </a:rPr>
              <a:t>5</a:t>
            </a:r>
            <a:r>
              <a:rPr lang="zh-CN" altLang="en-US" dirty="0">
                <a:latin typeface="微软雅黑"/>
                <a:ea typeface="微软雅黑"/>
                <a:sym typeface="微软雅黑"/>
              </a:rPr>
              <a:t>月</a:t>
            </a:r>
            <a:r>
              <a:rPr lang="en-US" altLang="zh-CN" dirty="0">
                <a:latin typeface="微软雅黑"/>
                <a:ea typeface="微软雅黑"/>
                <a:sym typeface="微软雅黑"/>
              </a:rPr>
              <a:t>,</a:t>
            </a:r>
            <a:r>
              <a:rPr lang="zh-CN" altLang="en-US" dirty="0">
                <a:latin typeface="微软雅黑"/>
                <a:ea typeface="微软雅黑"/>
                <a:sym typeface="微软雅黑"/>
              </a:rPr>
              <a:t>毛降东领的党中央移驻此地。在这里指挥了辽沈、淮海、平津三大战役。还召开了七届二中全会为最后的大决战和新中国的成立离定了坚实的基础。</a:t>
            </a:r>
          </a:p>
        </p:txBody>
      </p:sp>
      <p:pic>
        <p:nvPicPr>
          <p:cNvPr id="4" name="图片 3" descr="360截图20191226115915138.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010149" y="2695575"/>
            <a:ext cx="3121589" cy="13049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heckerboard(across)">
                                      <p:cBhvr>
                                        <p:cTn id="10" dur="500"/>
                                        <p:tgtEl>
                                          <p:spTgt spid="3"/>
                                        </p:tgtEl>
                                      </p:cBhvr>
                                    </p:animEffect>
                                  </p:childTnLst>
                                </p:cTn>
                              </p:par>
                              <p:par>
                                <p:cTn id="11" presetID="5" presetClass="entr" presetSubtype="1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heckerboard(across)">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12348606_124513429199_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536" y="141480"/>
            <a:ext cx="2500064" cy="535785"/>
          </a:xfrm>
          <a:prstGeom prst="rect">
            <a:avLst/>
          </a:prstGeom>
          <a:noFill/>
          <a:ln w="9525">
            <a:noFill/>
            <a:miter lim="800000"/>
            <a:headEnd/>
            <a:tailEnd/>
          </a:ln>
        </p:spPr>
      </p:pic>
      <p:sp>
        <p:nvSpPr>
          <p:cNvPr id="4" name="Text Box 4"/>
          <p:cNvSpPr txBox="1">
            <a:spLocks noChangeArrowheads="1"/>
          </p:cNvSpPr>
          <p:nvPr/>
        </p:nvSpPr>
        <p:spPr bwMode="auto">
          <a:xfrm>
            <a:off x="827584" y="45423"/>
            <a:ext cx="1706066"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zh-CN" altLang="en-US" sz="2800" b="1" dirty="0">
                <a:solidFill>
                  <a:srgbClr val="FC028F"/>
                </a:solidFill>
                <a:latin typeface="微软雅黑"/>
                <a:ea typeface="微软雅黑"/>
                <a:sym typeface="微软雅黑"/>
              </a:rPr>
              <a:t>相关链接</a:t>
            </a:r>
          </a:p>
        </p:txBody>
      </p:sp>
      <p:sp>
        <p:nvSpPr>
          <p:cNvPr id="8" name="矩形 7"/>
          <p:cNvSpPr/>
          <p:nvPr/>
        </p:nvSpPr>
        <p:spPr>
          <a:xfrm>
            <a:off x="1447799" y="1279089"/>
            <a:ext cx="6067425" cy="2031325"/>
          </a:xfrm>
          <a:prstGeom prst="rect">
            <a:avLst/>
          </a:prstGeom>
        </p:spPr>
        <p:txBody>
          <a:bodyPr wrap="square">
            <a:spAutoFit/>
          </a:bodyPr>
          <a:lstStyle/>
          <a:p>
            <a:r>
              <a:rPr lang="zh-CN" altLang="en-US" dirty="0">
                <a:latin typeface="微软雅黑"/>
                <a:ea typeface="微软雅黑"/>
                <a:sym typeface="微软雅黑"/>
              </a:rPr>
              <a:t>         在革命战争年代</a:t>
            </a:r>
            <a:r>
              <a:rPr lang="en-US" altLang="zh-CN" dirty="0">
                <a:latin typeface="微软雅黑"/>
                <a:ea typeface="微软雅黑"/>
                <a:sym typeface="微软雅黑"/>
              </a:rPr>
              <a:t>,</a:t>
            </a:r>
            <a:r>
              <a:rPr lang="zh-CN" altLang="en-US" dirty="0">
                <a:latin typeface="微软雅黑"/>
                <a:ea typeface="微软雅黑"/>
                <a:sym typeface="微软雅黑"/>
              </a:rPr>
              <a:t>山东沂蒙人民奉献一切可以拿得出的东西</a:t>
            </a:r>
            <a:r>
              <a:rPr lang="en-US" altLang="zh-CN" dirty="0">
                <a:latin typeface="微软雅黑"/>
                <a:ea typeface="微软雅黑"/>
                <a:sym typeface="微软雅黑"/>
              </a:rPr>
              <a:t>,</a:t>
            </a:r>
            <a:r>
              <a:rPr lang="zh-CN" altLang="en-US" dirty="0">
                <a:latin typeface="微软雅黑"/>
                <a:ea typeface="微软雅黑"/>
                <a:sym typeface="微软雅黑"/>
              </a:rPr>
              <a:t>军民之间凝成超越血肉的亲情</a:t>
            </a:r>
            <a:r>
              <a:rPr lang="en-US" altLang="zh-CN" dirty="0">
                <a:latin typeface="微软雅黑"/>
                <a:ea typeface="微软雅黑"/>
                <a:sym typeface="微软雅黑"/>
              </a:rPr>
              <a:t>,</a:t>
            </a:r>
            <a:r>
              <a:rPr lang="zh-CN" altLang="en-US" dirty="0">
                <a:latin typeface="微软雅黑"/>
                <a:ea typeface="微软雅黑"/>
                <a:sym typeface="微软雅黑"/>
              </a:rPr>
              <a:t>铸就了水乳交融、生死与共的沂蒙精神。沂蒙六姐妹就是其中的代表</a:t>
            </a:r>
            <a:r>
              <a:rPr lang="en-US" altLang="zh-CN" dirty="0">
                <a:latin typeface="微软雅黑"/>
                <a:ea typeface="微软雅黑"/>
                <a:sym typeface="微软雅黑"/>
              </a:rPr>
              <a:t>,</a:t>
            </a:r>
            <a:r>
              <a:rPr lang="zh-CN" altLang="en-US" dirty="0">
                <a:latin typeface="微软雅黑"/>
                <a:ea typeface="微软雅黑"/>
                <a:sym typeface="微软雅黑"/>
              </a:rPr>
              <a:t>她们勇挑拥军支援前线重担</a:t>
            </a:r>
            <a:r>
              <a:rPr lang="en-US" altLang="zh-CN" dirty="0">
                <a:latin typeface="微软雅黑"/>
                <a:ea typeface="微软雅黑"/>
                <a:sym typeface="微软雅黑"/>
              </a:rPr>
              <a:t>,</a:t>
            </a:r>
            <a:r>
              <a:rPr lang="zh-CN" altLang="en-US" dirty="0">
                <a:latin typeface="微软雅黑"/>
                <a:ea typeface="微软雅黑"/>
                <a:sym typeface="微软雅黑"/>
              </a:rPr>
              <a:t>发动全村男女老幼</a:t>
            </a:r>
            <a:r>
              <a:rPr lang="en-US" altLang="zh-CN" dirty="0">
                <a:latin typeface="微软雅黑"/>
                <a:ea typeface="微软雅黑"/>
                <a:sym typeface="微软雅黑"/>
              </a:rPr>
              <a:t>,</a:t>
            </a:r>
            <a:r>
              <a:rPr lang="zh-CN" altLang="en-US" dirty="0">
                <a:latin typeface="微软雅黑"/>
                <a:ea typeface="微软雅黑"/>
                <a:sym typeface="微软雅黑"/>
              </a:rPr>
              <a:t>不分昼夜为部队当向导、送弹药、运粮草、烙煎饼、洗军衣、做军鞋、护理伤病员</a:t>
            </a:r>
            <a:r>
              <a:rPr lang="en-US" altLang="zh-CN" dirty="0">
                <a:latin typeface="微软雅黑"/>
                <a:ea typeface="微软雅黑"/>
                <a:sym typeface="微软雅黑"/>
              </a:rPr>
              <a:t>,</a:t>
            </a:r>
            <a:r>
              <a:rPr lang="zh-CN" altLang="en-US" dirty="0">
                <a:latin typeface="微软雅黑"/>
                <a:ea typeface="微软雅黑"/>
                <a:sym typeface="微软雅黑"/>
              </a:rPr>
              <a:t>还为战士唱歌、搞宣传</a:t>
            </a:r>
            <a:r>
              <a:rPr lang="en-US" altLang="zh-CN" dirty="0">
                <a:latin typeface="微软雅黑"/>
                <a:ea typeface="微软雅黑"/>
                <a:sym typeface="微软雅黑"/>
              </a:rPr>
              <a:t>,</a:t>
            </a:r>
            <a:r>
              <a:rPr lang="zh-CN" altLang="en-US" dirty="0">
                <a:latin typeface="微软雅黑"/>
                <a:ea typeface="微软雅黑"/>
                <a:sym typeface="微软雅黑"/>
              </a:rPr>
              <a:t>鼓舞士气</a:t>
            </a:r>
            <a:r>
              <a:rPr lang="en-US" altLang="zh-CN" dirty="0">
                <a:latin typeface="微软雅黑"/>
                <a:ea typeface="微软雅黑"/>
                <a:sym typeface="微软雅黑"/>
              </a:rPr>
              <a:t>,</a:t>
            </a:r>
            <a:r>
              <a:rPr lang="zh-CN" altLang="en-US" dirty="0">
                <a:latin typeface="微软雅黑"/>
                <a:ea typeface="微软雅黑"/>
                <a:sym typeface="微软雅黑"/>
              </a:rPr>
              <a:t>为战争的胜利作出了突出贡献。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04925" y="1400711"/>
            <a:ext cx="6115050" cy="1323439"/>
          </a:xfrm>
          <a:prstGeom prst="rect">
            <a:avLst/>
          </a:prstGeom>
          <a:ln w="19050">
            <a:solidFill>
              <a:srgbClr val="FFC000"/>
            </a:solidFill>
          </a:ln>
        </p:spPr>
        <p:txBody>
          <a:bodyPr wrap="square">
            <a:spAutoFit/>
          </a:bodyPr>
          <a:lstStyle/>
          <a:p>
            <a:r>
              <a:rPr lang="zh-CN" altLang="en-US" sz="2000" dirty="0">
                <a:latin typeface="微软雅黑"/>
                <a:ea typeface="微软雅黑"/>
                <a:sym typeface="微软雅黑"/>
              </a:rPr>
              <a:t>          回望百年历史</a:t>
            </a:r>
            <a:r>
              <a:rPr lang="en-US" altLang="zh-CN" sz="2000" dirty="0">
                <a:latin typeface="微软雅黑"/>
                <a:ea typeface="微软雅黑"/>
                <a:sym typeface="微软雅黑"/>
              </a:rPr>
              <a:t>,</a:t>
            </a:r>
            <a:r>
              <a:rPr lang="zh-CN" altLang="en-US" sz="2000" dirty="0">
                <a:latin typeface="微软雅黑"/>
                <a:ea typeface="微软雅黑"/>
                <a:sym typeface="微软雅黑"/>
              </a:rPr>
              <a:t>我们的国家蒙受了空前的耻辱和欺凌</a:t>
            </a:r>
            <a:r>
              <a:rPr lang="en-US" altLang="zh-CN" sz="2000" dirty="0">
                <a:latin typeface="微软雅黑"/>
                <a:ea typeface="微软雅黑"/>
                <a:sym typeface="微软雅黑"/>
              </a:rPr>
              <a:t>,</a:t>
            </a:r>
            <a:r>
              <a:rPr lang="zh-CN" altLang="en-US" sz="2000" dirty="0">
                <a:latin typeface="微软雅黑"/>
                <a:ea typeface="微软雅黑"/>
                <a:sym typeface="微软雅黑"/>
              </a:rPr>
              <a:t>中国人民生活在水深火热之中。中国共产党带领中国人民前赴后继、英勇奋斗</a:t>
            </a:r>
            <a:r>
              <a:rPr lang="en-US" altLang="zh-CN" sz="2000" dirty="0">
                <a:latin typeface="微软雅黑"/>
                <a:ea typeface="微软雅黑"/>
                <a:sym typeface="微软雅黑"/>
              </a:rPr>
              <a:t>,</a:t>
            </a:r>
            <a:r>
              <a:rPr lang="zh-CN" altLang="en-US" sz="2000" dirty="0">
                <a:latin typeface="微软雅黑"/>
                <a:ea typeface="微软雅黑"/>
                <a:sym typeface="微软雅黑"/>
              </a:rPr>
              <a:t>取得了反帝反封建革命的胜利</a:t>
            </a:r>
            <a:r>
              <a:rPr lang="en-US" altLang="zh-CN" sz="2000" dirty="0">
                <a:latin typeface="微软雅黑"/>
                <a:ea typeface="微软雅黑"/>
                <a:sym typeface="微软雅黑"/>
              </a:rPr>
              <a:t>,</a:t>
            </a:r>
            <a:r>
              <a:rPr lang="zh-CN" altLang="en-US" sz="2000" dirty="0">
                <a:latin typeface="微软雅黑"/>
                <a:ea typeface="微软雅黑"/>
                <a:sym typeface="微软雅黑"/>
              </a:rPr>
              <a:t>迎来了民族独立和人 民解放。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1" descr="12348606_124513429199_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2844" y="267875"/>
            <a:ext cx="2214578" cy="535785"/>
          </a:xfrm>
          <a:prstGeom prst="rect">
            <a:avLst/>
          </a:prstGeom>
          <a:noFill/>
          <a:ln w="9525">
            <a:noFill/>
            <a:miter lim="800000"/>
            <a:headEnd/>
            <a:tailEnd/>
          </a:ln>
        </p:spPr>
      </p:pic>
      <p:sp>
        <p:nvSpPr>
          <p:cNvPr id="9218" name="Text Box 4"/>
          <p:cNvSpPr txBox="1">
            <a:spLocks noChangeArrowheads="1"/>
          </p:cNvSpPr>
          <p:nvPr/>
        </p:nvSpPr>
        <p:spPr bwMode="auto">
          <a:xfrm>
            <a:off x="642910" y="167970"/>
            <a:ext cx="128588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zh-CN" altLang="en-US" sz="2800" b="1" dirty="0">
                <a:solidFill>
                  <a:srgbClr val="FC028F"/>
                </a:solidFill>
                <a:latin typeface="微软雅黑"/>
                <a:ea typeface="微软雅黑"/>
                <a:sym typeface="微软雅黑"/>
              </a:rPr>
              <a:t>活动园</a:t>
            </a:r>
          </a:p>
        </p:txBody>
      </p:sp>
      <p:sp>
        <p:nvSpPr>
          <p:cNvPr id="1029" name="AutoShape 5" descr="武清区人民医院图片"/>
          <p:cNvSpPr>
            <a:spLocks noChangeAspect="1" noChangeArrowheads="1"/>
          </p:cNvSpPr>
          <p:nvPr/>
        </p:nvSpPr>
        <p:spPr bwMode="auto">
          <a:xfrm>
            <a:off x="155575" y="-108347"/>
            <a:ext cx="304800" cy="228601"/>
          </a:xfrm>
          <a:prstGeom prst="rect">
            <a:avLst/>
          </a:prstGeom>
          <a:noFill/>
        </p:spPr>
        <p:txBody>
          <a:bodyPr vert="horz" wrap="square" lIns="91440" tIns="45720" rIns="91440" bIns="45720" numCol="1" anchor="t" anchorCtr="0" compatLnSpc="1"/>
          <a:lstStyle/>
          <a:p>
            <a:endParaRPr lang="zh-CN" altLang="en-US">
              <a:latin typeface="微软雅黑"/>
              <a:ea typeface="微软雅黑"/>
              <a:sym typeface="微软雅黑"/>
            </a:endParaRPr>
          </a:p>
        </p:txBody>
      </p:sp>
      <p:sp>
        <p:nvSpPr>
          <p:cNvPr id="1031" name="AutoShape 7" descr="武清区人民医院图片"/>
          <p:cNvSpPr>
            <a:spLocks noChangeAspect="1" noChangeArrowheads="1"/>
          </p:cNvSpPr>
          <p:nvPr/>
        </p:nvSpPr>
        <p:spPr bwMode="auto">
          <a:xfrm>
            <a:off x="155575" y="-108347"/>
            <a:ext cx="304800" cy="228601"/>
          </a:xfrm>
          <a:prstGeom prst="rect">
            <a:avLst/>
          </a:prstGeom>
          <a:noFill/>
        </p:spPr>
        <p:txBody>
          <a:bodyPr vert="horz" wrap="square" lIns="91440" tIns="45720" rIns="91440" bIns="45720" numCol="1" anchor="t" anchorCtr="0" compatLnSpc="1"/>
          <a:lstStyle/>
          <a:p>
            <a:endParaRPr lang="zh-CN" altLang="en-US">
              <a:latin typeface="微软雅黑"/>
              <a:ea typeface="微软雅黑"/>
              <a:sym typeface="微软雅黑"/>
            </a:endParaRPr>
          </a:p>
        </p:txBody>
      </p:sp>
      <p:sp>
        <p:nvSpPr>
          <p:cNvPr id="13" name="矩形 12"/>
          <p:cNvSpPr/>
          <p:nvPr/>
        </p:nvSpPr>
        <p:spPr>
          <a:xfrm>
            <a:off x="1187623" y="1011230"/>
            <a:ext cx="6594301" cy="923330"/>
          </a:xfrm>
          <a:prstGeom prst="rect">
            <a:avLst/>
          </a:prstGeom>
        </p:spPr>
        <p:txBody>
          <a:bodyPr wrap="square">
            <a:spAutoFit/>
          </a:bodyPr>
          <a:lstStyle/>
          <a:p>
            <a:r>
              <a:rPr lang="zh-CN" altLang="en-US" dirty="0">
                <a:latin typeface="微软雅黑"/>
                <a:ea typeface="微软雅黑"/>
                <a:sym typeface="微软雅黑"/>
              </a:rPr>
              <a:t>         在辽宁省沈阳市</a:t>
            </a:r>
            <a:r>
              <a:rPr lang="en-US" altLang="zh-CN" dirty="0">
                <a:latin typeface="微软雅黑"/>
                <a:ea typeface="微软雅黑"/>
                <a:sym typeface="微软雅黑"/>
              </a:rPr>
              <a:t>,</a:t>
            </a:r>
            <a:r>
              <a:rPr lang="zh-CN" altLang="en-US" dirty="0">
                <a:latin typeface="微软雅黑"/>
                <a:ea typeface="微软雅黑"/>
                <a:sym typeface="微软雅黑"/>
              </a:rPr>
              <a:t>有一座雕塑叫“残历碑”</a:t>
            </a:r>
            <a:r>
              <a:rPr lang="en-US" altLang="zh-CN" dirty="0">
                <a:latin typeface="微软雅黑"/>
                <a:ea typeface="微软雅黑"/>
                <a:sym typeface="微软雅黑"/>
              </a:rPr>
              <a:t>,</a:t>
            </a:r>
            <a:r>
              <a:rPr lang="zh-CN" altLang="en-US" dirty="0">
                <a:latin typeface="微软雅黑"/>
                <a:ea typeface="微软雅黑"/>
                <a:sym typeface="微软雅黑"/>
              </a:rPr>
              <a:t>它矗立在“九一八”历史博物馆前。观察残历碑</a:t>
            </a:r>
            <a:r>
              <a:rPr lang="en-US" altLang="zh-CN" dirty="0">
                <a:latin typeface="微软雅黑"/>
                <a:ea typeface="微软雅黑"/>
                <a:sym typeface="微软雅黑"/>
              </a:rPr>
              <a:t>,</a:t>
            </a:r>
            <a:r>
              <a:rPr lang="zh-CN" altLang="en-US" dirty="0">
                <a:latin typeface="微软雅黑"/>
                <a:ea typeface="微软雅黑"/>
                <a:sym typeface="微软雅黑"/>
              </a:rPr>
              <a:t>阅读碑上的文字</a:t>
            </a:r>
            <a:r>
              <a:rPr lang="en-US" altLang="zh-CN" dirty="0">
                <a:latin typeface="微软雅黑"/>
                <a:ea typeface="微软雅黑"/>
                <a:sym typeface="微软雅黑"/>
              </a:rPr>
              <a:t>,</a:t>
            </a:r>
            <a:r>
              <a:rPr lang="zh-CN" altLang="en-US" dirty="0">
                <a:latin typeface="微软雅黑"/>
                <a:ea typeface="微软雅黑"/>
                <a:sym typeface="微软雅黑"/>
              </a:rPr>
              <a:t>说一说“九一八”事变是怎么发生的。</a:t>
            </a:r>
          </a:p>
        </p:txBody>
      </p:sp>
      <p:sp>
        <p:nvSpPr>
          <p:cNvPr id="8" name="矩形 7"/>
          <p:cNvSpPr/>
          <p:nvPr/>
        </p:nvSpPr>
        <p:spPr>
          <a:xfrm>
            <a:off x="3667551" y="2036918"/>
            <a:ext cx="4381500" cy="1200329"/>
          </a:xfrm>
          <a:prstGeom prst="rect">
            <a:avLst/>
          </a:prstGeom>
        </p:spPr>
        <p:txBody>
          <a:bodyPr wrap="square">
            <a:spAutoFit/>
          </a:bodyPr>
          <a:lstStyle/>
          <a:p>
            <a:r>
              <a:rPr lang="zh-CN" altLang="en-US" dirty="0">
                <a:latin typeface="微软雅黑"/>
                <a:ea typeface="微软雅黑"/>
                <a:sym typeface="微软雅黑"/>
              </a:rPr>
              <a:t>          夜十时许</a:t>
            </a:r>
            <a:r>
              <a:rPr lang="en-US" altLang="zh-CN" dirty="0">
                <a:latin typeface="微软雅黑"/>
                <a:ea typeface="微软雅黑"/>
                <a:sym typeface="微软雅黑"/>
              </a:rPr>
              <a:t>,</a:t>
            </a:r>
            <a:r>
              <a:rPr lang="zh-CN" altLang="en-US" dirty="0">
                <a:latin typeface="微软雅黑"/>
                <a:ea typeface="微软雅黑"/>
                <a:sym typeface="微软雅黑"/>
              </a:rPr>
              <a:t>日军自爆南满铁路柳条湖路段</a:t>
            </a:r>
            <a:r>
              <a:rPr lang="en-US" altLang="zh-CN" dirty="0">
                <a:latin typeface="微软雅黑"/>
                <a:ea typeface="微软雅黑"/>
                <a:sym typeface="微软雅黑"/>
              </a:rPr>
              <a:t>,</a:t>
            </a:r>
            <a:r>
              <a:rPr lang="zh-CN" altLang="en-US" dirty="0">
                <a:latin typeface="微软雅黑"/>
                <a:ea typeface="微软雅黑"/>
                <a:sym typeface="微软雅黑"/>
              </a:rPr>
              <a:t>反诬中国军队所为</a:t>
            </a:r>
            <a:r>
              <a:rPr lang="en-US" altLang="zh-CN" dirty="0">
                <a:latin typeface="微软雅黑"/>
                <a:ea typeface="微软雅黑"/>
                <a:sym typeface="微软雅黑"/>
              </a:rPr>
              <a:t>,</a:t>
            </a:r>
            <a:r>
              <a:rPr lang="zh-CN" altLang="en-US" dirty="0">
                <a:latin typeface="微软雅黑"/>
                <a:ea typeface="微软雅黑"/>
                <a:sym typeface="微软雅黑"/>
              </a:rPr>
              <a:t>遂攻占北大营</a:t>
            </a:r>
            <a:r>
              <a:rPr lang="en-US" altLang="zh-CN" dirty="0">
                <a:latin typeface="微软雅黑"/>
                <a:ea typeface="微软雅黑"/>
                <a:sym typeface="微软雅黑"/>
              </a:rPr>
              <a:t>,</a:t>
            </a:r>
            <a:r>
              <a:rPr lang="zh-CN" altLang="en-US" dirty="0">
                <a:latin typeface="微软雅黑"/>
                <a:ea typeface="微软雅黑"/>
                <a:sym typeface="微软雅黑"/>
              </a:rPr>
              <a:t>我东北军将士在不抵抗命令下忍痛撤退。国难降临</a:t>
            </a:r>
            <a:r>
              <a:rPr lang="en-US" altLang="zh-CN" dirty="0">
                <a:latin typeface="微软雅黑"/>
                <a:ea typeface="微软雅黑"/>
                <a:sym typeface="微软雅黑"/>
              </a:rPr>
              <a:t>,</a:t>
            </a:r>
            <a:r>
              <a:rPr lang="zh-CN" altLang="en-US" dirty="0">
                <a:latin typeface="微软雅黑"/>
                <a:ea typeface="微软雅黑"/>
                <a:sym typeface="微软雅黑"/>
              </a:rPr>
              <a:t>人民奋起抗争。</a:t>
            </a:r>
          </a:p>
        </p:txBody>
      </p:sp>
      <p:pic>
        <p:nvPicPr>
          <p:cNvPr id="9" name="图片 8" descr="360截图20191226084118022.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381124" y="2036919"/>
            <a:ext cx="2143125" cy="1315882"/>
          </a:xfrm>
          <a:prstGeom prst="rect">
            <a:avLst/>
          </a:prstGeom>
        </p:spPr>
      </p:pic>
      <p:sp>
        <p:nvSpPr>
          <p:cNvPr id="11" name="矩形 10"/>
          <p:cNvSpPr/>
          <p:nvPr/>
        </p:nvSpPr>
        <p:spPr>
          <a:xfrm>
            <a:off x="1928794" y="3448050"/>
            <a:ext cx="946093" cy="369332"/>
          </a:xfrm>
          <a:prstGeom prst="rect">
            <a:avLst/>
          </a:prstGeom>
        </p:spPr>
        <p:txBody>
          <a:bodyPr wrap="none">
            <a:spAutoFit/>
          </a:bodyPr>
          <a:lstStyle/>
          <a:p>
            <a:r>
              <a:rPr lang="zh-CN" altLang="en-US" dirty="0">
                <a:latin typeface="微软雅黑"/>
                <a:ea typeface="微软雅黑"/>
                <a:sym typeface="微软雅黑"/>
              </a:rPr>
              <a:t>残历碑 </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5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ox(in)">
                                      <p:cBhvr>
                                        <p:cTn id="12" dur="500"/>
                                        <p:tgtEl>
                                          <p:spTgt spid="13"/>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ox(in)">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ox(in)">
                                      <p:cBhvr>
                                        <p:cTn id="20" dur="500"/>
                                        <p:tgtEl>
                                          <p:spTgt spid="9"/>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ox(in)">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13" grpId="0"/>
      <p:bldP spid="8" grpId="0"/>
      <p:bldP spid="1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12348606_124513429199_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160718"/>
            <a:ext cx="2214578" cy="535785"/>
          </a:xfrm>
          <a:prstGeom prst="rect">
            <a:avLst/>
          </a:prstGeom>
          <a:noFill/>
          <a:ln w="9525">
            <a:noFill/>
            <a:miter lim="800000"/>
            <a:headEnd/>
            <a:tailEnd/>
          </a:ln>
        </p:spPr>
      </p:pic>
      <p:sp>
        <p:nvSpPr>
          <p:cNvPr id="4" name="Text Box 4"/>
          <p:cNvSpPr txBox="1">
            <a:spLocks noChangeArrowheads="1"/>
          </p:cNvSpPr>
          <p:nvPr/>
        </p:nvSpPr>
        <p:spPr bwMode="auto">
          <a:xfrm>
            <a:off x="642910" y="46418"/>
            <a:ext cx="128588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zh-CN" altLang="en-US" sz="2800" b="1" dirty="0">
                <a:solidFill>
                  <a:srgbClr val="FC028F"/>
                </a:solidFill>
                <a:latin typeface="微软雅黑"/>
                <a:ea typeface="微软雅黑"/>
                <a:sym typeface="微软雅黑"/>
              </a:rPr>
              <a:t>阅读角</a:t>
            </a:r>
          </a:p>
        </p:txBody>
      </p:sp>
      <p:sp>
        <p:nvSpPr>
          <p:cNvPr id="7" name="矩形 6"/>
          <p:cNvSpPr/>
          <p:nvPr/>
        </p:nvSpPr>
        <p:spPr>
          <a:xfrm>
            <a:off x="1704975" y="708972"/>
            <a:ext cx="5153025" cy="2308324"/>
          </a:xfrm>
          <a:prstGeom prst="rect">
            <a:avLst/>
          </a:prstGeom>
        </p:spPr>
        <p:txBody>
          <a:bodyPr wrap="square">
            <a:spAutoFit/>
          </a:bodyPr>
          <a:lstStyle/>
          <a:p>
            <a:pPr algn="ctr"/>
            <a:r>
              <a:rPr lang="zh-CN" altLang="en-US" dirty="0">
                <a:latin typeface="微软雅黑"/>
                <a:ea typeface="微软雅黑"/>
                <a:sym typeface="微软雅黑"/>
              </a:rPr>
              <a:t>人民英雄纪念碑碑文    </a:t>
            </a:r>
            <a:endParaRPr lang="en-US" altLang="zh-CN" dirty="0">
              <a:latin typeface="微软雅黑"/>
              <a:ea typeface="微软雅黑"/>
              <a:sym typeface="微软雅黑"/>
            </a:endParaRPr>
          </a:p>
          <a:p>
            <a:r>
              <a:rPr lang="zh-CN" altLang="en-US" dirty="0">
                <a:latin typeface="微软雅黑"/>
                <a:ea typeface="微软雅黑"/>
                <a:sym typeface="微软雅黑"/>
              </a:rPr>
              <a:t>         三年以来</a:t>
            </a:r>
            <a:r>
              <a:rPr lang="en-US" altLang="zh-CN" dirty="0">
                <a:latin typeface="微软雅黑"/>
                <a:ea typeface="微软雅黑"/>
                <a:sym typeface="微软雅黑"/>
              </a:rPr>
              <a:t>,</a:t>
            </a:r>
            <a:r>
              <a:rPr lang="zh-CN" altLang="en-US" dirty="0">
                <a:latin typeface="微软雅黑"/>
                <a:ea typeface="微软雅黑"/>
                <a:sym typeface="微软雅黑"/>
              </a:rPr>
              <a:t>在人民解放战争和人民革命中牺牲的人民英雄们永垂不朽</a:t>
            </a:r>
            <a:r>
              <a:rPr lang="en-US" altLang="zh-CN" dirty="0">
                <a:latin typeface="微软雅黑"/>
                <a:ea typeface="微软雅黑"/>
                <a:sym typeface="微软雅黑"/>
              </a:rPr>
              <a:t>!    </a:t>
            </a:r>
          </a:p>
          <a:p>
            <a:r>
              <a:rPr lang="en-US" altLang="zh-CN" dirty="0">
                <a:latin typeface="微软雅黑"/>
                <a:ea typeface="微软雅黑"/>
                <a:sym typeface="微软雅黑"/>
              </a:rPr>
              <a:t>         </a:t>
            </a:r>
            <a:r>
              <a:rPr lang="zh-CN" altLang="en-US" dirty="0">
                <a:latin typeface="微软雅黑"/>
                <a:ea typeface="微软雅黑"/>
                <a:sym typeface="微软雅黑"/>
              </a:rPr>
              <a:t>三十年以来</a:t>
            </a:r>
            <a:r>
              <a:rPr lang="en-US" altLang="zh-CN" dirty="0">
                <a:latin typeface="微软雅黑"/>
                <a:ea typeface="微软雅黑"/>
                <a:sym typeface="微软雅黑"/>
              </a:rPr>
              <a:t>,</a:t>
            </a:r>
            <a:r>
              <a:rPr lang="zh-CN" altLang="en-US" dirty="0">
                <a:latin typeface="微软雅黑"/>
                <a:ea typeface="微软雅黑"/>
                <a:sym typeface="微软雅黑"/>
              </a:rPr>
              <a:t>在人民解放战争和人民革命中牺牲的人民英雄们水垂不朽</a:t>
            </a:r>
            <a:r>
              <a:rPr lang="en-US" altLang="zh-CN" dirty="0">
                <a:latin typeface="微软雅黑"/>
                <a:ea typeface="微软雅黑"/>
                <a:sym typeface="微软雅黑"/>
              </a:rPr>
              <a:t>!    </a:t>
            </a:r>
          </a:p>
          <a:p>
            <a:r>
              <a:rPr lang="en-US" altLang="zh-CN" dirty="0">
                <a:latin typeface="微软雅黑"/>
                <a:ea typeface="微软雅黑"/>
                <a:sym typeface="微软雅黑"/>
              </a:rPr>
              <a:t>        </a:t>
            </a:r>
            <a:r>
              <a:rPr lang="zh-CN" altLang="en-US" dirty="0">
                <a:latin typeface="微软雅黑"/>
                <a:ea typeface="微软雅黑"/>
                <a:sym typeface="微软雅黑"/>
              </a:rPr>
              <a:t>由此上溯到一千八百四十年</a:t>
            </a:r>
            <a:r>
              <a:rPr lang="en-US" altLang="zh-CN" dirty="0">
                <a:latin typeface="微软雅黑"/>
                <a:ea typeface="微软雅黑"/>
                <a:sym typeface="微软雅黑"/>
              </a:rPr>
              <a:t>,</a:t>
            </a:r>
            <a:r>
              <a:rPr lang="zh-CN" altLang="en-US" dirty="0">
                <a:latin typeface="微软雅黑"/>
                <a:ea typeface="微软雅黑"/>
                <a:sym typeface="微软雅黑"/>
              </a:rPr>
              <a:t>从那时起为了反对内外敌人</a:t>
            </a:r>
            <a:r>
              <a:rPr lang="en-US" altLang="zh-CN" dirty="0">
                <a:latin typeface="微软雅黑"/>
                <a:ea typeface="微软雅黑"/>
                <a:sym typeface="微软雅黑"/>
              </a:rPr>
              <a:t>,</a:t>
            </a:r>
            <a:r>
              <a:rPr lang="zh-CN" altLang="en-US" dirty="0">
                <a:latin typeface="微软雅黑"/>
                <a:ea typeface="微软雅黑"/>
                <a:sym typeface="微软雅黑"/>
              </a:rPr>
              <a:t>争取民族独立和人民自由幸福</a:t>
            </a:r>
            <a:r>
              <a:rPr lang="en-US" altLang="zh-CN" dirty="0">
                <a:latin typeface="微软雅黑"/>
                <a:ea typeface="微软雅黑"/>
                <a:sym typeface="微软雅黑"/>
              </a:rPr>
              <a:t>,</a:t>
            </a:r>
            <a:r>
              <a:rPr lang="zh-CN" altLang="en-US" dirty="0">
                <a:latin typeface="微软雅黑"/>
                <a:ea typeface="微软雅黑"/>
                <a:sym typeface="微软雅黑"/>
              </a:rPr>
              <a:t>在历次斗争中牺牲的人民英雄们永垂不朽</a:t>
            </a:r>
            <a:r>
              <a:rPr lang="en-US" altLang="zh-CN" dirty="0">
                <a:latin typeface="微软雅黑"/>
                <a:ea typeface="微软雅黑"/>
                <a:sym typeface="微软雅黑"/>
              </a:rPr>
              <a:t>! </a:t>
            </a:r>
            <a:endParaRPr lang="zh-CN" altLang="en-US" dirty="0">
              <a:latin typeface="微软雅黑"/>
              <a:ea typeface="微软雅黑"/>
              <a:sym typeface="微软雅黑"/>
            </a:endParaRPr>
          </a:p>
        </p:txBody>
      </p:sp>
      <p:sp>
        <p:nvSpPr>
          <p:cNvPr id="8" name="矩形 7"/>
          <p:cNvSpPr/>
          <p:nvPr/>
        </p:nvSpPr>
        <p:spPr>
          <a:xfrm>
            <a:off x="1704975" y="3250872"/>
            <a:ext cx="4648058" cy="923330"/>
          </a:xfrm>
          <a:prstGeom prst="rect">
            <a:avLst/>
          </a:prstGeom>
          <a:ln w="19050">
            <a:solidFill>
              <a:srgbClr val="FFC000"/>
            </a:solidFill>
          </a:ln>
        </p:spPr>
        <p:txBody>
          <a:bodyPr wrap="square">
            <a:spAutoFit/>
          </a:bodyPr>
          <a:lstStyle/>
          <a:p>
            <a:r>
              <a:rPr lang="zh-CN" altLang="en-US" dirty="0">
                <a:latin typeface="微软雅黑"/>
                <a:ea typeface="微软雅黑"/>
                <a:sym typeface="微软雅黑"/>
              </a:rPr>
              <a:t>        在北京天安门广场上矗立着一座高大雄伟的人民英雄纪念碑</a:t>
            </a:r>
            <a:r>
              <a:rPr lang="en-US" altLang="zh-CN" dirty="0">
                <a:latin typeface="微软雅黑"/>
                <a:ea typeface="微软雅黑"/>
                <a:sym typeface="微软雅黑"/>
              </a:rPr>
              <a:t>,</a:t>
            </a:r>
            <a:r>
              <a:rPr lang="zh-CN" altLang="en-US" dirty="0">
                <a:latin typeface="微软雅黑"/>
                <a:ea typeface="微软雅黑"/>
                <a:sym typeface="微软雅黑"/>
              </a:rPr>
              <a:t>它每天都在欢迎地接受着人们的瞻仰</a:t>
            </a:r>
            <a:r>
              <a:rPr lang="en-US" altLang="zh-CN" dirty="0">
                <a:latin typeface="微软雅黑"/>
                <a:ea typeface="微软雅黑"/>
                <a:sym typeface="微软雅黑"/>
              </a:rPr>
              <a:t>,</a:t>
            </a:r>
            <a:r>
              <a:rPr lang="zh-CN" altLang="en-US" dirty="0">
                <a:latin typeface="微软雅黑"/>
                <a:ea typeface="微软雅黑"/>
                <a:sym typeface="微软雅黑"/>
              </a:rPr>
              <a:t>崇敬和纪念。</a:t>
            </a:r>
          </a:p>
        </p:txBody>
      </p:sp>
      <p:pic>
        <p:nvPicPr>
          <p:cNvPr id="9" name="图片 8" descr="360截图20191226121223305.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6972300" y="959122"/>
            <a:ext cx="1343025" cy="1363028"/>
          </a:xfrm>
          <a:prstGeom prst="rect">
            <a:avLst/>
          </a:prstGeom>
        </p:spPr>
      </p:pic>
      <p:sp>
        <p:nvSpPr>
          <p:cNvPr id="10" name="矩形 9"/>
          <p:cNvSpPr/>
          <p:nvPr/>
        </p:nvSpPr>
        <p:spPr>
          <a:xfrm>
            <a:off x="6877050" y="2322150"/>
            <a:ext cx="1853392" cy="369332"/>
          </a:xfrm>
          <a:prstGeom prst="rect">
            <a:avLst/>
          </a:prstGeom>
        </p:spPr>
        <p:txBody>
          <a:bodyPr wrap="none">
            <a:spAutoFit/>
          </a:bodyPr>
          <a:lstStyle/>
          <a:p>
            <a:r>
              <a:rPr lang="zh-CN" altLang="en-US" dirty="0">
                <a:latin typeface="微软雅黑"/>
                <a:ea typeface="微软雅黑"/>
                <a:sym typeface="微软雅黑"/>
              </a:rPr>
              <a:t>人民英雄纪念碑 </a:t>
            </a:r>
          </a:p>
        </p:txBody>
      </p:sp>
      <p:pic>
        <p:nvPicPr>
          <p:cNvPr id="11" name="图片 1"/>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635778" y="3143250"/>
            <a:ext cx="881574" cy="130636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8" presetClass="entr" presetSubtype="16"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diamond(in)">
                                      <p:cBhvr>
                                        <p:cTn id="26" dur="2000"/>
                                        <p:tgtEl>
                                          <p:spTgt spid="8"/>
                                        </p:tgtEl>
                                      </p:cBhvr>
                                    </p:animEffect>
                                  </p:childTnLst>
                                </p:cTn>
                              </p:par>
                              <p:par>
                                <p:cTn id="27" presetID="8" presetClass="entr" presetSubtype="16"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diamond(in)">
                                      <p:cBhvr>
                                        <p:cTn id="29"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animBg="1"/>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12348606_124513429199_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160718"/>
            <a:ext cx="2214578" cy="535785"/>
          </a:xfrm>
          <a:prstGeom prst="rect">
            <a:avLst/>
          </a:prstGeom>
          <a:noFill/>
          <a:ln w="9525">
            <a:noFill/>
            <a:miter lim="800000"/>
            <a:headEnd/>
            <a:tailEnd/>
          </a:ln>
        </p:spPr>
      </p:pic>
      <p:sp>
        <p:nvSpPr>
          <p:cNvPr id="4" name="Text Box 4"/>
          <p:cNvSpPr txBox="1">
            <a:spLocks noChangeArrowheads="1"/>
          </p:cNvSpPr>
          <p:nvPr/>
        </p:nvSpPr>
        <p:spPr bwMode="auto">
          <a:xfrm>
            <a:off x="642910" y="65468"/>
            <a:ext cx="128588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zh-CN" altLang="en-US" sz="2800" b="1" dirty="0">
                <a:solidFill>
                  <a:srgbClr val="FC028F"/>
                </a:solidFill>
                <a:latin typeface="微软雅黑"/>
                <a:ea typeface="微软雅黑"/>
                <a:sym typeface="微软雅黑"/>
              </a:rPr>
              <a:t>活动园</a:t>
            </a:r>
          </a:p>
        </p:txBody>
      </p:sp>
      <p:sp>
        <p:nvSpPr>
          <p:cNvPr id="5" name="矩形 4"/>
          <p:cNvSpPr/>
          <p:nvPr/>
        </p:nvSpPr>
        <p:spPr>
          <a:xfrm>
            <a:off x="2285999" y="1238250"/>
            <a:ext cx="4905375" cy="1477328"/>
          </a:xfrm>
          <a:prstGeom prst="rect">
            <a:avLst/>
          </a:prstGeom>
        </p:spPr>
        <p:txBody>
          <a:bodyPr wrap="square">
            <a:spAutoFit/>
          </a:bodyPr>
          <a:lstStyle/>
          <a:p>
            <a:r>
              <a:rPr lang="zh-CN" altLang="en-US" dirty="0">
                <a:latin typeface="微软雅黑"/>
                <a:ea typeface="微软雅黑"/>
                <a:sym typeface="微软雅黑"/>
              </a:rPr>
              <a:t>        百年屈辱</a:t>
            </a:r>
            <a:r>
              <a:rPr lang="en-US" altLang="zh-CN" dirty="0">
                <a:latin typeface="微软雅黑"/>
                <a:ea typeface="微软雅黑"/>
                <a:sym typeface="微软雅黑"/>
              </a:rPr>
              <a:t>,</a:t>
            </a:r>
            <a:r>
              <a:rPr lang="zh-CN" altLang="en-US" dirty="0">
                <a:latin typeface="微软雅黑"/>
                <a:ea typeface="微软雅黑"/>
                <a:sym typeface="微软雅黑"/>
              </a:rPr>
              <a:t>百年抗争</a:t>
            </a:r>
            <a:r>
              <a:rPr lang="en-US" altLang="zh-CN" dirty="0">
                <a:latin typeface="微软雅黑"/>
                <a:ea typeface="微软雅黑"/>
                <a:sym typeface="微软雅黑"/>
              </a:rPr>
              <a:t>,</a:t>
            </a:r>
            <a:r>
              <a:rPr lang="zh-CN" altLang="en-US" dirty="0">
                <a:latin typeface="微软雅黑"/>
                <a:ea typeface="微软雅黑"/>
                <a:sym typeface="微软雅黑"/>
              </a:rPr>
              <a:t>我们要永远铭记这段历史</a:t>
            </a:r>
            <a:r>
              <a:rPr lang="en-US" altLang="zh-CN" dirty="0">
                <a:latin typeface="微软雅黑"/>
                <a:ea typeface="微软雅黑"/>
                <a:sym typeface="微软雅黑"/>
              </a:rPr>
              <a:t>,</a:t>
            </a:r>
            <a:r>
              <a:rPr lang="zh-CN" altLang="en-US" dirty="0">
                <a:latin typeface="微软雅黑"/>
                <a:ea typeface="微软雅黑"/>
                <a:sym typeface="微软雅黑"/>
              </a:rPr>
              <a:t>更要记住这些人民英雄 们</a:t>
            </a:r>
            <a:r>
              <a:rPr lang="en-US" altLang="zh-CN" dirty="0">
                <a:latin typeface="微软雅黑"/>
                <a:ea typeface="微软雅黑"/>
                <a:sym typeface="微软雅黑"/>
              </a:rPr>
              <a:t>!</a:t>
            </a:r>
            <a:r>
              <a:rPr lang="zh-CN" altLang="en-US" dirty="0">
                <a:latin typeface="微软雅黑"/>
                <a:ea typeface="微软雅黑"/>
                <a:sym typeface="微软雅黑"/>
              </a:rPr>
              <a:t>他们靠的是一种信仰</a:t>
            </a:r>
            <a:r>
              <a:rPr lang="en-US" altLang="zh-CN" dirty="0">
                <a:latin typeface="微软雅黑"/>
                <a:ea typeface="微软雅黑"/>
                <a:sym typeface="微软雅黑"/>
              </a:rPr>
              <a:t>,</a:t>
            </a:r>
            <a:r>
              <a:rPr lang="zh-CN" altLang="en-US" dirty="0">
                <a:latin typeface="微软雅黑"/>
                <a:ea typeface="微软雅黑"/>
                <a:sym typeface="微软雅黑"/>
              </a:rPr>
              <a:t>为的是一个理想</a:t>
            </a:r>
            <a:r>
              <a:rPr lang="en-US" altLang="zh-CN" dirty="0">
                <a:latin typeface="微软雅黑"/>
                <a:ea typeface="微软雅黑"/>
                <a:sym typeface="微软雅黑"/>
              </a:rPr>
              <a:t>,</a:t>
            </a:r>
            <a:r>
              <a:rPr lang="zh-CN" altLang="en-US" dirty="0">
                <a:latin typeface="微软雅黑"/>
                <a:ea typeface="微软雅黑"/>
                <a:sym typeface="微软雅黑"/>
              </a:rPr>
              <a:t>孕育形成了代代相传的革命精神。了解了这段历史</a:t>
            </a:r>
            <a:r>
              <a:rPr lang="en-US" altLang="zh-CN" dirty="0">
                <a:latin typeface="微软雅黑"/>
                <a:ea typeface="微软雅黑"/>
                <a:sym typeface="微软雅黑"/>
              </a:rPr>
              <a:t>,</a:t>
            </a:r>
            <a:r>
              <a:rPr lang="zh-CN" altLang="en-US" dirty="0">
                <a:latin typeface="微软雅黑"/>
                <a:ea typeface="微软雅黑"/>
                <a:sym typeface="微软雅黑"/>
              </a:rPr>
              <a:t>你有怎样的感受</a:t>
            </a:r>
            <a:r>
              <a:rPr lang="en-US" altLang="zh-CN" dirty="0">
                <a:latin typeface="微软雅黑"/>
                <a:ea typeface="微软雅黑"/>
                <a:sym typeface="微软雅黑"/>
              </a:rPr>
              <a:t>?</a:t>
            </a:r>
            <a:r>
              <a:rPr lang="zh-CN" altLang="en-US" dirty="0">
                <a:latin typeface="微软雅黑"/>
                <a:ea typeface="微软雅黑"/>
                <a:sym typeface="微软雅黑"/>
              </a:rPr>
              <a:t>你想以怎样的方式来纪念英雄们</a:t>
            </a:r>
            <a:r>
              <a:rPr lang="en-US" altLang="zh-CN" dirty="0">
                <a:latin typeface="微软雅黑"/>
                <a:ea typeface="微软雅黑"/>
                <a:sym typeface="微软雅黑"/>
              </a:rPr>
              <a:t>?    </a:t>
            </a:r>
            <a:endParaRPr lang="zh-CN" altLang="en-US" dirty="0">
              <a:latin typeface="微软雅黑"/>
              <a:ea typeface="微软雅黑"/>
              <a:sym typeface="微软雅黑"/>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12348606_124513429199_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160718"/>
            <a:ext cx="2214578" cy="535785"/>
          </a:xfrm>
          <a:prstGeom prst="rect">
            <a:avLst/>
          </a:prstGeom>
          <a:noFill/>
          <a:ln w="9525">
            <a:noFill/>
            <a:miter lim="800000"/>
            <a:headEnd/>
            <a:tailEnd/>
          </a:ln>
        </p:spPr>
      </p:pic>
      <p:sp>
        <p:nvSpPr>
          <p:cNvPr id="4" name="Text Box 4"/>
          <p:cNvSpPr txBox="1">
            <a:spLocks noChangeArrowheads="1"/>
          </p:cNvSpPr>
          <p:nvPr/>
        </p:nvSpPr>
        <p:spPr bwMode="auto">
          <a:xfrm>
            <a:off x="642909" y="46418"/>
            <a:ext cx="1614515"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zh-CN" altLang="en-US" sz="2800" b="1" dirty="0">
                <a:solidFill>
                  <a:srgbClr val="FC028F"/>
                </a:solidFill>
                <a:latin typeface="微软雅黑"/>
                <a:ea typeface="微软雅黑"/>
                <a:sym typeface="微软雅黑"/>
              </a:rPr>
              <a:t>畅所欲言</a:t>
            </a:r>
          </a:p>
        </p:txBody>
      </p:sp>
      <p:sp>
        <p:nvSpPr>
          <p:cNvPr id="6" name="矩形 5"/>
          <p:cNvSpPr/>
          <p:nvPr/>
        </p:nvSpPr>
        <p:spPr>
          <a:xfrm>
            <a:off x="1949823" y="1323975"/>
            <a:ext cx="4832813" cy="646331"/>
          </a:xfrm>
          <a:prstGeom prst="rect">
            <a:avLst/>
          </a:prstGeom>
        </p:spPr>
        <p:txBody>
          <a:bodyPr wrap="square">
            <a:spAutoFit/>
          </a:bodyPr>
          <a:lstStyle/>
          <a:p>
            <a:r>
              <a:rPr lang="zh-CN" altLang="en-US" dirty="0">
                <a:latin typeface="微软雅黑"/>
                <a:ea typeface="微软雅黑"/>
                <a:sym typeface="微软雅黑"/>
              </a:rPr>
              <a:t>我的学习体会</a:t>
            </a:r>
            <a:r>
              <a:rPr lang="en-US" altLang="zh-CN" dirty="0">
                <a:latin typeface="微软雅黑"/>
                <a:ea typeface="微软雅黑"/>
                <a:sym typeface="微软雅黑"/>
              </a:rPr>
              <a:t>:                 </a:t>
            </a:r>
            <a:r>
              <a:rPr lang="en-US" altLang="zh-CN" u="sng" dirty="0">
                <a:latin typeface="微软雅黑"/>
                <a:ea typeface="微软雅黑"/>
                <a:sym typeface="微软雅黑"/>
              </a:rPr>
              <a:t>              </a:t>
            </a:r>
            <a:r>
              <a:rPr lang="en-US" altLang="zh-CN" dirty="0">
                <a:latin typeface="微软雅黑"/>
                <a:ea typeface="微软雅黑"/>
                <a:sym typeface="微软雅黑"/>
              </a:rPr>
              <a:t>       </a:t>
            </a:r>
          </a:p>
          <a:p>
            <a:r>
              <a:rPr lang="en-US" altLang="zh-CN" u="sng" dirty="0">
                <a:latin typeface="微软雅黑"/>
                <a:ea typeface="微软雅黑"/>
                <a:sym typeface="微软雅黑"/>
              </a:rPr>
              <a:t>                      </a:t>
            </a:r>
            <a:endParaRPr lang="zh-CN" altLang="en-US" dirty="0">
              <a:latin typeface="微软雅黑"/>
              <a:ea typeface="微软雅黑"/>
              <a:sym typeface="微软雅黑"/>
            </a:endParaRPr>
          </a:p>
        </p:txBody>
      </p:sp>
      <p:sp>
        <p:nvSpPr>
          <p:cNvPr id="7" name="矩形 6"/>
          <p:cNvSpPr/>
          <p:nvPr/>
        </p:nvSpPr>
        <p:spPr>
          <a:xfrm>
            <a:off x="2011740" y="2571750"/>
            <a:ext cx="5408235" cy="369332"/>
          </a:xfrm>
          <a:prstGeom prst="rect">
            <a:avLst/>
          </a:prstGeom>
        </p:spPr>
        <p:txBody>
          <a:bodyPr wrap="square">
            <a:spAutoFit/>
          </a:bodyPr>
          <a:lstStyle/>
          <a:p>
            <a:r>
              <a:rPr lang="zh-CN" altLang="en-US" dirty="0">
                <a:latin typeface="微软雅黑"/>
                <a:ea typeface="微软雅黑"/>
                <a:sym typeface="微软雅黑"/>
              </a:rPr>
              <a:t>我的纪念方式：</a:t>
            </a:r>
          </a:p>
        </p:txBody>
      </p:sp>
      <p:cxnSp>
        <p:nvCxnSpPr>
          <p:cNvPr id="9" name="直接连接符 8"/>
          <p:cNvCxnSpPr/>
          <p:nvPr/>
        </p:nvCxnSpPr>
        <p:spPr>
          <a:xfrm>
            <a:off x="3495675" y="1619250"/>
            <a:ext cx="3171825" cy="9525"/>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直接连接符 9"/>
          <p:cNvCxnSpPr/>
          <p:nvPr/>
        </p:nvCxnSpPr>
        <p:spPr>
          <a:xfrm>
            <a:off x="3552825" y="2874407"/>
            <a:ext cx="3171825" cy="9525"/>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amond(in)">
                                      <p:cBhvr>
                                        <p:cTn id="22" dur="2000"/>
                                        <p:tgtEl>
                                          <p:spTgt spid="7"/>
                                        </p:tgtEl>
                                      </p:cBhvr>
                                    </p:animEffect>
                                  </p:childTnLst>
                                </p:cTn>
                              </p:par>
                              <p:par>
                                <p:cTn id="23" presetID="8" presetClass="entr" presetSubtype="16"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diamond(in)">
                                      <p:cBhvr>
                                        <p:cTn id="25"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defTabSz="685800"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685800"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defTabSz="685800"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84001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1" descr="12348606_124513429199_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85720" y="160718"/>
            <a:ext cx="2000280" cy="642942"/>
          </a:xfrm>
          <a:prstGeom prst="rect">
            <a:avLst/>
          </a:prstGeom>
          <a:noFill/>
          <a:ln w="9525">
            <a:noFill/>
            <a:miter lim="800000"/>
            <a:headEnd/>
            <a:tailEnd/>
          </a:ln>
        </p:spPr>
      </p:pic>
      <p:sp>
        <p:nvSpPr>
          <p:cNvPr id="6" name="矩形 5"/>
          <p:cNvSpPr/>
          <p:nvPr/>
        </p:nvSpPr>
        <p:spPr>
          <a:xfrm>
            <a:off x="2481246" y="1547186"/>
            <a:ext cx="4880014" cy="1569660"/>
          </a:xfrm>
          <a:prstGeom prst="rect">
            <a:avLst/>
          </a:prstGeom>
          <a:ln w="6350">
            <a:solidFill>
              <a:srgbClr val="FFC000"/>
            </a:solidFill>
          </a:ln>
        </p:spPr>
        <p:txBody>
          <a:bodyPr wrap="square">
            <a:spAutoFit/>
          </a:bodyPr>
          <a:lstStyle/>
          <a:p>
            <a:r>
              <a:rPr lang="zh-CN" altLang="en-US" sz="2400" dirty="0">
                <a:latin typeface="微软雅黑"/>
                <a:ea typeface="微软雅黑"/>
                <a:sym typeface="微软雅黑"/>
              </a:rPr>
              <a:t>       “九一八”事变后</a:t>
            </a:r>
            <a:r>
              <a:rPr lang="en-US" altLang="zh-CN" sz="2400" dirty="0">
                <a:latin typeface="微软雅黑"/>
                <a:ea typeface="微软雅黑"/>
                <a:sym typeface="微软雅黑"/>
              </a:rPr>
              <a:t>,</a:t>
            </a:r>
            <a:r>
              <a:rPr lang="zh-CN" altLang="en-US" sz="2400" dirty="0">
                <a:latin typeface="微软雅黑"/>
                <a:ea typeface="微软雅黑"/>
                <a:sym typeface="微软雅黑"/>
              </a:rPr>
              <a:t>有一首歌曲</a:t>
            </a:r>
            <a:r>
              <a:rPr lang="en-US" altLang="zh-CN" sz="2400" dirty="0">
                <a:latin typeface="微软雅黑"/>
                <a:ea typeface="微软雅黑"/>
                <a:sym typeface="微软雅黑"/>
              </a:rPr>
              <a:t>《</a:t>
            </a:r>
            <a:r>
              <a:rPr lang="zh-CN" altLang="en-US" sz="2400" dirty="0">
                <a:latin typeface="微软雅黑"/>
                <a:ea typeface="微软雅黑"/>
                <a:sym typeface="微软雅黑"/>
              </a:rPr>
              <a:t>松花江上</a:t>
            </a:r>
            <a:r>
              <a:rPr lang="en-US" altLang="zh-CN" sz="2400" dirty="0">
                <a:latin typeface="微软雅黑"/>
                <a:ea typeface="微软雅黑"/>
                <a:sym typeface="微软雅黑"/>
              </a:rPr>
              <a:t>》</a:t>
            </a:r>
            <a:r>
              <a:rPr lang="zh-CN" altLang="en-US" sz="2400" dirty="0">
                <a:latin typeface="微软雅黑"/>
                <a:ea typeface="微软雅黑"/>
                <a:sym typeface="微软雅黑"/>
              </a:rPr>
              <a:t>广为传唱。找到这首歌</a:t>
            </a:r>
            <a:r>
              <a:rPr lang="en-US" altLang="zh-CN" sz="2400" dirty="0">
                <a:latin typeface="微软雅黑"/>
                <a:ea typeface="微软雅黑"/>
                <a:sym typeface="微软雅黑"/>
              </a:rPr>
              <a:t>,</a:t>
            </a:r>
            <a:r>
              <a:rPr lang="zh-CN" altLang="en-US" sz="2400" dirty="0">
                <a:latin typeface="微软雅黑"/>
                <a:ea typeface="微软雅黑"/>
                <a:sym typeface="微软雅黑"/>
              </a:rPr>
              <a:t>听一听</a:t>
            </a:r>
            <a:r>
              <a:rPr lang="en-US" altLang="zh-CN" sz="2400" dirty="0">
                <a:latin typeface="微软雅黑"/>
                <a:ea typeface="微软雅黑"/>
                <a:sym typeface="微软雅黑"/>
              </a:rPr>
              <a:t>,</a:t>
            </a:r>
            <a:r>
              <a:rPr lang="zh-CN" altLang="en-US" sz="2400" dirty="0">
                <a:latin typeface="微软雅黑"/>
                <a:ea typeface="微软雅黑"/>
                <a:sym typeface="微软雅黑"/>
              </a:rPr>
              <a:t>唱一唱</a:t>
            </a:r>
            <a:r>
              <a:rPr lang="en-US" altLang="zh-CN" sz="2400" dirty="0">
                <a:latin typeface="微软雅黑"/>
                <a:ea typeface="微软雅黑"/>
                <a:sym typeface="微软雅黑"/>
              </a:rPr>
              <a:t>,</a:t>
            </a:r>
            <a:r>
              <a:rPr lang="zh-CN" altLang="en-US" sz="2400" dirty="0">
                <a:latin typeface="微软雅黑"/>
                <a:ea typeface="微软雅黑"/>
                <a:sym typeface="微软雅黑"/>
              </a:rPr>
              <a:t>体会歌曲表达的情感</a:t>
            </a:r>
            <a:r>
              <a:rPr lang="zh-CN" altLang="en-US" sz="2400" dirty="0" smtClean="0">
                <a:latin typeface="微软雅黑"/>
                <a:ea typeface="微软雅黑"/>
                <a:sym typeface="微软雅黑"/>
              </a:rPr>
              <a:t>。</a:t>
            </a:r>
            <a:endParaRPr lang="zh-CN" altLang="en-US" sz="2400" dirty="0">
              <a:latin typeface="微软雅黑"/>
              <a:ea typeface="微软雅黑"/>
              <a:sym typeface="微软雅黑"/>
            </a:endParaRPr>
          </a:p>
        </p:txBody>
      </p:sp>
      <p:pic>
        <p:nvPicPr>
          <p:cNvPr id="8" name="图片 2"/>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73113" y="1650830"/>
            <a:ext cx="1208087" cy="2143125"/>
          </a:xfrm>
          <a:prstGeom prst="rect">
            <a:avLst/>
          </a:prstGeom>
          <a:noFill/>
          <a:ln w="9525">
            <a:noFill/>
            <a:miter lim="800000"/>
            <a:headEnd/>
            <a:tailEnd/>
          </a:ln>
        </p:spPr>
      </p:pic>
      <p:sp>
        <p:nvSpPr>
          <p:cNvPr id="7" name="矩形 6"/>
          <p:cNvSpPr/>
          <p:nvPr/>
        </p:nvSpPr>
        <p:spPr>
          <a:xfrm>
            <a:off x="2286000" y="309593"/>
            <a:ext cx="4572000" cy="369332"/>
          </a:xfrm>
          <a:prstGeom prst="rect">
            <a:avLst/>
          </a:prstGeom>
        </p:spPr>
        <p:txBody>
          <a:bodyPr>
            <a:spAutoFit/>
          </a:bodyPr>
          <a:lstStyle/>
          <a:p>
            <a:endParaRPr lang="zh-CN" altLang="en-US" dirty="0">
              <a:latin typeface="微软雅黑"/>
              <a:ea typeface="微软雅黑"/>
              <a:sym typeface="微软雅黑"/>
            </a:endParaRPr>
          </a:p>
        </p:txBody>
      </p:sp>
      <p:sp>
        <p:nvSpPr>
          <p:cNvPr id="13" name="Text Box 4"/>
          <p:cNvSpPr txBox="1">
            <a:spLocks noChangeArrowheads="1"/>
          </p:cNvSpPr>
          <p:nvPr/>
        </p:nvSpPr>
        <p:spPr bwMode="auto">
          <a:xfrm>
            <a:off x="695316" y="122618"/>
            <a:ext cx="128588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zh-CN" altLang="en-US" sz="2800" b="1" dirty="0">
                <a:solidFill>
                  <a:srgbClr val="FC028F"/>
                </a:solidFill>
                <a:latin typeface="微软雅黑"/>
                <a:ea typeface="微软雅黑"/>
                <a:sym typeface="微软雅黑"/>
              </a:rPr>
              <a:t>活动园</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7"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238375" y="1409700"/>
            <a:ext cx="4572000" cy="2108269"/>
          </a:xfrm>
          <a:prstGeom prst="rect">
            <a:avLst/>
          </a:prstGeom>
        </p:spPr>
        <p:txBody>
          <a:bodyPr>
            <a:spAutoFit/>
          </a:bodyPr>
          <a:lstStyle/>
          <a:p>
            <a:pPr algn="ctr">
              <a:spcBef>
                <a:spcPts val="600"/>
              </a:spcBef>
            </a:pPr>
            <a:r>
              <a:rPr lang="zh-CN" altLang="en-US" dirty="0">
                <a:latin typeface="微软雅黑"/>
                <a:ea typeface="微软雅黑"/>
                <a:sym typeface="微软雅黑"/>
              </a:rPr>
              <a:t>历时十四年的抗日战争   </a:t>
            </a:r>
            <a:r>
              <a:rPr lang="zh-CN" altLang="en-US" sz="800" dirty="0">
                <a:latin typeface="微软雅黑"/>
                <a:ea typeface="微软雅黑"/>
                <a:sym typeface="微软雅黑"/>
              </a:rPr>
              <a:t>  </a:t>
            </a:r>
            <a:r>
              <a:rPr lang="zh-CN" altLang="en-US" dirty="0">
                <a:latin typeface="微软雅黑"/>
                <a:ea typeface="微软雅黑"/>
                <a:sym typeface="微软雅黑"/>
              </a:rPr>
              <a:t> </a:t>
            </a:r>
            <a:endParaRPr lang="en-US" altLang="zh-CN" dirty="0">
              <a:latin typeface="微软雅黑"/>
              <a:ea typeface="微软雅黑"/>
              <a:sym typeface="微软雅黑"/>
            </a:endParaRPr>
          </a:p>
          <a:p>
            <a:pPr>
              <a:spcBef>
                <a:spcPts val="600"/>
              </a:spcBef>
            </a:pPr>
            <a:r>
              <a:rPr lang="en-US" altLang="zh-CN" dirty="0">
                <a:latin typeface="微软雅黑"/>
                <a:ea typeface="微软雅黑"/>
                <a:sym typeface="微软雅黑"/>
              </a:rPr>
              <a:t>         1931</a:t>
            </a:r>
            <a:r>
              <a:rPr lang="zh-CN" altLang="en-US" dirty="0">
                <a:latin typeface="微软雅黑"/>
                <a:ea typeface="微软雅黑"/>
                <a:sym typeface="微软雅黑"/>
              </a:rPr>
              <a:t>年</a:t>
            </a:r>
            <a:r>
              <a:rPr lang="en-US" altLang="zh-CN" dirty="0">
                <a:latin typeface="微软雅黑"/>
                <a:ea typeface="微软雅黑"/>
                <a:sym typeface="微软雅黑"/>
              </a:rPr>
              <a:t>,</a:t>
            </a:r>
            <a:r>
              <a:rPr lang="zh-CN" altLang="en-US" dirty="0">
                <a:latin typeface="微软雅黑"/>
                <a:ea typeface="微软雅黑"/>
                <a:sym typeface="微软雅黑"/>
              </a:rPr>
              <a:t>日本悍然发动“九一八”事变</a:t>
            </a:r>
            <a:r>
              <a:rPr lang="en-US" altLang="zh-CN" dirty="0">
                <a:latin typeface="微软雅黑"/>
                <a:ea typeface="微软雅黑"/>
                <a:sym typeface="微软雅黑"/>
              </a:rPr>
              <a:t>,</a:t>
            </a:r>
            <a:r>
              <a:rPr lang="zh-CN" altLang="en-US" dirty="0">
                <a:latin typeface="微软雅黑"/>
                <a:ea typeface="微软雅黑"/>
                <a:sym typeface="微软雅黑"/>
              </a:rPr>
              <a:t>开始侵华战争。中国人民奋勇反抗</a:t>
            </a:r>
            <a:r>
              <a:rPr lang="en-US" altLang="zh-CN" dirty="0">
                <a:latin typeface="微软雅黑"/>
                <a:ea typeface="微软雅黑"/>
                <a:sym typeface="微软雅黑"/>
              </a:rPr>
              <a:t>,</a:t>
            </a:r>
            <a:r>
              <a:rPr lang="zh-CN" altLang="en-US" dirty="0">
                <a:latin typeface="微软雅黑"/>
                <a:ea typeface="微软雅黑"/>
                <a:sym typeface="微软雅黑"/>
              </a:rPr>
              <a:t>这是十四年抗日战争的开端</a:t>
            </a:r>
            <a:r>
              <a:rPr lang="en-US" altLang="zh-CN" dirty="0">
                <a:latin typeface="微软雅黑"/>
                <a:ea typeface="微软雅黑"/>
                <a:sym typeface="微软雅黑"/>
              </a:rPr>
              <a:t>,</a:t>
            </a:r>
            <a:r>
              <a:rPr lang="zh-CN" altLang="en-US" dirty="0">
                <a:latin typeface="微软雅黑"/>
                <a:ea typeface="微软雅黑"/>
                <a:sym typeface="微软雅黑"/>
              </a:rPr>
              <a:t>它也揭开了世界反法西斯战争的序幕。</a:t>
            </a:r>
            <a:r>
              <a:rPr lang="en-US" altLang="zh-CN" dirty="0">
                <a:latin typeface="微软雅黑"/>
                <a:ea typeface="微软雅黑"/>
                <a:sym typeface="微软雅黑"/>
              </a:rPr>
              <a:t>1937</a:t>
            </a:r>
            <a:r>
              <a:rPr lang="zh-CN" altLang="en-US" dirty="0">
                <a:latin typeface="微软雅黑"/>
                <a:ea typeface="微软雅黑"/>
                <a:sym typeface="微软雅黑"/>
              </a:rPr>
              <a:t>年</a:t>
            </a:r>
            <a:r>
              <a:rPr lang="en-US" altLang="zh-CN" dirty="0">
                <a:latin typeface="微软雅黑"/>
                <a:ea typeface="微软雅黑"/>
                <a:sym typeface="微软雅黑"/>
              </a:rPr>
              <a:t>7</a:t>
            </a:r>
            <a:r>
              <a:rPr lang="zh-CN" altLang="en-US" dirty="0">
                <a:latin typeface="微软雅黑"/>
                <a:ea typeface="微软雅黑"/>
                <a:sym typeface="微软雅黑"/>
              </a:rPr>
              <a:t>月</a:t>
            </a:r>
            <a:r>
              <a:rPr lang="en-US" altLang="zh-CN" dirty="0">
                <a:latin typeface="微软雅黑"/>
                <a:ea typeface="微软雅黑"/>
                <a:sym typeface="微软雅黑"/>
              </a:rPr>
              <a:t>7</a:t>
            </a:r>
            <a:r>
              <a:rPr lang="zh-CN" altLang="en-US" dirty="0">
                <a:latin typeface="微软雅黑"/>
                <a:ea typeface="微软雅黑"/>
                <a:sym typeface="微软雅黑"/>
              </a:rPr>
              <a:t>日</a:t>
            </a:r>
            <a:r>
              <a:rPr lang="en-US" altLang="zh-CN" dirty="0">
                <a:latin typeface="微软雅黑"/>
                <a:ea typeface="微软雅黑"/>
                <a:sym typeface="微软雅黑"/>
              </a:rPr>
              <a:t>,</a:t>
            </a:r>
            <a:r>
              <a:rPr lang="zh-CN" altLang="en-US" dirty="0">
                <a:latin typeface="微软雅黑"/>
                <a:ea typeface="微软雅黑"/>
                <a:sym typeface="微软雅黑"/>
              </a:rPr>
              <a:t>日军制造卢沟桥事变</a:t>
            </a:r>
            <a:r>
              <a:rPr lang="en-US" altLang="zh-CN" dirty="0">
                <a:latin typeface="微软雅黑"/>
                <a:ea typeface="微软雅黑"/>
                <a:sym typeface="微软雅黑"/>
              </a:rPr>
              <a:t>,</a:t>
            </a:r>
            <a:r>
              <a:rPr lang="zh-CN" altLang="en-US" dirty="0">
                <a:latin typeface="微软雅黑"/>
                <a:ea typeface="微软雅黑"/>
                <a:sym typeface="微软雅黑"/>
              </a:rPr>
              <a:t>发动全面侵华战争</a:t>
            </a:r>
            <a:r>
              <a:rPr lang="en-US" altLang="zh-CN" dirty="0">
                <a:latin typeface="微软雅黑"/>
                <a:ea typeface="微软雅黑"/>
                <a:sym typeface="微软雅黑"/>
              </a:rPr>
              <a:t>,</a:t>
            </a:r>
            <a:r>
              <a:rPr lang="zh-CN" altLang="en-US" dirty="0">
                <a:latin typeface="微软雅黑"/>
                <a:ea typeface="微软雅黑"/>
                <a:sym typeface="微软雅黑"/>
              </a:rPr>
              <a:t>中国人民开始了全面抗战。</a:t>
            </a:r>
          </a:p>
        </p:txBody>
      </p:sp>
      <p:pic>
        <p:nvPicPr>
          <p:cNvPr id="3" name="图片 2" descr="12348606_124513429199_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536" y="141480"/>
            <a:ext cx="1890464" cy="535785"/>
          </a:xfrm>
          <a:prstGeom prst="rect">
            <a:avLst/>
          </a:prstGeom>
          <a:noFill/>
          <a:ln w="9525">
            <a:noFill/>
            <a:miter lim="800000"/>
            <a:headEnd/>
            <a:tailEnd/>
          </a:ln>
        </p:spPr>
      </p:pic>
      <p:sp>
        <p:nvSpPr>
          <p:cNvPr id="4" name="Text Box 4"/>
          <p:cNvSpPr txBox="1">
            <a:spLocks noChangeArrowheads="1"/>
          </p:cNvSpPr>
          <p:nvPr/>
        </p:nvSpPr>
        <p:spPr bwMode="auto">
          <a:xfrm>
            <a:off x="779959" y="35898"/>
            <a:ext cx="1458416"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zh-CN" altLang="en-US" sz="2800" b="1" dirty="0">
                <a:solidFill>
                  <a:srgbClr val="FC028F"/>
                </a:solidFill>
                <a:latin typeface="微软雅黑"/>
                <a:ea typeface="微软雅黑"/>
                <a:sym typeface="微软雅黑"/>
              </a:rPr>
              <a:t>阅读角</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12348606_124513429199_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160718"/>
            <a:ext cx="2214578" cy="535785"/>
          </a:xfrm>
          <a:prstGeom prst="rect">
            <a:avLst/>
          </a:prstGeom>
          <a:noFill/>
          <a:ln w="9525">
            <a:noFill/>
            <a:miter lim="800000"/>
            <a:headEnd/>
            <a:tailEnd/>
          </a:ln>
        </p:spPr>
      </p:pic>
      <p:sp>
        <p:nvSpPr>
          <p:cNvPr id="3" name="Text Box 4"/>
          <p:cNvSpPr txBox="1">
            <a:spLocks noChangeArrowheads="1"/>
          </p:cNvSpPr>
          <p:nvPr/>
        </p:nvSpPr>
        <p:spPr bwMode="auto">
          <a:xfrm>
            <a:off x="642910" y="55943"/>
            <a:ext cx="128588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zh-CN" altLang="en-US" sz="2800" b="1" dirty="0">
                <a:solidFill>
                  <a:srgbClr val="FC028F"/>
                </a:solidFill>
                <a:latin typeface="微软雅黑"/>
                <a:ea typeface="微软雅黑"/>
                <a:sym typeface="微软雅黑"/>
              </a:rPr>
              <a:t>活动园</a:t>
            </a:r>
          </a:p>
        </p:txBody>
      </p:sp>
      <p:pic>
        <p:nvPicPr>
          <p:cNvPr id="8" name="图片 2"/>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0" y="1158207"/>
            <a:ext cx="938028" cy="1345410"/>
          </a:xfrm>
          <a:prstGeom prst="rect">
            <a:avLst/>
          </a:prstGeom>
          <a:noFill/>
          <a:ln w="9525">
            <a:noFill/>
            <a:miter lim="800000"/>
            <a:headEnd/>
            <a:tailEnd/>
          </a:ln>
        </p:spPr>
      </p:pic>
      <p:sp>
        <p:nvSpPr>
          <p:cNvPr id="12" name="矩形 11"/>
          <p:cNvSpPr/>
          <p:nvPr/>
        </p:nvSpPr>
        <p:spPr>
          <a:xfrm>
            <a:off x="1028700" y="680307"/>
            <a:ext cx="7315200" cy="923330"/>
          </a:xfrm>
          <a:prstGeom prst="rect">
            <a:avLst/>
          </a:prstGeom>
        </p:spPr>
        <p:txBody>
          <a:bodyPr wrap="square">
            <a:spAutoFit/>
          </a:bodyPr>
          <a:lstStyle/>
          <a:p>
            <a:r>
              <a:rPr lang="en-US" altLang="zh-CN" dirty="0">
                <a:latin typeface="微软雅黑"/>
                <a:ea typeface="微软雅黑"/>
                <a:sym typeface="微软雅黑"/>
              </a:rPr>
              <a:t>         2014</a:t>
            </a:r>
            <a:r>
              <a:rPr lang="zh-CN" altLang="en-US" dirty="0">
                <a:latin typeface="微软雅黑"/>
                <a:ea typeface="微软雅黑"/>
                <a:sym typeface="微软雅黑"/>
              </a:rPr>
              <a:t>年</a:t>
            </a:r>
            <a:r>
              <a:rPr lang="en-US" altLang="zh-CN" dirty="0">
                <a:latin typeface="微软雅黑"/>
                <a:ea typeface="微软雅黑"/>
                <a:sym typeface="微软雅黑"/>
              </a:rPr>
              <a:t>2</a:t>
            </a:r>
            <a:r>
              <a:rPr lang="zh-CN" altLang="en-US" dirty="0">
                <a:latin typeface="微软雅黑"/>
                <a:ea typeface="微软雅黑"/>
                <a:sym typeface="微软雅黑"/>
              </a:rPr>
              <a:t>月</a:t>
            </a:r>
            <a:r>
              <a:rPr lang="en-US" altLang="zh-CN" dirty="0">
                <a:latin typeface="微软雅黑"/>
                <a:ea typeface="微软雅黑"/>
                <a:sym typeface="微软雅黑"/>
              </a:rPr>
              <a:t>27</a:t>
            </a:r>
            <a:r>
              <a:rPr lang="zh-CN" altLang="en-US" dirty="0">
                <a:latin typeface="微软雅黑"/>
                <a:ea typeface="微软雅黑"/>
                <a:sym typeface="微软雅黑"/>
              </a:rPr>
              <a:t>日</a:t>
            </a:r>
            <a:r>
              <a:rPr lang="en-US" altLang="zh-CN" dirty="0">
                <a:latin typeface="微软雅黑"/>
                <a:ea typeface="微软雅黑"/>
                <a:sym typeface="微软雅黑"/>
              </a:rPr>
              <a:t>,</a:t>
            </a:r>
            <a:r>
              <a:rPr lang="zh-CN" altLang="en-US" dirty="0">
                <a:latin typeface="微软雅黑"/>
                <a:ea typeface="微软雅黑"/>
                <a:sym typeface="微软雅黑"/>
              </a:rPr>
              <a:t>第十二届全国人大常委会第七次会议通过决定</a:t>
            </a:r>
            <a:r>
              <a:rPr lang="en-US" altLang="zh-CN" dirty="0">
                <a:latin typeface="微软雅黑"/>
                <a:ea typeface="微软雅黑"/>
                <a:sym typeface="微软雅黑"/>
              </a:rPr>
              <a:t>,</a:t>
            </a:r>
            <a:r>
              <a:rPr lang="zh-CN" altLang="en-US" dirty="0">
                <a:latin typeface="微软雅黑"/>
                <a:ea typeface="微软雅黑"/>
                <a:sym typeface="微软雅黑"/>
              </a:rPr>
              <a:t>将每年</a:t>
            </a:r>
            <a:r>
              <a:rPr lang="en-US" altLang="zh-CN" dirty="0">
                <a:latin typeface="微软雅黑"/>
                <a:ea typeface="微软雅黑"/>
                <a:sym typeface="微软雅黑"/>
              </a:rPr>
              <a:t>12</a:t>
            </a:r>
            <a:r>
              <a:rPr lang="zh-CN" altLang="en-US" dirty="0">
                <a:latin typeface="微软雅黑"/>
                <a:ea typeface="微软雅黑"/>
                <a:sym typeface="微软雅黑"/>
              </a:rPr>
              <a:t>月</a:t>
            </a:r>
            <a:r>
              <a:rPr lang="en-US" altLang="zh-CN" dirty="0">
                <a:latin typeface="微软雅黑"/>
                <a:ea typeface="微软雅黑"/>
                <a:sym typeface="微软雅黑"/>
              </a:rPr>
              <a:t>13</a:t>
            </a:r>
            <a:r>
              <a:rPr lang="zh-CN" altLang="en-US" dirty="0">
                <a:latin typeface="微软雅黑"/>
                <a:ea typeface="微软雅黑"/>
                <a:sym typeface="微软雅黑"/>
              </a:rPr>
              <a:t>日设立为南京大屠杀死难者国家公祭日。结合下面的文字和图片</a:t>
            </a:r>
            <a:r>
              <a:rPr lang="en-US" altLang="zh-CN" dirty="0">
                <a:latin typeface="微软雅黑"/>
                <a:ea typeface="微软雅黑"/>
                <a:sym typeface="微软雅黑"/>
              </a:rPr>
              <a:t>,</a:t>
            </a:r>
            <a:r>
              <a:rPr lang="zh-CN" altLang="en-US" dirty="0">
                <a:latin typeface="微软雅黑"/>
                <a:ea typeface="微软雅黑"/>
                <a:sym typeface="微软雅黑"/>
              </a:rPr>
              <a:t>想想。为什么要设立国家公祭日</a:t>
            </a:r>
            <a:r>
              <a:rPr lang="en-US" altLang="zh-CN" dirty="0">
                <a:latin typeface="微软雅黑"/>
                <a:ea typeface="微软雅黑"/>
                <a:sym typeface="微软雅黑"/>
              </a:rPr>
              <a:t>?    </a:t>
            </a:r>
            <a:endParaRPr lang="zh-CN" altLang="en-US" dirty="0">
              <a:latin typeface="微软雅黑"/>
              <a:ea typeface="微软雅黑"/>
              <a:sym typeface="微软雅黑"/>
            </a:endParaRPr>
          </a:p>
        </p:txBody>
      </p:sp>
      <p:sp>
        <p:nvSpPr>
          <p:cNvPr id="13" name="矩形 12"/>
          <p:cNvSpPr/>
          <p:nvPr/>
        </p:nvSpPr>
        <p:spPr>
          <a:xfrm>
            <a:off x="1310859" y="2940129"/>
            <a:ext cx="3000375" cy="369332"/>
          </a:xfrm>
          <a:prstGeom prst="rect">
            <a:avLst/>
          </a:prstGeom>
        </p:spPr>
        <p:txBody>
          <a:bodyPr wrap="square">
            <a:spAutoFit/>
          </a:bodyPr>
          <a:lstStyle/>
          <a:p>
            <a:r>
              <a:rPr lang="zh-CN" altLang="en-US" dirty="0">
                <a:latin typeface="微软雅黑"/>
                <a:ea typeface="微软雅黑"/>
                <a:sym typeface="微软雅黑"/>
              </a:rPr>
              <a:t>南京大屠杀遇难同胞纪念馆</a:t>
            </a:r>
          </a:p>
        </p:txBody>
      </p:sp>
      <p:sp>
        <p:nvSpPr>
          <p:cNvPr id="14" name="矩形 13"/>
          <p:cNvSpPr/>
          <p:nvPr/>
        </p:nvSpPr>
        <p:spPr>
          <a:xfrm>
            <a:off x="5058947" y="2930604"/>
            <a:ext cx="3007555" cy="369332"/>
          </a:xfrm>
          <a:prstGeom prst="rect">
            <a:avLst/>
          </a:prstGeom>
        </p:spPr>
        <p:txBody>
          <a:bodyPr wrap="none">
            <a:spAutoFit/>
          </a:bodyPr>
          <a:lstStyle/>
          <a:p>
            <a:r>
              <a:rPr lang="zh-CN" altLang="en-US" dirty="0">
                <a:latin typeface="微软雅黑"/>
                <a:ea typeface="微软雅黑"/>
                <a:sym typeface="微软雅黑"/>
              </a:rPr>
              <a:t>南京大屠杀死难者国家公祭 </a:t>
            </a:r>
          </a:p>
        </p:txBody>
      </p:sp>
      <p:pic>
        <p:nvPicPr>
          <p:cNvPr id="15" name="图片 14" descr="360截图20191226090330864.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5238750" y="1590269"/>
            <a:ext cx="2407443" cy="1324381"/>
          </a:xfrm>
          <a:prstGeom prst="rect">
            <a:avLst/>
          </a:prstGeom>
        </p:spPr>
      </p:pic>
      <p:pic>
        <p:nvPicPr>
          <p:cNvPr id="16" name="图片 15" descr="360截图20191226090330864.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1628760" y="1590269"/>
            <a:ext cx="2314590" cy="1324381"/>
          </a:xfrm>
          <a:prstGeom prst="rect">
            <a:avLst/>
          </a:prstGeom>
        </p:spPr>
      </p:pic>
      <p:sp>
        <p:nvSpPr>
          <p:cNvPr id="17" name="矩形 16"/>
          <p:cNvSpPr/>
          <p:nvPr/>
        </p:nvSpPr>
        <p:spPr>
          <a:xfrm>
            <a:off x="938028" y="3328511"/>
            <a:ext cx="7405872" cy="1200329"/>
          </a:xfrm>
          <a:prstGeom prst="rect">
            <a:avLst/>
          </a:prstGeom>
        </p:spPr>
        <p:txBody>
          <a:bodyPr wrap="square">
            <a:spAutoFit/>
          </a:bodyPr>
          <a:lstStyle/>
          <a:p>
            <a:r>
              <a:rPr lang="zh-CN" altLang="en-US" dirty="0">
                <a:latin typeface="微软雅黑"/>
                <a:ea typeface="微软雅黑"/>
                <a:sym typeface="微软雅黑"/>
              </a:rPr>
              <a:t>         卢沟桥事变后</a:t>
            </a:r>
            <a:r>
              <a:rPr lang="en-US" altLang="zh-CN" dirty="0">
                <a:latin typeface="微软雅黑"/>
                <a:ea typeface="微软雅黑"/>
                <a:sym typeface="微软雅黑"/>
              </a:rPr>
              <a:t>,</a:t>
            </a:r>
            <a:r>
              <a:rPr lang="zh-CN" altLang="en-US" dirty="0">
                <a:latin typeface="微软雅黑"/>
                <a:ea typeface="微软雅黑"/>
                <a:sym typeface="微软雅黑"/>
              </a:rPr>
              <a:t>日本侵略者向中国发动全面进攻。</a:t>
            </a:r>
            <a:r>
              <a:rPr lang="en-US" altLang="zh-CN" dirty="0">
                <a:latin typeface="微软雅黑"/>
                <a:ea typeface="微软雅黑"/>
                <a:sym typeface="微软雅黑"/>
              </a:rPr>
              <a:t>1937</a:t>
            </a:r>
            <a:r>
              <a:rPr lang="zh-CN" altLang="en-US" dirty="0">
                <a:latin typeface="微软雅黑"/>
                <a:ea typeface="微软雅黑"/>
                <a:sym typeface="微软雅黑"/>
              </a:rPr>
              <a:t>年</a:t>
            </a:r>
            <a:r>
              <a:rPr lang="en-US" altLang="zh-CN" dirty="0">
                <a:latin typeface="微软雅黑"/>
                <a:ea typeface="微软雅黑"/>
                <a:sym typeface="微软雅黑"/>
              </a:rPr>
              <a:t>12</a:t>
            </a:r>
            <a:r>
              <a:rPr lang="zh-CN" altLang="en-US" dirty="0">
                <a:latin typeface="微软雅黑"/>
                <a:ea typeface="微软雅黑"/>
                <a:sym typeface="微软雅黑"/>
              </a:rPr>
              <a:t>月</a:t>
            </a:r>
            <a:r>
              <a:rPr lang="en-US" altLang="zh-CN" dirty="0">
                <a:latin typeface="微软雅黑"/>
                <a:ea typeface="微软雅黑"/>
                <a:sym typeface="微软雅黑"/>
              </a:rPr>
              <a:t>13</a:t>
            </a:r>
            <a:r>
              <a:rPr lang="zh-CN" altLang="en-US" dirty="0">
                <a:latin typeface="微软雅黑"/>
                <a:ea typeface="微软雅黑"/>
                <a:sym typeface="微软雅黑"/>
              </a:rPr>
              <a:t>日</a:t>
            </a:r>
            <a:r>
              <a:rPr lang="en-US" altLang="zh-CN" dirty="0">
                <a:latin typeface="微软雅黑"/>
                <a:ea typeface="微软雅黑"/>
                <a:sym typeface="微软雅黑"/>
              </a:rPr>
              <a:t>,</a:t>
            </a:r>
            <a:r>
              <a:rPr lang="zh-CN" altLang="en-US" dirty="0">
                <a:latin typeface="微软雅黑"/>
                <a:ea typeface="微软雅黑"/>
                <a:sym typeface="微软雅黑"/>
              </a:rPr>
              <a:t>南京失陷</a:t>
            </a:r>
            <a:r>
              <a:rPr lang="en-US" altLang="zh-CN" dirty="0">
                <a:latin typeface="微软雅黑"/>
                <a:ea typeface="微软雅黑"/>
                <a:sym typeface="微软雅黑"/>
              </a:rPr>
              <a:t>,</a:t>
            </a:r>
            <a:r>
              <a:rPr lang="zh-CN" altLang="en-US" dirty="0">
                <a:latin typeface="微软雅黑"/>
                <a:ea typeface="微软雅黑"/>
                <a:sym typeface="微软雅黑"/>
              </a:rPr>
              <a:t>为了摧毁中国人民的抵抗意志</a:t>
            </a:r>
            <a:r>
              <a:rPr lang="en-US" altLang="zh-CN" dirty="0">
                <a:latin typeface="微软雅黑"/>
                <a:ea typeface="微软雅黑"/>
                <a:sym typeface="微软雅黑"/>
              </a:rPr>
              <a:t>,</a:t>
            </a:r>
            <a:r>
              <a:rPr lang="zh-CN" altLang="en-US" dirty="0">
                <a:latin typeface="微软雅黑"/>
                <a:ea typeface="微软雅黑"/>
                <a:sym typeface="微软雅黑"/>
              </a:rPr>
              <a:t>达到迅速灭亡中国的目的</a:t>
            </a:r>
            <a:r>
              <a:rPr lang="en-US" altLang="zh-CN" dirty="0">
                <a:latin typeface="微软雅黑"/>
                <a:ea typeface="微软雅黑"/>
                <a:sym typeface="微软雅黑"/>
              </a:rPr>
              <a:t>,</a:t>
            </a:r>
            <a:r>
              <a:rPr lang="zh-CN" altLang="en-US" dirty="0">
                <a:latin typeface="微软雅黑"/>
                <a:ea typeface="微软雅黑"/>
                <a:sym typeface="微软雅黑"/>
              </a:rPr>
              <a:t>日本侵略者制造了长达</a:t>
            </a:r>
            <a:r>
              <a:rPr lang="en-US" altLang="zh-CN" dirty="0">
                <a:latin typeface="微软雅黑"/>
                <a:ea typeface="微软雅黑"/>
                <a:sym typeface="微软雅黑"/>
              </a:rPr>
              <a:t>6</a:t>
            </a:r>
            <a:r>
              <a:rPr lang="zh-CN" altLang="en-US" dirty="0">
                <a:latin typeface="微软雅黑"/>
                <a:ea typeface="微软雅黑"/>
                <a:sym typeface="微软雅黑"/>
              </a:rPr>
              <a:t>周的惨</a:t>
            </a:r>
            <a:r>
              <a:rPr lang="en-US" altLang="zh-CN" dirty="0">
                <a:latin typeface="微软雅黑"/>
                <a:ea typeface="微软雅黑"/>
                <a:sym typeface="微软雅黑"/>
              </a:rPr>
              <a:t>.</a:t>
            </a:r>
            <a:r>
              <a:rPr lang="zh-CN" altLang="en-US" dirty="0">
                <a:latin typeface="微软雅黑"/>
                <a:ea typeface="微软雅黑"/>
                <a:sym typeface="微软雅黑"/>
              </a:rPr>
              <a:t>绝人的大屠杀</a:t>
            </a:r>
            <a:r>
              <a:rPr lang="en-US" altLang="zh-CN" dirty="0">
                <a:latin typeface="微软雅黑"/>
                <a:ea typeface="微软雅黑"/>
                <a:sym typeface="微软雅黑"/>
              </a:rPr>
              <a:t>,30</a:t>
            </a:r>
            <a:r>
              <a:rPr lang="zh-CN" altLang="en-US" dirty="0">
                <a:latin typeface="微软雅黑"/>
                <a:ea typeface="微软雅黑"/>
                <a:sym typeface="微软雅黑"/>
              </a:rPr>
              <a:t>万生灵惨遭杀戮。“南京大屠杀”是人类历史上十分黑暗的一页。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4"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ox(in)">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8" presetClass="entr" presetSubtype="16"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diamond(in)">
                                      <p:cBhvr>
                                        <p:cTn id="16" dur="20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blinds(horizontal)">
                                      <p:cBhvr>
                                        <p:cTn id="21" dur="500"/>
                                        <p:tgtEl>
                                          <p:spTgt spid="16"/>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linds(horizontal)">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blinds(horizontal)">
                                      <p:cBhvr>
                                        <p:cTn id="29" dur="500"/>
                                        <p:tgtEl>
                                          <p:spTgt spid="15"/>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blinds(horizontal)">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p:bldP spid="13" grpId="0"/>
      <p:bldP spid="14"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12348606_124513429199_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160718"/>
            <a:ext cx="2214578" cy="535785"/>
          </a:xfrm>
          <a:prstGeom prst="rect">
            <a:avLst/>
          </a:prstGeom>
          <a:noFill/>
          <a:ln w="9525">
            <a:noFill/>
            <a:miter lim="800000"/>
            <a:headEnd/>
            <a:tailEnd/>
          </a:ln>
        </p:spPr>
      </p:pic>
      <p:sp>
        <p:nvSpPr>
          <p:cNvPr id="3" name="Text Box 4"/>
          <p:cNvSpPr txBox="1">
            <a:spLocks noChangeArrowheads="1"/>
          </p:cNvSpPr>
          <p:nvPr/>
        </p:nvSpPr>
        <p:spPr bwMode="auto">
          <a:xfrm>
            <a:off x="642910" y="55943"/>
            <a:ext cx="128588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zh-CN" altLang="en-US" sz="2800" b="1" dirty="0">
                <a:solidFill>
                  <a:srgbClr val="FC028F"/>
                </a:solidFill>
                <a:latin typeface="微软雅黑"/>
                <a:ea typeface="微软雅黑"/>
                <a:sym typeface="微软雅黑"/>
              </a:rPr>
              <a:t>活动园</a:t>
            </a:r>
          </a:p>
        </p:txBody>
      </p:sp>
      <p:grpSp>
        <p:nvGrpSpPr>
          <p:cNvPr id="4" name="组合 23"/>
          <p:cNvGrpSpPr/>
          <p:nvPr/>
        </p:nvGrpSpPr>
        <p:grpSpPr>
          <a:xfrm>
            <a:off x="1423351" y="1118531"/>
            <a:ext cx="6591299" cy="1477328"/>
            <a:chOff x="1423351" y="1118531"/>
            <a:chExt cx="6591299" cy="1477328"/>
          </a:xfrm>
        </p:grpSpPr>
        <p:sp>
          <p:nvSpPr>
            <p:cNvPr id="10" name="矩形 9"/>
            <p:cNvSpPr/>
            <p:nvPr/>
          </p:nvSpPr>
          <p:spPr>
            <a:xfrm>
              <a:off x="1423351" y="1118531"/>
              <a:ext cx="6591299" cy="1477328"/>
            </a:xfrm>
            <a:prstGeom prst="rect">
              <a:avLst/>
            </a:prstGeom>
          </p:spPr>
          <p:txBody>
            <a:bodyPr wrap="square">
              <a:spAutoFit/>
            </a:bodyPr>
            <a:lstStyle/>
            <a:p>
              <a:r>
                <a:rPr lang="en-US" altLang="zh-CN" dirty="0">
                  <a:latin typeface="微软雅黑"/>
                  <a:ea typeface="微软雅黑"/>
                  <a:sym typeface="微软雅黑"/>
                </a:rPr>
                <a:t>         17</a:t>
              </a:r>
              <a:r>
                <a:rPr lang="zh-CN" altLang="en-US" dirty="0">
                  <a:latin typeface="微软雅黑"/>
                  <a:ea typeface="微软雅黑"/>
                  <a:sym typeface="微软雅黑"/>
                </a:rPr>
                <a:t>岁的男孩讲了这样一件事。</a:t>
              </a:r>
              <a:r>
                <a:rPr lang="en-US" altLang="zh-CN" dirty="0">
                  <a:latin typeface="微软雅黑"/>
                  <a:ea typeface="微软雅黑"/>
                  <a:sym typeface="微软雅黑"/>
                </a:rPr>
                <a:t>(</a:t>
              </a:r>
              <a:r>
                <a:rPr lang="zh-CN" altLang="en-US" dirty="0">
                  <a:latin typeface="微软雅黑"/>
                  <a:ea typeface="微软雅黑"/>
                  <a:sym typeface="微软雅黑"/>
                </a:rPr>
                <a:t>上月</a:t>
              </a:r>
              <a:r>
                <a:rPr lang="en-US" altLang="zh-CN" dirty="0">
                  <a:latin typeface="微软雅黑"/>
                  <a:ea typeface="微软雅黑"/>
                  <a:sym typeface="微软雅黑"/>
                </a:rPr>
                <a:t>)14</a:t>
              </a:r>
              <a:r>
                <a:rPr lang="zh-CN" altLang="en-US" dirty="0">
                  <a:latin typeface="微软雅黑"/>
                  <a:ea typeface="微软雅黑"/>
                  <a:sym typeface="微软雅黑"/>
                </a:rPr>
                <a:t>日大约有</a:t>
              </a:r>
              <a:r>
                <a:rPr lang="en-US" altLang="zh-CN" dirty="0">
                  <a:latin typeface="微软雅黑"/>
                  <a:ea typeface="微软雅黑"/>
                  <a:sym typeface="微软雅黑"/>
                </a:rPr>
                <a:t>1</a:t>
              </a:r>
              <a:r>
                <a:rPr lang="zh-CN" altLang="en-US" dirty="0">
                  <a:latin typeface="微软雅黑"/>
                  <a:ea typeface="微软雅黑"/>
                  <a:sym typeface="微软雅黑"/>
                </a:rPr>
                <a:t>万名年龄在</a:t>
              </a:r>
              <a:r>
                <a:rPr lang="en-US" altLang="zh-CN" dirty="0">
                  <a:latin typeface="微软雅黑"/>
                  <a:ea typeface="微软雅黑"/>
                  <a:sym typeface="微软雅黑"/>
                </a:rPr>
                <a:t>15-30</a:t>
              </a:r>
              <a:r>
                <a:rPr lang="zh-CN" altLang="en-US" dirty="0">
                  <a:latin typeface="微软雅黑"/>
                  <a:ea typeface="微软雅黑"/>
                  <a:sym typeface="微软雅黑"/>
                </a:rPr>
                <a:t>岁的中国人被带出南京城到靠近轮渡码头的长江边</a:t>
              </a:r>
              <a:r>
                <a:rPr lang="en-US" altLang="zh-CN" dirty="0">
                  <a:latin typeface="微软雅黑"/>
                  <a:ea typeface="微软雅黑"/>
                  <a:sym typeface="微软雅黑"/>
                </a:rPr>
                <a:t>,</a:t>
              </a:r>
              <a:r>
                <a:rPr lang="zh-CN" altLang="en-US" dirty="0">
                  <a:latin typeface="微软雅黑"/>
                  <a:ea typeface="微软雅黑"/>
                  <a:sym typeface="微软雅黑"/>
                </a:rPr>
                <a:t>在那里日本人用野战炮</a:t>
              </a:r>
              <a:r>
                <a:rPr lang="en-US" altLang="zh-CN" dirty="0">
                  <a:latin typeface="微软雅黑"/>
                  <a:ea typeface="微软雅黑"/>
                  <a:sym typeface="微软雅黑"/>
                </a:rPr>
                <a:t>,</a:t>
              </a:r>
              <a:r>
                <a:rPr lang="zh-CN" altLang="en-US" dirty="0">
                  <a:latin typeface="微软雅黑"/>
                  <a:ea typeface="微软雅黑"/>
                  <a:sym typeface="微软雅黑"/>
                </a:rPr>
                <a:t>手榴弹和机关枪向他们开火</a:t>
              </a:r>
              <a:r>
                <a:rPr lang="en-US" altLang="zh-CN" dirty="0">
                  <a:latin typeface="微软雅黑"/>
                  <a:ea typeface="微软雅黑"/>
                  <a:sym typeface="微软雅黑"/>
                </a:rPr>
                <a:t>,</a:t>
              </a:r>
              <a:r>
                <a:rPr lang="zh-CN" altLang="en-US" dirty="0">
                  <a:latin typeface="微软雅黑"/>
                  <a:ea typeface="微软雅黑"/>
                  <a:sym typeface="微软雅黑"/>
                </a:rPr>
                <a:t>大部分尸体被抛进了江里</a:t>
              </a:r>
              <a:r>
                <a:rPr lang="en-US" altLang="zh-CN" dirty="0">
                  <a:latin typeface="微软雅黑"/>
                  <a:ea typeface="微软雅黑"/>
                  <a:sym typeface="微软雅黑"/>
                </a:rPr>
                <a:t>,</a:t>
              </a:r>
              <a:r>
                <a:rPr lang="zh-CN" altLang="en-US" dirty="0">
                  <a:latin typeface="微软雅黑"/>
                  <a:ea typeface="微软雅黑"/>
                  <a:sym typeface="微软雅黑"/>
                </a:rPr>
                <a:t>有一些被堆起来焚烧</a:t>
              </a:r>
              <a:r>
                <a:rPr lang="en-US" altLang="zh-CN" dirty="0">
                  <a:latin typeface="微软雅黑"/>
                  <a:ea typeface="微软雅黑"/>
                  <a:sym typeface="微软雅黑"/>
                </a:rPr>
                <a:t>,</a:t>
              </a:r>
              <a:r>
                <a:rPr lang="zh-CN" altLang="en-US" dirty="0">
                  <a:latin typeface="微软雅黑"/>
                  <a:ea typeface="微软雅黑"/>
                  <a:sym typeface="微软雅黑"/>
                </a:rPr>
                <a:t>而有三个人侥幸地逃脱了。    </a:t>
              </a:r>
              <a:endParaRPr lang="en-US" altLang="zh-CN" dirty="0">
                <a:latin typeface="微软雅黑"/>
                <a:ea typeface="微软雅黑"/>
                <a:sym typeface="微软雅黑"/>
              </a:endParaRPr>
            </a:p>
            <a:p>
              <a:r>
                <a:rPr lang="en-US" altLang="zh-CN" dirty="0">
                  <a:latin typeface="微软雅黑"/>
                  <a:ea typeface="微软雅黑"/>
                  <a:sym typeface="微软雅黑"/>
                </a:rPr>
                <a:t>                               《</a:t>
              </a:r>
              <a:r>
                <a:rPr lang="zh-CN" altLang="en-US" dirty="0">
                  <a:latin typeface="微软雅黑"/>
                  <a:ea typeface="微软雅黑"/>
                  <a:sym typeface="微软雅黑"/>
                </a:rPr>
                <a:t>罗伯特</a:t>
              </a:r>
              <a:r>
                <a:rPr lang="en-US" altLang="zh-CN" dirty="0">
                  <a:latin typeface="微软雅黑"/>
                  <a:ea typeface="微软雅黑"/>
                  <a:sym typeface="微软雅黑"/>
                </a:rPr>
                <a:t>·</a:t>
              </a:r>
              <a:r>
                <a:rPr lang="zh-CN" altLang="en-US" dirty="0">
                  <a:latin typeface="微软雅黑"/>
                  <a:ea typeface="微软雅黑"/>
                  <a:sym typeface="微软雅黑"/>
                </a:rPr>
                <a:t>威尔逊日记</a:t>
              </a:r>
              <a:r>
                <a:rPr lang="en-US" altLang="zh-CN" dirty="0">
                  <a:latin typeface="微软雅黑"/>
                  <a:ea typeface="微软雅黑"/>
                  <a:sym typeface="微软雅黑"/>
                </a:rPr>
                <a:t>》(1938</a:t>
              </a:r>
              <a:r>
                <a:rPr lang="zh-CN" altLang="en-US" dirty="0">
                  <a:latin typeface="微软雅黑"/>
                  <a:ea typeface="微软雅黑"/>
                  <a:sym typeface="微软雅黑"/>
                </a:rPr>
                <a:t>年</a:t>
              </a:r>
              <a:r>
                <a:rPr lang="en-US" altLang="zh-CN" dirty="0">
                  <a:latin typeface="微软雅黑"/>
                  <a:ea typeface="微软雅黑"/>
                  <a:sym typeface="微软雅黑"/>
                </a:rPr>
                <a:t>1</a:t>
              </a:r>
              <a:r>
                <a:rPr lang="zh-CN" altLang="en-US" dirty="0">
                  <a:latin typeface="微软雅黑"/>
                  <a:ea typeface="微软雅黑"/>
                  <a:sym typeface="微软雅黑"/>
                </a:rPr>
                <a:t>月</a:t>
              </a:r>
              <a:r>
                <a:rPr lang="en-US" altLang="zh-CN" dirty="0">
                  <a:latin typeface="微软雅黑"/>
                  <a:ea typeface="微软雅黑"/>
                  <a:sym typeface="微软雅黑"/>
                </a:rPr>
                <a:t>3</a:t>
              </a:r>
              <a:r>
                <a:rPr lang="zh-CN" altLang="en-US" dirty="0">
                  <a:latin typeface="微软雅黑"/>
                  <a:ea typeface="微软雅黑"/>
                  <a:sym typeface="微软雅黑"/>
                </a:rPr>
                <a:t>日</a:t>
              </a:r>
              <a:r>
                <a:rPr lang="en-US" altLang="zh-CN" dirty="0">
                  <a:latin typeface="微软雅黑"/>
                  <a:ea typeface="微软雅黑"/>
                  <a:sym typeface="微软雅黑"/>
                </a:rPr>
                <a:t>) </a:t>
              </a:r>
              <a:endParaRPr lang="zh-CN" altLang="en-US" dirty="0">
                <a:latin typeface="微软雅黑"/>
                <a:ea typeface="微软雅黑"/>
                <a:sym typeface="微软雅黑"/>
              </a:endParaRPr>
            </a:p>
          </p:txBody>
        </p:sp>
        <p:cxnSp>
          <p:nvCxnSpPr>
            <p:cNvPr id="17" name="直接连接符 16"/>
            <p:cNvCxnSpPr/>
            <p:nvPr/>
          </p:nvCxnSpPr>
          <p:spPr>
            <a:xfrm>
              <a:off x="2428860" y="2381250"/>
              <a:ext cx="79184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2" name="矩形 21"/>
          <p:cNvSpPr/>
          <p:nvPr/>
        </p:nvSpPr>
        <p:spPr>
          <a:xfrm>
            <a:off x="1928794" y="3027580"/>
            <a:ext cx="4880014" cy="646331"/>
          </a:xfrm>
          <a:prstGeom prst="rect">
            <a:avLst/>
          </a:prstGeom>
          <a:ln w="6350">
            <a:solidFill>
              <a:srgbClr val="FFC000"/>
            </a:solidFill>
          </a:ln>
        </p:spPr>
        <p:txBody>
          <a:bodyPr wrap="square">
            <a:spAutoFit/>
          </a:bodyPr>
          <a:lstStyle/>
          <a:p>
            <a:r>
              <a:rPr lang="zh-CN" altLang="en-US" dirty="0">
                <a:latin typeface="微软雅黑"/>
                <a:ea typeface="微软雅黑"/>
                <a:sym typeface="微软雅黑"/>
              </a:rPr>
              <a:t>        关于南京大屠杀的书籍、记录片、战犯日记等还有很多。查一查相关资料</a:t>
            </a:r>
            <a:r>
              <a:rPr lang="en-US" altLang="zh-CN" dirty="0">
                <a:latin typeface="微软雅黑"/>
                <a:ea typeface="微软雅黑"/>
                <a:sym typeface="微软雅黑"/>
              </a:rPr>
              <a:t>,</a:t>
            </a:r>
            <a:r>
              <a:rPr lang="zh-CN" altLang="en-US" dirty="0">
                <a:latin typeface="微软雅黑"/>
                <a:ea typeface="微软雅黑"/>
                <a:sym typeface="微软雅黑"/>
              </a:rPr>
              <a:t>铭记那段历史。</a:t>
            </a:r>
          </a:p>
        </p:txBody>
      </p:sp>
      <p:pic>
        <p:nvPicPr>
          <p:cNvPr id="23" name="图片 1"/>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215208" y="2704415"/>
            <a:ext cx="1159762" cy="145205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7" presetClass="entr" presetSubtype="4"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1+#ppt_h/2"/>
                                          </p:val>
                                        </p:tav>
                                        <p:tav tm="100000">
                                          <p:val>
                                            <p:strVal val="#ppt_y"/>
                                          </p:val>
                                        </p:tav>
                                      </p:tavLst>
                                    </p:anim>
                                  </p:childTnLst>
                                </p:cTn>
                              </p:par>
                              <p:par>
                                <p:cTn id="17" presetID="16" presetClass="entr" presetSubtype="26"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arn(inHorizontal)">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185969" y="1704975"/>
            <a:ext cx="4880014" cy="923330"/>
          </a:xfrm>
          <a:prstGeom prst="rect">
            <a:avLst/>
          </a:prstGeom>
          <a:ln w="6350">
            <a:solidFill>
              <a:srgbClr val="FFC000"/>
            </a:solidFill>
          </a:ln>
        </p:spPr>
        <p:txBody>
          <a:bodyPr wrap="square">
            <a:spAutoFit/>
          </a:bodyPr>
          <a:lstStyle/>
          <a:p>
            <a:r>
              <a:rPr lang="zh-CN" altLang="en-US" dirty="0">
                <a:latin typeface="微软雅黑"/>
                <a:ea typeface="微软雅黑"/>
                <a:sym typeface="微软雅黑"/>
              </a:rPr>
              <a:t>         在每个中国人心中</a:t>
            </a:r>
            <a:r>
              <a:rPr lang="en-US" altLang="zh-CN" dirty="0">
                <a:latin typeface="微软雅黑"/>
                <a:ea typeface="微软雅黑"/>
                <a:sym typeface="微软雅黑"/>
              </a:rPr>
              <a:t>,</a:t>
            </a:r>
            <a:r>
              <a:rPr lang="zh-CN" altLang="en-US" dirty="0">
                <a:latin typeface="微软雅黑"/>
                <a:ea typeface="微软雅黑"/>
                <a:sym typeface="微软雅黑"/>
              </a:rPr>
              <a:t>九一八事变、南京大屠杀都是最屈辱的记忆</a:t>
            </a:r>
            <a:r>
              <a:rPr lang="en-US" altLang="zh-CN" dirty="0">
                <a:latin typeface="微软雅黑"/>
                <a:ea typeface="微软雅黑"/>
                <a:sym typeface="微软雅黑"/>
              </a:rPr>
              <a:t>,</a:t>
            </a:r>
            <a:r>
              <a:rPr lang="zh-CN" altLang="en-US" dirty="0">
                <a:latin typeface="微软雅黑"/>
                <a:ea typeface="微软雅黑"/>
                <a:sym typeface="微软雅黑"/>
              </a:rPr>
              <a:t>它是民族的苦难、国家的灾难。我们要铭记历史</a:t>
            </a:r>
            <a:r>
              <a:rPr lang="en-US" altLang="zh-CN" dirty="0">
                <a:latin typeface="微软雅黑"/>
                <a:ea typeface="微软雅黑"/>
                <a:sym typeface="微软雅黑"/>
              </a:rPr>
              <a:t>,</a:t>
            </a:r>
            <a:r>
              <a:rPr lang="zh-CN" altLang="en-US" dirty="0">
                <a:latin typeface="微软雅黑"/>
                <a:ea typeface="微软雅黑"/>
                <a:sym typeface="微软雅黑"/>
              </a:rPr>
              <a:t>勿忘国耻</a:t>
            </a:r>
            <a:r>
              <a:rPr lang="en-US" altLang="zh-CN" dirty="0">
                <a:latin typeface="微软雅黑"/>
                <a:ea typeface="微软雅黑"/>
                <a:sym typeface="微软雅黑"/>
              </a:rPr>
              <a:t>,</a:t>
            </a:r>
            <a:r>
              <a:rPr lang="zh-CN" altLang="en-US" dirty="0">
                <a:latin typeface="微软雅黑"/>
                <a:ea typeface="微软雅黑"/>
                <a:sym typeface="微软雅黑"/>
              </a:rPr>
              <a:t>永保和平。</a:t>
            </a:r>
          </a:p>
        </p:txBody>
      </p:sp>
      <p:pic>
        <p:nvPicPr>
          <p:cNvPr id="5" name="图片 4"/>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7353300" y="2231230"/>
            <a:ext cx="971550" cy="10144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6"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Horizontal)">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285984" y="1875229"/>
            <a:ext cx="4572000" cy="1477328"/>
          </a:xfrm>
          <a:prstGeom prst="rect">
            <a:avLst/>
          </a:prstGeom>
          <a:ln w="19050">
            <a:solidFill>
              <a:srgbClr val="FFC000"/>
            </a:solidFill>
          </a:ln>
        </p:spPr>
        <p:txBody>
          <a:bodyPr>
            <a:spAutoFit/>
          </a:bodyPr>
          <a:lstStyle/>
          <a:p>
            <a:pPr algn="ctr"/>
            <a:r>
              <a:rPr lang="zh-CN" altLang="en-US" dirty="0">
                <a:latin typeface="微软雅黑"/>
                <a:ea typeface="微软雅黑"/>
                <a:sym typeface="微软雅黑"/>
              </a:rPr>
              <a:t>众志成城</a:t>
            </a:r>
            <a:endParaRPr lang="en-US" altLang="zh-CN" dirty="0">
              <a:latin typeface="微软雅黑"/>
              <a:ea typeface="微软雅黑"/>
              <a:sym typeface="微软雅黑"/>
            </a:endParaRPr>
          </a:p>
          <a:p>
            <a:r>
              <a:rPr lang="zh-CN" altLang="en-US" dirty="0">
                <a:latin typeface="微软雅黑"/>
                <a:ea typeface="微软雅黑"/>
                <a:sym typeface="微软雅黑"/>
              </a:rPr>
              <a:t>         面对民族存亡的空前危机</a:t>
            </a:r>
            <a:r>
              <a:rPr lang="en-US" altLang="zh-CN" dirty="0">
                <a:latin typeface="微软雅黑"/>
                <a:ea typeface="微软雅黑"/>
                <a:sym typeface="微软雅黑"/>
              </a:rPr>
              <a:t>,</a:t>
            </a:r>
            <a:r>
              <a:rPr lang="zh-CN" altLang="en-US" dirty="0">
                <a:latin typeface="微软雅黑"/>
                <a:ea typeface="微软雅黑"/>
                <a:sym typeface="微软雅黑"/>
              </a:rPr>
              <a:t>具有爱国精神的全体中华儿女汇成气势磅礴的力量</a:t>
            </a:r>
            <a:r>
              <a:rPr lang="en-US" altLang="zh-CN" dirty="0">
                <a:latin typeface="微软雅黑"/>
                <a:ea typeface="微软雅黑"/>
                <a:sym typeface="微软雅黑"/>
              </a:rPr>
              <a:t>,</a:t>
            </a:r>
            <a:r>
              <a:rPr lang="zh-CN" altLang="en-US" dirty="0">
                <a:latin typeface="微软雅黑"/>
                <a:ea typeface="微软雅黑"/>
                <a:sym typeface="微软雅黑"/>
              </a:rPr>
              <a:t>万众一心</a:t>
            </a:r>
            <a:r>
              <a:rPr lang="en-US" altLang="zh-CN" dirty="0">
                <a:latin typeface="微软雅黑"/>
                <a:ea typeface="微软雅黑"/>
                <a:sym typeface="微软雅黑"/>
              </a:rPr>
              <a:t>,</a:t>
            </a:r>
            <a:r>
              <a:rPr lang="zh-CN" altLang="en-US" dirty="0">
                <a:latin typeface="微软雅黑"/>
                <a:ea typeface="微软雅黑"/>
                <a:sym typeface="微软雅黑"/>
              </a:rPr>
              <a:t>众志成城</a:t>
            </a:r>
            <a:r>
              <a:rPr lang="en-US" altLang="zh-CN" dirty="0">
                <a:latin typeface="微软雅黑"/>
                <a:ea typeface="微软雅黑"/>
                <a:sym typeface="微软雅黑"/>
              </a:rPr>
              <a:t>,</a:t>
            </a:r>
            <a:r>
              <a:rPr lang="zh-CN" altLang="en-US" dirty="0">
                <a:latin typeface="微软雅黑"/>
                <a:ea typeface="微软雅黑"/>
                <a:sym typeface="微软雅黑"/>
              </a:rPr>
              <a:t>为民族而战</a:t>
            </a:r>
            <a:r>
              <a:rPr lang="en-US" altLang="zh-CN" dirty="0">
                <a:latin typeface="微软雅黑"/>
                <a:ea typeface="微软雅黑"/>
                <a:sym typeface="微软雅黑"/>
              </a:rPr>
              <a:t>,</a:t>
            </a:r>
            <a:r>
              <a:rPr lang="zh-CN" altLang="en-US" dirty="0">
                <a:latin typeface="微软雅黑"/>
                <a:ea typeface="微软雅黑"/>
                <a:sym typeface="微软雅黑"/>
              </a:rPr>
              <a:t>为祖国而战</a:t>
            </a:r>
            <a:r>
              <a:rPr lang="en-US" altLang="zh-CN" dirty="0">
                <a:latin typeface="微软雅黑"/>
                <a:ea typeface="微软雅黑"/>
                <a:sym typeface="微软雅黑"/>
              </a:rPr>
              <a:t>,</a:t>
            </a:r>
            <a:r>
              <a:rPr lang="zh-CN" altLang="en-US" dirty="0">
                <a:latin typeface="微软雅黑"/>
                <a:ea typeface="微软雅黑"/>
                <a:sym typeface="微软雅黑"/>
              </a:rPr>
              <a:t>掀起了全民族抗战的高潮。</a:t>
            </a:r>
          </a:p>
        </p:txBody>
      </p:sp>
      <p:pic>
        <p:nvPicPr>
          <p:cNvPr id="3" name="图片 2"/>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19925" y="2738437"/>
            <a:ext cx="971550" cy="10144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Horizontal)">
                                      <p:cBhvr>
                                        <p:cTn id="7" dur="500"/>
                                        <p:tgtEl>
                                          <p:spTgt spid="3"/>
                                        </p:tgtEl>
                                      </p:cBhvr>
                                    </p:animEffect>
                                  </p:childTnLst>
                                </p:cTn>
                              </p:par>
                              <p:par>
                                <p:cTn id="8" presetID="16" presetClass="entr" presetSubtype="26"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Horizontal)">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394"/>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2370</Words>
  <Application>Microsoft Office PowerPoint</Application>
  <PresentationFormat>全屏显示(16:9)</PresentationFormat>
  <Paragraphs>115</Paragraphs>
  <Slides>33</Slides>
  <Notes>5</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33</vt:i4>
      </vt:variant>
    </vt:vector>
  </HeadingPairs>
  <TitlesOfParts>
    <vt:vector size="42" baseType="lpstr">
      <vt:lpstr>Meiryo</vt:lpstr>
      <vt:lpstr>黑体</vt:lpstr>
      <vt:lpstr>宋体</vt:lpstr>
      <vt:lpstr>微软雅黑</vt:lpstr>
      <vt:lpstr>Arial</vt:lpstr>
      <vt:lpstr>Calibri</vt:lpstr>
      <vt:lpstr>Calibri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741</cp:revision>
  <dcterms:created xsi:type="dcterms:W3CDTF">2015-12-30T08:03:00Z</dcterms:created>
  <dcterms:modified xsi:type="dcterms:W3CDTF">2022-05-10T00:56:27Z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2052-11.1.0.9513</vt:lpwstr>
  </property>
</Properties>
</file>