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685" r:id="rId2"/>
  </p:sldMasterIdLst>
  <p:notesMasterIdLst>
    <p:notesMasterId r:id="rId75"/>
  </p:notesMasterIdLst>
  <p:sldIdLst>
    <p:sldId id="257" r:id="rId3"/>
    <p:sldId id="258" r:id="rId4"/>
    <p:sldId id="259" r:id="rId5"/>
    <p:sldId id="260" r:id="rId6"/>
    <p:sldId id="261" r:id="rId7"/>
    <p:sldId id="262" r:id="rId8"/>
    <p:sldId id="263" r:id="rId9"/>
    <p:sldId id="265" r:id="rId10"/>
    <p:sldId id="266" r:id="rId11"/>
    <p:sldId id="268" r:id="rId12"/>
    <p:sldId id="269" r:id="rId13"/>
    <p:sldId id="270" r:id="rId14"/>
    <p:sldId id="271" r:id="rId15"/>
    <p:sldId id="272" r:id="rId16"/>
    <p:sldId id="273" r:id="rId17"/>
    <p:sldId id="274" r:id="rId18"/>
    <p:sldId id="275" r:id="rId19"/>
    <p:sldId id="277" r:id="rId20"/>
    <p:sldId id="278"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2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6314" autoAdjust="0"/>
  </p:normalViewPr>
  <p:slideViewPr>
    <p:cSldViewPr snapToGrid="0">
      <p:cViewPr varScale="1">
        <p:scale>
          <a:sx n="143" d="100"/>
          <a:sy n="143" d="100"/>
        </p:scale>
        <p:origin x="684" y="1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BD00A9-A973-49F7-B6EB-8B4AC67BC791}" type="datetimeFigureOut">
              <a:rPr lang="zh-CN" altLang="en-US" smtClean="0"/>
              <a:t>2022/5/10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3F2464-676A-4DEB-8142-DD0F6CAFC8FE}" type="slidenum">
              <a:rPr lang="zh-CN" altLang="en-US" smtClean="0"/>
              <a:t>‹#›</a:t>
            </a:fld>
            <a:endParaRPr lang="zh-CN" altLang="en-US"/>
          </a:p>
        </p:txBody>
      </p:sp>
    </p:spTree>
    <p:extLst>
      <p:ext uri="{BB962C8B-B14F-4D97-AF65-F5344CB8AC3E}">
        <p14:creationId xmlns:p14="http://schemas.microsoft.com/office/powerpoint/2010/main" val="92867974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a:t>
            </a:fld>
            <a:endParaRPr lang="zh-CN" altLang="en-US"/>
          </a:p>
        </p:txBody>
      </p:sp>
    </p:spTree>
    <p:extLst>
      <p:ext uri="{BB962C8B-B14F-4D97-AF65-F5344CB8AC3E}">
        <p14:creationId xmlns:p14="http://schemas.microsoft.com/office/powerpoint/2010/main" val="236882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10</a:t>
            </a:fld>
            <a:endParaRPr lang="zh-CN" altLang="en-US"/>
          </a:p>
        </p:txBody>
      </p:sp>
    </p:spTree>
    <p:extLst>
      <p:ext uri="{BB962C8B-B14F-4D97-AF65-F5344CB8AC3E}">
        <p14:creationId xmlns:p14="http://schemas.microsoft.com/office/powerpoint/2010/main" val="2392436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11</a:t>
            </a:fld>
            <a:endParaRPr lang="zh-CN" altLang="en-US"/>
          </a:p>
        </p:txBody>
      </p:sp>
    </p:spTree>
    <p:extLst>
      <p:ext uri="{BB962C8B-B14F-4D97-AF65-F5344CB8AC3E}">
        <p14:creationId xmlns:p14="http://schemas.microsoft.com/office/powerpoint/2010/main" val="818077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12</a:t>
            </a:fld>
            <a:endParaRPr lang="zh-CN" altLang="en-US"/>
          </a:p>
        </p:txBody>
      </p:sp>
    </p:spTree>
    <p:extLst>
      <p:ext uri="{BB962C8B-B14F-4D97-AF65-F5344CB8AC3E}">
        <p14:creationId xmlns:p14="http://schemas.microsoft.com/office/powerpoint/2010/main" val="1472609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13</a:t>
            </a:fld>
            <a:endParaRPr lang="zh-CN" altLang="en-US"/>
          </a:p>
        </p:txBody>
      </p:sp>
    </p:spTree>
    <p:extLst>
      <p:ext uri="{BB962C8B-B14F-4D97-AF65-F5344CB8AC3E}">
        <p14:creationId xmlns:p14="http://schemas.microsoft.com/office/powerpoint/2010/main" val="2469197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14</a:t>
            </a:fld>
            <a:endParaRPr lang="zh-CN" altLang="en-US"/>
          </a:p>
        </p:txBody>
      </p:sp>
    </p:spTree>
    <p:extLst>
      <p:ext uri="{BB962C8B-B14F-4D97-AF65-F5344CB8AC3E}">
        <p14:creationId xmlns:p14="http://schemas.microsoft.com/office/powerpoint/2010/main" val="4079386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15</a:t>
            </a:fld>
            <a:endParaRPr lang="zh-CN" altLang="en-US"/>
          </a:p>
        </p:txBody>
      </p:sp>
    </p:spTree>
    <p:extLst>
      <p:ext uri="{BB962C8B-B14F-4D97-AF65-F5344CB8AC3E}">
        <p14:creationId xmlns:p14="http://schemas.microsoft.com/office/powerpoint/2010/main" val="1857445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16</a:t>
            </a:fld>
            <a:endParaRPr lang="zh-CN" altLang="en-US"/>
          </a:p>
        </p:txBody>
      </p:sp>
    </p:spTree>
    <p:extLst>
      <p:ext uri="{BB962C8B-B14F-4D97-AF65-F5344CB8AC3E}">
        <p14:creationId xmlns:p14="http://schemas.microsoft.com/office/powerpoint/2010/main" val="2314616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17</a:t>
            </a:fld>
            <a:endParaRPr lang="zh-CN" altLang="en-US"/>
          </a:p>
        </p:txBody>
      </p:sp>
    </p:spTree>
    <p:extLst>
      <p:ext uri="{BB962C8B-B14F-4D97-AF65-F5344CB8AC3E}">
        <p14:creationId xmlns:p14="http://schemas.microsoft.com/office/powerpoint/2010/main" val="33942463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18</a:t>
            </a:fld>
            <a:endParaRPr lang="zh-CN" altLang="en-US"/>
          </a:p>
        </p:txBody>
      </p:sp>
    </p:spTree>
    <p:extLst>
      <p:ext uri="{BB962C8B-B14F-4D97-AF65-F5344CB8AC3E}">
        <p14:creationId xmlns:p14="http://schemas.microsoft.com/office/powerpoint/2010/main" val="1817036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19</a:t>
            </a:fld>
            <a:endParaRPr lang="zh-CN" altLang="en-US"/>
          </a:p>
        </p:txBody>
      </p:sp>
    </p:spTree>
    <p:extLst>
      <p:ext uri="{BB962C8B-B14F-4D97-AF65-F5344CB8AC3E}">
        <p14:creationId xmlns:p14="http://schemas.microsoft.com/office/powerpoint/2010/main" val="753287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a:t>
            </a:fld>
            <a:endParaRPr lang="zh-CN" altLang="en-US"/>
          </a:p>
        </p:txBody>
      </p:sp>
    </p:spTree>
    <p:extLst>
      <p:ext uri="{BB962C8B-B14F-4D97-AF65-F5344CB8AC3E}">
        <p14:creationId xmlns:p14="http://schemas.microsoft.com/office/powerpoint/2010/main" val="3723229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20</a:t>
            </a:fld>
            <a:endParaRPr lang="zh-CN" altLang="en-US"/>
          </a:p>
        </p:txBody>
      </p:sp>
    </p:spTree>
    <p:extLst>
      <p:ext uri="{BB962C8B-B14F-4D97-AF65-F5344CB8AC3E}">
        <p14:creationId xmlns:p14="http://schemas.microsoft.com/office/powerpoint/2010/main" val="101734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21</a:t>
            </a:fld>
            <a:endParaRPr lang="zh-CN" altLang="en-US"/>
          </a:p>
        </p:txBody>
      </p:sp>
    </p:spTree>
    <p:extLst>
      <p:ext uri="{BB962C8B-B14F-4D97-AF65-F5344CB8AC3E}">
        <p14:creationId xmlns:p14="http://schemas.microsoft.com/office/powerpoint/2010/main" val="1423349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22</a:t>
            </a:fld>
            <a:endParaRPr lang="zh-CN" altLang="en-US"/>
          </a:p>
        </p:txBody>
      </p:sp>
    </p:spTree>
    <p:extLst>
      <p:ext uri="{BB962C8B-B14F-4D97-AF65-F5344CB8AC3E}">
        <p14:creationId xmlns:p14="http://schemas.microsoft.com/office/powerpoint/2010/main" val="40945505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23</a:t>
            </a:fld>
            <a:endParaRPr lang="zh-CN" altLang="en-US"/>
          </a:p>
        </p:txBody>
      </p:sp>
    </p:spTree>
    <p:extLst>
      <p:ext uri="{BB962C8B-B14F-4D97-AF65-F5344CB8AC3E}">
        <p14:creationId xmlns:p14="http://schemas.microsoft.com/office/powerpoint/2010/main" val="1638525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24</a:t>
            </a:fld>
            <a:endParaRPr lang="zh-CN" altLang="en-US"/>
          </a:p>
        </p:txBody>
      </p:sp>
    </p:spTree>
    <p:extLst>
      <p:ext uri="{BB962C8B-B14F-4D97-AF65-F5344CB8AC3E}">
        <p14:creationId xmlns:p14="http://schemas.microsoft.com/office/powerpoint/2010/main" val="2055838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25</a:t>
            </a:fld>
            <a:endParaRPr lang="zh-CN" altLang="en-US"/>
          </a:p>
        </p:txBody>
      </p:sp>
    </p:spTree>
    <p:extLst>
      <p:ext uri="{BB962C8B-B14F-4D97-AF65-F5344CB8AC3E}">
        <p14:creationId xmlns:p14="http://schemas.microsoft.com/office/powerpoint/2010/main" val="23686414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26</a:t>
            </a:fld>
            <a:endParaRPr lang="zh-CN" altLang="en-US"/>
          </a:p>
        </p:txBody>
      </p:sp>
    </p:spTree>
    <p:extLst>
      <p:ext uri="{BB962C8B-B14F-4D97-AF65-F5344CB8AC3E}">
        <p14:creationId xmlns:p14="http://schemas.microsoft.com/office/powerpoint/2010/main" val="38646759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27</a:t>
            </a:fld>
            <a:endParaRPr lang="zh-CN" altLang="en-US"/>
          </a:p>
        </p:txBody>
      </p:sp>
    </p:spTree>
    <p:extLst>
      <p:ext uri="{BB962C8B-B14F-4D97-AF65-F5344CB8AC3E}">
        <p14:creationId xmlns:p14="http://schemas.microsoft.com/office/powerpoint/2010/main" val="34827215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28</a:t>
            </a:fld>
            <a:endParaRPr lang="zh-CN" altLang="en-US"/>
          </a:p>
        </p:txBody>
      </p:sp>
    </p:spTree>
    <p:extLst>
      <p:ext uri="{BB962C8B-B14F-4D97-AF65-F5344CB8AC3E}">
        <p14:creationId xmlns:p14="http://schemas.microsoft.com/office/powerpoint/2010/main" val="592129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29</a:t>
            </a:fld>
            <a:endParaRPr lang="zh-CN" altLang="en-US"/>
          </a:p>
        </p:txBody>
      </p:sp>
    </p:spTree>
    <p:extLst>
      <p:ext uri="{BB962C8B-B14F-4D97-AF65-F5344CB8AC3E}">
        <p14:creationId xmlns:p14="http://schemas.microsoft.com/office/powerpoint/2010/main" val="3388834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a:t>
            </a:fld>
            <a:endParaRPr lang="zh-CN" altLang="en-US"/>
          </a:p>
        </p:txBody>
      </p:sp>
    </p:spTree>
    <p:extLst>
      <p:ext uri="{BB962C8B-B14F-4D97-AF65-F5344CB8AC3E}">
        <p14:creationId xmlns:p14="http://schemas.microsoft.com/office/powerpoint/2010/main" val="20776269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30</a:t>
            </a:fld>
            <a:endParaRPr lang="zh-CN" altLang="en-US"/>
          </a:p>
        </p:txBody>
      </p:sp>
    </p:spTree>
    <p:extLst>
      <p:ext uri="{BB962C8B-B14F-4D97-AF65-F5344CB8AC3E}">
        <p14:creationId xmlns:p14="http://schemas.microsoft.com/office/powerpoint/2010/main" val="33784503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31</a:t>
            </a:fld>
            <a:endParaRPr lang="zh-CN" altLang="en-US"/>
          </a:p>
        </p:txBody>
      </p:sp>
    </p:spTree>
    <p:extLst>
      <p:ext uri="{BB962C8B-B14F-4D97-AF65-F5344CB8AC3E}">
        <p14:creationId xmlns:p14="http://schemas.microsoft.com/office/powerpoint/2010/main" val="14640215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32</a:t>
            </a:fld>
            <a:endParaRPr lang="zh-CN" altLang="en-US"/>
          </a:p>
        </p:txBody>
      </p:sp>
    </p:spTree>
    <p:extLst>
      <p:ext uri="{BB962C8B-B14F-4D97-AF65-F5344CB8AC3E}">
        <p14:creationId xmlns:p14="http://schemas.microsoft.com/office/powerpoint/2010/main" val="4209389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33</a:t>
            </a:fld>
            <a:endParaRPr lang="zh-CN" altLang="en-US"/>
          </a:p>
        </p:txBody>
      </p:sp>
    </p:spTree>
    <p:extLst>
      <p:ext uri="{BB962C8B-B14F-4D97-AF65-F5344CB8AC3E}">
        <p14:creationId xmlns:p14="http://schemas.microsoft.com/office/powerpoint/2010/main" val="14753940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34</a:t>
            </a:fld>
            <a:endParaRPr lang="zh-CN" altLang="en-US"/>
          </a:p>
        </p:txBody>
      </p:sp>
    </p:spTree>
    <p:extLst>
      <p:ext uri="{BB962C8B-B14F-4D97-AF65-F5344CB8AC3E}">
        <p14:creationId xmlns:p14="http://schemas.microsoft.com/office/powerpoint/2010/main" val="25640379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35</a:t>
            </a:fld>
            <a:endParaRPr lang="zh-CN" altLang="en-US"/>
          </a:p>
        </p:txBody>
      </p:sp>
    </p:spTree>
    <p:extLst>
      <p:ext uri="{BB962C8B-B14F-4D97-AF65-F5344CB8AC3E}">
        <p14:creationId xmlns:p14="http://schemas.microsoft.com/office/powerpoint/2010/main" val="15532000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A3F2464-676A-4DEB-8142-DD0F6CAFC8FE}" type="slidenum">
              <a:rPr lang="zh-CN" altLang="en-US" smtClean="0"/>
              <a:t>36</a:t>
            </a:fld>
            <a:endParaRPr lang="zh-CN" altLang="en-US"/>
          </a:p>
        </p:txBody>
      </p:sp>
    </p:spTree>
    <p:extLst>
      <p:ext uri="{BB962C8B-B14F-4D97-AF65-F5344CB8AC3E}">
        <p14:creationId xmlns:p14="http://schemas.microsoft.com/office/powerpoint/2010/main" val="21339338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37</a:t>
            </a:fld>
            <a:endParaRPr lang="zh-CN" altLang="en-US"/>
          </a:p>
        </p:txBody>
      </p:sp>
    </p:spTree>
    <p:extLst>
      <p:ext uri="{BB962C8B-B14F-4D97-AF65-F5344CB8AC3E}">
        <p14:creationId xmlns:p14="http://schemas.microsoft.com/office/powerpoint/2010/main" val="20791875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38</a:t>
            </a:fld>
            <a:endParaRPr lang="zh-CN" altLang="en-US"/>
          </a:p>
        </p:txBody>
      </p:sp>
    </p:spTree>
    <p:extLst>
      <p:ext uri="{BB962C8B-B14F-4D97-AF65-F5344CB8AC3E}">
        <p14:creationId xmlns:p14="http://schemas.microsoft.com/office/powerpoint/2010/main" val="11093855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39</a:t>
            </a:fld>
            <a:endParaRPr lang="zh-CN" altLang="en-US"/>
          </a:p>
        </p:txBody>
      </p:sp>
    </p:spTree>
    <p:extLst>
      <p:ext uri="{BB962C8B-B14F-4D97-AF65-F5344CB8AC3E}">
        <p14:creationId xmlns:p14="http://schemas.microsoft.com/office/powerpoint/2010/main" val="312493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3F2464-676A-4DEB-8142-DD0F6CAFC8FE}" type="slidenum">
              <a:rPr lang="zh-CN" altLang="en-US" smtClean="0"/>
              <a:t>4</a:t>
            </a:fld>
            <a:endParaRPr lang="zh-CN" altLang="en-US"/>
          </a:p>
        </p:txBody>
      </p:sp>
    </p:spTree>
    <p:extLst>
      <p:ext uri="{BB962C8B-B14F-4D97-AF65-F5344CB8AC3E}">
        <p14:creationId xmlns:p14="http://schemas.microsoft.com/office/powerpoint/2010/main" val="23175712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40</a:t>
            </a:fld>
            <a:endParaRPr lang="zh-CN" altLang="en-US"/>
          </a:p>
        </p:txBody>
      </p:sp>
    </p:spTree>
    <p:extLst>
      <p:ext uri="{BB962C8B-B14F-4D97-AF65-F5344CB8AC3E}">
        <p14:creationId xmlns:p14="http://schemas.microsoft.com/office/powerpoint/2010/main" val="4588367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41</a:t>
            </a:fld>
            <a:endParaRPr lang="zh-CN" altLang="en-US"/>
          </a:p>
        </p:txBody>
      </p:sp>
    </p:spTree>
    <p:extLst>
      <p:ext uri="{BB962C8B-B14F-4D97-AF65-F5344CB8AC3E}">
        <p14:creationId xmlns:p14="http://schemas.microsoft.com/office/powerpoint/2010/main" val="5133510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42</a:t>
            </a:fld>
            <a:endParaRPr lang="zh-CN" altLang="en-US"/>
          </a:p>
        </p:txBody>
      </p:sp>
    </p:spTree>
    <p:extLst>
      <p:ext uri="{BB962C8B-B14F-4D97-AF65-F5344CB8AC3E}">
        <p14:creationId xmlns:p14="http://schemas.microsoft.com/office/powerpoint/2010/main" val="30039317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43</a:t>
            </a:fld>
            <a:endParaRPr lang="zh-CN" altLang="en-US"/>
          </a:p>
        </p:txBody>
      </p:sp>
    </p:spTree>
    <p:extLst>
      <p:ext uri="{BB962C8B-B14F-4D97-AF65-F5344CB8AC3E}">
        <p14:creationId xmlns:p14="http://schemas.microsoft.com/office/powerpoint/2010/main" val="4417826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44</a:t>
            </a:fld>
            <a:endParaRPr lang="zh-CN" altLang="en-US"/>
          </a:p>
        </p:txBody>
      </p:sp>
    </p:spTree>
    <p:extLst>
      <p:ext uri="{BB962C8B-B14F-4D97-AF65-F5344CB8AC3E}">
        <p14:creationId xmlns:p14="http://schemas.microsoft.com/office/powerpoint/2010/main" val="42363583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45</a:t>
            </a:fld>
            <a:endParaRPr lang="zh-CN" altLang="en-US"/>
          </a:p>
        </p:txBody>
      </p:sp>
    </p:spTree>
    <p:extLst>
      <p:ext uri="{BB962C8B-B14F-4D97-AF65-F5344CB8AC3E}">
        <p14:creationId xmlns:p14="http://schemas.microsoft.com/office/powerpoint/2010/main" val="27555834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46</a:t>
            </a:fld>
            <a:endParaRPr lang="zh-CN" altLang="en-US"/>
          </a:p>
        </p:txBody>
      </p:sp>
    </p:spTree>
    <p:extLst>
      <p:ext uri="{BB962C8B-B14F-4D97-AF65-F5344CB8AC3E}">
        <p14:creationId xmlns:p14="http://schemas.microsoft.com/office/powerpoint/2010/main" val="23552175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47</a:t>
            </a:fld>
            <a:endParaRPr lang="zh-CN" altLang="en-US"/>
          </a:p>
        </p:txBody>
      </p:sp>
    </p:spTree>
    <p:extLst>
      <p:ext uri="{BB962C8B-B14F-4D97-AF65-F5344CB8AC3E}">
        <p14:creationId xmlns:p14="http://schemas.microsoft.com/office/powerpoint/2010/main" val="19437514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48</a:t>
            </a:fld>
            <a:endParaRPr lang="zh-CN" altLang="en-US"/>
          </a:p>
        </p:txBody>
      </p:sp>
    </p:spTree>
    <p:extLst>
      <p:ext uri="{BB962C8B-B14F-4D97-AF65-F5344CB8AC3E}">
        <p14:creationId xmlns:p14="http://schemas.microsoft.com/office/powerpoint/2010/main" val="19924104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49</a:t>
            </a:fld>
            <a:endParaRPr lang="zh-CN" altLang="en-US"/>
          </a:p>
        </p:txBody>
      </p:sp>
    </p:spTree>
    <p:extLst>
      <p:ext uri="{BB962C8B-B14F-4D97-AF65-F5344CB8AC3E}">
        <p14:creationId xmlns:p14="http://schemas.microsoft.com/office/powerpoint/2010/main" val="1244035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a:t>
            </a:fld>
            <a:endParaRPr lang="zh-CN" altLang="en-US"/>
          </a:p>
        </p:txBody>
      </p:sp>
    </p:spTree>
    <p:extLst>
      <p:ext uri="{BB962C8B-B14F-4D97-AF65-F5344CB8AC3E}">
        <p14:creationId xmlns:p14="http://schemas.microsoft.com/office/powerpoint/2010/main" val="2873061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50</a:t>
            </a:fld>
            <a:endParaRPr lang="zh-CN" altLang="en-US"/>
          </a:p>
        </p:txBody>
      </p:sp>
    </p:spTree>
    <p:extLst>
      <p:ext uri="{BB962C8B-B14F-4D97-AF65-F5344CB8AC3E}">
        <p14:creationId xmlns:p14="http://schemas.microsoft.com/office/powerpoint/2010/main" val="16498513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4158D0-1787-4BE5-A039-85CFE780D18E}" type="slidenum">
              <a:rPr lang="zh-CN" altLang="en-US" smtClean="0"/>
              <a:t>51</a:t>
            </a:fld>
            <a:endParaRPr lang="zh-CN" altLang="en-US"/>
          </a:p>
        </p:txBody>
      </p:sp>
    </p:spTree>
    <p:extLst>
      <p:ext uri="{BB962C8B-B14F-4D97-AF65-F5344CB8AC3E}">
        <p14:creationId xmlns:p14="http://schemas.microsoft.com/office/powerpoint/2010/main" val="25833656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52</a:t>
            </a:fld>
            <a:endParaRPr lang="zh-CN" altLang="en-US"/>
          </a:p>
        </p:txBody>
      </p:sp>
    </p:spTree>
    <p:extLst>
      <p:ext uri="{BB962C8B-B14F-4D97-AF65-F5344CB8AC3E}">
        <p14:creationId xmlns:p14="http://schemas.microsoft.com/office/powerpoint/2010/main" val="34529083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53</a:t>
            </a:fld>
            <a:endParaRPr lang="zh-CN" altLang="en-US"/>
          </a:p>
        </p:txBody>
      </p:sp>
    </p:spTree>
    <p:extLst>
      <p:ext uri="{BB962C8B-B14F-4D97-AF65-F5344CB8AC3E}">
        <p14:creationId xmlns:p14="http://schemas.microsoft.com/office/powerpoint/2010/main" val="60610647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54</a:t>
            </a:fld>
            <a:endParaRPr lang="zh-CN" altLang="en-US"/>
          </a:p>
        </p:txBody>
      </p:sp>
    </p:spTree>
    <p:extLst>
      <p:ext uri="{BB962C8B-B14F-4D97-AF65-F5344CB8AC3E}">
        <p14:creationId xmlns:p14="http://schemas.microsoft.com/office/powerpoint/2010/main" val="21508058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55</a:t>
            </a:fld>
            <a:endParaRPr lang="zh-CN" altLang="en-US"/>
          </a:p>
        </p:txBody>
      </p:sp>
    </p:spTree>
    <p:extLst>
      <p:ext uri="{BB962C8B-B14F-4D97-AF65-F5344CB8AC3E}">
        <p14:creationId xmlns:p14="http://schemas.microsoft.com/office/powerpoint/2010/main" val="40507330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4158D0-1787-4BE5-A039-85CFE780D18E}" type="slidenum">
              <a:rPr lang="zh-CN" altLang="en-US" smtClean="0"/>
              <a:t>56</a:t>
            </a:fld>
            <a:endParaRPr lang="zh-CN" altLang="en-US"/>
          </a:p>
        </p:txBody>
      </p:sp>
    </p:spTree>
    <p:extLst>
      <p:ext uri="{BB962C8B-B14F-4D97-AF65-F5344CB8AC3E}">
        <p14:creationId xmlns:p14="http://schemas.microsoft.com/office/powerpoint/2010/main" val="96911336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57</a:t>
            </a:fld>
            <a:endParaRPr lang="zh-CN" altLang="en-US"/>
          </a:p>
        </p:txBody>
      </p:sp>
    </p:spTree>
    <p:extLst>
      <p:ext uri="{BB962C8B-B14F-4D97-AF65-F5344CB8AC3E}">
        <p14:creationId xmlns:p14="http://schemas.microsoft.com/office/powerpoint/2010/main" val="97821758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58</a:t>
            </a:fld>
            <a:endParaRPr lang="zh-CN" altLang="en-US"/>
          </a:p>
        </p:txBody>
      </p:sp>
    </p:spTree>
    <p:extLst>
      <p:ext uri="{BB962C8B-B14F-4D97-AF65-F5344CB8AC3E}">
        <p14:creationId xmlns:p14="http://schemas.microsoft.com/office/powerpoint/2010/main" val="34837023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59</a:t>
            </a:fld>
            <a:endParaRPr lang="zh-CN" altLang="en-US"/>
          </a:p>
        </p:txBody>
      </p:sp>
    </p:spTree>
    <p:extLst>
      <p:ext uri="{BB962C8B-B14F-4D97-AF65-F5344CB8AC3E}">
        <p14:creationId xmlns:p14="http://schemas.microsoft.com/office/powerpoint/2010/main" val="907428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a:t>
            </a:fld>
            <a:endParaRPr lang="zh-CN" altLang="en-US"/>
          </a:p>
        </p:txBody>
      </p:sp>
    </p:spTree>
    <p:extLst>
      <p:ext uri="{BB962C8B-B14F-4D97-AF65-F5344CB8AC3E}">
        <p14:creationId xmlns:p14="http://schemas.microsoft.com/office/powerpoint/2010/main" val="37084363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60</a:t>
            </a:fld>
            <a:endParaRPr lang="zh-CN" altLang="en-US"/>
          </a:p>
        </p:txBody>
      </p:sp>
    </p:spTree>
    <p:extLst>
      <p:ext uri="{BB962C8B-B14F-4D97-AF65-F5344CB8AC3E}">
        <p14:creationId xmlns:p14="http://schemas.microsoft.com/office/powerpoint/2010/main" val="3281521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61</a:t>
            </a:fld>
            <a:endParaRPr lang="zh-CN" altLang="en-US"/>
          </a:p>
        </p:txBody>
      </p:sp>
    </p:spTree>
    <p:extLst>
      <p:ext uri="{BB962C8B-B14F-4D97-AF65-F5344CB8AC3E}">
        <p14:creationId xmlns:p14="http://schemas.microsoft.com/office/powerpoint/2010/main" val="111355209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62</a:t>
            </a:fld>
            <a:endParaRPr lang="zh-CN" altLang="en-US"/>
          </a:p>
        </p:txBody>
      </p:sp>
    </p:spTree>
    <p:extLst>
      <p:ext uri="{BB962C8B-B14F-4D97-AF65-F5344CB8AC3E}">
        <p14:creationId xmlns:p14="http://schemas.microsoft.com/office/powerpoint/2010/main" val="358113505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63</a:t>
            </a:fld>
            <a:endParaRPr lang="zh-CN" altLang="en-US"/>
          </a:p>
        </p:txBody>
      </p:sp>
    </p:spTree>
    <p:extLst>
      <p:ext uri="{BB962C8B-B14F-4D97-AF65-F5344CB8AC3E}">
        <p14:creationId xmlns:p14="http://schemas.microsoft.com/office/powerpoint/2010/main" val="26669146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64</a:t>
            </a:fld>
            <a:endParaRPr lang="zh-CN" altLang="en-US"/>
          </a:p>
        </p:txBody>
      </p:sp>
    </p:spTree>
    <p:extLst>
      <p:ext uri="{BB962C8B-B14F-4D97-AF65-F5344CB8AC3E}">
        <p14:creationId xmlns:p14="http://schemas.microsoft.com/office/powerpoint/2010/main" val="346119620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65</a:t>
            </a:fld>
            <a:endParaRPr lang="zh-CN" altLang="en-US"/>
          </a:p>
        </p:txBody>
      </p:sp>
    </p:spTree>
    <p:extLst>
      <p:ext uri="{BB962C8B-B14F-4D97-AF65-F5344CB8AC3E}">
        <p14:creationId xmlns:p14="http://schemas.microsoft.com/office/powerpoint/2010/main" val="342318820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66</a:t>
            </a:fld>
            <a:endParaRPr lang="zh-CN" altLang="en-US"/>
          </a:p>
        </p:txBody>
      </p:sp>
    </p:spTree>
    <p:extLst>
      <p:ext uri="{BB962C8B-B14F-4D97-AF65-F5344CB8AC3E}">
        <p14:creationId xmlns:p14="http://schemas.microsoft.com/office/powerpoint/2010/main" val="117761667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67</a:t>
            </a:fld>
            <a:endParaRPr lang="zh-CN" altLang="en-US"/>
          </a:p>
        </p:txBody>
      </p:sp>
    </p:spTree>
    <p:extLst>
      <p:ext uri="{BB962C8B-B14F-4D97-AF65-F5344CB8AC3E}">
        <p14:creationId xmlns:p14="http://schemas.microsoft.com/office/powerpoint/2010/main" val="17226993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68</a:t>
            </a:fld>
            <a:endParaRPr lang="zh-CN" altLang="en-US"/>
          </a:p>
        </p:txBody>
      </p:sp>
    </p:spTree>
    <p:extLst>
      <p:ext uri="{BB962C8B-B14F-4D97-AF65-F5344CB8AC3E}">
        <p14:creationId xmlns:p14="http://schemas.microsoft.com/office/powerpoint/2010/main" val="35057517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69</a:t>
            </a:fld>
            <a:endParaRPr lang="zh-CN" altLang="en-US"/>
          </a:p>
        </p:txBody>
      </p:sp>
    </p:spTree>
    <p:extLst>
      <p:ext uri="{BB962C8B-B14F-4D97-AF65-F5344CB8AC3E}">
        <p14:creationId xmlns:p14="http://schemas.microsoft.com/office/powerpoint/2010/main" val="2678915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7</a:t>
            </a:fld>
            <a:endParaRPr lang="zh-CN" altLang="en-US"/>
          </a:p>
        </p:txBody>
      </p:sp>
    </p:spTree>
    <p:extLst>
      <p:ext uri="{BB962C8B-B14F-4D97-AF65-F5344CB8AC3E}">
        <p14:creationId xmlns:p14="http://schemas.microsoft.com/office/powerpoint/2010/main" val="1717513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70</a:t>
            </a:fld>
            <a:endParaRPr lang="zh-CN" altLang="en-US"/>
          </a:p>
        </p:txBody>
      </p:sp>
    </p:spTree>
    <p:extLst>
      <p:ext uri="{BB962C8B-B14F-4D97-AF65-F5344CB8AC3E}">
        <p14:creationId xmlns:p14="http://schemas.microsoft.com/office/powerpoint/2010/main" val="38370116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71</a:t>
            </a:fld>
            <a:endParaRPr lang="zh-CN" altLang="en-US"/>
          </a:p>
        </p:txBody>
      </p:sp>
    </p:spTree>
    <p:extLst>
      <p:ext uri="{BB962C8B-B14F-4D97-AF65-F5344CB8AC3E}">
        <p14:creationId xmlns:p14="http://schemas.microsoft.com/office/powerpoint/2010/main" val="14071254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72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51947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8</a:t>
            </a:fld>
            <a:endParaRPr lang="zh-CN" altLang="en-US"/>
          </a:p>
        </p:txBody>
      </p:sp>
    </p:spTree>
    <p:extLst>
      <p:ext uri="{BB962C8B-B14F-4D97-AF65-F5344CB8AC3E}">
        <p14:creationId xmlns:p14="http://schemas.microsoft.com/office/powerpoint/2010/main" val="3764399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3F2464-676A-4DEB-8142-DD0F6CAFC8FE}" type="slidenum">
              <a:rPr lang="zh-CN" altLang="en-US" smtClean="0"/>
              <a:t>9</a:t>
            </a:fld>
            <a:endParaRPr lang="zh-CN" altLang="en-US"/>
          </a:p>
        </p:txBody>
      </p:sp>
    </p:spTree>
    <p:extLst>
      <p:ext uri="{BB962C8B-B14F-4D97-AF65-F5344CB8AC3E}">
        <p14:creationId xmlns:p14="http://schemas.microsoft.com/office/powerpoint/2010/main" val="25312894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首页">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68" y="-6350"/>
            <a:ext cx="9152467" cy="5143500"/>
          </a:xfrm>
          <a:prstGeom prst="rect">
            <a:avLst/>
          </a:prstGeom>
        </p:spPr>
      </p:pic>
      <p:sp>
        <p:nvSpPr>
          <p:cNvPr id="23" name="标题 22"/>
          <p:cNvSpPr>
            <a:spLocks noGrp="1"/>
          </p:cNvSpPr>
          <p:nvPr>
            <p:ph type="title" hasCustomPrompt="1"/>
          </p:nvPr>
        </p:nvSpPr>
        <p:spPr>
          <a:xfrm>
            <a:off x="790744" y="2068195"/>
            <a:ext cx="7545579" cy="994410"/>
          </a:xfrm>
        </p:spPr>
        <p:txBody>
          <a:bodyPr/>
          <a:lstStyle>
            <a:lvl1pPr>
              <a:defRPr/>
            </a:lvl1pPr>
          </a:lstStyle>
          <a:p>
            <a:r>
              <a:rPr lang="zh-CN" altLang="en-US" dirty="0" smtClean="0"/>
              <a:t>标题</a:t>
            </a:r>
            <a:endParaRPr lang="zh-CN" altLang="en-US" dirty="0"/>
          </a:p>
        </p:txBody>
      </p:sp>
    </p:spTree>
    <p:extLst>
      <p:ext uri="{BB962C8B-B14F-4D97-AF65-F5344CB8AC3E}">
        <p14:creationId xmlns:p14="http://schemas.microsoft.com/office/powerpoint/2010/main" val="27854342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116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4614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6084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9657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61846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926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615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内容">
    <p:spTree>
      <p:nvGrpSpPr>
        <p:cNvPr id="1" name=""/>
        <p:cNvGrpSpPr/>
        <p:nvPr/>
      </p:nvGrpSpPr>
      <p:grpSpPr>
        <a:xfrm>
          <a:off x="0" y="0"/>
          <a:ext cx="0" cy="0"/>
          <a:chOff x="0" y="0"/>
          <a:chExt cx="0" cy="0"/>
        </a:xfrm>
      </p:grpSpPr>
      <p:sp>
        <p:nvSpPr>
          <p:cNvPr id="2" name="标题 1"/>
          <p:cNvSpPr>
            <a:spLocks noGrp="1"/>
          </p:cNvSpPr>
          <p:nvPr>
            <p:ph type="title"/>
          </p:nvPr>
        </p:nvSpPr>
        <p:spPr>
          <a:xfrm>
            <a:off x="1293232" y="720623"/>
            <a:ext cx="6063164" cy="994410"/>
          </a:xfrm>
        </p:spPr>
        <p:txBody>
          <a:bodyPr/>
          <a:lstStyle>
            <a:lvl1pPr>
              <a:defRPr sz="2100" b="1"/>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2094365" y="1823145"/>
            <a:ext cx="4785293" cy="617220"/>
          </a:xfrm>
          <a:prstGeom prst="rect">
            <a:avLst/>
          </a:prstGeom>
        </p:spPr>
        <p:txBody>
          <a:bodyPr lIns="68580" tIns="34290" rIns="68580" bIns="34290"/>
          <a:lstStyle>
            <a:lvl1pPr algn="l">
              <a:defRPr sz="1800">
                <a:latin typeface="楷体" panose="02010609060101010101" pitchFamily="49" charset="-122"/>
                <a:ea typeface="楷体" panose="02010609060101010101" pitchFamily="49" charset="-122"/>
              </a:defRPr>
            </a:lvl1pPr>
            <a:lvl2pPr algn="l">
              <a:defRPr sz="1400">
                <a:latin typeface="楷体" panose="02010609060101010101" pitchFamily="49" charset="-122"/>
                <a:ea typeface="楷体" panose="02010609060101010101" pitchFamily="49" charset="-122"/>
              </a:defRPr>
            </a:lvl2pPr>
            <a:lvl3pPr algn="l">
              <a:defRPr sz="1400">
                <a:latin typeface="楷体" panose="02010609060101010101" pitchFamily="49" charset="-122"/>
                <a:ea typeface="楷体" panose="02010609060101010101" pitchFamily="49" charset="-122"/>
              </a:defRPr>
            </a:lvl3pPr>
            <a:lvl4pPr algn="l">
              <a:defRPr sz="1400">
                <a:latin typeface="楷体" panose="02010609060101010101" pitchFamily="49" charset="-122"/>
                <a:ea typeface="楷体" panose="02010609060101010101" pitchFamily="49" charset="-122"/>
              </a:defRPr>
            </a:lvl4pPr>
            <a:lvl5pPr algn="l">
              <a:defRPr sz="1400">
                <a:latin typeface="楷体" panose="02010609060101010101" pitchFamily="49" charset="-122"/>
                <a:ea typeface="楷体" panose="02010609060101010101" pitchFamily="49" charset="-122"/>
              </a:defRPr>
            </a:lvl5pPr>
          </a:lstStyle>
          <a:p>
            <a:pPr lvl="0"/>
            <a:r>
              <a:rPr lang="zh-CN" altLang="en-US" smtClean="0"/>
              <a:t>单击此处编辑母版文本样式</a:t>
            </a:r>
          </a:p>
        </p:txBody>
      </p:sp>
    </p:spTree>
    <p:extLst>
      <p:ext uri="{BB962C8B-B14F-4D97-AF65-F5344CB8AC3E}">
        <p14:creationId xmlns:p14="http://schemas.microsoft.com/office/powerpoint/2010/main" val="2150819456"/>
      </p:ext>
    </p:extLst>
  </p:cSld>
  <p:clrMapOvr>
    <a:masterClrMapping/>
  </p:clrMapOvr>
  <p:transition>
    <p:checke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6103701"/>
      </p:ext>
    </p:extLst>
  </p:cSld>
  <p:clrMapOvr>
    <a:masterClrMapping/>
  </p:clrMapOvr>
  <p:transition>
    <p:checke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尾页">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67" y="-6350"/>
            <a:ext cx="9144000" cy="5143500"/>
          </a:xfrm>
          <a:prstGeom prst="rect">
            <a:avLst/>
          </a:prstGeom>
        </p:spPr>
      </p:pic>
      <p:sp>
        <p:nvSpPr>
          <p:cNvPr id="3" name="Date Placeholder 2"/>
          <p:cNvSpPr>
            <a:spLocks noGrp="1"/>
          </p:cNvSpPr>
          <p:nvPr>
            <p:ph type="dt" sz="half" idx="10"/>
          </p:nvPr>
        </p:nvSpPr>
        <p:spPr>
          <a:xfrm>
            <a:off x="628650" y="4767264"/>
            <a:ext cx="2057400" cy="273844"/>
          </a:xfrm>
          <a:prstGeom prst="rect">
            <a:avLst/>
          </a:prstGeom>
        </p:spPr>
        <p:txBody>
          <a:bodyPr lIns="68580" tIns="34290" rIns="68580" bIns="34290"/>
          <a:lstStyle/>
          <a:p>
            <a:fld id="{911DEC12-1E52-431D-B674-050E4A50AA29}" type="datetimeFigureOut">
              <a:rPr lang="zh-CN" altLang="en-US" smtClean="0"/>
              <a:t>2022/5/10</a:t>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lIns="68580" tIns="34290" rIns="68580" bIns="34290"/>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lIns="68580" tIns="34290" rIns="68580" bIns="34290"/>
          <a:lstStyle/>
          <a:p>
            <a:fld id="{E7F40936-074E-459C-9FC5-4F255CE15E43}" type="slidenum">
              <a:rPr lang="zh-CN" altLang="en-US" smtClean="0"/>
              <a:t>‹#›</a:t>
            </a:fld>
            <a:endParaRPr lang="zh-CN" altLang="en-US"/>
          </a:p>
        </p:txBody>
      </p:sp>
      <p:sp>
        <p:nvSpPr>
          <p:cNvPr id="7" name="内容占位符 6"/>
          <p:cNvSpPr>
            <a:spLocks noGrp="1"/>
          </p:cNvSpPr>
          <p:nvPr>
            <p:ph sz="quarter" idx="13" hasCustomPrompt="1"/>
          </p:nvPr>
        </p:nvSpPr>
        <p:spPr>
          <a:xfrm>
            <a:off x="2180564" y="2000265"/>
            <a:ext cx="5181600" cy="1257300"/>
          </a:xfrm>
          <a:prstGeom prst="rect">
            <a:avLst/>
          </a:prstGeom>
        </p:spPr>
        <p:txBody>
          <a:bodyPr lIns="68580" tIns="34290" rIns="68580" bIns="34290"/>
          <a:lstStyle>
            <a:lvl1pPr>
              <a:defRPr sz="3300"/>
            </a:lvl1pPr>
          </a:lstStyle>
          <a:p>
            <a:pPr lvl="0"/>
            <a:r>
              <a:rPr lang="zh-CN" altLang="en-US" dirty="0" smtClean="0"/>
              <a:t>谢    谢</a:t>
            </a:r>
            <a:endParaRPr lang="zh-CN" altLang="en-US" dirty="0"/>
          </a:p>
        </p:txBody>
      </p:sp>
    </p:spTree>
    <p:extLst>
      <p:ext uri="{BB962C8B-B14F-4D97-AF65-F5344CB8AC3E}">
        <p14:creationId xmlns:p14="http://schemas.microsoft.com/office/powerpoint/2010/main" val="3881336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3422652" y="2536032"/>
            <a:ext cx="2298700" cy="617220"/>
          </a:xfrm>
          <a:prstGeom prst="rect">
            <a:avLst/>
          </a:prstGeo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xfrm>
            <a:off x="457200" y="4683919"/>
            <a:ext cx="2133600" cy="357188"/>
          </a:xfrm>
          <a:prstGeom prst="rect">
            <a:avLst/>
          </a:prstGeom>
        </p:spPr>
        <p:txBody>
          <a:bodyPr lIns="68580" tIns="34290" rIns="68580" bIns="34290"/>
          <a:lstStyle>
            <a:lvl1pPr eaLnBrk="1" hangingPunct="1">
              <a:buFont typeface="Arial" panose="020B0604020202020204" pitchFamily="34" charset="0"/>
              <a:buNone/>
              <a:defRPr smtClean="0"/>
            </a:lvl1pPr>
          </a:lstStyle>
          <a:p>
            <a:fld id="{911DEC12-1E52-431D-B674-050E4A50AA29}" type="datetimeFigureOut">
              <a:rPr lang="zh-CN" altLang="en-US" smtClean="0"/>
              <a:t>2022/5/10</a:t>
            </a:fld>
            <a:endParaRPr lang="zh-CN" altLang="en-US"/>
          </a:p>
        </p:txBody>
      </p:sp>
      <p:sp>
        <p:nvSpPr>
          <p:cNvPr id="5" name="页脚占位符 1028"/>
          <p:cNvSpPr>
            <a:spLocks noGrp="1"/>
          </p:cNvSpPr>
          <p:nvPr>
            <p:ph type="ftr" sz="quarter" idx="11"/>
          </p:nvPr>
        </p:nvSpPr>
        <p:spPr>
          <a:xfrm>
            <a:off x="3124200" y="4683919"/>
            <a:ext cx="2895600" cy="357188"/>
          </a:xfrm>
          <a:prstGeom prst="rect">
            <a:avLst/>
          </a:prstGeom>
        </p:spPr>
        <p:txBody>
          <a:bodyPr lIns="68580" tIns="34290" rIns="68580" bIns="34290"/>
          <a:lstStyle>
            <a:lvl1pPr eaLnBrk="1" hangingPunct="1">
              <a:buFont typeface="Arial" panose="020B0604020202020204" pitchFamily="34" charset="0"/>
              <a:buNone/>
              <a:defRPr smtClean="0"/>
            </a:lvl1pPr>
          </a:lstStyle>
          <a:p>
            <a:endParaRPr lang="zh-CN" altLang="en-US"/>
          </a:p>
        </p:txBody>
      </p:sp>
      <p:sp>
        <p:nvSpPr>
          <p:cNvPr id="6" name="灯片编号占位符 1029"/>
          <p:cNvSpPr>
            <a:spLocks noGrp="1"/>
          </p:cNvSpPr>
          <p:nvPr>
            <p:ph type="sldNum" sz="quarter" idx="12"/>
          </p:nvPr>
        </p:nvSpPr>
        <p:spPr>
          <a:xfrm>
            <a:off x="6553200" y="4683919"/>
            <a:ext cx="2133600" cy="357188"/>
          </a:xfrm>
          <a:prstGeom prst="rect">
            <a:avLst/>
          </a:prstGeom>
        </p:spPr>
        <p:txBody>
          <a:bodyPr lIns="68580" tIns="34290" rIns="68580" bIns="34290"/>
          <a:lstStyle>
            <a:lvl1pPr eaLnBrk="1" hangingPunct="1">
              <a:buFont typeface="Arial" panose="020B0604020202020204" pitchFamily="34" charset="0"/>
              <a:buNone/>
              <a:defRPr smtClean="0"/>
            </a:lvl1pPr>
          </a:lstStyle>
          <a:p>
            <a:fld id="{E7F40936-074E-459C-9FC5-4F255CE15E43}" type="slidenum">
              <a:rPr lang="zh-CN" altLang="en-US" smtClean="0"/>
              <a:t>‹#›</a:t>
            </a:fld>
            <a:endParaRPr lang="zh-CN" altLang="en-US"/>
          </a:p>
        </p:txBody>
      </p:sp>
    </p:spTree>
    <p:extLst>
      <p:ext uri="{BB962C8B-B14F-4D97-AF65-F5344CB8AC3E}">
        <p14:creationId xmlns:p14="http://schemas.microsoft.com/office/powerpoint/2010/main" val="6240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1359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4477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1369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9860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7" name="标题占位符 1"/>
          <p:cNvSpPr>
            <a:spLocks noGrp="1"/>
          </p:cNvSpPr>
          <p:nvPr>
            <p:ph type="title"/>
          </p:nvPr>
        </p:nvSpPr>
        <p:spPr bwMode="auto">
          <a:xfrm>
            <a:off x="3357563" y="1365885"/>
            <a:ext cx="2428875" cy="994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dirty="0" smtClean="0"/>
              <a:t>大</a:t>
            </a:r>
          </a:p>
        </p:txBody>
      </p:sp>
    </p:spTree>
    <p:extLst>
      <p:ext uri="{BB962C8B-B14F-4D97-AF65-F5344CB8AC3E}">
        <p14:creationId xmlns:p14="http://schemas.microsoft.com/office/powerpoint/2010/main" val="304894441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ransition>
    <p:checker dir="vert"/>
  </p:transition>
  <p:timing>
    <p:tnLst>
      <p:par>
        <p:cTn id="1" dur="indefinite" restart="never" nodeType="tmRoot"/>
      </p:par>
    </p:tnLst>
  </p:timing>
  <p:txStyles>
    <p:titleStyle>
      <a:lvl1pPr algn="ctr" rtl="0" eaLnBrk="1" fontAlgn="base" hangingPunct="1">
        <a:lnSpc>
          <a:spcPct val="90000"/>
        </a:lnSpc>
        <a:spcBef>
          <a:spcPct val="0"/>
        </a:spcBef>
        <a:spcAft>
          <a:spcPct val="0"/>
        </a:spcAft>
        <a:defRPr sz="3300"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00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00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00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000">
          <a:solidFill>
            <a:schemeClr val="tx1"/>
          </a:solidFill>
          <a:latin typeface="楷体" panose="02010609060101010101" pitchFamily="49" charset="-122"/>
          <a:ea typeface="楷体" panose="02010609060101010101" pitchFamily="49" charset="-122"/>
        </a:defRPr>
      </a:lvl5pPr>
      <a:lvl6pPr marL="308610" algn="l" rtl="0" eaLnBrk="1" fontAlgn="base" hangingPunct="1">
        <a:lnSpc>
          <a:spcPct val="90000"/>
        </a:lnSpc>
        <a:spcBef>
          <a:spcPct val="0"/>
        </a:spcBef>
        <a:spcAft>
          <a:spcPct val="0"/>
        </a:spcAft>
        <a:defRPr sz="3000">
          <a:solidFill>
            <a:schemeClr val="tx1"/>
          </a:solidFill>
          <a:latin typeface="Calibri Light" panose="020F0302020204030204" pitchFamily="34" charset="0"/>
          <a:ea typeface="宋体" panose="02010600030101010101" pitchFamily="2" charset="-122"/>
        </a:defRPr>
      </a:lvl6pPr>
      <a:lvl7pPr marL="617220" algn="l" rtl="0" eaLnBrk="1" fontAlgn="base" hangingPunct="1">
        <a:lnSpc>
          <a:spcPct val="90000"/>
        </a:lnSpc>
        <a:spcBef>
          <a:spcPct val="0"/>
        </a:spcBef>
        <a:spcAft>
          <a:spcPct val="0"/>
        </a:spcAft>
        <a:defRPr sz="3000">
          <a:solidFill>
            <a:schemeClr val="tx1"/>
          </a:solidFill>
          <a:latin typeface="Calibri Light" panose="020F0302020204030204" pitchFamily="34" charset="0"/>
          <a:ea typeface="宋体" panose="02010600030101010101" pitchFamily="2" charset="-122"/>
        </a:defRPr>
      </a:lvl7pPr>
      <a:lvl8pPr marL="925830" algn="l" rtl="0" eaLnBrk="1" fontAlgn="base" hangingPunct="1">
        <a:lnSpc>
          <a:spcPct val="90000"/>
        </a:lnSpc>
        <a:spcBef>
          <a:spcPct val="0"/>
        </a:spcBef>
        <a:spcAft>
          <a:spcPct val="0"/>
        </a:spcAft>
        <a:defRPr sz="3000">
          <a:solidFill>
            <a:schemeClr val="tx1"/>
          </a:solidFill>
          <a:latin typeface="Calibri Light" panose="020F0302020204030204" pitchFamily="34" charset="0"/>
          <a:ea typeface="宋体" panose="02010600030101010101" pitchFamily="2" charset="-122"/>
        </a:defRPr>
      </a:lvl8pPr>
      <a:lvl9pPr marL="1234440" algn="l" rtl="0" eaLnBrk="1" fontAlgn="base" hangingPunct="1">
        <a:lnSpc>
          <a:spcPct val="90000"/>
        </a:lnSpc>
        <a:spcBef>
          <a:spcPct val="0"/>
        </a:spcBef>
        <a:spcAft>
          <a:spcPct val="0"/>
        </a:spcAft>
        <a:defRPr sz="3000">
          <a:solidFill>
            <a:schemeClr val="tx1"/>
          </a:solidFill>
          <a:latin typeface="Calibri Light" panose="020F0302020204030204" pitchFamily="34" charset="0"/>
          <a:ea typeface="宋体" panose="02010600030101010101" pitchFamily="2" charset="-122"/>
        </a:defRPr>
      </a:lvl9pPr>
    </p:titleStyle>
    <p:bodyStyle>
      <a:lvl1pPr algn="ctr" rtl="0" eaLnBrk="1" fontAlgn="base" hangingPunct="1">
        <a:lnSpc>
          <a:spcPct val="90000"/>
        </a:lnSpc>
        <a:spcBef>
          <a:spcPts val="675"/>
        </a:spcBef>
        <a:spcAft>
          <a:spcPct val="0"/>
        </a:spcAft>
        <a:buFont typeface="Arial" panose="020B0604020202020204" pitchFamily="34" charset="0"/>
        <a:defRPr sz="2100" kern="1200">
          <a:solidFill>
            <a:schemeClr val="tx1"/>
          </a:solidFill>
          <a:latin typeface="楷体" panose="02010609060101010101" pitchFamily="49" charset="-122"/>
          <a:ea typeface="楷体" panose="02010609060101010101" pitchFamily="49" charset="-122"/>
          <a:cs typeface="+mn-cs"/>
        </a:defRPr>
      </a:lvl1pPr>
      <a:lvl2pPr marL="462915" indent="-154305" algn="l" rtl="0" eaLnBrk="1" fontAlgn="base" hangingPunct="1">
        <a:lnSpc>
          <a:spcPct val="90000"/>
        </a:lnSpc>
        <a:spcBef>
          <a:spcPts val="338"/>
        </a:spcBef>
        <a:spcAft>
          <a:spcPct val="0"/>
        </a:spcAft>
        <a:buFont typeface="Arial" panose="020B0604020202020204" pitchFamily="34" charset="0"/>
        <a:buChar char="•"/>
        <a:defRPr sz="1600" kern="1200">
          <a:solidFill>
            <a:schemeClr val="tx1"/>
          </a:solidFill>
          <a:latin typeface="+mn-lt"/>
          <a:ea typeface="+mn-ea"/>
          <a:cs typeface="+mn-cs"/>
        </a:defRPr>
      </a:lvl2pPr>
      <a:lvl3pPr marL="771525" indent="-154305" algn="l" rtl="0" eaLnBrk="1" fontAlgn="base" hangingPunct="1">
        <a:lnSpc>
          <a:spcPct val="90000"/>
        </a:lnSpc>
        <a:spcBef>
          <a:spcPts val="338"/>
        </a:spcBef>
        <a:spcAft>
          <a:spcPct val="0"/>
        </a:spcAft>
        <a:buFont typeface="Arial" panose="020B0604020202020204" pitchFamily="34" charset="0"/>
        <a:buChar char="•"/>
        <a:defRPr sz="1400" kern="1200">
          <a:solidFill>
            <a:schemeClr val="tx1"/>
          </a:solidFill>
          <a:latin typeface="+mn-lt"/>
          <a:ea typeface="+mn-ea"/>
          <a:cs typeface="+mn-cs"/>
        </a:defRPr>
      </a:lvl3pPr>
      <a:lvl4pPr marL="1080135" indent="-154305" algn="l" rtl="0" eaLnBrk="1" fontAlgn="base" hangingPunct="1">
        <a:lnSpc>
          <a:spcPct val="90000"/>
        </a:lnSpc>
        <a:spcBef>
          <a:spcPts val="338"/>
        </a:spcBef>
        <a:spcAft>
          <a:spcPct val="0"/>
        </a:spcAft>
        <a:buFont typeface="Arial" panose="020B0604020202020204" pitchFamily="34" charset="0"/>
        <a:buChar char="•"/>
        <a:defRPr kern="1200">
          <a:solidFill>
            <a:schemeClr val="tx1"/>
          </a:solidFill>
          <a:latin typeface="+mn-lt"/>
          <a:ea typeface="+mn-ea"/>
          <a:cs typeface="+mn-cs"/>
        </a:defRPr>
      </a:lvl4pPr>
      <a:lvl5pPr marL="1388745" indent="-154305" algn="l" rtl="0" eaLnBrk="1" fontAlgn="base" hangingPunct="1">
        <a:lnSpc>
          <a:spcPct val="90000"/>
        </a:lnSpc>
        <a:spcBef>
          <a:spcPts val="338"/>
        </a:spcBef>
        <a:spcAft>
          <a:spcPct val="0"/>
        </a:spcAft>
        <a:buFont typeface="Arial" panose="020B0604020202020204" pitchFamily="34" charset="0"/>
        <a:buChar char="•"/>
        <a:defRPr kern="1200">
          <a:solidFill>
            <a:schemeClr val="tx1"/>
          </a:solidFill>
          <a:latin typeface="+mn-lt"/>
          <a:ea typeface="+mn-ea"/>
          <a:cs typeface="+mn-cs"/>
        </a:defRPr>
      </a:lvl5pPr>
      <a:lvl6pPr marL="1697355" indent="-154305" algn="l" defTabSz="617220" rtl="0" eaLnBrk="1" latinLnBrk="0" hangingPunct="1">
        <a:lnSpc>
          <a:spcPct val="90000"/>
        </a:lnSpc>
        <a:spcBef>
          <a:spcPts val="338"/>
        </a:spcBef>
        <a:buFont typeface="Arial" panose="020B0604020202020204" pitchFamily="34" charset="0"/>
        <a:buChar char="•"/>
        <a:defRPr sz="1200" kern="1200">
          <a:solidFill>
            <a:schemeClr val="tx1"/>
          </a:solidFill>
          <a:latin typeface="+mn-lt"/>
          <a:ea typeface="+mn-ea"/>
          <a:cs typeface="+mn-cs"/>
        </a:defRPr>
      </a:lvl6pPr>
      <a:lvl7pPr marL="2005965" indent="-154305" algn="l" defTabSz="617220" rtl="0" eaLnBrk="1" latinLnBrk="0" hangingPunct="1">
        <a:lnSpc>
          <a:spcPct val="90000"/>
        </a:lnSpc>
        <a:spcBef>
          <a:spcPts val="338"/>
        </a:spcBef>
        <a:buFont typeface="Arial" panose="020B0604020202020204" pitchFamily="34" charset="0"/>
        <a:buChar char="•"/>
        <a:defRPr sz="1200" kern="1200">
          <a:solidFill>
            <a:schemeClr val="tx1"/>
          </a:solidFill>
          <a:latin typeface="+mn-lt"/>
          <a:ea typeface="+mn-ea"/>
          <a:cs typeface="+mn-cs"/>
        </a:defRPr>
      </a:lvl7pPr>
      <a:lvl8pPr marL="2314575" indent="-154305" algn="l" defTabSz="617220" rtl="0" eaLnBrk="1" latinLnBrk="0" hangingPunct="1">
        <a:lnSpc>
          <a:spcPct val="90000"/>
        </a:lnSpc>
        <a:spcBef>
          <a:spcPts val="338"/>
        </a:spcBef>
        <a:buFont typeface="Arial" panose="020B0604020202020204" pitchFamily="34" charset="0"/>
        <a:buChar char="•"/>
        <a:defRPr sz="1200"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00" kern="1200">
          <a:solidFill>
            <a:schemeClr val="tx1"/>
          </a:solidFill>
          <a:latin typeface="+mn-lt"/>
          <a:ea typeface="+mn-ea"/>
          <a:cs typeface="+mn-cs"/>
        </a:defRPr>
      </a:lvl9pPr>
    </p:bodyStyle>
    <p:otherStyle>
      <a:defPPr>
        <a:defRPr lang="zh-CN"/>
      </a:defPPr>
      <a:lvl1pPr marL="0" algn="l" defTabSz="617220" rtl="0" eaLnBrk="1" latinLnBrk="0" hangingPunct="1">
        <a:defRPr sz="1200" kern="1200">
          <a:solidFill>
            <a:schemeClr val="tx1"/>
          </a:solidFill>
          <a:latin typeface="+mn-lt"/>
          <a:ea typeface="+mn-ea"/>
          <a:cs typeface="+mn-cs"/>
        </a:defRPr>
      </a:lvl1pPr>
      <a:lvl2pPr marL="308610" algn="l" defTabSz="617220" rtl="0" eaLnBrk="1" latinLnBrk="0" hangingPunct="1">
        <a:defRPr sz="1200" kern="1200">
          <a:solidFill>
            <a:schemeClr val="tx1"/>
          </a:solidFill>
          <a:latin typeface="+mn-lt"/>
          <a:ea typeface="+mn-ea"/>
          <a:cs typeface="+mn-cs"/>
        </a:defRPr>
      </a:lvl2pPr>
      <a:lvl3pPr marL="617220" algn="l" defTabSz="617220" rtl="0" eaLnBrk="1" latinLnBrk="0" hangingPunct="1">
        <a:defRPr sz="1200" kern="1200">
          <a:solidFill>
            <a:schemeClr val="tx1"/>
          </a:solidFill>
          <a:latin typeface="+mn-lt"/>
          <a:ea typeface="+mn-ea"/>
          <a:cs typeface="+mn-cs"/>
        </a:defRPr>
      </a:lvl3pPr>
      <a:lvl4pPr marL="925830" algn="l" defTabSz="617220" rtl="0" eaLnBrk="1" latinLnBrk="0" hangingPunct="1">
        <a:defRPr sz="1200" kern="1200">
          <a:solidFill>
            <a:schemeClr val="tx1"/>
          </a:solidFill>
          <a:latin typeface="+mn-lt"/>
          <a:ea typeface="+mn-ea"/>
          <a:cs typeface="+mn-cs"/>
        </a:defRPr>
      </a:lvl4pPr>
      <a:lvl5pPr marL="1234440" algn="l" defTabSz="617220" rtl="0" eaLnBrk="1" latinLnBrk="0" hangingPunct="1">
        <a:defRPr sz="1200" kern="1200">
          <a:solidFill>
            <a:schemeClr val="tx1"/>
          </a:solidFill>
          <a:latin typeface="+mn-lt"/>
          <a:ea typeface="+mn-ea"/>
          <a:cs typeface="+mn-cs"/>
        </a:defRPr>
      </a:lvl5pPr>
      <a:lvl6pPr marL="1543050" algn="l" defTabSz="617220" rtl="0" eaLnBrk="1" latinLnBrk="0" hangingPunct="1">
        <a:defRPr sz="1200" kern="1200">
          <a:solidFill>
            <a:schemeClr val="tx1"/>
          </a:solidFill>
          <a:latin typeface="+mn-lt"/>
          <a:ea typeface="+mn-ea"/>
          <a:cs typeface="+mn-cs"/>
        </a:defRPr>
      </a:lvl6pPr>
      <a:lvl7pPr marL="1851660" algn="l" defTabSz="617220" rtl="0" eaLnBrk="1" latinLnBrk="0" hangingPunct="1">
        <a:defRPr sz="1200" kern="1200">
          <a:solidFill>
            <a:schemeClr val="tx1"/>
          </a:solidFill>
          <a:latin typeface="+mn-lt"/>
          <a:ea typeface="+mn-ea"/>
          <a:cs typeface="+mn-cs"/>
        </a:defRPr>
      </a:lvl7pPr>
      <a:lvl8pPr marL="2160270" algn="l" defTabSz="617220" rtl="0" eaLnBrk="1" latinLnBrk="0" hangingPunct="1">
        <a:defRPr sz="1200" kern="1200">
          <a:solidFill>
            <a:schemeClr val="tx1"/>
          </a:solidFill>
          <a:latin typeface="+mn-lt"/>
          <a:ea typeface="+mn-ea"/>
          <a:cs typeface="+mn-cs"/>
        </a:defRPr>
      </a:lvl8pPr>
      <a:lvl9pPr marL="2468880" algn="l" defTabSz="617220" rtl="0" eaLnBrk="1" latinLnBrk="0" hangingPunct="1">
        <a:defRPr sz="1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608907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6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6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6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6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6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7.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6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8.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6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2.xml"/><Relationship Id="rId1" Type="http://schemas.openxmlformats.org/officeDocument/2006/relationships/slideLayout" Target="../slideLayouts/slideLayout1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781838" y="1239890"/>
            <a:ext cx="7545579" cy="994410"/>
          </a:xfrm>
        </p:spPr>
        <p:txBody>
          <a:bodyPr/>
          <a:lstStyle/>
          <a:p>
            <a:r>
              <a:rPr lang="zh-CN" altLang="en-US" b="1" dirty="0"/>
              <a:t>夺取抗日战争和人民解放战争的胜利</a:t>
            </a:r>
          </a:p>
        </p:txBody>
      </p:sp>
      <p:sp>
        <p:nvSpPr>
          <p:cNvPr id="3" name="矩形 2"/>
          <p:cNvSpPr/>
          <p:nvPr/>
        </p:nvSpPr>
        <p:spPr>
          <a:xfrm>
            <a:off x="0" y="3807693"/>
            <a:ext cx="9144000" cy="384208"/>
          </a:xfrm>
          <a:prstGeom prst="rect">
            <a:avLst/>
          </a:prstGeom>
        </p:spPr>
        <p:txBody>
          <a:bodyPr wrap="square" lIns="68580" tIns="34290" rIns="68580" bIns="34290">
            <a:spAutoFit/>
          </a:bodyPr>
          <a:lstStyle/>
          <a:p>
            <a:pPr marL="257175" indent="-257175"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43837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977759" y="2159073"/>
            <a:ext cx="1855008" cy="2784922"/>
          </a:xfrm>
          <a:prstGeom prst="rect">
            <a:avLst/>
          </a:prstGeom>
        </p:spPr>
      </p:pic>
      <p:sp>
        <p:nvSpPr>
          <p:cNvPr id="8" name="标题 1"/>
          <p:cNvSpPr>
            <a:spLocks noGrp="1"/>
          </p:cNvSpPr>
          <p:nvPr>
            <p:ph type="title"/>
          </p:nvPr>
        </p:nvSpPr>
        <p:spPr>
          <a:xfrm>
            <a:off x="514348" y="315378"/>
            <a:ext cx="1848545" cy="619805"/>
          </a:xfrm>
          <a:solidFill>
            <a:schemeClr val="accent2">
              <a:lumMod val="60000"/>
              <a:lumOff val="40000"/>
            </a:schemeClr>
          </a:solidFill>
        </p:spPr>
        <p:txBody>
          <a:bodyPr/>
          <a:lstStyle/>
          <a:p>
            <a:r>
              <a:rPr lang="zh-CN" altLang="en-US" sz="3000" dirty="0"/>
              <a:t>七七事变</a:t>
            </a:r>
          </a:p>
        </p:txBody>
      </p:sp>
      <p:sp>
        <p:nvSpPr>
          <p:cNvPr id="9"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1"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2" name="矩形 11"/>
          <p:cNvSpPr/>
          <p:nvPr/>
        </p:nvSpPr>
        <p:spPr>
          <a:xfrm>
            <a:off x="780357" y="1485744"/>
            <a:ext cx="5984125" cy="3300904"/>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1937</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7</a:t>
            </a:r>
            <a:r>
              <a:rPr lang="zh-CN" altLang="en-US" sz="2400" b="1" dirty="0">
                <a:latin typeface="楷体" panose="02010609060101010101" pitchFamily="49" charset="-122"/>
                <a:ea typeface="楷体" panose="02010609060101010101" pitchFamily="49" charset="-122"/>
              </a:rPr>
              <a:t>月</a:t>
            </a:r>
            <a:r>
              <a:rPr lang="en-US" altLang="zh-CN" sz="2400" b="1" dirty="0">
                <a:latin typeface="楷体" panose="02010609060101010101" pitchFamily="49" charset="-122"/>
                <a:ea typeface="楷体" panose="02010609060101010101" pitchFamily="49" charset="-122"/>
              </a:rPr>
              <a:t>7</a:t>
            </a:r>
            <a:r>
              <a:rPr lang="zh-CN" altLang="en-US" sz="2400" b="1" dirty="0">
                <a:latin typeface="楷体" panose="02010609060101010101" pitchFamily="49" charset="-122"/>
                <a:ea typeface="楷体" panose="02010609060101010101" pitchFamily="49" charset="-122"/>
              </a:rPr>
              <a:t>日夜，日军在北平西南卢沟桥附近演习时，借口一名士兵“失踪”，要求进入宛平县城搜查，遭到中国守军第</a:t>
            </a:r>
            <a:r>
              <a:rPr lang="en-US" altLang="zh-CN" sz="2400" b="1" dirty="0">
                <a:latin typeface="楷体" panose="02010609060101010101" pitchFamily="49" charset="-122"/>
                <a:ea typeface="楷体" panose="02010609060101010101" pitchFamily="49" charset="-122"/>
              </a:rPr>
              <a:t>29</a:t>
            </a:r>
            <a:r>
              <a:rPr lang="zh-CN" altLang="en-US" sz="2400" b="1" dirty="0">
                <a:latin typeface="楷体" panose="02010609060101010101" pitchFamily="49" charset="-122"/>
                <a:ea typeface="楷体" panose="02010609060101010101" pitchFamily="49" charset="-122"/>
              </a:rPr>
              <a:t>军严辞拒绝。日军遂向中国守军开枪射击，又炮轰宛平城。第</a:t>
            </a:r>
            <a:r>
              <a:rPr lang="en-US" altLang="zh-CN" sz="2400" b="1" dirty="0">
                <a:latin typeface="楷体" panose="02010609060101010101" pitchFamily="49" charset="-122"/>
                <a:ea typeface="楷体" panose="02010609060101010101" pitchFamily="49" charset="-122"/>
              </a:rPr>
              <a:t>29</a:t>
            </a:r>
            <a:r>
              <a:rPr lang="zh-CN" altLang="en-US" sz="2400" b="1" dirty="0">
                <a:latin typeface="楷体" panose="02010609060101010101" pitchFamily="49" charset="-122"/>
                <a:ea typeface="楷体" panose="02010609060101010101" pitchFamily="49" charset="-122"/>
              </a:rPr>
              <a:t>军奋起抗战。这就是震惊中外的七七事变，又称卢沟桥事变 。至此，中国人民开始了全面抗战。</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44556" y="56112"/>
            <a:ext cx="2053895" cy="1359131"/>
          </a:xfrm>
          <a:prstGeom prst="rect">
            <a:avLst/>
          </a:prstGeom>
          <a:ln>
            <a:noFill/>
          </a:ln>
          <a:effectLst>
            <a:softEdge rad="112500"/>
          </a:effectLst>
        </p:spPr>
      </p:pic>
    </p:spTree>
    <p:extLst>
      <p:ext uri="{BB962C8B-B14F-4D97-AF65-F5344CB8AC3E}">
        <p14:creationId xmlns:p14="http://schemas.microsoft.com/office/powerpoint/2010/main" val="3654880692"/>
      </p:ext>
    </p:extLst>
  </p:cSld>
  <p:clrMapOvr>
    <a:masterClrMapping/>
  </p:clrMapOvr>
  <p:transition>
    <p:checke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977759" y="2159073"/>
            <a:ext cx="1855008" cy="2784922"/>
          </a:xfrm>
          <a:prstGeom prst="rect">
            <a:avLst/>
          </a:prstGeom>
        </p:spPr>
      </p:pic>
      <p:sp>
        <p:nvSpPr>
          <p:cNvPr id="6" name="圆角矩形标注 5"/>
          <p:cNvSpPr/>
          <p:nvPr/>
        </p:nvSpPr>
        <p:spPr>
          <a:xfrm>
            <a:off x="6253248" y="935182"/>
            <a:ext cx="2836719" cy="1223891"/>
          </a:xfrm>
          <a:prstGeom prst="wedgeRoundRectCallout">
            <a:avLst>
              <a:gd name="adj1" fmla="val 21553"/>
              <a:gd name="adj2" fmla="val 61344"/>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sz="2100" b="1" dirty="0">
                <a:solidFill>
                  <a:schemeClr val="tx1"/>
                </a:solidFill>
                <a:latin typeface="楷体" panose="02010609060101010101" pitchFamily="49" charset="-122"/>
                <a:ea typeface="楷体" panose="02010609060101010101" pitchFamily="49" charset="-122"/>
              </a:rPr>
              <a:t>回想自己在家中的表现，看看你在家中是否做到了自理、自立。</a:t>
            </a:r>
          </a:p>
        </p:txBody>
      </p:sp>
      <p:sp>
        <p:nvSpPr>
          <p:cNvPr id="12" name="矩形 11"/>
          <p:cNvSpPr/>
          <p:nvPr/>
        </p:nvSpPr>
        <p:spPr>
          <a:xfrm>
            <a:off x="817764" y="1485744"/>
            <a:ext cx="5085311" cy="1915909"/>
          </a:xfrm>
          <a:prstGeom prst="rect">
            <a:avLst/>
          </a:prstGeom>
        </p:spPr>
        <p:txBody>
          <a:bodyPr wrap="square" lIns="68580" tIns="34290" rIns="68580" bIns="34290">
            <a:spAutoFit/>
          </a:bodyPr>
          <a:lstStyle/>
          <a:p>
            <a:pPr algn="just">
              <a:lnSpc>
                <a:spcPct val="125000"/>
              </a:lnSpc>
            </a:pPr>
            <a:r>
              <a:rPr lang="zh-CN" altLang="en-US" sz="2400" b="1" dirty="0">
                <a:latin typeface="楷体" panose="02010609060101010101" pitchFamily="49" charset="-122"/>
                <a:ea typeface="楷体" panose="02010609060101010101" pitchFamily="49" charset="-122"/>
              </a:rPr>
              <a:t>材料：到</a:t>
            </a:r>
            <a:r>
              <a:rPr lang="en-US" altLang="zh-CN" sz="2400" b="1" dirty="0">
                <a:latin typeface="楷体" panose="02010609060101010101" pitchFamily="49" charset="-122"/>
                <a:ea typeface="楷体" panose="02010609060101010101" pitchFamily="49" charset="-122"/>
              </a:rPr>
              <a:t>1941</a:t>
            </a:r>
            <a:r>
              <a:rPr lang="zh-CN" altLang="en-US" sz="2400" b="1" dirty="0">
                <a:latin typeface="楷体" panose="02010609060101010101" pitchFamily="49" charset="-122"/>
                <a:ea typeface="楷体" panose="02010609060101010101" pitchFamily="49" charset="-122"/>
              </a:rPr>
              <a:t>年底，日军侵占了中国大片领土，所到之处，烧杀淫掠，无恶不作。中国人民饱受欺凌，生活在水深火热之中。</a:t>
            </a:r>
          </a:p>
        </p:txBody>
      </p:sp>
    </p:spTree>
    <p:extLst>
      <p:ext uri="{BB962C8B-B14F-4D97-AF65-F5344CB8AC3E}">
        <p14:creationId xmlns:p14="http://schemas.microsoft.com/office/powerpoint/2010/main" val="3787513817"/>
      </p:ext>
    </p:extLst>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ph type="title"/>
          </p:nvPr>
        </p:nvSpPr>
        <p:spPr>
          <a:xfrm>
            <a:off x="514348" y="315378"/>
            <a:ext cx="2503172" cy="619805"/>
          </a:xfrm>
          <a:solidFill>
            <a:schemeClr val="accent2">
              <a:lumMod val="60000"/>
              <a:lumOff val="40000"/>
            </a:schemeClr>
          </a:solidFill>
        </p:spPr>
        <p:txBody>
          <a:bodyPr/>
          <a:lstStyle/>
          <a:p>
            <a:r>
              <a:rPr lang="zh-CN" altLang="en-US" sz="3000" dirty="0"/>
              <a:t>南京大屠杀</a:t>
            </a:r>
          </a:p>
        </p:txBody>
      </p:sp>
      <p:sp>
        <p:nvSpPr>
          <p:cNvPr id="9"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1"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2" name="矩形 11"/>
          <p:cNvSpPr/>
          <p:nvPr/>
        </p:nvSpPr>
        <p:spPr>
          <a:xfrm>
            <a:off x="3829570" y="1117905"/>
            <a:ext cx="4792807" cy="3762569"/>
          </a:xfrm>
          <a:prstGeom prst="rect">
            <a:avLst/>
          </a:prstGeom>
        </p:spPr>
        <p:txBody>
          <a:bodyPr wrap="square" lIns="68580" tIns="34290" rIns="68580" bIns="34290">
            <a:spAutoFit/>
          </a:bodyPr>
          <a:lstStyle/>
          <a:p>
            <a:pPr algn="just">
              <a:lnSpc>
                <a:spcPct val="125000"/>
              </a:lnSpc>
            </a:pPr>
            <a:r>
              <a:rPr lang="zh-CN" altLang="en-US" sz="2400" b="1" dirty="0">
                <a:latin typeface="楷体" panose="02010609060101010101" pitchFamily="49" charset="-122"/>
                <a:ea typeface="楷体" panose="02010609060101010101" pitchFamily="49" charset="-122"/>
              </a:rPr>
              <a:t>    卢沟桥事变后，日本侵略者向中国发动全面进攻。</a:t>
            </a:r>
            <a:r>
              <a:rPr lang="en-US" altLang="zh-CN" sz="2400" b="1" dirty="0">
                <a:latin typeface="楷体" panose="02010609060101010101" pitchFamily="49" charset="-122"/>
                <a:ea typeface="楷体" panose="02010609060101010101" pitchFamily="49" charset="-122"/>
              </a:rPr>
              <a:t>1937</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12</a:t>
            </a:r>
            <a:r>
              <a:rPr lang="zh-CN" altLang="en-US" sz="2400" b="1" dirty="0">
                <a:latin typeface="楷体" panose="02010609060101010101" pitchFamily="49" charset="-122"/>
                <a:ea typeface="楷体" panose="02010609060101010101" pitchFamily="49" charset="-122"/>
              </a:rPr>
              <a:t>月</a:t>
            </a:r>
            <a:r>
              <a:rPr lang="en-US" altLang="zh-CN" sz="2400" b="1" dirty="0">
                <a:latin typeface="楷体" panose="02010609060101010101" pitchFamily="49" charset="-122"/>
                <a:ea typeface="楷体" panose="02010609060101010101" pitchFamily="49" charset="-122"/>
              </a:rPr>
              <a:t>13</a:t>
            </a:r>
            <a:r>
              <a:rPr lang="zh-CN" altLang="en-US" sz="2400" b="1" dirty="0">
                <a:latin typeface="楷体" panose="02010609060101010101" pitchFamily="49" charset="-122"/>
                <a:ea typeface="楷体" panose="02010609060101010101" pitchFamily="49" charset="-122"/>
              </a:rPr>
              <a:t>日，南京失陷，为了摧毁中国人民的抵抗意志，达到迅速灭亡中国的目的，日本侵略者制造了长达六周的惨绝人案的大屠杀，</a:t>
            </a:r>
            <a:r>
              <a:rPr lang="en-US" altLang="zh-CN" sz="2400" b="1" dirty="0">
                <a:latin typeface="楷体" panose="02010609060101010101" pitchFamily="49" charset="-122"/>
                <a:ea typeface="楷体" panose="02010609060101010101" pitchFamily="49" charset="-122"/>
              </a:rPr>
              <a:t>30</a:t>
            </a:r>
            <a:r>
              <a:rPr lang="zh-CN" altLang="en-US" sz="2400" b="1" dirty="0">
                <a:latin typeface="楷体" panose="02010609060101010101" pitchFamily="49" charset="-122"/>
                <a:ea typeface="楷体" panose="02010609060101010101" pitchFamily="49" charset="-122"/>
              </a:rPr>
              <a:t>万生灵惨遭杀戮。南京大屠杀是人类历史上十分黑暗的一页。</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4197" y="1352898"/>
            <a:ext cx="3155762" cy="23677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00037854"/>
      </p:ext>
    </p:extLst>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07471" y="890962"/>
            <a:ext cx="2115846" cy="2463224"/>
          </a:xfrm>
          <a:prstGeom prst="rect">
            <a:avLst/>
          </a:prstGeom>
          <a:ln>
            <a:noFill/>
          </a:ln>
          <a:effectLst>
            <a:softEdge rad="112500"/>
          </a:effectLst>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034186">
            <a:off x="6350947" y="323388"/>
            <a:ext cx="1886213" cy="2372056"/>
          </a:xfrm>
          <a:prstGeom prst="rect">
            <a:avLst/>
          </a:prstGeom>
          <a:ln>
            <a:noFill/>
          </a:ln>
          <a:effectLst>
            <a:softEdge rad="112500"/>
          </a:effectLst>
        </p:spPr>
      </p:pic>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181416">
            <a:off x="5986761" y="2657552"/>
            <a:ext cx="1786357" cy="2250810"/>
          </a:xfrm>
          <a:prstGeom prst="rect">
            <a:avLst/>
          </a:prstGeom>
          <a:ln>
            <a:noFill/>
          </a:ln>
          <a:effectLst>
            <a:softEdge rad="112500"/>
          </a:effectLst>
        </p:spPr>
      </p:pic>
      <p:pic>
        <p:nvPicPr>
          <p:cNvPr id="7" name="图片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0034186">
            <a:off x="1187370" y="2480414"/>
            <a:ext cx="2050543" cy="2264885"/>
          </a:xfrm>
          <a:prstGeom prst="rect">
            <a:avLst/>
          </a:prstGeom>
          <a:ln>
            <a:noFill/>
          </a:ln>
          <a:effectLst>
            <a:softEdge rad="112500"/>
          </a:effectLst>
        </p:spPr>
      </p:pic>
      <p:pic>
        <p:nvPicPr>
          <p:cNvPr id="8" name="图片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181416">
            <a:off x="614104" y="213983"/>
            <a:ext cx="1843345" cy="2014819"/>
          </a:xfrm>
          <a:prstGeom prst="rect">
            <a:avLst/>
          </a:prstGeom>
          <a:ln>
            <a:noFill/>
          </a:ln>
          <a:effectLst>
            <a:softEdge rad="112500"/>
          </a:effectLst>
        </p:spPr>
      </p:pic>
    </p:spTree>
    <p:extLst>
      <p:ext uri="{BB962C8B-B14F-4D97-AF65-F5344CB8AC3E}">
        <p14:creationId xmlns:p14="http://schemas.microsoft.com/office/powerpoint/2010/main" val="2651376415"/>
      </p:ext>
    </p:extLst>
  </p:cSld>
  <p:clrMapOvr>
    <a:masterClrMapping/>
  </p:clrMapOvr>
  <p:transition>
    <p:checke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03762" y="419637"/>
            <a:ext cx="7288184" cy="3762568"/>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不知从哪儿拉来一个支那人</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西本提出了一个残忍的提议，就是把这个支那人装入袋中，浇上那辆汽车中的汽油，然后点火</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西本像玩足球一样把袋子踢来踢去，像给蔬菜施肥一样向袋子撒尿</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在袋子上系了两颗手榴弹，随后将袋子扔进了池塘。火渐渐地灭掉了，袋子向下沉着，水的波纹也慢慢地平静下来。突然，“澎！”手榴弹爆炸了，掀起了水花。</a:t>
            </a:r>
            <a:endParaRPr lang="en-US" altLang="zh-CN" sz="2400" b="1" dirty="0">
              <a:latin typeface="楷体" panose="02010609060101010101" pitchFamily="49" charset="-122"/>
              <a:ea typeface="楷体" panose="02010609060101010101" pitchFamily="49" charset="-122"/>
            </a:endParaRPr>
          </a:p>
          <a:p>
            <a:pPr algn="r">
              <a:lnSpc>
                <a:spcPct val="125000"/>
              </a:lnSpc>
            </a:pP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东史郎日记</a:t>
            </a:r>
            <a:r>
              <a:rPr lang="en-US" altLang="zh-CN" sz="2400" b="1" dirty="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4538" y="3701018"/>
            <a:ext cx="2014819" cy="1357502"/>
          </a:xfrm>
          <a:prstGeom prst="rect">
            <a:avLst/>
          </a:prstGeom>
          <a:ln>
            <a:noFill/>
          </a:ln>
          <a:effectLst>
            <a:softEdge rad="112500"/>
          </a:effectLst>
        </p:spPr>
      </p:pic>
    </p:spTree>
    <p:extLst>
      <p:ext uri="{BB962C8B-B14F-4D97-AF65-F5344CB8AC3E}">
        <p14:creationId xmlns:p14="http://schemas.microsoft.com/office/powerpoint/2010/main" val="2585355682"/>
      </p:ext>
    </p:extLst>
  </p:cSld>
  <p:clrMapOvr>
    <a:masterClrMapping/>
  </p:clrMapOvr>
  <p:transition>
    <p:checke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7093329" y="1563906"/>
            <a:ext cx="1946369" cy="2922082"/>
          </a:xfrm>
          <a:prstGeom prst="rect">
            <a:avLst/>
          </a:prstGeom>
        </p:spPr>
      </p:pic>
      <p:sp>
        <p:nvSpPr>
          <p:cNvPr id="7" name="圆角矩形标注 6"/>
          <p:cNvSpPr/>
          <p:nvPr/>
        </p:nvSpPr>
        <p:spPr>
          <a:xfrm>
            <a:off x="3017520" y="629690"/>
            <a:ext cx="3505886" cy="1626251"/>
          </a:xfrm>
          <a:prstGeom prst="wedgeRoundRectCallout">
            <a:avLst>
              <a:gd name="adj1" fmla="val 36278"/>
              <a:gd name="adj2" fmla="val 61853"/>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    了解了日军的暴行，你有何感受？</a:t>
            </a:r>
          </a:p>
        </p:txBody>
      </p:sp>
      <p:pic>
        <p:nvPicPr>
          <p:cNvPr id="5" name="图片 4" descr="ae89a0723d011868e8c018fba2d18569.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238" y="2495320"/>
            <a:ext cx="2484276" cy="2484276"/>
          </a:xfrm>
          <a:prstGeom prst="rect">
            <a:avLst/>
          </a:prstGeom>
        </p:spPr>
      </p:pic>
    </p:spTree>
    <p:extLst>
      <p:ext uri="{BB962C8B-B14F-4D97-AF65-F5344CB8AC3E}">
        <p14:creationId xmlns:p14="http://schemas.microsoft.com/office/powerpoint/2010/main" val="3263182563"/>
      </p:ext>
    </p:extLst>
  </p:cSld>
  <p:clrMapOvr>
    <a:masterClrMapping/>
  </p:clrMapOvr>
  <p:transition>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7093329" y="1563906"/>
            <a:ext cx="1946369" cy="2922082"/>
          </a:xfrm>
          <a:prstGeom prst="rect">
            <a:avLst/>
          </a:prstGeom>
        </p:spPr>
      </p:pic>
      <p:pic>
        <p:nvPicPr>
          <p:cNvPr id="6" name="图片 5">
            <a:extLst>
              <a:ext uri="{FF2B5EF4-FFF2-40B4-BE49-F238E27FC236}">
                <a16:creationId xmlns="" xmlns:a14="http://schemas.microsoft.com/office/drawing/2010/main" xmlns:p14="http://schemas.microsoft.com/office/powerpoint/2010/main" xmlns:a16="http://schemas.microsoft.com/office/drawing/2014/main" id="{F9E5A4DC-E74F-4F3F-8A74-75410A3039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0128" y="1995054"/>
            <a:ext cx="2761613" cy="2761613"/>
          </a:xfrm>
          <a:prstGeom prst="rect">
            <a:avLst/>
          </a:prstGeom>
        </p:spPr>
      </p:pic>
      <p:sp>
        <p:nvSpPr>
          <p:cNvPr id="7" name="圆角矩形标注 6"/>
          <p:cNvSpPr/>
          <p:nvPr/>
        </p:nvSpPr>
        <p:spPr>
          <a:xfrm>
            <a:off x="3017520" y="629691"/>
            <a:ext cx="3505886" cy="1134686"/>
          </a:xfrm>
          <a:prstGeom prst="wedgeRoundRectCallout">
            <a:avLst>
              <a:gd name="adj1" fmla="val 36278"/>
              <a:gd name="adj2" fmla="val 61853"/>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400" b="1" dirty="0">
                <a:solidFill>
                  <a:schemeClr val="tx1"/>
                </a:solidFill>
                <a:latin typeface="楷体" panose="02010609060101010101" pitchFamily="49" charset="-122"/>
                <a:ea typeface="楷体" panose="02010609060101010101" pitchFamily="49" charset="-122"/>
              </a:rPr>
              <a:t>交流讨论：是不是所有的日本人都不友好？</a:t>
            </a:r>
          </a:p>
        </p:txBody>
      </p:sp>
    </p:spTree>
    <p:extLst>
      <p:ext uri="{BB962C8B-B14F-4D97-AF65-F5344CB8AC3E}">
        <p14:creationId xmlns:p14="http://schemas.microsoft.com/office/powerpoint/2010/main" val="1649927865"/>
      </p:ext>
    </p:extLst>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2440061" y="1944152"/>
            <a:ext cx="3982170"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300" dirty="0"/>
              <a:t>第二课时</a:t>
            </a:r>
          </a:p>
        </p:txBody>
      </p:sp>
      <p:sp>
        <p:nvSpPr>
          <p:cNvPr id="8" name="标题 1"/>
          <p:cNvSpPr txBox="1">
            <a:spLocks/>
          </p:cNvSpPr>
          <p:nvPr/>
        </p:nvSpPr>
        <p:spPr bwMode="auto">
          <a:xfrm>
            <a:off x="1542789"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195892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2199495"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1" name="标题 1"/>
          <p:cNvSpPr txBox="1">
            <a:spLocks/>
          </p:cNvSpPr>
          <p:nvPr/>
        </p:nvSpPr>
        <p:spPr bwMode="auto">
          <a:xfrm>
            <a:off x="6942345"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2" name="标题 1"/>
          <p:cNvSpPr txBox="1">
            <a:spLocks/>
          </p:cNvSpPr>
          <p:nvPr/>
        </p:nvSpPr>
        <p:spPr bwMode="auto">
          <a:xfrm>
            <a:off x="6461213"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3" name="标题 1"/>
          <p:cNvSpPr txBox="1">
            <a:spLocks/>
          </p:cNvSpPr>
          <p:nvPr/>
        </p:nvSpPr>
        <p:spPr bwMode="auto">
          <a:xfrm>
            <a:off x="670177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Tree>
    <p:extLst>
      <p:ext uri="{BB962C8B-B14F-4D97-AF65-F5344CB8AC3E}">
        <p14:creationId xmlns:p14="http://schemas.microsoft.com/office/powerpoint/2010/main" val="3850986560"/>
      </p:ext>
    </p:extLst>
  </p:cSld>
  <p:clrMapOvr>
    <a:masterClrMapping/>
  </p:clrMapOvr>
  <p:transition>
    <p:checke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35081" y="1523149"/>
            <a:ext cx="1946369" cy="2922082"/>
          </a:xfrm>
          <a:prstGeom prst="rect">
            <a:avLst/>
          </a:prstGeom>
        </p:spPr>
      </p:pic>
      <p:sp>
        <p:nvSpPr>
          <p:cNvPr id="5" name="矩形 4"/>
          <p:cNvSpPr/>
          <p:nvPr/>
        </p:nvSpPr>
        <p:spPr>
          <a:xfrm>
            <a:off x="2649681" y="1523149"/>
            <a:ext cx="5735783" cy="1938992"/>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在祖国危难时刻，中国人民万众一心，与日本侵略者展开了顽强的斗争，抗日烽火燃遍神州大地。</a:t>
            </a:r>
          </a:p>
        </p:txBody>
      </p:sp>
      <p:sp>
        <p:nvSpPr>
          <p:cNvPr id="6" name="标题 1"/>
          <p:cNvSpPr txBox="1">
            <a:spLocks/>
          </p:cNvSpPr>
          <p:nvPr/>
        </p:nvSpPr>
        <p:spPr bwMode="auto">
          <a:xfrm>
            <a:off x="514349" y="315378"/>
            <a:ext cx="2100264"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导入：</a:t>
            </a:r>
          </a:p>
        </p:txBody>
      </p:sp>
      <p:sp>
        <p:nvSpPr>
          <p:cNvPr id="7"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Tree>
    <p:extLst>
      <p:ext uri="{BB962C8B-B14F-4D97-AF65-F5344CB8AC3E}">
        <p14:creationId xmlns:p14="http://schemas.microsoft.com/office/powerpoint/2010/main" val="4130887754"/>
      </p:ext>
    </p:extLst>
  </p:cSld>
  <p:clrMapOvr>
    <a:masterClrMapping/>
  </p:clrMapOvr>
  <p:transition>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a:spLocks noGrp="1"/>
          </p:cNvSpPr>
          <p:nvPr>
            <p:ph type="title"/>
          </p:nvPr>
        </p:nvSpPr>
        <p:spPr>
          <a:xfrm>
            <a:off x="514348" y="315378"/>
            <a:ext cx="3051812" cy="619805"/>
          </a:xfrm>
          <a:solidFill>
            <a:schemeClr val="accent2">
              <a:lumMod val="60000"/>
              <a:lumOff val="40000"/>
            </a:schemeClr>
          </a:solidFill>
        </p:spPr>
        <p:txBody>
          <a:bodyPr/>
          <a:lstStyle/>
          <a:p>
            <a:r>
              <a:rPr lang="zh-CN" altLang="en-US" sz="3000" dirty="0"/>
              <a:t>卢沟桥上的抵抗</a:t>
            </a:r>
          </a:p>
        </p:txBody>
      </p:sp>
      <p:sp>
        <p:nvSpPr>
          <p:cNvPr id="13"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4"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5"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6" name="矩形 15"/>
          <p:cNvSpPr/>
          <p:nvPr/>
        </p:nvSpPr>
        <p:spPr>
          <a:xfrm>
            <a:off x="934141" y="1336112"/>
            <a:ext cx="7387938" cy="1454244"/>
          </a:xfrm>
          <a:prstGeom prst="rect">
            <a:avLst/>
          </a:prstGeom>
        </p:spPr>
        <p:txBody>
          <a:bodyPr wrap="square" lIns="68580" tIns="34290" rIns="68580" bIns="34290">
            <a:spAutoFit/>
          </a:bodyPr>
          <a:lstStyle/>
          <a:p>
            <a:pPr algn="just">
              <a:lnSpc>
                <a:spcPct val="125000"/>
              </a:lnSpc>
            </a:pPr>
            <a:r>
              <a:rPr lang="zh-CN" altLang="en-US" sz="2400" b="1" dirty="0">
                <a:latin typeface="楷体" panose="02010609060101010101" pitchFamily="49" charset="-122"/>
                <a:ea typeface="楷体" panose="02010609060101010101" pitchFamily="49" charset="-122"/>
              </a:rPr>
              <a:t>    在位于北京卢沟桥旁的中国人民抗日战争纪念馆大厅里，有一座名为“铜墙铁壁”的雕塑，你能解读出它表达的内容吗？</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789" y="2920241"/>
            <a:ext cx="7830643" cy="177189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15460988"/>
      </p:ext>
    </p:extLst>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2440061" y="1944152"/>
            <a:ext cx="3982170"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300" dirty="0"/>
              <a:t>第一课时</a:t>
            </a:r>
          </a:p>
        </p:txBody>
      </p:sp>
      <p:sp>
        <p:nvSpPr>
          <p:cNvPr id="8" name="标题 1"/>
          <p:cNvSpPr txBox="1">
            <a:spLocks/>
          </p:cNvSpPr>
          <p:nvPr/>
        </p:nvSpPr>
        <p:spPr bwMode="auto">
          <a:xfrm>
            <a:off x="1542789"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195892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2199495"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1" name="标题 1"/>
          <p:cNvSpPr txBox="1">
            <a:spLocks/>
          </p:cNvSpPr>
          <p:nvPr/>
        </p:nvSpPr>
        <p:spPr bwMode="auto">
          <a:xfrm>
            <a:off x="6942345"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2" name="标题 1"/>
          <p:cNvSpPr txBox="1">
            <a:spLocks/>
          </p:cNvSpPr>
          <p:nvPr/>
        </p:nvSpPr>
        <p:spPr bwMode="auto">
          <a:xfrm>
            <a:off x="6461213"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3" name="标题 1"/>
          <p:cNvSpPr txBox="1">
            <a:spLocks/>
          </p:cNvSpPr>
          <p:nvPr/>
        </p:nvSpPr>
        <p:spPr bwMode="auto">
          <a:xfrm>
            <a:off x="670177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2" name="文本框 1"/>
          <p:cNvSpPr txBox="1"/>
          <p:nvPr/>
        </p:nvSpPr>
        <p:spPr>
          <a:xfrm>
            <a:off x="1542789" y="667445"/>
            <a:ext cx="1627576" cy="261610"/>
          </a:xfrm>
          <a:prstGeom prst="rect">
            <a:avLst/>
          </a:prstGeom>
          <a:noFill/>
        </p:spPr>
        <p:txBody>
          <a:bodyPr wrap="square" rtlCol="0">
            <a:spAutoFit/>
          </a:bodyPr>
          <a:lstStyle/>
          <a:p>
            <a:r>
              <a:rPr lang="en-US" altLang="zh-CN" sz="1050" dirty="0">
                <a:solidFill>
                  <a:srgbClr val="FEF2DE"/>
                </a:solidFill>
              </a:rPr>
              <a:t>https://www.ypppt.com/</a:t>
            </a:r>
            <a:endParaRPr lang="zh-CN" altLang="en-US" sz="1050" dirty="0">
              <a:solidFill>
                <a:srgbClr val="FEF2DE"/>
              </a:solidFill>
            </a:endParaRPr>
          </a:p>
        </p:txBody>
      </p:sp>
    </p:spTree>
    <p:extLst>
      <p:ext uri="{BB962C8B-B14F-4D97-AF65-F5344CB8AC3E}">
        <p14:creationId xmlns:p14="http://schemas.microsoft.com/office/powerpoint/2010/main" val="2404860541"/>
      </p:ext>
    </p:extLst>
  </p:cSld>
  <p:clrMapOvr>
    <a:masterClrMapping/>
  </p:clrMapOvr>
  <p:transition>
    <p:checke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7093329" y="1563906"/>
            <a:ext cx="1946369" cy="2922082"/>
          </a:xfrm>
          <a:prstGeom prst="rect">
            <a:avLst/>
          </a:prstGeom>
        </p:spPr>
      </p:pic>
      <p:sp>
        <p:nvSpPr>
          <p:cNvPr id="7" name="圆角矩形标注 6"/>
          <p:cNvSpPr/>
          <p:nvPr/>
        </p:nvSpPr>
        <p:spPr>
          <a:xfrm>
            <a:off x="2938939" y="1398695"/>
            <a:ext cx="3997643" cy="1626251"/>
          </a:xfrm>
          <a:prstGeom prst="wedgeRoundRectCallout">
            <a:avLst>
              <a:gd name="adj1" fmla="val 36278"/>
              <a:gd name="adj2" fmla="val 61853"/>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    你听说过台儿庄战役吗？你对这场战役的了解有多少？</a:t>
            </a:r>
          </a:p>
        </p:txBody>
      </p:sp>
      <p:pic>
        <p:nvPicPr>
          <p:cNvPr id="5" name="图片 4" descr="ae89a0723d011868e8c018fba2d18569.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238" y="2495320"/>
            <a:ext cx="2484276" cy="2484276"/>
          </a:xfrm>
          <a:prstGeom prst="rect">
            <a:avLst/>
          </a:prstGeom>
        </p:spPr>
      </p:pic>
      <p:sp>
        <p:nvSpPr>
          <p:cNvPr id="6" name="标题 1"/>
          <p:cNvSpPr txBox="1">
            <a:spLocks/>
          </p:cNvSpPr>
          <p:nvPr/>
        </p:nvSpPr>
        <p:spPr bwMode="auto">
          <a:xfrm>
            <a:off x="514349" y="315378"/>
            <a:ext cx="2492165"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台儿庄战役</a:t>
            </a:r>
          </a:p>
        </p:txBody>
      </p:sp>
      <p:sp>
        <p:nvSpPr>
          <p:cNvPr id="8"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Tree>
    <p:extLst>
      <p:ext uri="{BB962C8B-B14F-4D97-AF65-F5344CB8AC3E}">
        <p14:creationId xmlns:p14="http://schemas.microsoft.com/office/powerpoint/2010/main" val="1812084282"/>
      </p:ext>
    </p:extLst>
  </p:cSld>
  <p:clrMapOvr>
    <a:masterClrMapping/>
  </p:clrMapOvr>
  <p:transition>
    <p:checke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71157" y="924633"/>
            <a:ext cx="4189616" cy="2839239"/>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1938</a:t>
            </a:r>
            <a:r>
              <a:rPr lang="zh-CN" altLang="en-US" sz="2400" b="1" dirty="0">
                <a:latin typeface="楷体" panose="02010609060101010101" pitchFamily="49" charset="-122"/>
                <a:ea typeface="楷体" panose="02010609060101010101" pitchFamily="49" charset="-122"/>
              </a:rPr>
              <a:t>年春，中国军队在山东台儿庄与日军进行了一场大规模的战役，歼敌</a:t>
            </a:r>
            <a:r>
              <a:rPr lang="en-US" altLang="zh-CN" sz="2400" b="1" dirty="0">
                <a:latin typeface="楷体" panose="02010609060101010101" pitchFamily="49" charset="-122"/>
                <a:ea typeface="楷体" panose="02010609060101010101" pitchFamily="49" charset="-122"/>
              </a:rPr>
              <a:t>10000</a:t>
            </a:r>
            <a:r>
              <a:rPr lang="zh-CN" altLang="en-US" sz="2400" b="1" dirty="0">
                <a:latin typeface="楷体" panose="02010609060101010101" pitchFamily="49" charset="-122"/>
                <a:ea typeface="楷体" panose="02010609060101010101" pitchFamily="49" charset="-122"/>
              </a:rPr>
              <a:t>多人，缴获大批武器装备。这是抗战以来中国军队在正面战场取得的最大胜利。</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5519" y="1186484"/>
            <a:ext cx="3513022" cy="18933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矩形 5"/>
          <p:cNvSpPr/>
          <p:nvPr/>
        </p:nvSpPr>
        <p:spPr>
          <a:xfrm>
            <a:off x="1425700" y="3354144"/>
            <a:ext cx="1292662"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血战台儿庄</a:t>
            </a:r>
          </a:p>
        </p:txBody>
      </p:sp>
    </p:spTree>
    <p:extLst>
      <p:ext uri="{BB962C8B-B14F-4D97-AF65-F5344CB8AC3E}">
        <p14:creationId xmlns:p14="http://schemas.microsoft.com/office/powerpoint/2010/main" val="545066803"/>
      </p:ext>
    </p:extLst>
  </p:cSld>
  <p:clrMapOvr>
    <a:masterClrMapping/>
  </p:clrMapOvr>
  <p:transition>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7093329" y="1563906"/>
            <a:ext cx="1946369" cy="2922082"/>
          </a:xfrm>
          <a:prstGeom prst="rect">
            <a:avLst/>
          </a:prstGeom>
        </p:spPr>
      </p:pic>
      <p:sp>
        <p:nvSpPr>
          <p:cNvPr id="7" name="圆角矩形标注 6"/>
          <p:cNvSpPr/>
          <p:nvPr/>
        </p:nvSpPr>
        <p:spPr>
          <a:xfrm>
            <a:off x="2938939" y="1398695"/>
            <a:ext cx="3997643" cy="1626251"/>
          </a:xfrm>
          <a:prstGeom prst="wedgeRoundRectCallout">
            <a:avLst>
              <a:gd name="adj1" fmla="val 36278"/>
              <a:gd name="adj2" fmla="val 61853"/>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    你听说过百团大战吗？你对这场战役的了解有多少？</a:t>
            </a:r>
          </a:p>
        </p:txBody>
      </p:sp>
      <p:pic>
        <p:nvPicPr>
          <p:cNvPr id="5" name="图片 4" descr="ae89a0723d011868e8c018fba2d18569.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238" y="2495320"/>
            <a:ext cx="2484276" cy="2484276"/>
          </a:xfrm>
          <a:prstGeom prst="rect">
            <a:avLst/>
          </a:prstGeom>
        </p:spPr>
      </p:pic>
      <p:sp>
        <p:nvSpPr>
          <p:cNvPr id="6" name="标题 1"/>
          <p:cNvSpPr txBox="1">
            <a:spLocks/>
          </p:cNvSpPr>
          <p:nvPr/>
        </p:nvSpPr>
        <p:spPr bwMode="auto">
          <a:xfrm>
            <a:off x="514349" y="315378"/>
            <a:ext cx="2492165"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百团大战</a:t>
            </a:r>
          </a:p>
        </p:txBody>
      </p:sp>
      <p:sp>
        <p:nvSpPr>
          <p:cNvPr id="8"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Tree>
    <p:extLst>
      <p:ext uri="{BB962C8B-B14F-4D97-AF65-F5344CB8AC3E}">
        <p14:creationId xmlns:p14="http://schemas.microsoft.com/office/powerpoint/2010/main" val="91193812"/>
      </p:ext>
    </p:extLst>
  </p:cSld>
  <p:clrMapOvr>
    <a:masterClrMapping/>
  </p:clrMapOvr>
  <p:transition>
    <p:checke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2685" y="1089097"/>
            <a:ext cx="3585529" cy="23710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矩形 4"/>
          <p:cNvSpPr/>
          <p:nvPr/>
        </p:nvSpPr>
        <p:spPr>
          <a:xfrm>
            <a:off x="4071157" y="924633"/>
            <a:ext cx="4189616" cy="2839239"/>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1940</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8</a:t>
            </a:r>
            <a:r>
              <a:rPr lang="zh-CN" altLang="en-US" sz="2400" b="1" dirty="0">
                <a:latin typeface="楷体" panose="02010609060101010101" pitchFamily="49" charset="-122"/>
                <a:ea typeface="楷体" panose="02010609060101010101" pitchFamily="49" charset="-122"/>
              </a:rPr>
              <a:t>月，八路军</a:t>
            </a:r>
            <a:r>
              <a:rPr lang="en-US" altLang="zh-CN" sz="2400" b="1" dirty="0">
                <a:latin typeface="楷体" panose="02010609060101010101" pitchFamily="49" charset="-122"/>
                <a:ea typeface="楷体" panose="02010609060101010101" pitchFamily="49" charset="-122"/>
              </a:rPr>
              <a:t>100</a:t>
            </a:r>
            <a:r>
              <a:rPr lang="zh-CN" altLang="en-US" sz="2400" b="1" dirty="0">
                <a:latin typeface="楷体" panose="02010609060101010101" pitchFamily="49" charset="-122"/>
                <a:ea typeface="楷体" panose="02010609060101010101" pitchFamily="49" charset="-122"/>
              </a:rPr>
              <a:t>多个团在华北地区</a:t>
            </a:r>
            <a:r>
              <a:rPr lang="en-US" altLang="zh-CN" sz="2400" b="1" dirty="0">
                <a:latin typeface="楷体" panose="02010609060101010101" pitchFamily="49" charset="-122"/>
                <a:ea typeface="楷体" panose="02010609060101010101" pitchFamily="49" charset="-122"/>
              </a:rPr>
              <a:t>2000</a:t>
            </a:r>
            <a:r>
              <a:rPr lang="zh-CN" altLang="en-US" sz="2400" b="1" dirty="0">
                <a:latin typeface="楷体" panose="02010609060101010101" pitchFamily="49" charset="-122"/>
                <a:ea typeface="楷体" panose="02010609060101010101" pitchFamily="49" charset="-122"/>
              </a:rPr>
              <a:t>多千米的战线上，对日本侵略者发动了大规模攻击，攻克据点近</a:t>
            </a:r>
            <a:r>
              <a:rPr lang="en-US" altLang="zh-CN" sz="2400" b="1" dirty="0">
                <a:latin typeface="楷体" panose="02010609060101010101" pitchFamily="49" charset="-122"/>
                <a:ea typeface="楷体" panose="02010609060101010101" pitchFamily="49" charset="-122"/>
              </a:rPr>
              <a:t>3000</a:t>
            </a:r>
            <a:r>
              <a:rPr lang="zh-CN" altLang="en-US" sz="2400" b="1" dirty="0">
                <a:latin typeface="楷体" panose="02010609060101010101" pitchFamily="49" charset="-122"/>
                <a:ea typeface="楷体" panose="02010609060101010101" pitchFamily="49" charset="-122"/>
              </a:rPr>
              <a:t>个，歼灭日伪军</a:t>
            </a:r>
            <a:r>
              <a:rPr lang="en-US" altLang="zh-CN" sz="2400" b="1" dirty="0">
                <a:latin typeface="楷体" panose="02010609060101010101" pitchFamily="49" charset="-122"/>
                <a:ea typeface="楷体" panose="02010609060101010101" pitchFamily="49" charset="-122"/>
              </a:rPr>
              <a:t>40000</a:t>
            </a:r>
            <a:r>
              <a:rPr lang="zh-CN" altLang="en-US" sz="2400" b="1" dirty="0">
                <a:latin typeface="楷体" panose="02010609060101010101" pitchFamily="49" charset="-122"/>
                <a:ea typeface="楷体" panose="02010609060101010101" pitchFamily="49" charset="-122"/>
              </a:rPr>
              <a:t>余人，沉重地打击了敌人。</a:t>
            </a:r>
          </a:p>
        </p:txBody>
      </p:sp>
      <p:sp>
        <p:nvSpPr>
          <p:cNvPr id="6" name="矩形 5"/>
          <p:cNvSpPr/>
          <p:nvPr/>
        </p:nvSpPr>
        <p:spPr>
          <a:xfrm>
            <a:off x="1425700" y="3803031"/>
            <a:ext cx="1061829"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百团大战</a:t>
            </a:r>
          </a:p>
        </p:txBody>
      </p:sp>
    </p:spTree>
    <p:extLst>
      <p:ext uri="{BB962C8B-B14F-4D97-AF65-F5344CB8AC3E}">
        <p14:creationId xmlns:p14="http://schemas.microsoft.com/office/powerpoint/2010/main" val="3784901882"/>
      </p:ext>
    </p:extLst>
  </p:cSld>
  <p:clrMapOvr>
    <a:masterClrMapping/>
  </p:clrMapOvr>
  <p:transition>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223899" y="1655634"/>
            <a:ext cx="1946369" cy="2922082"/>
          </a:xfrm>
          <a:prstGeom prst="rect">
            <a:avLst/>
          </a:prstGeom>
        </p:spPr>
      </p:pic>
      <p:sp>
        <p:nvSpPr>
          <p:cNvPr id="5" name="矩形 4"/>
          <p:cNvSpPr/>
          <p:nvPr/>
        </p:nvSpPr>
        <p:spPr>
          <a:xfrm>
            <a:off x="3071293" y="1269954"/>
            <a:ext cx="5071024" cy="2285241"/>
          </a:xfrm>
          <a:prstGeom prst="rect">
            <a:avLst/>
          </a:prstGeom>
        </p:spPr>
        <p:txBody>
          <a:bodyPr wrap="square" lIns="68580" tIns="34290" rIns="68580" bIns="34290">
            <a:spAutoFit/>
          </a:bodyPr>
          <a:lstStyle/>
          <a:p>
            <a:pPr>
              <a:lnSpc>
                <a:spcPct val="150000"/>
              </a:lnSpc>
            </a:pPr>
            <a:r>
              <a:rPr lang="zh-CN" altLang="en-US" sz="2400" b="1" dirty="0">
                <a:latin typeface="楷体" panose="02010609060101010101" pitchFamily="49" charset="-122"/>
                <a:ea typeface="楷体" panose="02010609060101010101" pitchFamily="49" charset="-122"/>
              </a:rPr>
              <a:t>    “战死者光荣，偷生者耻辱”，千百万爱国将士在战场上浴血奋战，顽强抵抗，显示了中华民族“不畏强暴，血战到底”的英雄气概。</a:t>
            </a:r>
          </a:p>
        </p:txBody>
      </p:sp>
      <p:pic>
        <p:nvPicPr>
          <p:cNvPr id="6" name="图片 5"/>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245330" y="1648490"/>
            <a:ext cx="1946369" cy="2922082"/>
          </a:xfrm>
          <a:prstGeom prst="rect">
            <a:avLst/>
          </a:prstGeom>
        </p:spPr>
      </p:pic>
    </p:spTree>
    <p:extLst>
      <p:ext uri="{BB962C8B-B14F-4D97-AF65-F5344CB8AC3E}">
        <p14:creationId xmlns:p14="http://schemas.microsoft.com/office/powerpoint/2010/main" val="2060699899"/>
      </p:ext>
    </p:extLst>
  </p:cSld>
  <p:clrMapOvr>
    <a:masterClrMapping/>
  </p:clrMapOvr>
  <p:transition>
    <p:checke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1811138"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抗日英雄</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1" name="矩形 10"/>
          <p:cNvSpPr/>
          <p:nvPr/>
        </p:nvSpPr>
        <p:spPr>
          <a:xfrm>
            <a:off x="768927" y="1489508"/>
            <a:ext cx="5953862" cy="2562240"/>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中国军民在极其艰苦的环境中英勇抗击日本侵略军，创造出无数可歌可泣的英雄事迹。说说你知道的抗日英雄的故事吧！</a:t>
            </a:r>
          </a:p>
        </p:txBody>
      </p:sp>
    </p:spTree>
    <p:extLst>
      <p:ext uri="{BB962C8B-B14F-4D97-AF65-F5344CB8AC3E}">
        <p14:creationId xmlns:p14="http://schemas.microsoft.com/office/powerpoint/2010/main" val="3344397739"/>
      </p:ext>
    </p:extLst>
  </p:cSld>
  <p:clrMapOvr>
    <a:masterClrMapping/>
  </p:clrMapOvr>
  <p:transition>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56768" y="2243890"/>
            <a:ext cx="830997"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赵一曼</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032" y="498093"/>
            <a:ext cx="1186466" cy="1685855"/>
          </a:xfrm>
          <a:prstGeom prst="rect">
            <a:avLst/>
          </a:prstGeom>
          <a:ln>
            <a:noFill/>
          </a:ln>
          <a:effectLst>
            <a:softEdge rad="112500"/>
          </a:effectLst>
        </p:spPr>
      </p:pic>
      <p:sp>
        <p:nvSpPr>
          <p:cNvPr id="7" name="矩形 6"/>
          <p:cNvSpPr/>
          <p:nvPr/>
        </p:nvSpPr>
        <p:spPr>
          <a:xfrm>
            <a:off x="3251225" y="2251015"/>
            <a:ext cx="830997"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杨靖宇</a:t>
            </a:r>
          </a:p>
        </p:txBody>
      </p:sp>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31428" y="526754"/>
            <a:ext cx="1557692" cy="1657193"/>
          </a:xfrm>
          <a:prstGeom prst="rect">
            <a:avLst/>
          </a:prstGeom>
          <a:ln>
            <a:noFill/>
          </a:ln>
          <a:effectLst>
            <a:softEdge rad="112500"/>
          </a:effectLst>
        </p:spPr>
      </p:pic>
      <p:sp>
        <p:nvSpPr>
          <p:cNvPr id="8" name="矩形 7"/>
          <p:cNvSpPr/>
          <p:nvPr/>
        </p:nvSpPr>
        <p:spPr>
          <a:xfrm>
            <a:off x="5189737" y="2244716"/>
            <a:ext cx="600164"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左权</a:t>
            </a:r>
          </a:p>
        </p:txBody>
      </p:sp>
      <p:pic>
        <p:nvPicPr>
          <p:cNvPr id="9" name="图片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66679" y="498093"/>
            <a:ext cx="1294420" cy="1706414"/>
          </a:xfrm>
          <a:prstGeom prst="rect">
            <a:avLst/>
          </a:prstGeom>
          <a:ln>
            <a:noFill/>
          </a:ln>
          <a:effectLst>
            <a:softEdge rad="112500"/>
          </a:effectLst>
        </p:spPr>
      </p:pic>
      <p:sp>
        <p:nvSpPr>
          <p:cNvPr id="10" name="矩形 9"/>
          <p:cNvSpPr/>
          <p:nvPr/>
        </p:nvSpPr>
        <p:spPr>
          <a:xfrm>
            <a:off x="6823571" y="2271575"/>
            <a:ext cx="830997"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吉鸿昌</a:t>
            </a:r>
          </a:p>
        </p:txBody>
      </p:sp>
      <p:sp>
        <p:nvSpPr>
          <p:cNvPr id="11" name="矩形 10"/>
          <p:cNvSpPr/>
          <p:nvPr/>
        </p:nvSpPr>
        <p:spPr>
          <a:xfrm>
            <a:off x="1298732" y="4405344"/>
            <a:ext cx="830997"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佟麟阁</a:t>
            </a:r>
          </a:p>
        </p:txBody>
      </p:sp>
      <p:sp>
        <p:nvSpPr>
          <p:cNvPr id="12" name="矩形 11"/>
          <p:cNvSpPr/>
          <p:nvPr/>
        </p:nvSpPr>
        <p:spPr>
          <a:xfrm>
            <a:off x="3119826" y="4405344"/>
            <a:ext cx="830997"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赵登禹</a:t>
            </a:r>
          </a:p>
        </p:txBody>
      </p:sp>
      <p:sp>
        <p:nvSpPr>
          <p:cNvPr id="13" name="矩形 12"/>
          <p:cNvSpPr/>
          <p:nvPr/>
        </p:nvSpPr>
        <p:spPr>
          <a:xfrm>
            <a:off x="5041171" y="4405344"/>
            <a:ext cx="830997"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张自忠</a:t>
            </a:r>
          </a:p>
        </p:txBody>
      </p:sp>
      <p:sp>
        <p:nvSpPr>
          <p:cNvPr id="14" name="矩形 13"/>
          <p:cNvSpPr/>
          <p:nvPr/>
        </p:nvSpPr>
        <p:spPr>
          <a:xfrm>
            <a:off x="6823571" y="3494694"/>
            <a:ext cx="907941" cy="530915"/>
          </a:xfrm>
          <a:prstGeom prst="rect">
            <a:avLst/>
          </a:prstGeom>
        </p:spPr>
        <p:txBody>
          <a:bodyPr wrap="none" lIns="68580" tIns="34290" rIns="68580" bIns="34290">
            <a:spAutoFit/>
          </a:bodyPr>
          <a:lstStyle/>
          <a:p>
            <a:r>
              <a:rPr lang="en-US" altLang="zh-CN" sz="3000" dirty="0">
                <a:latin typeface="黑体" panose="02010609060101010101" pitchFamily="49" charset="-122"/>
                <a:ea typeface="黑体" panose="02010609060101010101" pitchFamily="49" charset="-122"/>
              </a:rPr>
              <a:t>……</a:t>
            </a:r>
            <a:endParaRPr lang="zh-CN" altLang="en-US" sz="3000" dirty="0">
              <a:latin typeface="黑体" panose="02010609060101010101" pitchFamily="49" charset="-122"/>
              <a:ea typeface="黑体" panose="02010609060101010101" pitchFamily="49" charset="-122"/>
            </a:endParaRPr>
          </a:p>
        </p:txBody>
      </p:sp>
      <p:pic>
        <p:nvPicPr>
          <p:cNvPr id="15" name="图片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54539" y="514741"/>
            <a:ext cx="1457044" cy="1689766"/>
          </a:xfrm>
          <a:prstGeom prst="rect">
            <a:avLst/>
          </a:prstGeom>
          <a:ln>
            <a:noFill/>
          </a:ln>
          <a:effectLst>
            <a:softEdge rad="112500"/>
          </a:effectLst>
        </p:spPr>
      </p:pic>
      <p:pic>
        <p:nvPicPr>
          <p:cNvPr id="16" name="图片 1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88873" y="2726304"/>
            <a:ext cx="1294782" cy="1679040"/>
          </a:xfrm>
          <a:prstGeom prst="rect">
            <a:avLst/>
          </a:prstGeom>
          <a:ln>
            <a:noFill/>
          </a:ln>
          <a:effectLst>
            <a:softEdge rad="112500"/>
          </a:effectLst>
        </p:spPr>
      </p:pic>
      <p:pic>
        <p:nvPicPr>
          <p:cNvPr id="17" name="图片 1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974029" y="2726304"/>
            <a:ext cx="1318310" cy="1627617"/>
          </a:xfrm>
          <a:prstGeom prst="rect">
            <a:avLst/>
          </a:prstGeom>
          <a:ln>
            <a:noFill/>
          </a:ln>
          <a:effectLst>
            <a:softEdge rad="112500"/>
          </a:effectLst>
        </p:spPr>
      </p:pic>
      <p:pic>
        <p:nvPicPr>
          <p:cNvPr id="18" name="图片 17"/>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766679" y="2726305"/>
            <a:ext cx="1246144" cy="1627617"/>
          </a:xfrm>
          <a:prstGeom prst="rect">
            <a:avLst/>
          </a:prstGeom>
          <a:ln>
            <a:noFill/>
          </a:ln>
          <a:effectLst>
            <a:softEdge rad="112500"/>
          </a:effectLst>
        </p:spPr>
      </p:pic>
    </p:spTree>
    <p:extLst>
      <p:ext uri="{BB962C8B-B14F-4D97-AF65-F5344CB8AC3E}">
        <p14:creationId xmlns:p14="http://schemas.microsoft.com/office/powerpoint/2010/main" val="1514948509"/>
      </p:ext>
    </p:extLst>
  </p:cSld>
  <p:clrMapOvr>
    <a:masterClrMapping/>
  </p:clrMapOvr>
  <p:transition>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21281" y="500685"/>
            <a:ext cx="4769428" cy="4224233"/>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1938</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10</a:t>
            </a:r>
            <a:r>
              <a:rPr lang="zh-CN" altLang="en-US" sz="2400" b="1" dirty="0">
                <a:latin typeface="楷体" panose="02010609060101010101" pitchFamily="49" charset="-122"/>
                <a:ea typeface="楷体" panose="02010609060101010101" pitchFamily="49" charset="-122"/>
              </a:rPr>
              <a:t>月上旬的一天夜里，东北抗联五军妇女团指导员冷云等八名女战士为了掩护大部队安全转移，主动吸引敌军火力，英勇抗击，最后在弹尽被围的情况下，宁死不屈，毅然集体投江，壮烈殉国。她们牺牲时年龄最大的</a:t>
            </a:r>
            <a:r>
              <a:rPr lang="en-US" altLang="zh-CN" sz="2400" b="1" dirty="0">
                <a:latin typeface="楷体" panose="02010609060101010101" pitchFamily="49" charset="-122"/>
                <a:ea typeface="楷体" panose="02010609060101010101" pitchFamily="49" charset="-122"/>
              </a:rPr>
              <a:t>23</a:t>
            </a:r>
            <a:r>
              <a:rPr lang="zh-CN" altLang="en-US" sz="2400" b="1" dirty="0">
                <a:latin typeface="楷体" panose="02010609060101010101" pitchFamily="49" charset="-122"/>
                <a:ea typeface="楷体" panose="02010609060101010101" pitchFamily="49" charset="-122"/>
              </a:rPr>
              <a:t>岁，最小的只有</a:t>
            </a:r>
            <a:r>
              <a:rPr lang="en-US" altLang="zh-CN" sz="2400" b="1" dirty="0">
                <a:latin typeface="楷体" panose="02010609060101010101" pitchFamily="49" charset="-122"/>
                <a:ea typeface="楷体" panose="02010609060101010101" pitchFamily="49" charset="-122"/>
              </a:rPr>
              <a:t>13</a:t>
            </a:r>
            <a:r>
              <a:rPr lang="zh-CN" altLang="en-US" sz="2400" b="1" dirty="0">
                <a:latin typeface="楷体" panose="02010609060101010101" pitchFamily="49" charset="-122"/>
                <a:ea typeface="楷体" panose="02010609060101010101" pitchFamily="49" charset="-122"/>
              </a:rPr>
              <a:t>岁。她们的壮举表现了中国人民抗战到底的决心。</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6122" y="794125"/>
            <a:ext cx="3765282" cy="18719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矩形 6"/>
          <p:cNvSpPr/>
          <p:nvPr/>
        </p:nvSpPr>
        <p:spPr>
          <a:xfrm>
            <a:off x="1480904" y="3143990"/>
            <a:ext cx="1215718" cy="392415"/>
          </a:xfrm>
          <a:prstGeom prst="rect">
            <a:avLst/>
          </a:prstGeom>
        </p:spPr>
        <p:txBody>
          <a:bodyPr wrap="none" lIns="68580" tIns="34290" rIns="68580" bIns="34290">
            <a:spAutoFit/>
          </a:bodyPr>
          <a:lstStyle/>
          <a:p>
            <a:r>
              <a:rPr lang="zh-CN" altLang="en-US" sz="2100" dirty="0">
                <a:latin typeface="黑体" panose="02010609060101010101" pitchFamily="49" charset="-122"/>
                <a:ea typeface="黑体" panose="02010609060101010101" pitchFamily="49" charset="-122"/>
              </a:rPr>
              <a:t>八女投江</a:t>
            </a:r>
          </a:p>
        </p:txBody>
      </p:sp>
    </p:spTree>
    <p:extLst>
      <p:ext uri="{BB962C8B-B14F-4D97-AF65-F5344CB8AC3E}">
        <p14:creationId xmlns:p14="http://schemas.microsoft.com/office/powerpoint/2010/main" val="651862227"/>
      </p:ext>
    </p:extLst>
  </p:cSld>
  <p:clrMapOvr>
    <a:masterClrMapping/>
  </p:clrMapOvr>
  <p:transition>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06288" y="824880"/>
            <a:ext cx="6209606" cy="3300904"/>
          </a:xfrm>
          <a:prstGeom prst="rect">
            <a:avLst/>
          </a:prstGeom>
        </p:spPr>
        <p:txBody>
          <a:bodyPr wrap="square" lIns="68580" tIns="34290" rIns="68580" bIns="34290">
            <a:spAutoFit/>
          </a:bodyPr>
          <a:lstStyle/>
          <a:p>
            <a:pPr algn="just">
              <a:lnSpc>
                <a:spcPct val="125000"/>
              </a:lnSpc>
            </a:pPr>
            <a:r>
              <a:rPr lang="zh-CN" altLang="en-US" sz="2400" b="1" dirty="0">
                <a:latin typeface="楷体" panose="02010609060101010101" pitchFamily="49" charset="-122"/>
                <a:ea typeface="楷体" panose="02010609060101010101" pitchFamily="49" charset="-122"/>
              </a:rPr>
              <a:t>    抗日英雄赵登禹是第二十九军将领。在喜峰口战役中，他率部与敌军展开肉搏战。他用大刀砍出了中国军队的威风，砍出了中华民族的骨气。在镇守北平南苑的战役中，他虽身负重伤，但仍指挥作战，不幸壮烈殉国。临终时他说：“军人战死沙场原是本分，没有什么值得悲伤的。”</a:t>
            </a:r>
          </a:p>
        </p:txBody>
      </p:sp>
      <p:sp>
        <p:nvSpPr>
          <p:cNvPr id="8" name="矩形 7"/>
          <p:cNvSpPr/>
          <p:nvPr/>
        </p:nvSpPr>
        <p:spPr>
          <a:xfrm>
            <a:off x="896950" y="3566118"/>
            <a:ext cx="830997" cy="346249"/>
          </a:xfrm>
          <a:prstGeom prst="rect">
            <a:avLst/>
          </a:prstGeom>
        </p:spPr>
        <p:txBody>
          <a:bodyPr wrap="none" lIns="68580" tIns="34290" rIns="68580" bIns="34290">
            <a:spAutoFit/>
          </a:bodyPr>
          <a:lstStyle/>
          <a:p>
            <a:r>
              <a:rPr lang="zh-CN" altLang="en-US" sz="1800" dirty="0">
                <a:latin typeface="黑体" panose="02010609060101010101" pitchFamily="49" charset="-122"/>
                <a:ea typeface="黑体" panose="02010609060101010101" pitchFamily="49" charset="-122"/>
              </a:rPr>
              <a:t>赵登禹</a:t>
            </a:r>
          </a:p>
        </p:txBody>
      </p:sp>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4348" y="999782"/>
            <a:ext cx="1976201" cy="2439866"/>
          </a:xfrm>
          <a:prstGeom prst="rect">
            <a:avLst/>
          </a:prstGeom>
          <a:ln>
            <a:noFill/>
          </a:ln>
          <a:effectLst>
            <a:softEdge rad="112500"/>
          </a:effectLst>
        </p:spPr>
      </p:pic>
    </p:spTree>
    <p:extLst>
      <p:ext uri="{BB962C8B-B14F-4D97-AF65-F5344CB8AC3E}">
        <p14:creationId xmlns:p14="http://schemas.microsoft.com/office/powerpoint/2010/main" val="3537076879"/>
      </p:ext>
    </p:extLst>
  </p:cSld>
  <p:clrMapOvr>
    <a:masterClrMapping/>
  </p:clrMapOvr>
  <p:transition>
    <p:checke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07182" y="1498990"/>
            <a:ext cx="1946369" cy="2922082"/>
          </a:xfrm>
          <a:prstGeom prst="rect">
            <a:avLst/>
          </a:prstGeom>
        </p:spPr>
      </p:pic>
      <p:sp>
        <p:nvSpPr>
          <p:cNvPr id="5" name="矩形 4"/>
          <p:cNvSpPr/>
          <p:nvPr/>
        </p:nvSpPr>
        <p:spPr>
          <a:xfrm>
            <a:off x="2682932" y="996978"/>
            <a:ext cx="5953862" cy="2562240"/>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在这场救亡图存的抗日战争中，中国人民的爱国热情如火山般爆发。长城内外，大江南北，到处燃起抗日的烽火。</a:t>
            </a:r>
          </a:p>
        </p:txBody>
      </p:sp>
    </p:spTree>
    <p:extLst>
      <p:ext uri="{BB962C8B-B14F-4D97-AF65-F5344CB8AC3E}">
        <p14:creationId xmlns:p14="http://schemas.microsoft.com/office/powerpoint/2010/main" val="1538202225"/>
      </p:ext>
    </p:extLst>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4349" y="315378"/>
            <a:ext cx="1162745" cy="619805"/>
          </a:xfrm>
          <a:solidFill>
            <a:schemeClr val="accent2">
              <a:lumMod val="60000"/>
              <a:lumOff val="40000"/>
            </a:schemeClr>
          </a:solidFill>
        </p:spPr>
        <p:txBody>
          <a:bodyPr/>
          <a:lstStyle/>
          <a:p>
            <a:r>
              <a:rPr lang="zh-CN" altLang="en-US" sz="3000" dirty="0"/>
              <a:t>导入</a:t>
            </a:r>
          </a:p>
        </p:txBody>
      </p:sp>
      <p:sp>
        <p:nvSpPr>
          <p:cNvPr id="7"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TextBox 5"/>
          <p:cNvSpPr txBox="1"/>
          <p:nvPr/>
        </p:nvSpPr>
        <p:spPr>
          <a:xfrm>
            <a:off x="4236643" y="935183"/>
            <a:ext cx="4298450" cy="3762568"/>
          </a:xfrm>
          <a:prstGeom prst="rect">
            <a:avLst/>
          </a:prstGeom>
          <a:noFill/>
        </p:spPr>
        <p:txBody>
          <a:bodyPr wrap="square" lIns="68580" tIns="34290" rIns="68580" bIns="34290" rtlCol="0">
            <a:spAutoFit/>
          </a:bodyPr>
          <a:lstStyle/>
          <a:p>
            <a:pPr algn="just">
              <a:lnSpc>
                <a:spcPct val="125000"/>
              </a:lnSpc>
            </a:pPr>
            <a:r>
              <a:rPr lang="zh-CN" altLang="en-US" sz="2400" b="1" dirty="0">
                <a:latin typeface="楷体" pitchFamily="49" charset="-122"/>
                <a:ea typeface="楷体" pitchFamily="49" charset="-122"/>
              </a:rPr>
              <a:t>    在北京西南郊外永定河上，横跨着一座气势如虹的石桥，它就是卢沟桥。</a:t>
            </a:r>
            <a:r>
              <a:rPr lang="en-US" altLang="zh-CN" sz="2400" b="1" dirty="0">
                <a:latin typeface="楷体" pitchFamily="49" charset="-122"/>
                <a:ea typeface="楷体" pitchFamily="49" charset="-122"/>
              </a:rPr>
              <a:t>2005</a:t>
            </a:r>
            <a:r>
              <a:rPr lang="zh-CN" altLang="en-US" sz="2400" b="1" dirty="0">
                <a:latin typeface="楷体" pitchFamily="49" charset="-122"/>
                <a:ea typeface="楷体" pitchFamily="49" charset="-122"/>
              </a:rPr>
              <a:t>年</a:t>
            </a:r>
            <a:r>
              <a:rPr lang="en-US" altLang="zh-CN" sz="2400" b="1" dirty="0">
                <a:latin typeface="楷体" pitchFamily="49" charset="-122"/>
                <a:ea typeface="楷体" pitchFamily="49" charset="-122"/>
              </a:rPr>
              <a:t>5</a:t>
            </a:r>
            <a:r>
              <a:rPr lang="zh-CN" altLang="en-US" sz="2400" b="1" dirty="0">
                <a:latin typeface="楷体" pitchFamily="49" charset="-122"/>
                <a:ea typeface="楷体" pitchFamily="49" charset="-122"/>
              </a:rPr>
              <a:t>月</a:t>
            </a:r>
            <a:r>
              <a:rPr lang="en-US" altLang="zh-CN" sz="2400" b="1" dirty="0">
                <a:latin typeface="楷体" pitchFamily="49" charset="-122"/>
                <a:ea typeface="楷体" pitchFamily="49" charset="-122"/>
              </a:rPr>
              <a:t>19</a:t>
            </a:r>
            <a:r>
              <a:rPr lang="zh-CN" altLang="en-US" sz="2400" b="1" dirty="0">
                <a:latin typeface="楷体" pitchFamily="49" charset="-122"/>
                <a:ea typeface="楷体" pitchFamily="49" charset="-122"/>
              </a:rPr>
              <a:t>日上午</a:t>
            </a:r>
            <a:r>
              <a:rPr lang="en-US" altLang="zh-CN" sz="2400" b="1" dirty="0">
                <a:latin typeface="楷体" pitchFamily="49" charset="-122"/>
                <a:ea typeface="楷体" pitchFamily="49" charset="-122"/>
              </a:rPr>
              <a:t>10</a:t>
            </a:r>
            <a:r>
              <a:rPr lang="zh-CN" altLang="en-US" sz="2400" b="1" dirty="0">
                <a:latin typeface="楷体" pitchFamily="49" charset="-122"/>
                <a:ea typeface="楷体" pitchFamily="49" charset="-122"/>
              </a:rPr>
              <a:t>点</a:t>
            </a:r>
            <a:r>
              <a:rPr lang="en-US" altLang="zh-CN" sz="2400" b="1" dirty="0">
                <a:latin typeface="楷体" pitchFamily="49" charset="-122"/>
                <a:ea typeface="楷体" pitchFamily="49" charset="-122"/>
              </a:rPr>
              <a:t>45</a:t>
            </a:r>
            <a:r>
              <a:rPr lang="zh-CN" altLang="en-US" sz="2400" b="1" dirty="0">
                <a:latin typeface="楷体" pitchFamily="49" charset="-122"/>
                <a:ea typeface="楷体" pitchFamily="49" charset="-122"/>
              </a:rPr>
              <a:t>分，卢沟桥上一位来自日本的老人，缓步走上因久经风霜而凹凸不平的桥面。在桥的中间，他突然双膝跪下，面向西南，默然垂首。</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3065" y="1152787"/>
            <a:ext cx="3052849" cy="23891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29789590"/>
      </p:ext>
    </p:extLst>
  </p:cSld>
  <p:clrMapOvr>
    <a:masterClrMapping/>
  </p:clrMapOvr>
  <p:transition>
    <p:checke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71847" y="1635372"/>
            <a:ext cx="1942217" cy="2915848"/>
          </a:xfrm>
          <a:prstGeom prst="rect">
            <a:avLst/>
          </a:prstGeom>
        </p:spPr>
      </p:pic>
      <p:sp>
        <p:nvSpPr>
          <p:cNvPr id="5" name="矩形 4"/>
          <p:cNvSpPr/>
          <p:nvPr/>
        </p:nvSpPr>
        <p:spPr>
          <a:xfrm>
            <a:off x="1045819" y="665875"/>
            <a:ext cx="5699959" cy="1315745"/>
          </a:xfrm>
          <a:prstGeom prst="rect">
            <a:avLst/>
          </a:prstGeom>
        </p:spPr>
        <p:txBody>
          <a:bodyPr wrap="square" lIns="68580" tIns="34290" rIns="68580" bIns="34290">
            <a:spAutoFit/>
          </a:bodyPr>
          <a:lstStyle/>
          <a:p>
            <a:pPr>
              <a:lnSpc>
                <a:spcPct val="150000"/>
              </a:lnSpc>
            </a:pPr>
            <a:r>
              <a:rPr lang="zh-CN" altLang="en-US" sz="2700" b="1" dirty="0">
                <a:latin typeface="楷体" panose="02010609060101010101" pitchFamily="49" charset="-122"/>
                <a:ea typeface="楷体" panose="02010609060101010101" pitchFamily="49" charset="-122"/>
              </a:rPr>
              <a:t>分享：你还知道哪些爱国民众抗日的故事？把它们讲给同学们听一听。</a:t>
            </a:r>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4330" y="2266613"/>
            <a:ext cx="6144482" cy="234347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60486464"/>
      </p:ext>
    </p:extLst>
  </p:cSld>
  <p:clrMapOvr>
    <a:masterClrMapping/>
  </p:clrMapOvr>
  <p:transition>
    <p:checke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07182" y="1498990"/>
            <a:ext cx="1946369" cy="2922082"/>
          </a:xfrm>
          <a:prstGeom prst="rect">
            <a:avLst/>
          </a:prstGeom>
        </p:spPr>
      </p:pic>
      <p:sp>
        <p:nvSpPr>
          <p:cNvPr id="5" name="矩形 4"/>
          <p:cNvSpPr/>
          <p:nvPr/>
        </p:nvSpPr>
        <p:spPr>
          <a:xfrm>
            <a:off x="3106881" y="1583025"/>
            <a:ext cx="4599017" cy="1315745"/>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思考：了解了先烈们的革命故事，你想说些什么？</a:t>
            </a:r>
          </a:p>
        </p:txBody>
      </p:sp>
    </p:spTree>
    <p:extLst>
      <p:ext uri="{BB962C8B-B14F-4D97-AF65-F5344CB8AC3E}">
        <p14:creationId xmlns:p14="http://schemas.microsoft.com/office/powerpoint/2010/main" val="1184587153"/>
      </p:ext>
    </p:extLst>
  </p:cSld>
  <p:clrMapOvr>
    <a:masterClrMapping/>
  </p:clrMapOvr>
  <p:transition>
    <p:checke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07182" y="1498990"/>
            <a:ext cx="1946369" cy="2922082"/>
          </a:xfrm>
          <a:prstGeom prst="rect">
            <a:avLst/>
          </a:prstGeom>
        </p:spPr>
      </p:pic>
      <p:sp>
        <p:nvSpPr>
          <p:cNvPr id="5" name="矩形 4"/>
          <p:cNvSpPr/>
          <p:nvPr/>
        </p:nvSpPr>
        <p:spPr>
          <a:xfrm>
            <a:off x="2782684" y="897225"/>
            <a:ext cx="5615248" cy="3808735"/>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虽然我们不曾经历战争带来的苦难，也不曾体验战火中的硝烟，但我们要铭记中华民族的屈辱史和抗争史，记住为中华民族牺牲的英雄们，秉承英雄的精神，为实现中国复兴梦而努力。</a:t>
            </a:r>
          </a:p>
        </p:txBody>
      </p:sp>
    </p:spTree>
    <p:extLst>
      <p:ext uri="{BB962C8B-B14F-4D97-AF65-F5344CB8AC3E}">
        <p14:creationId xmlns:p14="http://schemas.microsoft.com/office/powerpoint/2010/main" val="2829845225"/>
      </p:ext>
    </p:extLst>
  </p:cSld>
  <p:clrMapOvr>
    <a:masterClrMapping/>
  </p:clrMapOvr>
  <p:transition>
    <p:checke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2440061" y="1944152"/>
            <a:ext cx="3982170"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300" dirty="0"/>
              <a:t>第三课时</a:t>
            </a:r>
          </a:p>
        </p:txBody>
      </p:sp>
      <p:sp>
        <p:nvSpPr>
          <p:cNvPr id="8" name="标题 1"/>
          <p:cNvSpPr txBox="1">
            <a:spLocks/>
          </p:cNvSpPr>
          <p:nvPr/>
        </p:nvSpPr>
        <p:spPr bwMode="auto">
          <a:xfrm>
            <a:off x="1542789"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195892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2199495"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1" name="标题 1"/>
          <p:cNvSpPr txBox="1">
            <a:spLocks/>
          </p:cNvSpPr>
          <p:nvPr/>
        </p:nvSpPr>
        <p:spPr bwMode="auto">
          <a:xfrm>
            <a:off x="6942345"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2" name="标题 1"/>
          <p:cNvSpPr txBox="1">
            <a:spLocks/>
          </p:cNvSpPr>
          <p:nvPr/>
        </p:nvSpPr>
        <p:spPr bwMode="auto">
          <a:xfrm>
            <a:off x="6461213"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3" name="标题 1"/>
          <p:cNvSpPr txBox="1">
            <a:spLocks/>
          </p:cNvSpPr>
          <p:nvPr/>
        </p:nvSpPr>
        <p:spPr bwMode="auto">
          <a:xfrm>
            <a:off x="670177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Tree>
    <p:extLst>
      <p:ext uri="{BB962C8B-B14F-4D97-AF65-F5344CB8AC3E}">
        <p14:creationId xmlns:p14="http://schemas.microsoft.com/office/powerpoint/2010/main" val="2164764430"/>
      </p:ext>
    </p:extLst>
  </p:cSld>
  <p:clrMapOvr>
    <a:masterClrMapping/>
  </p:clrMapOvr>
  <p:transition>
    <p:checke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07182" y="1498990"/>
            <a:ext cx="1946369" cy="2922082"/>
          </a:xfrm>
          <a:prstGeom prst="rect">
            <a:avLst/>
          </a:prstGeom>
        </p:spPr>
      </p:pic>
      <p:sp>
        <p:nvSpPr>
          <p:cNvPr id="5" name="矩形 4"/>
          <p:cNvSpPr/>
          <p:nvPr/>
        </p:nvSpPr>
        <p:spPr>
          <a:xfrm>
            <a:off x="2458489" y="859819"/>
            <a:ext cx="5434356" cy="1938992"/>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抗日战争胜利是来之不易的，我们来共同探究这个胜利的取得经过了怎样艰辛的历程。</a:t>
            </a:r>
          </a:p>
        </p:txBody>
      </p:sp>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00972" y="3116902"/>
            <a:ext cx="3332168" cy="1497224"/>
          </a:xfrm>
          <a:prstGeom prst="rect">
            <a:avLst/>
          </a:prstGeom>
          <a:ln>
            <a:noFill/>
          </a:ln>
          <a:effectLst>
            <a:softEdge rad="112500"/>
          </a:effectLst>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38078" y="2660872"/>
            <a:ext cx="2952384" cy="1953254"/>
          </a:xfrm>
          <a:prstGeom prst="rect">
            <a:avLst/>
          </a:prstGeom>
          <a:ln>
            <a:noFill/>
          </a:ln>
          <a:effectLst>
            <a:softEdge rad="112500"/>
          </a:effectLst>
        </p:spPr>
      </p:pic>
      <p:sp>
        <p:nvSpPr>
          <p:cNvPr id="8" name="标题 1"/>
          <p:cNvSpPr txBox="1">
            <a:spLocks/>
          </p:cNvSpPr>
          <p:nvPr/>
        </p:nvSpPr>
        <p:spPr bwMode="auto">
          <a:xfrm>
            <a:off x="514348" y="315378"/>
            <a:ext cx="1811138"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导入</a:t>
            </a:r>
          </a:p>
        </p:txBody>
      </p:sp>
      <p:sp>
        <p:nvSpPr>
          <p:cNvPr id="9"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1"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Tree>
    <p:extLst>
      <p:ext uri="{BB962C8B-B14F-4D97-AF65-F5344CB8AC3E}">
        <p14:creationId xmlns:p14="http://schemas.microsoft.com/office/powerpoint/2010/main" val="1916638276"/>
      </p:ext>
    </p:extLst>
  </p:cSld>
  <p:clrMapOvr>
    <a:masterClrMapping/>
  </p:clrMapOvr>
  <p:transition>
    <p:checke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1923359"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西安事变</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2748" y="1604796"/>
            <a:ext cx="3529505" cy="23077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44041019"/>
      </p:ext>
    </p:extLst>
  </p:cSld>
  <p:clrMapOvr>
    <a:masterClrMapping/>
  </p:clrMapOvr>
  <p:transition>
    <p:checke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35182" y="1074261"/>
            <a:ext cx="7606145" cy="3300904"/>
          </a:xfrm>
          <a:prstGeom prst="rect">
            <a:avLst/>
          </a:prstGeom>
        </p:spPr>
        <p:txBody>
          <a:bodyPr wrap="square" lIns="68580" tIns="34290" rIns="68580" bIns="34290">
            <a:spAutoFit/>
          </a:bodyPr>
          <a:lstStyle/>
          <a:p>
            <a:pPr marL="342900" indent="-342900" algn="just">
              <a:lnSpc>
                <a:spcPct val="125000"/>
              </a:lnSpc>
              <a:buFont typeface="Wingdings" panose="05000000000000000000" pitchFamily="2" charset="2"/>
              <a:buChar char="ü"/>
            </a:pPr>
            <a:r>
              <a:rPr lang="zh-CN" altLang="en-US" sz="2400" b="1" dirty="0">
                <a:latin typeface="楷体" panose="02010609060101010101" pitchFamily="49" charset="-122"/>
                <a:ea typeface="楷体" panose="02010609060101010101" pitchFamily="49" charset="-122"/>
              </a:rPr>
              <a:t>日本侵略华北，民族危机加深。</a:t>
            </a:r>
          </a:p>
          <a:p>
            <a:pPr marL="342900" indent="-342900" algn="just">
              <a:lnSpc>
                <a:spcPct val="125000"/>
              </a:lnSpc>
              <a:buFont typeface="Wingdings" panose="05000000000000000000" pitchFamily="2" charset="2"/>
              <a:buChar char="ü"/>
            </a:pPr>
            <a:r>
              <a:rPr lang="zh-CN" altLang="en-US" sz="2400" b="1" dirty="0">
                <a:latin typeface="楷体" panose="02010609060101010101" pitchFamily="49" charset="-122"/>
                <a:ea typeface="楷体" panose="02010609060101010101" pitchFamily="49" charset="-122"/>
              </a:rPr>
              <a:t>中国共产党号召“停止内战，一致抗日”，确定抗日民族统一战线的方针。</a:t>
            </a:r>
          </a:p>
          <a:p>
            <a:pPr marL="342900" indent="-342900" algn="just">
              <a:lnSpc>
                <a:spcPct val="125000"/>
              </a:lnSpc>
              <a:buFont typeface="Wingdings" panose="05000000000000000000" pitchFamily="2" charset="2"/>
              <a:buChar char="ü"/>
            </a:pPr>
            <a:r>
              <a:rPr lang="zh-CN" altLang="en-US" sz="2400" b="1" dirty="0">
                <a:latin typeface="楷体" panose="02010609060101010101" pitchFamily="49" charset="-122"/>
                <a:ea typeface="楷体" panose="02010609060101010101" pitchFamily="49" charset="-122"/>
              </a:rPr>
              <a:t>蒋介石坚持“攘外必先安内”的政策，威逼张、杨执行“剿共计划”。</a:t>
            </a:r>
          </a:p>
          <a:p>
            <a:pPr marL="342900" indent="-342900" algn="just">
              <a:lnSpc>
                <a:spcPct val="125000"/>
              </a:lnSpc>
              <a:buFont typeface="Wingdings" panose="05000000000000000000" pitchFamily="2" charset="2"/>
              <a:buChar char="ü"/>
            </a:pPr>
            <a:r>
              <a:rPr lang="zh-CN" altLang="en-US" sz="2400" b="1" dirty="0">
                <a:latin typeface="楷体" panose="02010609060101010101" pitchFamily="49" charset="-122"/>
                <a:ea typeface="楷体" panose="02010609060101010101" pitchFamily="49" charset="-122"/>
              </a:rPr>
              <a:t>爱国将领张学良、杨虎城，在共产党的多次努力争取下，在西北与红军在抗日基础上实现了联合抗日。</a:t>
            </a:r>
          </a:p>
        </p:txBody>
      </p:sp>
      <p:sp>
        <p:nvSpPr>
          <p:cNvPr id="8" name="矩形 7"/>
          <p:cNvSpPr/>
          <p:nvPr/>
        </p:nvSpPr>
        <p:spPr>
          <a:xfrm>
            <a:off x="885306" y="366410"/>
            <a:ext cx="1350370" cy="484748"/>
          </a:xfrm>
          <a:prstGeom prst="rect">
            <a:avLst/>
          </a:prstGeom>
        </p:spPr>
        <p:txBody>
          <a:bodyPr wrap="none" lIns="68580" tIns="34290" rIns="68580" bIns="34290">
            <a:spAutoFit/>
          </a:bodyPr>
          <a:lstStyle/>
          <a:p>
            <a:r>
              <a:rPr lang="en-US" altLang="zh-CN" sz="2700" b="1" dirty="0">
                <a:latin typeface="黑体" panose="02010609060101010101" pitchFamily="49" charset="-122"/>
                <a:ea typeface="黑体" panose="02010609060101010101" pitchFamily="49" charset="-122"/>
              </a:rPr>
              <a:t>1</a:t>
            </a:r>
            <a:r>
              <a:rPr lang="zh-CN" altLang="en-US" sz="2700" b="1" dirty="0">
                <a:latin typeface="黑体" panose="02010609060101010101" pitchFamily="49" charset="-122"/>
                <a:ea typeface="黑体" panose="02010609060101010101" pitchFamily="49" charset="-122"/>
              </a:rPr>
              <a:t>．背景</a:t>
            </a:r>
          </a:p>
        </p:txBody>
      </p:sp>
    </p:spTree>
    <p:extLst>
      <p:ext uri="{BB962C8B-B14F-4D97-AF65-F5344CB8AC3E}">
        <p14:creationId xmlns:p14="http://schemas.microsoft.com/office/powerpoint/2010/main" val="3911498450"/>
      </p:ext>
    </p:extLst>
  </p:cSld>
  <p:clrMapOvr>
    <a:masterClrMapping/>
  </p:clrMapOvr>
  <p:transition>
    <p:checke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85307" y="1410927"/>
            <a:ext cx="7606145" cy="1915909"/>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1936</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12</a:t>
            </a:r>
            <a:r>
              <a:rPr lang="zh-CN" altLang="en-US" sz="2400" b="1" dirty="0">
                <a:latin typeface="楷体" panose="02010609060101010101" pitchFamily="49" charset="-122"/>
                <a:ea typeface="楷体" panose="02010609060101010101" pitchFamily="49" charset="-122"/>
              </a:rPr>
              <a:t>月</a:t>
            </a:r>
            <a:r>
              <a:rPr lang="en-US" altLang="zh-CN" sz="2400" b="1" dirty="0">
                <a:latin typeface="楷体" panose="02010609060101010101" pitchFamily="49" charset="-122"/>
                <a:ea typeface="楷体" panose="02010609060101010101" pitchFamily="49" charset="-122"/>
              </a:rPr>
              <a:t>12</a:t>
            </a:r>
            <a:r>
              <a:rPr lang="zh-CN" altLang="en-US" sz="2400" b="1" dirty="0">
                <a:latin typeface="楷体" panose="02010609060101010101" pitchFamily="49" charset="-122"/>
                <a:ea typeface="楷体" panose="02010609060101010101" pitchFamily="49" charset="-122"/>
              </a:rPr>
              <a:t>日，张学良和杨虎城在西安对蒋介石实行兵谏，中国共产党以大局为重，促成了事变的和平解决，这就是震惊中外的西安事变。从此，十年内战结束，抗日民族统一战线初步形成。</a:t>
            </a:r>
          </a:p>
        </p:txBody>
      </p:sp>
      <p:sp>
        <p:nvSpPr>
          <p:cNvPr id="8" name="矩形 7"/>
          <p:cNvSpPr/>
          <p:nvPr/>
        </p:nvSpPr>
        <p:spPr>
          <a:xfrm>
            <a:off x="885306" y="366410"/>
            <a:ext cx="1355179" cy="484748"/>
          </a:xfrm>
          <a:prstGeom prst="rect">
            <a:avLst/>
          </a:prstGeom>
        </p:spPr>
        <p:txBody>
          <a:bodyPr wrap="none" lIns="68580" tIns="34290" rIns="68580" bIns="34290">
            <a:spAutoFit/>
          </a:bodyPr>
          <a:lstStyle/>
          <a:p>
            <a:r>
              <a:rPr lang="en-US" altLang="zh-CN" sz="2700" b="1" dirty="0">
                <a:latin typeface="黑体" panose="02010609060101010101" pitchFamily="49" charset="-122"/>
                <a:ea typeface="黑体" panose="02010609060101010101" pitchFamily="49" charset="-122"/>
              </a:rPr>
              <a:t>2</a:t>
            </a:r>
            <a:r>
              <a:rPr lang="zh-CN" altLang="en-US" sz="2700" b="1" dirty="0">
                <a:latin typeface="黑体" panose="02010609060101010101" pitchFamily="49" charset="-122"/>
                <a:ea typeface="黑体" panose="02010609060101010101" pitchFamily="49" charset="-122"/>
              </a:rPr>
              <a:t>．过程</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54973" y="2947894"/>
            <a:ext cx="1921937" cy="1750463"/>
          </a:xfrm>
          <a:prstGeom prst="rect">
            <a:avLst/>
          </a:prstGeom>
          <a:ln>
            <a:noFill/>
          </a:ln>
          <a:effectLst>
            <a:softEdge rad="112500"/>
          </a:effectLst>
        </p:spPr>
      </p:pic>
    </p:spTree>
    <p:extLst>
      <p:ext uri="{BB962C8B-B14F-4D97-AF65-F5344CB8AC3E}">
        <p14:creationId xmlns:p14="http://schemas.microsoft.com/office/powerpoint/2010/main" val="3445261174"/>
      </p:ext>
    </p:extLst>
  </p:cSld>
  <p:clrMapOvr>
    <a:masterClrMapping/>
  </p:clrMapOvr>
  <p:transition>
    <p:checke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07182" y="1498990"/>
            <a:ext cx="1946369" cy="2922082"/>
          </a:xfrm>
          <a:prstGeom prst="rect">
            <a:avLst/>
          </a:prstGeom>
        </p:spPr>
      </p:pic>
      <p:sp>
        <p:nvSpPr>
          <p:cNvPr id="5" name="矩形 4"/>
          <p:cNvSpPr/>
          <p:nvPr/>
        </p:nvSpPr>
        <p:spPr>
          <a:xfrm>
            <a:off x="3106881" y="1583025"/>
            <a:ext cx="4599017" cy="1315745"/>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查一查资料，了解西安事变和平解决的那段史实。</a:t>
            </a:r>
          </a:p>
        </p:txBody>
      </p:sp>
    </p:spTree>
    <p:extLst>
      <p:ext uri="{BB962C8B-B14F-4D97-AF65-F5344CB8AC3E}">
        <p14:creationId xmlns:p14="http://schemas.microsoft.com/office/powerpoint/2010/main" val="3395193327"/>
      </p:ext>
    </p:extLst>
  </p:cSld>
  <p:clrMapOvr>
    <a:masterClrMapping/>
  </p:clrMapOvr>
  <p:transition>
    <p:checke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1923359"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艰难抗日</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7083574" y="2122574"/>
            <a:ext cx="1781483" cy="2674538"/>
          </a:xfrm>
          <a:prstGeom prst="rect">
            <a:avLst/>
          </a:prstGeom>
        </p:spPr>
      </p:pic>
      <p:sp>
        <p:nvSpPr>
          <p:cNvPr id="10" name="矩形 9"/>
          <p:cNvSpPr/>
          <p:nvPr/>
        </p:nvSpPr>
        <p:spPr>
          <a:xfrm>
            <a:off x="610987" y="1752671"/>
            <a:ext cx="6141027" cy="2839239"/>
          </a:xfrm>
          <a:prstGeom prst="rect">
            <a:avLst/>
          </a:prstGeom>
        </p:spPr>
        <p:txBody>
          <a:bodyPr wrap="square" lIns="68580" tIns="34290" rIns="68580" bIns="34290">
            <a:spAutoFit/>
          </a:bodyPr>
          <a:lstStyle/>
          <a:p>
            <a:pPr algn="just">
              <a:lnSpc>
                <a:spcPct val="125000"/>
              </a:lnSpc>
            </a:pPr>
            <a:r>
              <a:rPr lang="zh-CN" altLang="en-US" sz="2400" b="1" dirty="0">
                <a:latin typeface="楷体" panose="02010609060101010101" pitchFamily="49" charset="-122"/>
                <a:ea typeface="楷体" panose="02010609060101010101" pitchFamily="49" charset="-122"/>
              </a:rPr>
              <a:t>    在敌后抗日根据地，全民参战，开展灵活多样的游击战。地道战、地雷战、麻雀战、铁道游击战、水上游击战等，出其不意、遍地开花，使日本侵略者陷入了人民战争的汪洋大海中。这是史无前例的军事创举，谱写了以劣胜优、以弱胜强的光辉篇章。</a:t>
            </a:r>
          </a:p>
        </p:txBody>
      </p:sp>
      <p:sp>
        <p:nvSpPr>
          <p:cNvPr id="11" name="矩形 10"/>
          <p:cNvSpPr/>
          <p:nvPr/>
        </p:nvSpPr>
        <p:spPr>
          <a:xfrm>
            <a:off x="3308020" y="1146638"/>
            <a:ext cx="1180853" cy="484748"/>
          </a:xfrm>
          <a:prstGeom prst="rect">
            <a:avLst/>
          </a:prstGeom>
        </p:spPr>
        <p:txBody>
          <a:bodyPr wrap="none" lIns="68580" tIns="34290" rIns="68580" bIns="34290">
            <a:spAutoFit/>
          </a:bodyPr>
          <a:lstStyle/>
          <a:p>
            <a:r>
              <a:rPr lang="zh-CN" altLang="en-US" sz="2700" b="1" dirty="0">
                <a:latin typeface="黑体" panose="02010609060101010101" pitchFamily="49" charset="-122"/>
                <a:ea typeface="黑体" panose="02010609060101010101" pitchFamily="49" charset="-122"/>
              </a:rPr>
              <a:t>游击战</a:t>
            </a:r>
          </a:p>
        </p:txBody>
      </p:sp>
    </p:spTree>
    <p:extLst>
      <p:ext uri="{BB962C8B-B14F-4D97-AF65-F5344CB8AC3E}">
        <p14:creationId xmlns:p14="http://schemas.microsoft.com/office/powerpoint/2010/main" val="1849756266"/>
      </p:ext>
    </p:extLst>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852549" y="1398459"/>
            <a:ext cx="1946369" cy="2922082"/>
          </a:xfrm>
          <a:prstGeom prst="rect">
            <a:avLst/>
          </a:prstGeom>
        </p:spPr>
      </p:pic>
      <p:sp>
        <p:nvSpPr>
          <p:cNvPr id="5" name="矩形 4"/>
          <p:cNvSpPr/>
          <p:nvPr/>
        </p:nvSpPr>
        <p:spPr>
          <a:xfrm>
            <a:off x="3401983" y="1211422"/>
            <a:ext cx="5058295" cy="1315745"/>
          </a:xfrm>
          <a:prstGeom prst="rect">
            <a:avLst/>
          </a:prstGeom>
        </p:spPr>
        <p:txBody>
          <a:bodyPr wrap="square" lIns="68580" tIns="34290" rIns="68580" bIns="34290">
            <a:spAutoFit/>
          </a:bodyPr>
          <a:lstStyle/>
          <a:p>
            <a:pPr>
              <a:lnSpc>
                <a:spcPct val="150000"/>
              </a:lnSpc>
            </a:pPr>
            <a:r>
              <a:rPr lang="zh-CN" altLang="en-US" sz="2700" b="1" dirty="0">
                <a:latin typeface="楷体" panose="02010609060101010101" pitchFamily="49" charset="-122"/>
                <a:ea typeface="楷体" panose="02010609060101010101" pitchFamily="49" charset="-122"/>
              </a:rPr>
              <a:t>    为什么日本老兵要在美丽的卢沟桥下跪呢？</a:t>
            </a:r>
          </a:p>
        </p:txBody>
      </p:sp>
    </p:spTree>
    <p:extLst>
      <p:ext uri="{BB962C8B-B14F-4D97-AF65-F5344CB8AC3E}">
        <p14:creationId xmlns:p14="http://schemas.microsoft.com/office/powerpoint/2010/main" val="26619549"/>
      </p:ext>
    </p:extLst>
  </p:cSld>
  <p:clrMapOvr>
    <a:masterClrMapping/>
  </p:clrMapOvr>
  <p:transition>
    <p:checke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78925" y="3580408"/>
            <a:ext cx="946413" cy="392415"/>
          </a:xfrm>
          <a:prstGeom prst="rect">
            <a:avLst/>
          </a:prstGeom>
        </p:spPr>
        <p:txBody>
          <a:bodyPr wrap="none" lIns="68580" tIns="34290" rIns="68580" bIns="34290">
            <a:spAutoFit/>
          </a:bodyPr>
          <a:lstStyle/>
          <a:p>
            <a:r>
              <a:rPr lang="zh-CN" altLang="en-US" sz="2100" dirty="0">
                <a:latin typeface="黑体" panose="02010609060101010101" pitchFamily="49" charset="-122"/>
                <a:ea typeface="黑体" panose="02010609060101010101" pitchFamily="49" charset="-122"/>
              </a:rPr>
              <a:t>地道战</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4027" y="1371932"/>
            <a:ext cx="3274169" cy="1944846"/>
          </a:xfrm>
          <a:prstGeom prst="rect">
            <a:avLst/>
          </a:prstGeom>
          <a:ln>
            <a:noFill/>
          </a:ln>
          <a:effectLst>
            <a:outerShdw blurRad="292100" dist="139700" dir="2700000" algn="tl" rotWithShape="0">
              <a:srgbClr val="333333">
                <a:alpha val="65000"/>
              </a:srgbClr>
            </a:outerShdw>
          </a:effectLst>
        </p:spPr>
      </p:pic>
      <p:sp>
        <p:nvSpPr>
          <p:cNvPr id="8" name="矩形 7"/>
          <p:cNvSpPr/>
          <p:nvPr/>
        </p:nvSpPr>
        <p:spPr>
          <a:xfrm>
            <a:off x="6088233" y="3580408"/>
            <a:ext cx="946413" cy="392415"/>
          </a:xfrm>
          <a:prstGeom prst="rect">
            <a:avLst/>
          </a:prstGeom>
        </p:spPr>
        <p:txBody>
          <a:bodyPr wrap="none" lIns="68580" tIns="34290" rIns="68580" bIns="34290">
            <a:spAutoFit/>
          </a:bodyPr>
          <a:lstStyle/>
          <a:p>
            <a:r>
              <a:rPr lang="zh-CN" altLang="en-US" sz="2100" dirty="0">
                <a:latin typeface="黑体" panose="02010609060101010101" pitchFamily="49" charset="-122"/>
                <a:ea typeface="黑体" panose="02010609060101010101" pitchFamily="49" charset="-122"/>
              </a:rPr>
              <a:t>地雷战</a:t>
            </a:r>
            <a:endParaRPr lang="en-US" altLang="zh-CN" sz="2100" dirty="0">
              <a:latin typeface="黑体" panose="02010609060101010101" pitchFamily="49" charset="-122"/>
              <a:ea typeface="黑体" panose="02010609060101010101" pitchFamily="49" charset="-122"/>
            </a:endParaRPr>
          </a:p>
        </p:txBody>
      </p:sp>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04968" y="1371933"/>
            <a:ext cx="2650807" cy="19689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7068217"/>
      </p:ext>
    </p:extLst>
  </p:cSld>
  <p:clrMapOvr>
    <a:masterClrMapping/>
  </p:clrMapOvr>
  <p:transition>
    <p:checke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478476" y="1597964"/>
            <a:ext cx="1946369" cy="2922082"/>
          </a:xfrm>
          <a:prstGeom prst="rect">
            <a:avLst/>
          </a:prstGeom>
        </p:spPr>
      </p:pic>
      <p:sp>
        <p:nvSpPr>
          <p:cNvPr id="5" name="矩形 4"/>
          <p:cNvSpPr/>
          <p:nvPr/>
        </p:nvSpPr>
        <p:spPr>
          <a:xfrm>
            <a:off x="2953096" y="1475192"/>
            <a:ext cx="5432369" cy="3393236"/>
          </a:xfrm>
          <a:prstGeom prst="rect">
            <a:avLst/>
          </a:prstGeom>
        </p:spPr>
        <p:txBody>
          <a:bodyPr wrap="square" lIns="68580" tIns="34290" rIns="68580" bIns="34290">
            <a:spAutoFit/>
          </a:bodyPr>
          <a:lstStyle/>
          <a:p>
            <a:pPr marL="342900" indent="-342900">
              <a:lnSpc>
                <a:spcPct val="150000"/>
              </a:lnSpc>
              <a:buFont typeface="Wingdings" panose="05000000000000000000" pitchFamily="2" charset="2"/>
              <a:buChar char="n"/>
            </a:pPr>
            <a:r>
              <a:rPr lang="zh-CN" altLang="en-US" sz="2400" b="1" dirty="0">
                <a:latin typeface="楷体" panose="02010609060101010101" pitchFamily="49" charset="-122"/>
                <a:ea typeface="楷体" panose="02010609060101010101" pitchFamily="49" charset="-122"/>
              </a:rPr>
              <a:t>抗日根据地出现了哪些困难？</a:t>
            </a:r>
          </a:p>
          <a:p>
            <a:pPr marL="342900" indent="-342900">
              <a:lnSpc>
                <a:spcPct val="150000"/>
              </a:lnSpc>
              <a:buFont typeface="Wingdings" panose="05000000000000000000" pitchFamily="2" charset="2"/>
              <a:buChar char="n"/>
            </a:pPr>
            <a:r>
              <a:rPr lang="zh-CN" altLang="en-US" sz="2400" b="1" dirty="0">
                <a:latin typeface="楷体" panose="02010609060101010101" pitchFamily="49" charset="-122"/>
                <a:ea typeface="楷体" panose="02010609060101010101" pitchFamily="49" charset="-122"/>
              </a:rPr>
              <a:t>出现困难的原因有哪些？</a:t>
            </a:r>
          </a:p>
          <a:p>
            <a:pPr marL="342900" indent="-342900">
              <a:lnSpc>
                <a:spcPct val="150000"/>
              </a:lnSpc>
              <a:buFont typeface="Wingdings" panose="05000000000000000000" pitchFamily="2" charset="2"/>
              <a:buChar char="n"/>
            </a:pPr>
            <a:r>
              <a:rPr lang="zh-CN" altLang="en-US" sz="2400" b="1" dirty="0">
                <a:latin typeface="楷体" panose="02010609060101010101" pitchFamily="49" charset="-122"/>
                <a:ea typeface="楷体" panose="02010609060101010101" pitchFamily="49" charset="-122"/>
              </a:rPr>
              <a:t>中国共产党为战胜困难、巩固抗日根据地采取了哪些措施？</a:t>
            </a:r>
          </a:p>
          <a:p>
            <a:pPr marL="342900" indent="-342900">
              <a:lnSpc>
                <a:spcPct val="150000"/>
              </a:lnSpc>
              <a:buFont typeface="Wingdings" panose="05000000000000000000" pitchFamily="2" charset="2"/>
              <a:buChar char="n"/>
            </a:pPr>
            <a:r>
              <a:rPr lang="zh-CN" altLang="en-US" sz="2400" b="1" dirty="0">
                <a:latin typeface="楷体" panose="02010609060101010101" pitchFamily="49" charset="-122"/>
                <a:ea typeface="楷体" panose="02010609060101010101" pitchFamily="49" charset="-122"/>
              </a:rPr>
              <a:t>这些措施起了什么作用？</a:t>
            </a:r>
          </a:p>
          <a:p>
            <a:pPr marL="342900" indent="-342900">
              <a:lnSpc>
                <a:spcPct val="150000"/>
              </a:lnSpc>
              <a:buFont typeface="Wingdings" panose="05000000000000000000" pitchFamily="2" charset="2"/>
              <a:buChar char="n"/>
            </a:pPr>
            <a:endParaRPr lang="zh-CN" altLang="en-US" sz="2400" b="1" dirty="0">
              <a:latin typeface="楷体" panose="02010609060101010101" pitchFamily="49" charset="-122"/>
              <a:ea typeface="楷体" panose="02010609060101010101" pitchFamily="49" charset="-122"/>
            </a:endParaRPr>
          </a:p>
        </p:txBody>
      </p:sp>
      <p:sp>
        <p:nvSpPr>
          <p:cNvPr id="6" name="矩形 5"/>
          <p:cNvSpPr/>
          <p:nvPr/>
        </p:nvSpPr>
        <p:spPr>
          <a:xfrm>
            <a:off x="2682931" y="749925"/>
            <a:ext cx="3613008" cy="484748"/>
          </a:xfrm>
          <a:prstGeom prst="rect">
            <a:avLst/>
          </a:prstGeom>
        </p:spPr>
        <p:txBody>
          <a:bodyPr wrap="none" lIns="68580" tIns="34290" rIns="68580" bIns="34290">
            <a:spAutoFit/>
          </a:bodyPr>
          <a:lstStyle/>
          <a:p>
            <a:r>
              <a:rPr lang="zh-CN" altLang="en-US" sz="2700" b="1" dirty="0">
                <a:latin typeface="黑体" panose="02010609060101010101" pitchFamily="49" charset="-122"/>
                <a:ea typeface="黑体" panose="02010609060101010101" pitchFamily="49" charset="-122"/>
              </a:rPr>
              <a:t>自学课文，回答问题：</a:t>
            </a:r>
          </a:p>
        </p:txBody>
      </p:sp>
    </p:spTree>
    <p:extLst>
      <p:ext uri="{BB962C8B-B14F-4D97-AF65-F5344CB8AC3E}">
        <p14:creationId xmlns:p14="http://schemas.microsoft.com/office/powerpoint/2010/main" val="367990829"/>
      </p:ext>
    </p:extLst>
  </p:cSld>
  <p:clrMapOvr>
    <a:masterClrMapping/>
  </p:clrMapOvr>
  <p:transition>
    <p:checke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07182" y="1498990"/>
            <a:ext cx="1946369" cy="2922082"/>
          </a:xfrm>
          <a:prstGeom prst="rect">
            <a:avLst/>
          </a:prstGeom>
        </p:spPr>
      </p:pic>
      <p:sp>
        <p:nvSpPr>
          <p:cNvPr id="5" name="矩形 4"/>
          <p:cNvSpPr/>
          <p:nvPr/>
        </p:nvSpPr>
        <p:spPr>
          <a:xfrm>
            <a:off x="2639290" y="703955"/>
            <a:ext cx="6008024" cy="3808735"/>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由于敌人的疯狂扫荡和严重的自然灾害，根据地的生存遭遇严重的危机。在极其困难的情况下，中国共产党人以自力更生、艰苦奋斗的革命精神，在延安开展了轰轰烈烈的大生产运动，为夺取抗战胜利奠定了物质基础。</a:t>
            </a:r>
          </a:p>
        </p:txBody>
      </p:sp>
    </p:spTree>
    <p:extLst>
      <p:ext uri="{BB962C8B-B14F-4D97-AF65-F5344CB8AC3E}">
        <p14:creationId xmlns:p14="http://schemas.microsoft.com/office/powerpoint/2010/main" val="3137233796"/>
      </p:ext>
    </p:extLst>
  </p:cSld>
  <p:clrMapOvr>
    <a:masterClrMapping/>
  </p:clrMapOvr>
  <p:transition>
    <p:checke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97521" y="3384200"/>
            <a:ext cx="1485022" cy="392415"/>
          </a:xfrm>
          <a:prstGeom prst="rect">
            <a:avLst/>
          </a:prstGeom>
        </p:spPr>
        <p:txBody>
          <a:bodyPr wrap="none" lIns="68580" tIns="34290" rIns="68580" bIns="34290">
            <a:spAutoFit/>
          </a:bodyPr>
          <a:lstStyle/>
          <a:p>
            <a:r>
              <a:rPr lang="zh-CN" altLang="en-US" sz="2100" dirty="0">
                <a:latin typeface="黑体" panose="02010609060101010101" pitchFamily="49" charset="-122"/>
                <a:ea typeface="黑体" panose="02010609060101010101" pitchFamily="49" charset="-122"/>
              </a:rPr>
              <a:t>开垦南泥湾</a:t>
            </a:r>
          </a:p>
        </p:txBody>
      </p:sp>
      <p:sp>
        <p:nvSpPr>
          <p:cNvPr id="8" name="矩形 7"/>
          <p:cNvSpPr/>
          <p:nvPr/>
        </p:nvSpPr>
        <p:spPr>
          <a:xfrm>
            <a:off x="5701692" y="3384200"/>
            <a:ext cx="1485022" cy="392415"/>
          </a:xfrm>
          <a:prstGeom prst="rect">
            <a:avLst/>
          </a:prstGeom>
        </p:spPr>
        <p:txBody>
          <a:bodyPr wrap="none" lIns="68580" tIns="34290" rIns="68580" bIns="34290">
            <a:spAutoFit/>
          </a:bodyPr>
          <a:lstStyle/>
          <a:p>
            <a:r>
              <a:rPr lang="zh-CN" altLang="en-US" sz="2100" dirty="0">
                <a:latin typeface="黑体" panose="02010609060101010101" pitchFamily="49" charset="-122"/>
                <a:ea typeface="黑体" panose="02010609060101010101" pitchFamily="49" charset="-122"/>
              </a:rPr>
              <a:t>大生产运动</a:t>
            </a:r>
            <a:endParaRPr lang="en-US" altLang="zh-CN" sz="2100" dirty="0">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8136" y="773874"/>
            <a:ext cx="3543794" cy="2336333"/>
          </a:xfrm>
          <a:prstGeom prst="rect">
            <a:avLst/>
          </a:prstGeom>
          <a:ln>
            <a:noFill/>
          </a:ln>
          <a:effectLst>
            <a:outerShdw blurRad="292100" dist="139700" dir="2700000" algn="tl" rotWithShape="0">
              <a:srgbClr val="333333">
                <a:alpha val="65000"/>
              </a:srgbClr>
            </a:outerShdw>
          </a:effectLst>
        </p:spPr>
      </p:pic>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30349" y="773875"/>
            <a:ext cx="3367871" cy="23363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7854700"/>
      </p:ext>
    </p:extLst>
  </p:cSld>
  <p:clrMapOvr>
    <a:masterClrMapping/>
  </p:clrMapOvr>
  <p:transition>
    <p:checke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2528111"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小小辩论会</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2" name="WordArt 7"/>
          <p:cNvSpPr>
            <a:spLocks noChangeArrowheads="1" noChangeShapeType="1"/>
          </p:cNvSpPr>
          <p:nvPr/>
        </p:nvSpPr>
        <p:spPr bwMode="auto">
          <a:xfrm>
            <a:off x="3782929" y="2544767"/>
            <a:ext cx="1460801" cy="1551718"/>
          </a:xfrm>
          <a:prstGeom prst="rect">
            <a:avLst/>
          </a:prstGeom>
        </p:spPr>
        <p:txBody>
          <a:bodyPr wrap="none" lIns="68580" tIns="34290" rIns="68580" bIns="34290" fromWordArt="1">
            <a:prstTxWarp prst="textCascadeUp">
              <a:avLst>
                <a:gd name="adj" fmla="val 90056"/>
              </a:avLst>
            </a:prstTxWarp>
            <a:scene3d>
              <a:camera prst="legacyPerspectiveFront">
                <a:rot lat="20519999" lon="1080000" rev="0"/>
              </a:camera>
              <a:lightRig rig="legacyFlat1" dir="r"/>
            </a:scene3d>
            <a:sp3d extrusionH="430200" prstMaterial="legacyMatte">
              <a:extrusionClr>
                <a:srgbClr val="FF6600"/>
              </a:extrusionClr>
            </a:sp3d>
          </a:bodyPr>
          <a:lstStyle/>
          <a:p>
            <a:pPr algn="ctr">
              <a:defRPr/>
            </a:pPr>
            <a:r>
              <a:rPr lang="en-US" altLang="zh-CN" sz="2700" b="1" dirty="0">
                <a:ln w="9525" cmpd="sng">
                  <a:round/>
                  <a:headEnd/>
                  <a:tailEnd/>
                </a:ln>
                <a:gradFill rotWithShape="1">
                  <a:gsLst>
                    <a:gs pos="0">
                      <a:srgbClr val="FF0000"/>
                    </a:gs>
                    <a:gs pos="50000">
                      <a:srgbClr val="FF0000">
                        <a:gamma/>
                        <a:shade val="46275"/>
                        <a:invGamma/>
                      </a:srgbClr>
                    </a:gs>
                    <a:gs pos="100000">
                      <a:srgbClr val="FF0000"/>
                    </a:gs>
                  </a:gsLst>
                  <a:lin ang="5400000" scaled="1"/>
                </a:gradFill>
                <a:latin typeface="黑体"/>
                <a:ea typeface="黑体"/>
              </a:rPr>
              <a:t>VS</a:t>
            </a:r>
            <a:endParaRPr lang="zh-CN" altLang="en-US" sz="2700" b="1" dirty="0">
              <a:ln w="9525" cmpd="sng">
                <a:round/>
                <a:headEnd/>
                <a:tailEnd/>
              </a:ln>
              <a:gradFill rotWithShape="1">
                <a:gsLst>
                  <a:gs pos="0">
                    <a:srgbClr val="FF0000"/>
                  </a:gs>
                  <a:gs pos="50000">
                    <a:srgbClr val="FF0000">
                      <a:gamma/>
                      <a:shade val="46275"/>
                      <a:invGamma/>
                    </a:srgbClr>
                  </a:gs>
                  <a:gs pos="100000">
                    <a:srgbClr val="FF0000"/>
                  </a:gs>
                </a:gsLst>
                <a:lin ang="5400000" scaled="1"/>
              </a:gradFill>
              <a:latin typeface="黑体"/>
              <a:ea typeface="黑体"/>
            </a:endParaRPr>
          </a:p>
        </p:txBody>
      </p:sp>
      <p:sp>
        <p:nvSpPr>
          <p:cNvPr id="13" name="矩形 12"/>
          <p:cNvSpPr/>
          <p:nvPr/>
        </p:nvSpPr>
        <p:spPr>
          <a:xfrm>
            <a:off x="1227400" y="4040374"/>
            <a:ext cx="1529506" cy="438581"/>
          </a:xfrm>
          <a:prstGeom prst="rect">
            <a:avLst/>
          </a:prstGeom>
        </p:spPr>
        <p:txBody>
          <a:bodyPr wrap="none" lIns="68580" tIns="34290" rIns="68580" bIns="34290">
            <a:spAutoFit/>
          </a:bodyPr>
          <a:lstStyle/>
          <a:p>
            <a:r>
              <a:rPr lang="zh-CN" altLang="en-US" sz="2400" b="1" dirty="0">
                <a:latin typeface="黑体" panose="02010609060101010101" pitchFamily="49" charset="-122"/>
                <a:ea typeface="黑体" panose="02010609060101010101" pitchFamily="49" charset="-122"/>
              </a:rPr>
              <a:t> 正方：要</a:t>
            </a:r>
            <a:endParaRPr lang="zh-CN" altLang="en-US" sz="2400" dirty="0">
              <a:latin typeface="黑体" panose="02010609060101010101" pitchFamily="49" charset="-122"/>
              <a:ea typeface="黑体" panose="02010609060101010101" pitchFamily="49" charset="-122"/>
            </a:endParaRPr>
          </a:p>
        </p:txBody>
      </p:sp>
      <p:sp>
        <p:nvSpPr>
          <p:cNvPr id="14" name="矩形 13"/>
          <p:cNvSpPr/>
          <p:nvPr/>
        </p:nvSpPr>
        <p:spPr>
          <a:xfrm>
            <a:off x="6327699" y="4040374"/>
            <a:ext cx="1838484" cy="438581"/>
          </a:xfrm>
          <a:prstGeom prst="rect">
            <a:avLst/>
          </a:prstGeom>
        </p:spPr>
        <p:txBody>
          <a:bodyPr wrap="none" lIns="68580" tIns="34290" rIns="68580" bIns="34290">
            <a:spAutoFit/>
          </a:bodyPr>
          <a:lstStyle/>
          <a:p>
            <a:r>
              <a:rPr lang="zh-CN" altLang="en-US" sz="2400" b="1" dirty="0">
                <a:latin typeface="黑体" panose="02010609060101010101" pitchFamily="49" charset="-122"/>
                <a:ea typeface="黑体" panose="02010609060101010101" pitchFamily="49" charset="-122"/>
              </a:rPr>
              <a:t> 反方：不要</a:t>
            </a:r>
            <a:endParaRPr lang="zh-CN" altLang="en-US" sz="2400" dirty="0">
              <a:latin typeface="黑体" panose="02010609060101010101" pitchFamily="49" charset="-122"/>
              <a:ea typeface="黑体" panose="02010609060101010101" pitchFamily="49" charset="-122"/>
            </a:endParaRPr>
          </a:p>
        </p:txBody>
      </p:sp>
      <p:pic>
        <p:nvPicPr>
          <p:cNvPr id="15" name="图片 14"/>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6624860" y="2070683"/>
            <a:ext cx="1244162" cy="1669186"/>
          </a:xfrm>
          <a:prstGeom prst="rect">
            <a:avLst/>
          </a:prstGeom>
        </p:spPr>
      </p:pic>
      <p:pic>
        <p:nvPicPr>
          <p:cNvPr id="16" name="图片 15"/>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227400" y="2131057"/>
            <a:ext cx="1693949" cy="1429493"/>
          </a:xfrm>
          <a:prstGeom prst="rect">
            <a:avLst/>
          </a:prstGeom>
        </p:spPr>
      </p:pic>
      <p:sp>
        <p:nvSpPr>
          <p:cNvPr id="17" name="矩形 16"/>
          <p:cNvSpPr/>
          <p:nvPr/>
        </p:nvSpPr>
        <p:spPr>
          <a:xfrm>
            <a:off x="1948294" y="1453794"/>
            <a:ext cx="5700118" cy="438581"/>
          </a:xfrm>
          <a:prstGeom prst="rect">
            <a:avLst/>
          </a:prstGeom>
        </p:spPr>
        <p:txBody>
          <a:bodyPr wrap="none" lIns="68580" tIns="34290" rIns="68580" bIns="34290">
            <a:spAutoFit/>
          </a:bodyPr>
          <a:lstStyle/>
          <a:p>
            <a:r>
              <a:rPr lang="zh-CN" altLang="en-US" sz="2400" b="1" dirty="0">
                <a:latin typeface="黑体" panose="02010609060101010101" pitchFamily="49" charset="-122"/>
                <a:ea typeface="黑体" panose="02010609060101010101" pitchFamily="49" charset="-122"/>
              </a:rPr>
              <a:t>主题：今天是否还要保持艰苦奋斗的精神</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764209538"/>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2528111"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抗战胜利</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18" name="图片 17"/>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9" name="圆角矩形标注 18"/>
          <p:cNvSpPr/>
          <p:nvPr/>
        </p:nvSpPr>
        <p:spPr>
          <a:xfrm>
            <a:off x="5461462" y="1019709"/>
            <a:ext cx="3532520" cy="1294866"/>
          </a:xfrm>
          <a:prstGeom prst="wedgeRoundRectCallout">
            <a:avLst>
              <a:gd name="adj1" fmla="val 21553"/>
              <a:gd name="adj2" fmla="val 61344"/>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en-US" altLang="zh-CN" sz="2100" b="1" dirty="0">
                <a:solidFill>
                  <a:schemeClr val="tx1"/>
                </a:solidFill>
                <a:latin typeface="楷体" panose="02010609060101010101" pitchFamily="49" charset="-122"/>
                <a:ea typeface="楷体" panose="02010609060101010101" pitchFamily="49" charset="-122"/>
              </a:rPr>
              <a:t>    1945</a:t>
            </a:r>
            <a:r>
              <a:rPr lang="zh-CN" altLang="en-US" sz="2100" b="1" dirty="0">
                <a:solidFill>
                  <a:schemeClr val="tx1"/>
                </a:solidFill>
                <a:latin typeface="楷体" panose="02010609060101010101" pitchFamily="49" charset="-122"/>
                <a:ea typeface="楷体" panose="02010609060101010101" pitchFamily="49" charset="-122"/>
              </a:rPr>
              <a:t>年</a:t>
            </a:r>
            <a:r>
              <a:rPr lang="en-US" altLang="zh-CN" sz="2100" b="1" dirty="0">
                <a:solidFill>
                  <a:schemeClr val="tx1"/>
                </a:solidFill>
                <a:latin typeface="楷体" panose="02010609060101010101" pitchFamily="49" charset="-122"/>
                <a:ea typeface="楷体" panose="02010609060101010101" pitchFamily="49" charset="-122"/>
              </a:rPr>
              <a:t>9</a:t>
            </a:r>
            <a:r>
              <a:rPr lang="zh-CN" altLang="en-US" sz="2100" b="1" dirty="0">
                <a:solidFill>
                  <a:schemeClr val="tx1"/>
                </a:solidFill>
                <a:latin typeface="楷体" panose="02010609060101010101" pitchFamily="49" charset="-122"/>
                <a:ea typeface="楷体" panose="02010609060101010101" pitchFamily="49" charset="-122"/>
              </a:rPr>
              <a:t>月</a:t>
            </a:r>
            <a:r>
              <a:rPr lang="en-US" altLang="zh-CN" sz="2100" b="1" dirty="0">
                <a:solidFill>
                  <a:schemeClr val="tx1"/>
                </a:solidFill>
                <a:latin typeface="楷体" panose="02010609060101010101" pitchFamily="49" charset="-122"/>
                <a:ea typeface="楷体" panose="02010609060101010101" pitchFamily="49" charset="-122"/>
              </a:rPr>
              <a:t>2</a:t>
            </a:r>
            <a:r>
              <a:rPr lang="zh-CN" altLang="en-US" sz="2100" b="1" dirty="0">
                <a:solidFill>
                  <a:schemeClr val="tx1"/>
                </a:solidFill>
                <a:latin typeface="楷体" panose="02010609060101010101" pitchFamily="49" charset="-122"/>
                <a:ea typeface="楷体" panose="02010609060101010101" pitchFamily="49" charset="-122"/>
              </a:rPr>
              <a:t>日，日本在投降书上签字，正式宣告日本帝国主义的彻底失败。</a:t>
            </a:r>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3982" y="1667142"/>
            <a:ext cx="4258269" cy="28578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72978149"/>
      </p:ext>
    </p:extLst>
  </p:cSld>
  <p:clrMapOvr>
    <a:masterClrMapping/>
  </p:clrMapOvr>
  <p:transition>
    <p:checke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07182" y="1498990"/>
            <a:ext cx="1946369" cy="2922082"/>
          </a:xfrm>
          <a:prstGeom prst="rect">
            <a:avLst/>
          </a:prstGeom>
        </p:spPr>
      </p:pic>
      <p:sp>
        <p:nvSpPr>
          <p:cNvPr id="5" name="矩形 4"/>
          <p:cNvSpPr/>
          <p:nvPr/>
        </p:nvSpPr>
        <p:spPr>
          <a:xfrm>
            <a:off x="2626821" y="828646"/>
            <a:ext cx="6008024" cy="3185487"/>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中国人民经过了艰苦卓绝的十四年年抗战，终于打败了日本侵略者，取得了抗日战争的伟大胜利。这是自鸦片战争以来中华民族在反抗外国侵略的战争中所取得的第一次完全的胜利！</a:t>
            </a:r>
          </a:p>
        </p:txBody>
      </p:sp>
    </p:spTree>
    <p:extLst>
      <p:ext uri="{BB962C8B-B14F-4D97-AF65-F5344CB8AC3E}">
        <p14:creationId xmlns:p14="http://schemas.microsoft.com/office/powerpoint/2010/main" val="2565285699"/>
      </p:ext>
    </p:extLst>
  </p:cSld>
  <p:clrMapOvr>
    <a:masterClrMapping/>
  </p:clrMapOvr>
  <p:transition>
    <p:checke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0" name="圆角矩形标注 9"/>
          <p:cNvSpPr/>
          <p:nvPr/>
        </p:nvSpPr>
        <p:spPr>
          <a:xfrm>
            <a:off x="4694612" y="433662"/>
            <a:ext cx="4112333" cy="1294866"/>
          </a:xfrm>
          <a:prstGeom prst="wedgeRoundRectCallout">
            <a:avLst>
              <a:gd name="adj1" fmla="val 21553"/>
              <a:gd name="adj2" fmla="val 61344"/>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思考：收集有关抗战胜利的资料。想一想，我国为什么要设立中国人民抗日战争胜利纪念日。</a:t>
            </a: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3387" y="1506183"/>
            <a:ext cx="4051226" cy="2552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11302501"/>
      </p:ext>
    </p:extLst>
  </p:cSld>
  <p:clrMapOvr>
    <a:masterClrMapping/>
  </p:clrMapOvr>
  <p:transition>
    <p:checke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7" y="315378"/>
            <a:ext cx="451069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抗日战争胜利的伟大意义</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18" name="图片 17"/>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9" name="圆角矩形标注 18"/>
          <p:cNvSpPr/>
          <p:nvPr/>
        </p:nvSpPr>
        <p:spPr>
          <a:xfrm>
            <a:off x="1589808" y="1730758"/>
            <a:ext cx="4532515" cy="1841637"/>
          </a:xfrm>
          <a:prstGeom prst="wedgeRoundRectCallout">
            <a:avLst>
              <a:gd name="adj1" fmla="val 63369"/>
              <a:gd name="adj2" fmla="val 46787"/>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700" b="1" dirty="0">
                <a:solidFill>
                  <a:schemeClr val="tx1"/>
                </a:solidFill>
                <a:latin typeface="楷体" panose="02010609060101010101" pitchFamily="49" charset="-122"/>
                <a:ea typeface="楷体" panose="02010609060101010101" pitchFamily="49" charset="-122"/>
              </a:rPr>
              <a:t>    请同学们根据教材，想一想抗日战争胜利的原因有哪些？</a:t>
            </a:r>
          </a:p>
        </p:txBody>
      </p:sp>
    </p:spTree>
    <p:extLst>
      <p:ext uri="{BB962C8B-B14F-4D97-AF65-F5344CB8AC3E}">
        <p14:creationId xmlns:p14="http://schemas.microsoft.com/office/powerpoint/2010/main" val="3317882729"/>
      </p:ext>
    </p:extLst>
  </p:cSld>
  <p:clrMapOvr>
    <a:masterClrMapping/>
  </p:clrMapOvr>
  <p:transition>
    <p:checke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83721" y="1437785"/>
            <a:ext cx="7651867" cy="2839239"/>
          </a:xfrm>
          <a:prstGeom prst="rect">
            <a:avLst/>
          </a:prstGeom>
        </p:spPr>
        <p:txBody>
          <a:bodyPr wrap="square" lIns="68580" tIns="34290" rIns="68580" bIns="34290">
            <a:spAutoFit/>
          </a:bodyPr>
          <a:lstStyle/>
          <a:p>
            <a:pPr marL="342900" indent="-342900">
              <a:lnSpc>
                <a:spcPct val="150000"/>
              </a:lnSpc>
              <a:buFont typeface="Wingdings" panose="05000000000000000000" pitchFamily="2" charset="2"/>
              <a:buChar char="n"/>
            </a:pPr>
            <a:r>
              <a:rPr lang="zh-CN" altLang="en-US" sz="2400" b="1" dirty="0">
                <a:latin typeface="楷体" panose="02010609060101010101" pitchFamily="49" charset="-122"/>
                <a:ea typeface="楷体" panose="02010609060101010101" pitchFamily="49" charset="-122"/>
              </a:rPr>
              <a:t>中国人民巨大的民族觉醒、空前的民族团结和英勇的民族抗争，是中国人民抗日战争胜利的决定性因素。</a:t>
            </a:r>
          </a:p>
          <a:p>
            <a:pPr marL="342900" indent="-342900">
              <a:lnSpc>
                <a:spcPct val="150000"/>
              </a:lnSpc>
              <a:buFont typeface="Wingdings" panose="05000000000000000000" pitchFamily="2" charset="2"/>
              <a:buChar char="n"/>
            </a:pPr>
            <a:r>
              <a:rPr lang="zh-CN" altLang="en-US" sz="2400" b="1" dirty="0">
                <a:latin typeface="楷体" panose="02010609060101010101" pitchFamily="49" charset="-122"/>
                <a:ea typeface="楷体" panose="02010609060101010101" pitchFamily="49" charset="-122"/>
              </a:rPr>
              <a:t>中国共产党在全民族抗战中发挥了中流砥柱的作用。</a:t>
            </a:r>
          </a:p>
          <a:p>
            <a:pPr marL="342900" indent="-342900">
              <a:lnSpc>
                <a:spcPct val="150000"/>
              </a:lnSpc>
              <a:buFont typeface="Wingdings" panose="05000000000000000000" pitchFamily="2" charset="2"/>
              <a:buChar char="n"/>
            </a:pPr>
            <a:r>
              <a:rPr lang="zh-CN" altLang="en-US" sz="2400" b="1" dirty="0">
                <a:latin typeface="楷体" panose="02010609060101010101" pitchFamily="49" charset="-122"/>
                <a:ea typeface="楷体" panose="02010609060101010101" pitchFamily="49" charset="-122"/>
              </a:rPr>
              <a:t>中国人民抗日战争的胜利，同世界上一切爱好和平和正义的国家和人民的支持，也是分不开的。</a:t>
            </a:r>
          </a:p>
        </p:txBody>
      </p:sp>
      <p:sp>
        <p:nvSpPr>
          <p:cNvPr id="10" name="矩形 9"/>
          <p:cNvSpPr/>
          <p:nvPr/>
        </p:nvSpPr>
        <p:spPr>
          <a:xfrm>
            <a:off x="683721" y="569124"/>
            <a:ext cx="3613008" cy="484748"/>
          </a:xfrm>
          <a:prstGeom prst="rect">
            <a:avLst/>
          </a:prstGeom>
        </p:spPr>
        <p:txBody>
          <a:bodyPr wrap="none" lIns="68580" tIns="34290" rIns="68580" bIns="34290">
            <a:spAutoFit/>
          </a:bodyPr>
          <a:lstStyle/>
          <a:p>
            <a:r>
              <a:rPr lang="zh-CN" altLang="en-US" sz="2700" b="1" dirty="0">
                <a:latin typeface="黑体" panose="02010609060101010101" pitchFamily="49" charset="-122"/>
                <a:ea typeface="黑体" panose="02010609060101010101" pitchFamily="49" charset="-122"/>
              </a:rPr>
              <a:t>抗日战争胜利的原因：</a:t>
            </a:r>
          </a:p>
        </p:txBody>
      </p:sp>
    </p:spTree>
    <p:extLst>
      <p:ext uri="{BB962C8B-B14F-4D97-AF65-F5344CB8AC3E}">
        <p14:creationId xmlns:p14="http://schemas.microsoft.com/office/powerpoint/2010/main" val="4156875618"/>
      </p:ext>
    </p:extLst>
  </p:cSld>
  <p:clrMapOvr>
    <a:masterClrMapping/>
  </p:clrMapOvr>
  <p:transition>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489267" y="506919"/>
            <a:ext cx="5058295" cy="4224233"/>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2003</a:t>
            </a:r>
            <a:r>
              <a:rPr lang="zh-CN" altLang="en-US" sz="2400" b="1" dirty="0">
                <a:latin typeface="楷体" panose="02010609060101010101" pitchFamily="49" charset="-122"/>
                <a:ea typeface="楷体" panose="02010609060101010101" pitchFamily="49" charset="-122"/>
              </a:rPr>
              <a:t>年，在齐齐哈尔打工的李贵珍，收购了</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个在工地施工时挖出的铁桶。他把桶上的螺母锯掉，倒出了桶内两千克油状物后，随后出现了头晕、恶心、呕吐、全身皮肤溃烂等症状，住进了医院。后来相继有</a:t>
            </a:r>
            <a:r>
              <a:rPr lang="en-US" altLang="zh-CN" sz="2400" b="1" dirty="0">
                <a:latin typeface="楷体" panose="02010609060101010101" pitchFamily="49" charset="-122"/>
                <a:ea typeface="楷体" panose="02010609060101010101" pitchFamily="49" charset="-122"/>
              </a:rPr>
              <a:t>40</a:t>
            </a:r>
            <a:r>
              <a:rPr lang="zh-CN" altLang="en-US" sz="2400" b="1" dirty="0">
                <a:latin typeface="楷体" panose="02010609060101010101" pitchFamily="49" charset="-122"/>
                <a:ea typeface="楷体" panose="02010609060101010101" pitchFamily="49" charset="-122"/>
              </a:rPr>
              <a:t>多人出现了相同的症状。专家鉴定：这</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个桶是侵华日军遗弃的毒气罐。毒气罐是李贵珍等人致病的元凶。 </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5243" y="1026103"/>
            <a:ext cx="2210753" cy="22906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19636283"/>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0" name="圆角矩形标注 9"/>
          <p:cNvSpPr/>
          <p:nvPr/>
        </p:nvSpPr>
        <p:spPr>
          <a:xfrm>
            <a:off x="6278187" y="433662"/>
            <a:ext cx="2528758" cy="1294866"/>
          </a:xfrm>
          <a:prstGeom prst="wedgeRoundRectCallout">
            <a:avLst>
              <a:gd name="adj1" fmla="val 21553"/>
              <a:gd name="adj2" fmla="val 61344"/>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小组讨论：抗日战争胜利的历史意义？</a:t>
            </a:r>
          </a:p>
        </p:txBody>
      </p:sp>
      <p:sp>
        <p:nvSpPr>
          <p:cNvPr id="5" name="矩形 4"/>
          <p:cNvSpPr/>
          <p:nvPr/>
        </p:nvSpPr>
        <p:spPr>
          <a:xfrm>
            <a:off x="216130" y="433663"/>
            <a:ext cx="6169175" cy="4501232"/>
          </a:xfrm>
          <a:prstGeom prst="rect">
            <a:avLst/>
          </a:prstGeom>
        </p:spPr>
        <p:txBody>
          <a:bodyPr wrap="square" lIns="68580" tIns="34290" rIns="68580" bIns="34290">
            <a:spAutoFit/>
          </a:bodyPr>
          <a:lstStyle/>
          <a:p>
            <a:pPr>
              <a:lnSpc>
                <a:spcPct val="150000"/>
              </a:lnSpc>
            </a:pPr>
            <a:r>
              <a:rPr lang="zh-CN" altLang="en-US" sz="2400" b="1" dirty="0">
                <a:latin typeface="楷体" panose="02010609060101010101" pitchFamily="49" charset="-122"/>
                <a:ea typeface="楷体" panose="02010609060101010101" pitchFamily="49" charset="-122"/>
              </a:rPr>
              <a:t>    中国抗日战争是近代以来反抗外敌入侵第一次取得完全胜利的民族解放战争。它促进了中华民族的觉醒，为中国共产党带领中国人民实现彻底的民族独立和人民解放奠定了重要基础。中国开辟了世界反法西斯战争的东方主战场，对世界反法西斯战争的胜利、维护世界和平作出了巨大贡献。中国的国际地位得到提高。</a:t>
            </a:r>
          </a:p>
        </p:txBody>
      </p:sp>
    </p:spTree>
    <p:extLst>
      <p:ext uri="{BB962C8B-B14F-4D97-AF65-F5344CB8AC3E}">
        <p14:creationId xmlns:p14="http://schemas.microsoft.com/office/powerpoint/2010/main" val="3185615379"/>
      </p:ext>
    </p:extLst>
  </p:cSld>
  <p:clrMapOvr>
    <a:masterClrMapping/>
  </p:clrMapOvr>
  <p:transition>
    <p:checke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397427" y="1554321"/>
            <a:ext cx="1946369" cy="2922082"/>
          </a:xfrm>
          <a:prstGeom prst="rect">
            <a:avLst/>
          </a:prstGeom>
        </p:spPr>
      </p:pic>
      <p:sp>
        <p:nvSpPr>
          <p:cNvPr id="5" name="矩形 4"/>
          <p:cNvSpPr/>
          <p:nvPr/>
        </p:nvSpPr>
        <p:spPr>
          <a:xfrm>
            <a:off x="2680854" y="920707"/>
            <a:ext cx="6047510" cy="3185488"/>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虽然我们不曾经历战争带来的苦难，也不曾体验战火中的硝烟，但我们要铭记中华民族的屈辱史和抗争史，记住为中华民族牺牲的英雄们，秉承英雄的精神，为实现中国复兴梦而努力。</a:t>
            </a:r>
          </a:p>
        </p:txBody>
      </p:sp>
    </p:spTree>
    <p:extLst>
      <p:ext uri="{BB962C8B-B14F-4D97-AF65-F5344CB8AC3E}">
        <p14:creationId xmlns:p14="http://schemas.microsoft.com/office/powerpoint/2010/main" val="1575749499"/>
      </p:ext>
    </p:extLst>
  </p:cSld>
  <p:clrMapOvr>
    <a:masterClrMapping/>
  </p:clrMapOvr>
  <p:transition>
    <p:checke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2440061" y="1944152"/>
            <a:ext cx="3982170"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300" dirty="0"/>
              <a:t>第四课时</a:t>
            </a:r>
          </a:p>
        </p:txBody>
      </p:sp>
      <p:sp>
        <p:nvSpPr>
          <p:cNvPr id="8" name="标题 1"/>
          <p:cNvSpPr txBox="1">
            <a:spLocks/>
          </p:cNvSpPr>
          <p:nvPr/>
        </p:nvSpPr>
        <p:spPr bwMode="auto">
          <a:xfrm>
            <a:off x="1542789"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195892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0" name="标题 1"/>
          <p:cNvSpPr txBox="1">
            <a:spLocks/>
          </p:cNvSpPr>
          <p:nvPr/>
        </p:nvSpPr>
        <p:spPr bwMode="auto">
          <a:xfrm>
            <a:off x="2199495"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1" name="标题 1"/>
          <p:cNvSpPr txBox="1">
            <a:spLocks/>
          </p:cNvSpPr>
          <p:nvPr/>
        </p:nvSpPr>
        <p:spPr bwMode="auto">
          <a:xfrm>
            <a:off x="6942345" y="1944152"/>
            <a:ext cx="377159"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2" name="标题 1"/>
          <p:cNvSpPr txBox="1">
            <a:spLocks/>
          </p:cNvSpPr>
          <p:nvPr/>
        </p:nvSpPr>
        <p:spPr bwMode="auto">
          <a:xfrm>
            <a:off x="6461213"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13" name="标题 1"/>
          <p:cNvSpPr txBox="1">
            <a:spLocks/>
          </p:cNvSpPr>
          <p:nvPr/>
        </p:nvSpPr>
        <p:spPr bwMode="auto">
          <a:xfrm>
            <a:off x="6701779" y="1944152"/>
            <a:ext cx="201585" cy="891917"/>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Tree>
    <p:extLst>
      <p:ext uri="{BB962C8B-B14F-4D97-AF65-F5344CB8AC3E}">
        <p14:creationId xmlns:p14="http://schemas.microsoft.com/office/powerpoint/2010/main" val="2815778867"/>
      </p:ext>
    </p:extLst>
  </p:cSld>
  <p:clrMapOvr>
    <a:masterClrMapping/>
  </p:clrMapOvr>
  <p:transition>
    <p:checke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1811138"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导入</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1" name="圆角矩形标注 10"/>
          <p:cNvSpPr/>
          <p:nvPr/>
        </p:nvSpPr>
        <p:spPr>
          <a:xfrm>
            <a:off x="3553692" y="660862"/>
            <a:ext cx="3736762" cy="1430366"/>
          </a:xfrm>
          <a:prstGeom prst="wedgeRoundRectCallout">
            <a:avLst>
              <a:gd name="adj1" fmla="val 57062"/>
              <a:gd name="adj2" fmla="val 27743"/>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    当毛主席在天安门城楼上宣布“中国人民共和国成立了”，你能体会此刻全国人民是怎样的心情吗？</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19557" y="2234796"/>
            <a:ext cx="4379807" cy="2444030"/>
          </a:xfrm>
          <a:prstGeom prst="rect">
            <a:avLst/>
          </a:prstGeom>
          <a:ln>
            <a:noFill/>
          </a:ln>
          <a:effectLst>
            <a:softEdge rad="112500"/>
          </a:effectLst>
        </p:spPr>
      </p:pic>
    </p:spTree>
    <p:extLst>
      <p:ext uri="{BB962C8B-B14F-4D97-AF65-F5344CB8AC3E}">
        <p14:creationId xmlns:p14="http://schemas.microsoft.com/office/powerpoint/2010/main" val="3685910983"/>
      </p:ext>
    </p:extLst>
  </p:cSld>
  <p:clrMapOvr>
    <a:masterClrMapping/>
  </p:clrMapOvr>
  <p:transition>
    <p:checke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7093329" y="1563906"/>
            <a:ext cx="1946369" cy="2922082"/>
          </a:xfrm>
          <a:prstGeom prst="rect">
            <a:avLst/>
          </a:prstGeom>
        </p:spPr>
      </p:pic>
      <p:sp>
        <p:nvSpPr>
          <p:cNvPr id="7" name="圆角矩形标注 6"/>
          <p:cNvSpPr/>
          <p:nvPr/>
        </p:nvSpPr>
        <p:spPr>
          <a:xfrm>
            <a:off x="2314445" y="1498450"/>
            <a:ext cx="3868640" cy="1167208"/>
          </a:xfrm>
          <a:prstGeom prst="wedgeRoundRectCallout">
            <a:avLst>
              <a:gd name="adj1" fmla="val 36278"/>
              <a:gd name="adj2" fmla="val 61853"/>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    中国共产党为了取得今天的胜利，做出了怎样的努力？</a:t>
            </a:r>
          </a:p>
        </p:txBody>
      </p:sp>
    </p:spTree>
    <p:extLst>
      <p:ext uri="{BB962C8B-B14F-4D97-AF65-F5344CB8AC3E}">
        <p14:creationId xmlns:p14="http://schemas.microsoft.com/office/powerpoint/2010/main" val="2754091093"/>
      </p:ext>
    </p:extLst>
  </p:cSld>
  <p:clrMapOvr>
    <a:masterClrMapping/>
  </p:clrMapOvr>
  <p:transition>
    <p:checke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1811138"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内战烽火</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1" name="圆角矩形标注 10"/>
          <p:cNvSpPr/>
          <p:nvPr/>
        </p:nvSpPr>
        <p:spPr>
          <a:xfrm>
            <a:off x="1563312" y="1982585"/>
            <a:ext cx="3736762" cy="1430366"/>
          </a:xfrm>
          <a:prstGeom prst="wedgeRoundRectCallout">
            <a:avLst>
              <a:gd name="adj1" fmla="val 57062"/>
              <a:gd name="adj2" fmla="val 27743"/>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400" b="1" dirty="0">
                <a:solidFill>
                  <a:schemeClr val="tx1"/>
                </a:solidFill>
                <a:latin typeface="楷体" panose="02010609060101010101" pitchFamily="49" charset="-122"/>
                <a:ea typeface="楷体" panose="02010609060101010101" pitchFamily="49" charset="-122"/>
              </a:rPr>
              <a:t>    为什么抗日战争以后</a:t>
            </a:r>
            <a:r>
              <a:rPr lang="en-US" altLang="zh-CN" sz="2400" b="1" dirty="0">
                <a:solidFill>
                  <a:schemeClr val="tx1"/>
                </a:solidFill>
                <a:latin typeface="楷体" panose="02010609060101010101" pitchFamily="49" charset="-122"/>
                <a:ea typeface="楷体" panose="02010609060101010101" pitchFamily="49" charset="-122"/>
              </a:rPr>
              <a:t>4</a:t>
            </a:r>
            <a:r>
              <a:rPr lang="zh-CN" altLang="en-US" sz="2400" b="1" dirty="0">
                <a:solidFill>
                  <a:schemeClr val="tx1"/>
                </a:solidFill>
                <a:latin typeface="楷体" panose="02010609060101010101" pitchFamily="49" charset="-122"/>
                <a:ea typeface="楷体" panose="02010609060101010101" pitchFamily="49" charset="-122"/>
              </a:rPr>
              <a:t>年多，中华人民共和国才成立呢？</a:t>
            </a:r>
          </a:p>
        </p:txBody>
      </p:sp>
    </p:spTree>
    <p:extLst>
      <p:ext uri="{BB962C8B-B14F-4D97-AF65-F5344CB8AC3E}">
        <p14:creationId xmlns:p14="http://schemas.microsoft.com/office/powerpoint/2010/main" val="2674861643"/>
      </p:ext>
    </p:extLst>
  </p:cSld>
  <p:clrMapOvr>
    <a:masterClrMapping/>
  </p:clrMapOvr>
  <p:transition>
    <p:checke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66996" y="1791234"/>
            <a:ext cx="1946369" cy="2922082"/>
          </a:xfrm>
          <a:prstGeom prst="rect">
            <a:avLst/>
          </a:prstGeom>
        </p:spPr>
      </p:pic>
      <p:sp>
        <p:nvSpPr>
          <p:cNvPr id="5" name="矩形 4"/>
          <p:cNvSpPr/>
          <p:nvPr/>
        </p:nvSpPr>
        <p:spPr>
          <a:xfrm>
            <a:off x="2013365" y="584042"/>
            <a:ext cx="6752012" cy="4224233"/>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1945</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8</a:t>
            </a:r>
            <a:r>
              <a:rPr lang="zh-CN" altLang="en-US" sz="2400" b="1" dirty="0">
                <a:latin typeface="楷体" panose="02010609060101010101" pitchFamily="49" charset="-122"/>
                <a:ea typeface="楷体" panose="02010609060101010101" pitchFamily="49" charset="-122"/>
              </a:rPr>
              <a:t>月</a:t>
            </a:r>
            <a:r>
              <a:rPr lang="en-US" altLang="zh-CN" sz="2400" b="1" dirty="0">
                <a:latin typeface="楷体" panose="02010609060101010101" pitchFamily="49" charset="-122"/>
                <a:ea typeface="楷体" panose="02010609060101010101" pitchFamily="49" charset="-122"/>
              </a:rPr>
              <a:t>15</a:t>
            </a:r>
            <a:r>
              <a:rPr lang="zh-CN" altLang="en-US" sz="2400" b="1" dirty="0">
                <a:latin typeface="楷体" panose="02010609060101010101" pitchFamily="49" charset="-122"/>
                <a:ea typeface="楷体" panose="02010609060101010101" pitchFamily="49" charset="-122"/>
              </a:rPr>
              <a:t>日，日寇无条件投降，中国人民历经十四年艰苦抗战，终于迎来了抗日战争的伟大胜利，全国人民还沉浸在胜利的欢笑与喜悦之中。但就在人民渴望建立一个和平、民主，由人民当家作主的国家的时候，国民党反动派却仍然妄想把中国变成由大地主、大资本家统治的国家。在美国的支持下，</a:t>
            </a:r>
            <a:r>
              <a:rPr lang="en-US" altLang="zh-CN" sz="2400" b="1" dirty="0">
                <a:latin typeface="楷体" panose="02010609060101010101" pitchFamily="49" charset="-122"/>
                <a:ea typeface="楷体" panose="02010609060101010101" pitchFamily="49" charset="-122"/>
              </a:rPr>
              <a:t>1946</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6</a:t>
            </a:r>
            <a:r>
              <a:rPr lang="zh-CN" altLang="en-US" sz="2400" b="1" dirty="0">
                <a:latin typeface="楷体" panose="02010609060101010101" pitchFamily="49" charset="-122"/>
                <a:ea typeface="楷体" panose="02010609060101010101" pitchFamily="49" charset="-122"/>
              </a:rPr>
              <a:t>月，国民党反动派悍然撕毁了停战协定，向中国共产党领导的解放区进攻，发动了全面内战。</a:t>
            </a:r>
          </a:p>
        </p:txBody>
      </p:sp>
    </p:spTree>
    <p:extLst>
      <p:ext uri="{BB962C8B-B14F-4D97-AF65-F5344CB8AC3E}">
        <p14:creationId xmlns:p14="http://schemas.microsoft.com/office/powerpoint/2010/main" val="2070014721"/>
      </p:ext>
    </p:extLst>
  </p:cSld>
  <p:clrMapOvr>
    <a:masterClrMapping/>
  </p:clrMapOvr>
  <p:transition>
    <p:checker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4065" y="767045"/>
            <a:ext cx="2932156" cy="2029190"/>
          </a:xfrm>
          <a:prstGeom prst="rect">
            <a:avLst/>
          </a:prstGeom>
          <a:ln>
            <a:noFill/>
          </a:ln>
          <a:effectLst>
            <a:outerShdw blurRad="292100" dist="139700" dir="2700000" algn="tl" rotWithShape="0">
              <a:srgbClr val="333333">
                <a:alpha val="65000"/>
              </a:srgbClr>
            </a:outerShdw>
          </a:effectLst>
        </p:spPr>
      </p:pic>
      <p:sp>
        <p:nvSpPr>
          <p:cNvPr id="5" name="矩形 4"/>
          <p:cNvSpPr/>
          <p:nvPr/>
        </p:nvSpPr>
        <p:spPr>
          <a:xfrm>
            <a:off x="1210980" y="2848030"/>
            <a:ext cx="2716784" cy="715580"/>
          </a:xfrm>
          <a:prstGeom prst="rect">
            <a:avLst/>
          </a:prstGeom>
        </p:spPr>
        <p:txBody>
          <a:bodyPr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美国用军机将国民党军队运送到内战前线</a:t>
            </a:r>
          </a:p>
        </p:txBody>
      </p:sp>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87388" y="767045"/>
            <a:ext cx="3081938" cy="2027209"/>
          </a:xfrm>
          <a:prstGeom prst="rect">
            <a:avLst/>
          </a:prstGeom>
          <a:ln>
            <a:noFill/>
          </a:ln>
          <a:effectLst>
            <a:outerShdw blurRad="292100" dist="139700" dir="2700000" algn="tl" rotWithShape="0">
              <a:srgbClr val="333333">
                <a:alpha val="65000"/>
              </a:srgbClr>
            </a:outerShdw>
          </a:effectLst>
        </p:spPr>
      </p:pic>
      <p:sp>
        <p:nvSpPr>
          <p:cNvPr id="7" name="矩形 6"/>
          <p:cNvSpPr/>
          <p:nvPr/>
        </p:nvSpPr>
        <p:spPr>
          <a:xfrm>
            <a:off x="5219793" y="2848030"/>
            <a:ext cx="2716784" cy="715580"/>
          </a:xfrm>
          <a:prstGeom prst="rect">
            <a:avLst/>
          </a:prstGeom>
        </p:spPr>
        <p:txBody>
          <a:bodyPr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毛泽东率领党中央和解放军总部转战陕北</a:t>
            </a:r>
          </a:p>
        </p:txBody>
      </p:sp>
    </p:spTree>
    <p:extLst>
      <p:ext uri="{BB962C8B-B14F-4D97-AF65-F5344CB8AC3E}">
        <p14:creationId xmlns:p14="http://schemas.microsoft.com/office/powerpoint/2010/main" val="1203837365"/>
      </p:ext>
    </p:extLst>
  </p:cSld>
  <p:clrMapOvr>
    <a:masterClrMapping/>
  </p:clrMapOvr>
  <p:transition>
    <p:checke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514348" y="315378"/>
            <a:ext cx="1811138"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三大战役</a:t>
            </a:r>
          </a:p>
        </p:txBody>
      </p:sp>
      <p:sp>
        <p:nvSpPr>
          <p:cNvPr id="6" name="标题 1"/>
          <p:cNvSpPr txBox="1">
            <a:spLocks/>
          </p:cNvSpPr>
          <p:nvPr/>
        </p:nvSpPr>
        <p:spPr bwMode="auto">
          <a:xfrm>
            <a:off x="0" y="315378"/>
            <a:ext cx="180803"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7"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6852896" y="2234797"/>
            <a:ext cx="1781483" cy="2674538"/>
          </a:xfrm>
          <a:prstGeom prst="rect">
            <a:avLst/>
          </a:prstGeom>
        </p:spPr>
      </p:pic>
      <p:sp>
        <p:nvSpPr>
          <p:cNvPr id="10" name="矩形 9"/>
          <p:cNvSpPr/>
          <p:nvPr/>
        </p:nvSpPr>
        <p:spPr>
          <a:xfrm>
            <a:off x="950768" y="1843420"/>
            <a:ext cx="5196495" cy="1915909"/>
          </a:xfrm>
          <a:prstGeom prst="rect">
            <a:avLst/>
          </a:prstGeom>
        </p:spPr>
        <p:txBody>
          <a:bodyPr wrap="square" lIns="68580" tIns="34290" rIns="68580" bIns="34290">
            <a:spAutoFit/>
          </a:bodyPr>
          <a:lstStyle/>
          <a:p>
            <a:pPr algn="just">
              <a:lnSpc>
                <a:spcPct val="125000"/>
              </a:lnSpc>
            </a:pPr>
            <a:r>
              <a:rPr lang="zh-CN" altLang="en-US" sz="2400" b="1" dirty="0">
                <a:latin typeface="楷体" panose="02010609060101010101" pitchFamily="49" charset="-122"/>
                <a:ea typeface="楷体" panose="02010609060101010101" pitchFamily="49" charset="-122"/>
              </a:rPr>
              <a:t>    三大战役是指</a:t>
            </a:r>
            <a:r>
              <a:rPr lang="en-US" altLang="zh-CN" sz="2400" b="1" dirty="0">
                <a:latin typeface="楷体" panose="02010609060101010101" pitchFamily="49" charset="-122"/>
                <a:ea typeface="楷体" panose="02010609060101010101" pitchFamily="49" charset="-122"/>
              </a:rPr>
              <a:t>1948</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9</a:t>
            </a:r>
            <a:r>
              <a:rPr lang="zh-CN" altLang="en-US" sz="2400" b="1" dirty="0">
                <a:latin typeface="楷体" panose="02010609060101010101" pitchFamily="49" charset="-122"/>
                <a:ea typeface="楷体" panose="02010609060101010101" pitchFamily="49" charset="-122"/>
              </a:rPr>
              <a:t>月至</a:t>
            </a:r>
            <a:r>
              <a:rPr lang="en-US" altLang="zh-CN" sz="2400" b="1" dirty="0">
                <a:latin typeface="楷体" panose="02010609060101010101" pitchFamily="49" charset="-122"/>
                <a:ea typeface="楷体" panose="02010609060101010101" pitchFamily="49" charset="-122"/>
              </a:rPr>
              <a:t>1949</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月，中国人民解放军同国民党军队进行的战略决战，包括辽沈战役、淮海战役、平津战役三场战略性战役。</a:t>
            </a:r>
          </a:p>
        </p:txBody>
      </p:sp>
    </p:spTree>
    <p:extLst>
      <p:ext uri="{BB962C8B-B14F-4D97-AF65-F5344CB8AC3E}">
        <p14:creationId xmlns:p14="http://schemas.microsoft.com/office/powerpoint/2010/main" val="3813075517"/>
      </p:ext>
    </p:extLst>
  </p:cSld>
  <p:clrMapOvr>
    <a:masterClrMapping/>
  </p:clrMapOvr>
  <p:transition>
    <p:checke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277879" y="1407849"/>
            <a:ext cx="461665" cy="2198466"/>
          </a:xfrm>
          <a:prstGeom prst="rect">
            <a:avLst/>
          </a:prstGeom>
        </p:spPr>
        <p:txBody>
          <a:bodyPr vert="eaVert"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三大战役形势图</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35853" y="106727"/>
            <a:ext cx="4544060" cy="4937021"/>
          </a:xfrm>
          <a:prstGeom prst="rect">
            <a:avLst/>
          </a:prstGeom>
        </p:spPr>
      </p:pic>
    </p:spTree>
    <p:extLst>
      <p:ext uri="{BB962C8B-B14F-4D97-AF65-F5344CB8AC3E}">
        <p14:creationId xmlns:p14="http://schemas.microsoft.com/office/powerpoint/2010/main" val="621105998"/>
      </p:ext>
    </p:extLst>
  </p:cSld>
  <p:clrMapOvr>
    <a:masterClrMapping/>
  </p:clrMapOvr>
  <p:transition>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7109759" y="1925855"/>
            <a:ext cx="1967133" cy="2953254"/>
          </a:xfrm>
          <a:prstGeom prst="rect">
            <a:avLst/>
          </a:prstGeom>
        </p:spPr>
      </p:pic>
      <p:sp>
        <p:nvSpPr>
          <p:cNvPr id="5" name="矩形 4"/>
          <p:cNvSpPr/>
          <p:nvPr/>
        </p:nvSpPr>
        <p:spPr>
          <a:xfrm>
            <a:off x="1718657" y="712658"/>
            <a:ext cx="5575762" cy="1938992"/>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日本的毒气弹为什么会遗留在中国的土地上呢？除此之外，日军还在中国犯下了哪些滔天罪行？</a:t>
            </a:r>
          </a:p>
        </p:txBody>
      </p:sp>
      <p:pic>
        <p:nvPicPr>
          <p:cNvPr id="6" name="图片 5" descr="ae89a0723d011868e8c018fba2d18569.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238" y="2495320"/>
            <a:ext cx="2484276" cy="2484276"/>
          </a:xfrm>
          <a:prstGeom prst="rect">
            <a:avLst/>
          </a:prstGeom>
        </p:spPr>
      </p:pic>
    </p:spTree>
    <p:extLst>
      <p:ext uri="{BB962C8B-B14F-4D97-AF65-F5344CB8AC3E}">
        <p14:creationId xmlns:p14="http://schemas.microsoft.com/office/powerpoint/2010/main" val="304216679"/>
      </p:ext>
    </p:extLst>
  </p:cSld>
  <p:clrMapOvr>
    <a:masterClrMapping/>
  </p:clrMapOvr>
  <p:transition>
    <p:checker dir="ver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1148891179"/>
              </p:ext>
            </p:extLst>
          </p:nvPr>
        </p:nvGraphicFramePr>
        <p:xfrm>
          <a:off x="523701" y="770427"/>
          <a:ext cx="8267011" cy="3840480"/>
        </p:xfrm>
        <a:graphic>
          <a:graphicData uri="http://schemas.openxmlformats.org/drawingml/2006/table">
            <a:tbl>
              <a:tblPr firstRow="1" bandRow="1">
                <a:tableStyleId>{5C22544A-7EE6-4342-B048-85BDC9FD1C3A}</a:tableStyleId>
              </a:tblPr>
              <a:tblGrid>
                <a:gridCol w="1471354"/>
                <a:gridCol w="2381597"/>
                <a:gridCol w="910244"/>
                <a:gridCol w="3503816"/>
              </a:tblGrid>
              <a:tr h="434340">
                <a:tc>
                  <a:txBody>
                    <a:bodyPr/>
                    <a:lstStyle/>
                    <a:p>
                      <a:pPr algn="ctr"/>
                      <a:r>
                        <a:rPr lang="zh-CN" altLang="en-US" sz="2400" b="1" kern="1200" dirty="0" smtClean="0">
                          <a:solidFill>
                            <a:schemeClr val="tx1"/>
                          </a:solidFill>
                          <a:latin typeface="黑体" panose="02010609060101010101" pitchFamily="49" charset="-122"/>
                          <a:ea typeface="黑体" panose="02010609060101010101" pitchFamily="49" charset="-122"/>
                          <a:cs typeface="+mn-cs"/>
                        </a:rPr>
                        <a:t>战役</a:t>
                      </a:r>
                      <a:endParaRPr lang="zh-CN" altLang="en-US" sz="2400" b="1" kern="1200" dirty="0">
                        <a:solidFill>
                          <a:schemeClr val="tx1"/>
                        </a:solidFill>
                        <a:latin typeface="黑体" panose="02010609060101010101" pitchFamily="49" charset="-122"/>
                        <a:ea typeface="黑体" panose="02010609060101010101" pitchFamily="49" charset="-122"/>
                        <a:cs typeface="+mn-cs"/>
                      </a:endParaRPr>
                    </a:p>
                  </a:txBody>
                  <a:tcPr marL="68580" marR="68580" marT="34290" marB="34290" anchor="ctr"/>
                </a:tc>
                <a:tc>
                  <a:txBody>
                    <a:bodyPr/>
                    <a:lstStyle/>
                    <a:p>
                      <a:pPr algn="ctr"/>
                      <a:r>
                        <a:rPr lang="zh-CN" altLang="en-US" sz="2400" b="1" kern="1200" dirty="0" smtClean="0">
                          <a:solidFill>
                            <a:schemeClr val="tx1"/>
                          </a:solidFill>
                          <a:latin typeface="黑体" panose="02010609060101010101" pitchFamily="49" charset="-122"/>
                          <a:ea typeface="黑体" panose="02010609060101010101" pitchFamily="49" charset="-122"/>
                          <a:cs typeface="+mn-cs"/>
                        </a:rPr>
                        <a:t>时间</a:t>
                      </a:r>
                      <a:endParaRPr lang="zh-CN" altLang="en-US" sz="2400" b="1" kern="1200" dirty="0">
                        <a:solidFill>
                          <a:schemeClr val="tx1"/>
                        </a:solidFill>
                        <a:latin typeface="黑体" panose="02010609060101010101" pitchFamily="49" charset="-122"/>
                        <a:ea typeface="黑体" panose="02010609060101010101" pitchFamily="49" charset="-122"/>
                        <a:cs typeface="+mn-cs"/>
                      </a:endParaRPr>
                    </a:p>
                  </a:txBody>
                  <a:tcPr marL="68580" marR="68580" marT="34290" marB="34290" anchor="ctr"/>
                </a:tc>
                <a:tc>
                  <a:txBody>
                    <a:bodyPr/>
                    <a:lstStyle/>
                    <a:p>
                      <a:pPr algn="ctr"/>
                      <a:r>
                        <a:rPr lang="zh-CN" altLang="en-US" sz="2400" b="1" kern="1200" dirty="0" smtClean="0">
                          <a:solidFill>
                            <a:schemeClr val="tx1"/>
                          </a:solidFill>
                          <a:latin typeface="黑体" panose="02010609060101010101" pitchFamily="49" charset="-122"/>
                          <a:ea typeface="黑体" panose="02010609060101010101" pitchFamily="49" charset="-122"/>
                          <a:cs typeface="+mn-cs"/>
                        </a:rPr>
                        <a:t>天数</a:t>
                      </a:r>
                      <a:endParaRPr lang="zh-CN" altLang="en-US" sz="2400" b="1" kern="1200" dirty="0">
                        <a:solidFill>
                          <a:schemeClr val="tx1"/>
                        </a:solidFill>
                        <a:latin typeface="黑体" panose="02010609060101010101" pitchFamily="49" charset="-122"/>
                        <a:ea typeface="黑体" panose="02010609060101010101" pitchFamily="49" charset="-122"/>
                        <a:cs typeface="+mn-cs"/>
                      </a:endParaRPr>
                    </a:p>
                  </a:txBody>
                  <a:tcPr marL="68580" marR="68580" marT="34290" marB="34290" anchor="ctr"/>
                </a:tc>
                <a:tc>
                  <a:txBody>
                    <a:bodyPr/>
                    <a:lstStyle/>
                    <a:p>
                      <a:pPr algn="ctr"/>
                      <a:r>
                        <a:rPr lang="zh-CN" altLang="en-US" sz="2400" b="1" kern="1200" dirty="0" smtClean="0">
                          <a:solidFill>
                            <a:schemeClr val="tx1"/>
                          </a:solidFill>
                          <a:latin typeface="黑体" panose="02010609060101010101" pitchFamily="49" charset="-122"/>
                          <a:ea typeface="黑体" panose="02010609060101010101" pitchFamily="49" charset="-122"/>
                          <a:cs typeface="+mn-cs"/>
                        </a:rPr>
                        <a:t>结果</a:t>
                      </a:r>
                      <a:endParaRPr lang="zh-CN" altLang="en-US" sz="2400" b="1" kern="1200" dirty="0">
                        <a:solidFill>
                          <a:schemeClr val="tx1"/>
                        </a:solidFill>
                        <a:latin typeface="黑体" panose="02010609060101010101" pitchFamily="49" charset="-122"/>
                        <a:ea typeface="黑体" panose="02010609060101010101" pitchFamily="49" charset="-122"/>
                        <a:cs typeface="+mn-cs"/>
                      </a:endParaRPr>
                    </a:p>
                  </a:txBody>
                  <a:tcPr marL="68580" marR="68580" marT="34290" marB="34290" anchor="ctr"/>
                </a:tc>
              </a:tr>
              <a:tr h="1028700">
                <a:tc>
                  <a:txBody>
                    <a:bodyPr/>
                    <a:lstStyle/>
                    <a:p>
                      <a:pPr marL="0" algn="ctr" defTabSz="822960" rtl="0" eaLnBrk="1" latinLnBrk="0" hangingPunct="1"/>
                      <a:r>
                        <a:rPr lang="zh-CN" altLang="zh-CN" sz="2400" b="1" kern="1200" dirty="0" smtClean="0">
                          <a:solidFill>
                            <a:schemeClr val="tx1"/>
                          </a:solidFill>
                          <a:latin typeface="黑体" panose="02010609060101010101" pitchFamily="49" charset="-122"/>
                          <a:ea typeface="黑体" panose="02010609060101010101" pitchFamily="49" charset="-122"/>
                          <a:cs typeface="+mn-cs"/>
                        </a:rPr>
                        <a:t>辽沈战役</a:t>
                      </a:r>
                      <a:endParaRPr lang="zh-CN" altLang="en-US" sz="2400" b="1" kern="1200" dirty="0">
                        <a:solidFill>
                          <a:schemeClr val="tx1"/>
                        </a:solidFill>
                        <a:latin typeface="黑体" panose="02010609060101010101" pitchFamily="49" charset="-122"/>
                        <a:ea typeface="黑体" panose="02010609060101010101" pitchFamily="49" charset="-122"/>
                        <a:cs typeface="+mn-cs"/>
                      </a:endParaRPr>
                    </a:p>
                  </a:txBody>
                  <a:tcPr marL="68580" marR="68580" marT="34290" marB="34290" anchor="ctr"/>
                </a:tc>
                <a:tc>
                  <a:txBody>
                    <a:bodyPr/>
                    <a:lstStyle/>
                    <a:p>
                      <a:pPr algn="ctr"/>
                      <a:r>
                        <a:rPr lang="en-US" altLang="zh-CN" sz="2100" b="1" kern="1200" dirty="0" smtClean="0">
                          <a:solidFill>
                            <a:schemeClr val="tx1"/>
                          </a:solidFill>
                          <a:latin typeface="楷体" panose="02010609060101010101" pitchFamily="49" charset="-122"/>
                          <a:ea typeface="楷体" panose="02010609060101010101" pitchFamily="49" charset="-122"/>
                          <a:cs typeface="+mn-cs"/>
                        </a:rPr>
                        <a:t>1948</a:t>
                      </a:r>
                      <a:r>
                        <a:rPr lang="zh-CN" altLang="zh-CN" sz="2100" b="1" kern="1200" dirty="0" smtClean="0">
                          <a:solidFill>
                            <a:schemeClr val="tx1"/>
                          </a:solidFill>
                          <a:latin typeface="楷体" panose="02010609060101010101" pitchFamily="49" charset="-122"/>
                          <a:ea typeface="楷体" panose="02010609060101010101" pitchFamily="49" charset="-122"/>
                          <a:cs typeface="+mn-cs"/>
                        </a:rPr>
                        <a:t>年</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9</a:t>
                      </a:r>
                      <a:r>
                        <a:rPr lang="zh-CN" altLang="zh-CN" sz="2100" b="1" kern="1200" dirty="0" smtClean="0">
                          <a:solidFill>
                            <a:schemeClr val="tx1"/>
                          </a:solidFill>
                          <a:latin typeface="楷体" panose="02010609060101010101" pitchFamily="49" charset="-122"/>
                          <a:ea typeface="楷体" panose="02010609060101010101" pitchFamily="49" charset="-122"/>
                          <a:cs typeface="+mn-cs"/>
                        </a:rPr>
                        <a:t>月</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12</a:t>
                      </a:r>
                      <a:r>
                        <a:rPr lang="zh-CN" altLang="zh-CN" sz="2100" b="1" kern="1200" dirty="0" smtClean="0">
                          <a:solidFill>
                            <a:schemeClr val="tx1"/>
                          </a:solidFill>
                          <a:latin typeface="楷体" panose="02010609060101010101" pitchFamily="49" charset="-122"/>
                          <a:ea typeface="楷体" panose="02010609060101010101" pitchFamily="49" charset="-122"/>
                          <a:cs typeface="+mn-cs"/>
                        </a:rPr>
                        <a:t>日至</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11</a:t>
                      </a:r>
                      <a:r>
                        <a:rPr lang="zh-CN" altLang="zh-CN" sz="2100" b="1" kern="1200" dirty="0" smtClean="0">
                          <a:solidFill>
                            <a:schemeClr val="tx1"/>
                          </a:solidFill>
                          <a:latin typeface="楷体" panose="02010609060101010101" pitchFamily="49" charset="-122"/>
                          <a:ea typeface="楷体" panose="02010609060101010101" pitchFamily="49" charset="-122"/>
                          <a:cs typeface="+mn-cs"/>
                        </a:rPr>
                        <a:t>月</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2</a:t>
                      </a:r>
                      <a:r>
                        <a:rPr lang="zh-CN" altLang="zh-CN" sz="2100" b="1" kern="1200" dirty="0" smtClean="0">
                          <a:solidFill>
                            <a:schemeClr val="tx1"/>
                          </a:solidFill>
                          <a:latin typeface="楷体" panose="02010609060101010101" pitchFamily="49" charset="-122"/>
                          <a:ea typeface="楷体" panose="02010609060101010101" pitchFamily="49" charset="-122"/>
                          <a:cs typeface="+mn-cs"/>
                        </a:rPr>
                        <a:t>日</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c>
                  <a:txBody>
                    <a:bodyPr/>
                    <a:lstStyle/>
                    <a:p>
                      <a:pPr algn="ctr"/>
                      <a:r>
                        <a:rPr lang="en-US" altLang="zh-CN" sz="2100" b="1" kern="1200" dirty="0" smtClean="0">
                          <a:solidFill>
                            <a:schemeClr val="tx1"/>
                          </a:solidFill>
                          <a:latin typeface="楷体" panose="02010609060101010101" pitchFamily="49" charset="-122"/>
                          <a:ea typeface="楷体" panose="02010609060101010101" pitchFamily="49" charset="-122"/>
                          <a:cs typeface="+mn-cs"/>
                        </a:rPr>
                        <a:t>52</a:t>
                      </a:r>
                      <a:r>
                        <a:rPr lang="zh-CN" altLang="zh-CN" sz="2100" b="1" kern="1200" dirty="0" smtClean="0">
                          <a:solidFill>
                            <a:schemeClr val="tx1"/>
                          </a:solidFill>
                          <a:latin typeface="楷体" panose="02010609060101010101" pitchFamily="49" charset="-122"/>
                          <a:ea typeface="楷体" panose="02010609060101010101" pitchFamily="49" charset="-122"/>
                          <a:cs typeface="+mn-cs"/>
                        </a:rPr>
                        <a:t>天</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c>
                  <a:txBody>
                    <a:bodyPr/>
                    <a:lstStyle/>
                    <a:p>
                      <a:pPr marL="0" marR="0" indent="0" algn="just" defTabSz="822960" rtl="0" eaLnBrk="1" fontAlgn="auto" latinLnBrk="0" hangingPunct="1">
                        <a:lnSpc>
                          <a:spcPct val="100000"/>
                        </a:lnSpc>
                        <a:spcBef>
                          <a:spcPts val="0"/>
                        </a:spcBef>
                        <a:spcAft>
                          <a:spcPts val="0"/>
                        </a:spcAft>
                        <a:buClrTx/>
                        <a:buSzTx/>
                        <a:buFontTx/>
                        <a:buNone/>
                        <a:tabLst/>
                        <a:defRPr/>
                      </a:pPr>
                      <a:r>
                        <a:rPr lang="zh-CN" altLang="zh-CN" sz="2100" b="1" kern="1200" dirty="0" smtClean="0">
                          <a:solidFill>
                            <a:schemeClr val="tx1"/>
                          </a:solidFill>
                          <a:latin typeface="楷体" panose="02010609060101010101" pitchFamily="49" charset="-122"/>
                          <a:ea typeface="楷体" panose="02010609060101010101" pitchFamily="49" charset="-122"/>
                          <a:cs typeface="+mn-cs"/>
                        </a:rPr>
                        <a:t>共歼灭国民党军</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47</a:t>
                      </a:r>
                      <a:r>
                        <a:rPr lang="zh-CN" altLang="zh-CN" sz="2100" b="1" kern="1200" dirty="0" smtClean="0">
                          <a:solidFill>
                            <a:schemeClr val="tx1"/>
                          </a:solidFill>
                          <a:latin typeface="楷体" panose="02010609060101010101" pitchFamily="49" charset="-122"/>
                          <a:ea typeface="楷体" panose="02010609060101010101" pitchFamily="49" charset="-122"/>
                          <a:cs typeface="+mn-cs"/>
                        </a:rPr>
                        <a:t>万余人，东北全境获得解放。</a:t>
                      </a:r>
                      <a:endParaRPr lang="zh-CN" altLang="en-US" sz="2100" b="1" kern="1200" dirty="0" smtClean="0">
                        <a:solidFill>
                          <a:schemeClr val="tx1"/>
                        </a:solidFill>
                        <a:latin typeface="楷体" panose="02010609060101010101" pitchFamily="49" charset="-122"/>
                        <a:ea typeface="楷体" panose="02010609060101010101" pitchFamily="49" charset="-122"/>
                        <a:cs typeface="+mn-cs"/>
                      </a:endParaRPr>
                    </a:p>
                    <a:p>
                      <a:pPr algn="just"/>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r>
              <a:tr h="1028700">
                <a:tc>
                  <a:txBody>
                    <a:bodyPr/>
                    <a:lstStyle/>
                    <a:p>
                      <a:pPr marL="0" algn="ctr" defTabSz="822960" rtl="0" eaLnBrk="1" latinLnBrk="0" hangingPunct="1"/>
                      <a:r>
                        <a:rPr lang="zh-CN" altLang="en-US" sz="2400" b="1" kern="1200" dirty="0" smtClean="0">
                          <a:solidFill>
                            <a:schemeClr val="tx1"/>
                          </a:solidFill>
                          <a:latin typeface="黑体" panose="02010609060101010101" pitchFamily="49" charset="-122"/>
                          <a:ea typeface="黑体" panose="02010609060101010101" pitchFamily="49" charset="-122"/>
                          <a:cs typeface="+mn-cs"/>
                        </a:rPr>
                        <a:t>淮海战役</a:t>
                      </a:r>
                      <a:endParaRPr lang="zh-CN" altLang="en-US" sz="2400" b="1" kern="1200" dirty="0">
                        <a:solidFill>
                          <a:schemeClr val="tx1"/>
                        </a:solidFill>
                        <a:latin typeface="黑体" panose="02010609060101010101" pitchFamily="49" charset="-122"/>
                        <a:ea typeface="黑体" panose="02010609060101010101" pitchFamily="49" charset="-122"/>
                        <a:cs typeface="+mn-cs"/>
                      </a:endParaRPr>
                    </a:p>
                  </a:txBody>
                  <a:tcPr marL="68580" marR="68580" marT="34290" marB="34290" anchor="ctr"/>
                </a:tc>
                <a:tc>
                  <a:txBody>
                    <a:bodyPr/>
                    <a:lstStyle/>
                    <a:p>
                      <a:pPr algn="ctr"/>
                      <a:r>
                        <a:rPr lang="en-US" altLang="zh-CN" sz="2100" b="1" kern="1200" dirty="0" smtClean="0">
                          <a:solidFill>
                            <a:schemeClr val="tx1"/>
                          </a:solidFill>
                          <a:latin typeface="楷体" panose="02010609060101010101" pitchFamily="49" charset="-122"/>
                          <a:ea typeface="楷体" panose="02010609060101010101" pitchFamily="49" charset="-122"/>
                          <a:cs typeface="+mn-cs"/>
                        </a:rPr>
                        <a:t>1948</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年</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11</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月</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6</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日至</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1949</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年</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月</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10</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日</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c>
                  <a:txBody>
                    <a:bodyPr/>
                    <a:lstStyle/>
                    <a:p>
                      <a:pPr algn="ctr"/>
                      <a:r>
                        <a:rPr lang="en-US" altLang="zh-CN" sz="2100" b="1" kern="1200" dirty="0" smtClean="0">
                          <a:solidFill>
                            <a:schemeClr val="tx1"/>
                          </a:solidFill>
                          <a:latin typeface="楷体" panose="02010609060101010101" pitchFamily="49" charset="-122"/>
                          <a:ea typeface="楷体" panose="02010609060101010101" pitchFamily="49" charset="-122"/>
                          <a:cs typeface="+mn-cs"/>
                        </a:rPr>
                        <a:t>66</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天</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c>
                  <a:txBody>
                    <a:bodyPr/>
                    <a:lstStyle/>
                    <a:p>
                      <a:pPr marL="0" marR="0" indent="0" algn="just" defTabSz="822960" rtl="0" eaLnBrk="1" fontAlgn="auto" latinLnBrk="0" hangingPunct="1">
                        <a:lnSpc>
                          <a:spcPct val="100000"/>
                        </a:lnSpc>
                        <a:spcBef>
                          <a:spcPts val="0"/>
                        </a:spcBef>
                        <a:spcAft>
                          <a:spcPts val="0"/>
                        </a:spcAft>
                        <a:buClrTx/>
                        <a:buSzTx/>
                        <a:buFontTx/>
                        <a:buNone/>
                        <a:tabLst/>
                        <a:defRPr/>
                      </a:pPr>
                      <a:r>
                        <a:rPr lang="zh-CN" altLang="en-US" sz="2100" b="1" kern="1200" dirty="0" smtClean="0">
                          <a:solidFill>
                            <a:schemeClr val="tx1"/>
                          </a:solidFill>
                          <a:latin typeface="楷体" panose="02010609060101010101" pitchFamily="49" charset="-122"/>
                          <a:ea typeface="楷体" panose="02010609060101010101" pitchFamily="49" charset="-122"/>
                          <a:cs typeface="+mn-cs"/>
                        </a:rPr>
                        <a:t>共歼灭敌人</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55</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万多人，解放了长江以北的华东、中原地区。</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r>
              <a:tr h="1348740">
                <a:tc>
                  <a:txBody>
                    <a:bodyPr/>
                    <a:lstStyle/>
                    <a:p>
                      <a:pPr marL="0" algn="ctr" defTabSz="822960" rtl="0" eaLnBrk="1" latinLnBrk="0" hangingPunct="1"/>
                      <a:r>
                        <a:rPr lang="zh-CN" altLang="en-US" sz="2400" b="1" kern="1200" dirty="0" smtClean="0">
                          <a:solidFill>
                            <a:schemeClr val="tx1"/>
                          </a:solidFill>
                          <a:latin typeface="黑体" panose="02010609060101010101" pitchFamily="49" charset="-122"/>
                          <a:ea typeface="黑体" panose="02010609060101010101" pitchFamily="49" charset="-122"/>
                          <a:cs typeface="+mn-cs"/>
                        </a:rPr>
                        <a:t>平津战役</a:t>
                      </a:r>
                      <a:endParaRPr lang="zh-CN" altLang="en-US" sz="2400" b="1" kern="1200" dirty="0">
                        <a:solidFill>
                          <a:schemeClr val="tx1"/>
                        </a:solidFill>
                        <a:latin typeface="黑体" panose="02010609060101010101" pitchFamily="49" charset="-122"/>
                        <a:ea typeface="黑体" panose="02010609060101010101" pitchFamily="49" charset="-122"/>
                        <a:cs typeface="+mn-cs"/>
                      </a:endParaRPr>
                    </a:p>
                  </a:txBody>
                  <a:tcPr marL="68580" marR="68580" marT="34290" marB="34290" anchor="ctr"/>
                </a:tc>
                <a:tc>
                  <a:txBody>
                    <a:bodyPr/>
                    <a:lstStyle/>
                    <a:p>
                      <a:pPr algn="ctr"/>
                      <a:r>
                        <a:rPr lang="en-US" altLang="zh-CN" sz="2100" b="1" kern="1200" dirty="0" smtClean="0">
                          <a:solidFill>
                            <a:schemeClr val="tx1"/>
                          </a:solidFill>
                          <a:latin typeface="楷体" panose="02010609060101010101" pitchFamily="49" charset="-122"/>
                          <a:ea typeface="楷体" panose="02010609060101010101" pitchFamily="49" charset="-122"/>
                          <a:cs typeface="+mn-cs"/>
                        </a:rPr>
                        <a:t>1948</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年</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12</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月</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5</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日开始，</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1949</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年</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月</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31</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日</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c>
                  <a:txBody>
                    <a:bodyPr/>
                    <a:lstStyle/>
                    <a:p>
                      <a:pPr algn="ctr"/>
                      <a:r>
                        <a:rPr lang="en-US" altLang="zh-CN" sz="2100" b="1" kern="1200" dirty="0" smtClean="0">
                          <a:solidFill>
                            <a:schemeClr val="tx1"/>
                          </a:solidFill>
                          <a:latin typeface="楷体" panose="02010609060101010101" pitchFamily="49" charset="-122"/>
                          <a:ea typeface="楷体" panose="02010609060101010101" pitchFamily="49" charset="-122"/>
                          <a:cs typeface="+mn-cs"/>
                        </a:rPr>
                        <a:t>64</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天</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c>
                  <a:txBody>
                    <a:bodyPr/>
                    <a:lstStyle/>
                    <a:p>
                      <a:pPr marL="0" marR="0" indent="0" algn="just" defTabSz="822960" rtl="0" eaLnBrk="1" fontAlgn="auto" latinLnBrk="0" hangingPunct="1">
                        <a:lnSpc>
                          <a:spcPct val="100000"/>
                        </a:lnSpc>
                        <a:spcBef>
                          <a:spcPts val="0"/>
                        </a:spcBef>
                        <a:spcAft>
                          <a:spcPts val="0"/>
                        </a:spcAft>
                        <a:buClrTx/>
                        <a:buSzTx/>
                        <a:buFontTx/>
                        <a:buNone/>
                        <a:tabLst/>
                        <a:defRPr/>
                      </a:pPr>
                      <a:r>
                        <a:rPr lang="zh-CN" altLang="en-US" sz="2100" b="1" kern="1200" dirty="0" smtClean="0">
                          <a:solidFill>
                            <a:schemeClr val="tx1"/>
                          </a:solidFill>
                          <a:latin typeface="楷体" panose="02010609060101010101" pitchFamily="49" charset="-122"/>
                          <a:ea typeface="楷体" panose="02010609060101010101" pitchFamily="49" charset="-122"/>
                          <a:cs typeface="+mn-cs"/>
                        </a:rPr>
                        <a:t>消灭及改编中华民国国军</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3</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个兵团，</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13</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个军</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50</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个师共计</a:t>
                      </a:r>
                      <a:r>
                        <a:rPr lang="en-US" altLang="zh-CN" sz="2100" b="1" kern="1200" dirty="0" smtClean="0">
                          <a:solidFill>
                            <a:schemeClr val="tx1"/>
                          </a:solidFill>
                          <a:latin typeface="楷体" panose="02010609060101010101" pitchFamily="49" charset="-122"/>
                          <a:ea typeface="楷体" panose="02010609060101010101" pitchFamily="49" charset="-122"/>
                          <a:cs typeface="+mn-cs"/>
                        </a:rPr>
                        <a:t>52.1</a:t>
                      </a:r>
                      <a:r>
                        <a:rPr lang="zh-CN" altLang="en-US" sz="2100" b="1" kern="1200" dirty="0" smtClean="0">
                          <a:solidFill>
                            <a:schemeClr val="tx1"/>
                          </a:solidFill>
                          <a:latin typeface="楷体" panose="02010609060101010101" pitchFamily="49" charset="-122"/>
                          <a:ea typeface="楷体" panose="02010609060101010101" pitchFamily="49" charset="-122"/>
                          <a:cs typeface="+mn-cs"/>
                        </a:rPr>
                        <a:t>万人，解放了北平、天津在内的华北大片地区。</a:t>
                      </a:r>
                      <a:endParaRPr lang="zh-CN" altLang="en-US" sz="2100" b="1" kern="1200" dirty="0">
                        <a:solidFill>
                          <a:schemeClr val="tx1"/>
                        </a:solidFill>
                        <a:latin typeface="楷体" panose="02010609060101010101" pitchFamily="49" charset="-122"/>
                        <a:ea typeface="楷体" panose="02010609060101010101" pitchFamily="49" charset="-122"/>
                        <a:cs typeface="+mn-cs"/>
                      </a:endParaRPr>
                    </a:p>
                  </a:txBody>
                  <a:tcPr marL="68580" marR="68580" marT="34290" marB="34290" anchor="ctr"/>
                </a:tc>
              </a:tr>
            </a:tbl>
          </a:graphicData>
        </a:graphic>
      </p:graphicFrame>
    </p:spTree>
    <p:extLst>
      <p:ext uri="{BB962C8B-B14F-4D97-AF65-F5344CB8AC3E}">
        <p14:creationId xmlns:p14="http://schemas.microsoft.com/office/powerpoint/2010/main" val="3688537192"/>
      </p:ext>
    </p:extLst>
  </p:cSld>
  <p:clrMapOvr>
    <a:masterClrMapping/>
  </p:clrMapOvr>
  <p:transition>
    <p:checker dir="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83424" y="1394531"/>
            <a:ext cx="4654089" cy="2839239"/>
          </a:xfrm>
          <a:prstGeom prst="rect">
            <a:avLst/>
          </a:prstGeom>
        </p:spPr>
        <p:txBody>
          <a:bodyPr wrap="square" lIns="68580" tIns="34290" rIns="68580" bIns="34290">
            <a:spAutoFit/>
          </a:bodyPr>
          <a:lstStyle/>
          <a:p>
            <a:pPr algn="just">
              <a:lnSpc>
                <a:spcPct val="125000"/>
              </a:lnSpc>
            </a:pPr>
            <a:r>
              <a:rPr lang="en-US" altLang="zh-CN" sz="2400" b="1" dirty="0">
                <a:latin typeface="楷体" panose="02010609060101010101" pitchFamily="49" charset="-122"/>
                <a:ea typeface="楷体" panose="02010609060101010101" pitchFamily="49" charset="-122"/>
              </a:rPr>
              <a:t>    1949</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4</a:t>
            </a:r>
            <a:r>
              <a:rPr lang="zh-CN" altLang="en-US" sz="2400" b="1" dirty="0">
                <a:latin typeface="楷体" panose="02010609060101010101" pitchFamily="49" charset="-122"/>
                <a:ea typeface="楷体" panose="02010609060101010101" pitchFamily="49" charset="-122"/>
              </a:rPr>
              <a:t>月</a:t>
            </a:r>
            <a:r>
              <a:rPr lang="en-US" altLang="zh-CN" sz="2400" b="1" dirty="0">
                <a:latin typeface="楷体" panose="02010609060101010101" pitchFamily="49" charset="-122"/>
                <a:ea typeface="楷体" panose="02010609060101010101" pitchFamily="49" charset="-122"/>
              </a:rPr>
              <a:t>20</a:t>
            </a:r>
            <a:r>
              <a:rPr lang="zh-CN" altLang="en-US" sz="2400" b="1" dirty="0">
                <a:latin typeface="楷体" panose="02010609060101010101" pitchFamily="49" charset="-122"/>
                <a:ea typeface="楷体" panose="02010609060101010101" pitchFamily="49" charset="-122"/>
              </a:rPr>
              <a:t>日，国民党政府最后拒绝在</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国内和平协定（最后修正案）</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上签字。</a:t>
            </a:r>
            <a:r>
              <a:rPr lang="en-US" altLang="zh-CN" sz="2400" b="1" dirty="0">
                <a:latin typeface="楷体" panose="02010609060101010101" pitchFamily="49" charset="-122"/>
                <a:ea typeface="楷体" panose="02010609060101010101" pitchFamily="49" charset="-122"/>
              </a:rPr>
              <a:t>21</a:t>
            </a:r>
            <a:r>
              <a:rPr lang="zh-CN" altLang="en-US" sz="2400" b="1" dirty="0">
                <a:latin typeface="楷体" panose="02010609060101010101" pitchFamily="49" charset="-122"/>
                <a:ea typeface="楷体" panose="02010609060101010101" pitchFamily="49" charset="-122"/>
              </a:rPr>
              <a:t>日，毛泽东和朱德发布了</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向全国进军的命令</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4</a:t>
            </a:r>
            <a:r>
              <a:rPr lang="zh-CN" altLang="en-US" sz="2400" b="1" dirty="0">
                <a:latin typeface="楷体" panose="02010609060101010101" pitchFamily="49" charset="-122"/>
                <a:ea typeface="楷体" panose="02010609060101010101" pitchFamily="49" charset="-122"/>
              </a:rPr>
              <a:t>月</a:t>
            </a:r>
            <a:r>
              <a:rPr lang="en-US" altLang="zh-CN" sz="2400" b="1" dirty="0">
                <a:latin typeface="楷体" panose="02010609060101010101" pitchFamily="49" charset="-122"/>
                <a:ea typeface="楷体" panose="02010609060101010101" pitchFamily="49" charset="-122"/>
              </a:rPr>
              <a:t>23</a:t>
            </a:r>
            <a:r>
              <a:rPr lang="zh-CN" altLang="en-US" sz="2400" b="1" dirty="0">
                <a:latin typeface="楷体" panose="02010609060101010101" pitchFamily="49" charset="-122"/>
                <a:ea typeface="楷体" panose="02010609060101010101" pitchFamily="49" charset="-122"/>
              </a:rPr>
              <a:t>日，第三野战军一部解放了南京，南京政府垮台。</a:t>
            </a:r>
          </a:p>
        </p:txBody>
      </p:sp>
      <p:sp>
        <p:nvSpPr>
          <p:cNvPr id="2" name="矩形 1"/>
          <p:cNvSpPr/>
          <p:nvPr/>
        </p:nvSpPr>
        <p:spPr>
          <a:xfrm>
            <a:off x="2160421" y="781097"/>
            <a:ext cx="1374415" cy="438581"/>
          </a:xfrm>
          <a:prstGeom prst="rect">
            <a:avLst/>
          </a:prstGeom>
        </p:spPr>
        <p:txBody>
          <a:bodyPr wrap="none" lIns="68580" tIns="34290" rIns="68580" bIns="34290">
            <a:spAutoFit/>
          </a:bodyPr>
          <a:lstStyle/>
          <a:p>
            <a:pPr algn="ctr"/>
            <a:r>
              <a:rPr lang="zh-CN" altLang="en-US" sz="2400" b="1" dirty="0">
                <a:latin typeface="黑体" panose="02010609060101010101" pitchFamily="49" charset="-122"/>
                <a:ea typeface="黑体" panose="02010609060101010101" pitchFamily="49" charset="-122"/>
              </a:rPr>
              <a:t>渡江战役</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39334" y="1507267"/>
            <a:ext cx="3652682" cy="2726504"/>
          </a:xfrm>
          <a:prstGeom prst="rect">
            <a:avLst/>
          </a:prstGeom>
        </p:spPr>
      </p:pic>
    </p:spTree>
    <p:extLst>
      <p:ext uri="{BB962C8B-B14F-4D97-AF65-F5344CB8AC3E}">
        <p14:creationId xmlns:p14="http://schemas.microsoft.com/office/powerpoint/2010/main" val="2545787377"/>
      </p:ext>
    </p:extLst>
  </p:cSld>
  <p:clrMapOvr>
    <a:masterClrMapping/>
  </p:clrMapOvr>
  <p:transition>
    <p:checker dir="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47892" y="3565001"/>
            <a:ext cx="2716784" cy="392415"/>
          </a:xfrm>
          <a:prstGeom prst="rect">
            <a:avLst/>
          </a:prstGeom>
        </p:spPr>
        <p:txBody>
          <a:bodyPr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百万雄师过大江</a:t>
            </a:r>
          </a:p>
        </p:txBody>
      </p:sp>
      <p:sp>
        <p:nvSpPr>
          <p:cNvPr id="7" name="矩形 6"/>
          <p:cNvSpPr/>
          <p:nvPr/>
        </p:nvSpPr>
        <p:spPr>
          <a:xfrm>
            <a:off x="5456705" y="3565001"/>
            <a:ext cx="2716784" cy="392415"/>
          </a:xfrm>
          <a:prstGeom prst="rect">
            <a:avLst/>
          </a:prstGeom>
        </p:spPr>
        <p:txBody>
          <a:bodyPr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解放南京</a:t>
            </a:r>
          </a:p>
        </p:txBody>
      </p:sp>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1683" y="1103515"/>
            <a:ext cx="4133129" cy="2407712"/>
          </a:xfrm>
          <a:prstGeom prst="rect">
            <a:avLst/>
          </a:prstGeom>
          <a:ln>
            <a:noFill/>
          </a:ln>
          <a:effectLst>
            <a:softEdge rad="112500"/>
          </a:effectLst>
        </p:spPr>
      </p:pic>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95615" y="1103515"/>
            <a:ext cx="3648545" cy="2407711"/>
          </a:xfrm>
          <a:prstGeom prst="rect">
            <a:avLst/>
          </a:prstGeom>
          <a:ln>
            <a:noFill/>
          </a:ln>
          <a:effectLst>
            <a:softEdge rad="112500"/>
          </a:effectLst>
        </p:spPr>
      </p:pic>
    </p:spTree>
    <p:extLst>
      <p:ext uri="{BB962C8B-B14F-4D97-AF65-F5344CB8AC3E}">
        <p14:creationId xmlns:p14="http://schemas.microsoft.com/office/powerpoint/2010/main" val="2307646959"/>
      </p:ext>
    </p:extLst>
  </p:cSld>
  <p:clrMapOvr>
    <a:masterClrMapping/>
  </p:clrMapOvr>
  <p:transition>
    <p:checker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14598" y="950724"/>
            <a:ext cx="5071803" cy="3762568"/>
          </a:xfrm>
          <a:prstGeom prst="rect">
            <a:avLst/>
          </a:prstGeom>
        </p:spPr>
        <p:txBody>
          <a:bodyPr wrap="square" lIns="68580" tIns="34290" rIns="68580" bIns="34290">
            <a:spAutoFit/>
          </a:bodyPr>
          <a:lstStyle/>
          <a:p>
            <a:pPr algn="just">
              <a:lnSpc>
                <a:spcPct val="125000"/>
              </a:lnSpc>
            </a:pPr>
            <a:r>
              <a:rPr lang="zh-CN" altLang="en-US" sz="2400" b="1" dirty="0">
                <a:latin typeface="楷体" panose="02010609060101010101" pitchFamily="49" charset="-122"/>
                <a:ea typeface="楷体" panose="02010609060101010101" pitchFamily="49" charset="-122"/>
              </a:rPr>
              <a:t>    西柏坡位于河北省石家庄市平山县中部，曾是中共中央所在地，党中央和毛主席在此指挥了震惊中外的辽沈、淮海、平津三大战役，召开了具有伟大历史意义的七届二中全会和全国土地会议，解放全中国，故有“新中国从这里走来”、“中国命运定于此村”的美誉。为我国革命圣地之一。</a:t>
            </a:r>
          </a:p>
        </p:txBody>
      </p:sp>
      <p:sp>
        <p:nvSpPr>
          <p:cNvPr id="7" name="矩形 6"/>
          <p:cNvSpPr/>
          <p:nvPr/>
        </p:nvSpPr>
        <p:spPr>
          <a:xfrm>
            <a:off x="1491534" y="464789"/>
            <a:ext cx="2716784" cy="438581"/>
          </a:xfrm>
          <a:prstGeom prst="rect">
            <a:avLst/>
          </a:prstGeom>
        </p:spPr>
        <p:txBody>
          <a:bodyPr wrap="square" lIns="68580" tIns="34290" rIns="68580" bIns="34290">
            <a:spAutoFit/>
          </a:bodyPr>
          <a:lstStyle/>
          <a:p>
            <a:pPr algn="ctr"/>
            <a:r>
              <a:rPr lang="zh-CN" altLang="en-US" sz="2400" b="1" dirty="0">
                <a:latin typeface="黑体" panose="02010609060101010101" pitchFamily="49" charset="-122"/>
                <a:ea typeface="黑体" panose="02010609060101010101" pitchFamily="49" charset="-122"/>
              </a:rPr>
              <a:t>西柏坡</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38692" y="2873720"/>
            <a:ext cx="2621339" cy="1737245"/>
          </a:xfrm>
          <a:prstGeom prst="rect">
            <a:avLst/>
          </a:prstGeom>
          <a:ln>
            <a:noFill/>
          </a:ln>
          <a:effectLst>
            <a:outerShdw blurRad="292100" dist="139700" dir="2700000" algn="tl" rotWithShape="0">
              <a:srgbClr val="333333">
                <a:alpha val="65000"/>
              </a:srgbClr>
            </a:outerShdw>
          </a:effectLst>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20728" y="950725"/>
            <a:ext cx="2639303" cy="17595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37460689"/>
      </p:ext>
    </p:extLst>
  </p:cSld>
  <p:clrMapOvr>
    <a:masterClrMapping/>
  </p:clrMapOvr>
  <p:transition>
    <p:checker dir="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32310" y="1315269"/>
            <a:ext cx="2915990" cy="692498"/>
          </a:xfrm>
          <a:prstGeom prst="rect">
            <a:avLst/>
          </a:prstGeom>
        </p:spPr>
        <p:txBody>
          <a:bodyPr wrap="square" lIns="68580" tIns="34290" rIns="68580" bIns="34290">
            <a:spAutoFit/>
          </a:bodyPr>
          <a:lstStyle/>
          <a:p>
            <a:pPr algn="just">
              <a:lnSpc>
                <a:spcPct val="150000"/>
              </a:lnSpc>
            </a:pPr>
            <a:r>
              <a:rPr lang="en-US" altLang="zh-CN" sz="2700" b="1" dirty="0">
                <a:latin typeface="楷体" panose="02010609060101010101" pitchFamily="49" charset="-122"/>
                <a:ea typeface="楷体" panose="02010609060101010101" pitchFamily="49" charset="-122"/>
              </a:rPr>
              <a:t>1.</a:t>
            </a:r>
            <a:r>
              <a:rPr lang="zh-CN" altLang="en-US" sz="2700" b="1" dirty="0">
                <a:latin typeface="楷体" panose="02010609060101010101" pitchFamily="49" charset="-122"/>
                <a:ea typeface="楷体" panose="02010609060101010101" pitchFamily="49" charset="-122"/>
              </a:rPr>
              <a:t>军民一家亲</a:t>
            </a:r>
            <a:endParaRPr lang="zh-CN" altLang="zh-CN" sz="2700" b="1" dirty="0">
              <a:latin typeface="楷体" panose="02010609060101010101" pitchFamily="49" charset="-122"/>
              <a:ea typeface="楷体" panose="02010609060101010101" pitchFamily="49" charset="-122"/>
            </a:endParaRPr>
          </a:p>
        </p:txBody>
      </p:sp>
      <p:sp>
        <p:nvSpPr>
          <p:cNvPr id="6" name="标题 1"/>
          <p:cNvSpPr txBox="1">
            <a:spLocks/>
          </p:cNvSpPr>
          <p:nvPr/>
        </p:nvSpPr>
        <p:spPr bwMode="auto">
          <a:xfrm>
            <a:off x="514348" y="315378"/>
            <a:ext cx="179243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r>
              <a:rPr lang="zh-CN" altLang="en-US" sz="3000" dirty="0"/>
              <a:t>铭记先烈</a:t>
            </a:r>
          </a:p>
        </p:txBody>
      </p:sp>
      <p:sp>
        <p:nvSpPr>
          <p:cNvPr id="7"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2310" y="2100822"/>
            <a:ext cx="6415983" cy="2322043"/>
          </a:xfrm>
          <a:prstGeom prst="rect">
            <a:avLst/>
          </a:prstGeom>
          <a:ln>
            <a:noFill/>
          </a:ln>
          <a:effectLst>
            <a:outerShdw blurRad="292100" dist="139700" dir="2700000" algn="tl" rotWithShape="0">
              <a:srgbClr val="333333">
                <a:alpha val="65000"/>
              </a:srgbClr>
            </a:outerShdw>
          </a:effectLst>
        </p:spPr>
      </p:pic>
      <p:pic>
        <p:nvPicPr>
          <p:cNvPr id="10" name="图片 9"/>
          <p:cNvPicPr>
            <a:picLocks noChangeAspect="1"/>
          </p:cNvPicPr>
          <p:nvPr/>
        </p:nvPicPr>
        <p:blipFill>
          <a:blip r:embed="rId4"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7362517" y="2234797"/>
            <a:ext cx="1781483" cy="2674538"/>
          </a:xfrm>
          <a:prstGeom prst="rect">
            <a:avLst/>
          </a:prstGeom>
        </p:spPr>
      </p:pic>
      <p:sp>
        <p:nvSpPr>
          <p:cNvPr id="11" name="圆角矩形标注 10"/>
          <p:cNvSpPr/>
          <p:nvPr/>
        </p:nvSpPr>
        <p:spPr>
          <a:xfrm>
            <a:off x="5062451" y="660863"/>
            <a:ext cx="3317436" cy="1059872"/>
          </a:xfrm>
          <a:prstGeom prst="wedgeRoundRectCallout">
            <a:avLst>
              <a:gd name="adj1" fmla="val 39208"/>
              <a:gd name="adj2" fmla="val 68331"/>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r>
              <a:rPr lang="zh-CN" altLang="en-US" sz="2100" b="1" dirty="0">
                <a:solidFill>
                  <a:schemeClr val="tx1"/>
                </a:solidFill>
                <a:latin typeface="楷体" panose="02010609060101010101" pitchFamily="49" charset="-122"/>
                <a:ea typeface="楷体" panose="02010609060101010101" pitchFamily="49" charset="-122"/>
              </a:rPr>
              <a:t>    中国革命取得胜利是人民群众的支持分不开的。</a:t>
            </a:r>
          </a:p>
        </p:txBody>
      </p:sp>
    </p:spTree>
    <p:extLst>
      <p:ext uri="{BB962C8B-B14F-4D97-AF65-F5344CB8AC3E}">
        <p14:creationId xmlns:p14="http://schemas.microsoft.com/office/powerpoint/2010/main" val="2357248492"/>
      </p:ext>
    </p:extLst>
  </p:cSld>
  <p:clrMapOvr>
    <a:masterClrMapping/>
  </p:clrMapOvr>
  <p:transition>
    <p:checker dir="ver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410473" y="3365497"/>
            <a:ext cx="6091151" cy="1038746"/>
          </a:xfrm>
          <a:prstGeom prst="rect">
            <a:avLst/>
          </a:prstGeom>
        </p:spPr>
        <p:txBody>
          <a:bodyPr wrap="square" lIns="68580" tIns="34290" rIns="68580" bIns="34290">
            <a:spAutoFit/>
          </a:bodyPr>
          <a:lstStyle/>
          <a:p>
            <a:pPr algn="just"/>
            <a:r>
              <a:rPr lang="zh-CN" altLang="en-US" sz="2100" dirty="0">
                <a:latin typeface="黑体" panose="02010609060101010101" pitchFamily="49" charset="-122"/>
                <a:ea typeface="黑体" panose="02010609060101010101" pitchFamily="49" charset="-122"/>
              </a:rPr>
              <a:t>    淮海战役的胜利</a:t>
            </a:r>
            <a:r>
              <a:rPr lang="en-US" altLang="zh-CN" sz="2100" dirty="0">
                <a:latin typeface="黑体" panose="02010609060101010101" pitchFamily="49" charset="-122"/>
                <a:ea typeface="黑体" panose="02010609060101010101" pitchFamily="49" charset="-122"/>
              </a:rPr>
              <a:t>,</a:t>
            </a:r>
            <a:r>
              <a:rPr lang="zh-CN" altLang="en-US" sz="2100" dirty="0">
                <a:latin typeface="黑体" panose="02010609060101010101" pitchFamily="49" charset="-122"/>
                <a:ea typeface="黑体" panose="02010609060101010101" pitchFamily="49" charset="-122"/>
              </a:rPr>
              <a:t>是人民群众用小推车推出来的。</a:t>
            </a:r>
            <a:endParaRPr lang="en-US" altLang="zh-CN" sz="2100" dirty="0">
              <a:latin typeface="黑体" panose="02010609060101010101" pitchFamily="49" charset="-122"/>
              <a:ea typeface="黑体" panose="02010609060101010101" pitchFamily="49" charset="-122"/>
            </a:endParaRPr>
          </a:p>
          <a:p>
            <a:pPr algn="r"/>
            <a:r>
              <a:rPr lang="en-US" altLang="zh-CN" sz="2100" dirty="0">
                <a:latin typeface="黑体" panose="02010609060101010101" pitchFamily="49" charset="-122"/>
                <a:ea typeface="黑体" panose="02010609060101010101" pitchFamily="49" charset="-122"/>
              </a:rPr>
              <a:t>——</a:t>
            </a:r>
            <a:r>
              <a:rPr lang="zh-CN" altLang="en-US" sz="2100" dirty="0">
                <a:latin typeface="黑体" panose="02010609060101010101" pitchFamily="49" charset="-122"/>
                <a:ea typeface="黑体" panose="02010609060101010101" pitchFamily="49" charset="-122"/>
              </a:rPr>
              <a:t>陈毅</a:t>
            </a:r>
          </a:p>
        </p:txBody>
      </p:sp>
      <p:pic>
        <p:nvPicPr>
          <p:cNvPr id="10" name="图片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1083" y="1043414"/>
            <a:ext cx="2310541" cy="1713287"/>
          </a:xfrm>
          <a:prstGeom prst="rect">
            <a:avLst/>
          </a:prstGeom>
          <a:ln>
            <a:noFill/>
          </a:ln>
          <a:effectLst>
            <a:outerShdw blurRad="292100" dist="139700" dir="2700000" algn="tl" rotWithShape="0">
              <a:srgbClr val="333333">
                <a:alpha val="65000"/>
              </a:srgbClr>
            </a:outerShdw>
          </a:effectLst>
        </p:spPr>
      </p:pic>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9885" y="1043414"/>
            <a:ext cx="3009236" cy="171328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92368369"/>
      </p:ext>
    </p:extLst>
  </p:cSld>
  <p:clrMapOvr>
    <a:masterClrMapping/>
  </p:clrMapOvr>
  <p:transition>
    <p:checker dir="vert"/>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57743" y="822741"/>
            <a:ext cx="2915990" cy="692497"/>
          </a:xfrm>
          <a:prstGeom prst="rect">
            <a:avLst/>
          </a:prstGeom>
        </p:spPr>
        <p:txBody>
          <a:bodyPr wrap="square" lIns="68580" tIns="34290" rIns="68580" bIns="34290">
            <a:spAutoFit/>
          </a:bodyPr>
          <a:lstStyle/>
          <a:p>
            <a:pPr algn="just">
              <a:lnSpc>
                <a:spcPct val="150000"/>
              </a:lnSpc>
            </a:pPr>
            <a:r>
              <a:rPr lang="en-US" altLang="zh-CN" sz="2700" b="1" dirty="0">
                <a:latin typeface="楷体" panose="02010609060101010101" pitchFamily="49" charset="-122"/>
                <a:ea typeface="楷体" panose="02010609060101010101" pitchFamily="49" charset="-122"/>
              </a:rPr>
              <a:t>2.</a:t>
            </a:r>
            <a:r>
              <a:rPr lang="zh-CN" altLang="en-US" sz="2700" b="1" dirty="0">
                <a:latin typeface="楷体" panose="02010609060101010101" pitchFamily="49" charset="-122"/>
                <a:ea typeface="楷体" panose="02010609060101010101" pitchFamily="49" charset="-122"/>
              </a:rPr>
              <a:t>革命英雄需铭记</a:t>
            </a:r>
            <a:endParaRPr lang="zh-CN" altLang="zh-CN" sz="2700" b="1" dirty="0">
              <a:latin typeface="楷体" panose="02010609060101010101" pitchFamily="49" charset="-122"/>
              <a:ea typeface="楷体" panose="02010609060101010101" pitchFamily="49" charset="-122"/>
            </a:endParaRPr>
          </a:p>
        </p:txBody>
      </p:sp>
      <p:pic>
        <p:nvPicPr>
          <p:cNvPr id="10" name="图片 9"/>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7362517" y="2234797"/>
            <a:ext cx="1781483" cy="2674538"/>
          </a:xfrm>
          <a:prstGeom prst="rect">
            <a:avLst/>
          </a:prstGeom>
        </p:spPr>
      </p:pic>
      <p:sp>
        <p:nvSpPr>
          <p:cNvPr id="11" name="圆角矩形标注 10"/>
          <p:cNvSpPr/>
          <p:nvPr/>
        </p:nvSpPr>
        <p:spPr>
          <a:xfrm>
            <a:off x="5804362" y="660863"/>
            <a:ext cx="2575526" cy="910243"/>
          </a:xfrm>
          <a:prstGeom prst="wedgeRoundRectCallout">
            <a:avLst>
              <a:gd name="adj1" fmla="val 39208"/>
              <a:gd name="adj2" fmla="val 68331"/>
              <a:gd name="adj3" fmla="val 16667"/>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sz="2100" b="1" dirty="0">
                <a:solidFill>
                  <a:schemeClr val="tx1"/>
                </a:solidFill>
                <a:latin typeface="楷体" panose="02010609060101010101" pitchFamily="49" charset="-122"/>
                <a:ea typeface="楷体" panose="02010609060101010101" pitchFamily="49" charset="-122"/>
              </a:rPr>
              <a:t>    请全班同学齐读碑文。</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2688" y="1795596"/>
            <a:ext cx="6322089" cy="29488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10759445"/>
      </p:ext>
    </p:extLst>
  </p:cSld>
  <p:clrMapOvr>
    <a:masterClrMapping/>
  </p:clrMapOvr>
  <p:transition>
    <p:checker dir="ver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30078" y="3962411"/>
            <a:ext cx="1588343" cy="392415"/>
          </a:xfrm>
          <a:prstGeom prst="rect">
            <a:avLst/>
          </a:prstGeom>
        </p:spPr>
        <p:txBody>
          <a:bodyPr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抗日战争</a:t>
            </a:r>
          </a:p>
        </p:txBody>
      </p:sp>
      <p:sp>
        <p:nvSpPr>
          <p:cNvPr id="5" name="矩形 4"/>
          <p:cNvSpPr/>
          <p:nvPr/>
        </p:nvSpPr>
        <p:spPr>
          <a:xfrm>
            <a:off x="4542523" y="2999051"/>
            <a:ext cx="3930224" cy="1177245"/>
          </a:xfrm>
          <a:prstGeom prst="rect">
            <a:avLst/>
          </a:prstGeom>
        </p:spPr>
        <p:txBody>
          <a:bodyPr wrap="square" lIns="68580" tIns="34290" rIns="68580" bIns="34290">
            <a:spAutoFit/>
          </a:bodyPr>
          <a:lstStyle/>
          <a:p>
            <a:pPr algn="just"/>
            <a:r>
              <a:rPr lang="zh-CN" altLang="en-US" sz="2400" b="1" dirty="0">
                <a:solidFill>
                  <a:srgbClr val="FF0000"/>
                </a:solidFill>
                <a:latin typeface="楷体" panose="02010609060101010101" pitchFamily="49" charset="-122"/>
                <a:ea typeface="楷体" panose="02010609060101010101" pitchFamily="49" charset="-122"/>
              </a:rPr>
              <a:t>    三年以来，在人民解放战争和人民革命中牺牲的人民英雄们永垂不朽！</a:t>
            </a:r>
          </a:p>
        </p:txBody>
      </p:sp>
      <p:sp>
        <p:nvSpPr>
          <p:cNvPr id="6" name="矩形 5"/>
          <p:cNvSpPr/>
          <p:nvPr/>
        </p:nvSpPr>
        <p:spPr>
          <a:xfrm>
            <a:off x="1689562" y="2071306"/>
            <a:ext cx="2165771" cy="392415"/>
          </a:xfrm>
          <a:prstGeom prst="rect">
            <a:avLst/>
          </a:prstGeom>
        </p:spPr>
        <p:txBody>
          <a:bodyPr wrap="square" lIns="68580" tIns="34290" rIns="68580" bIns="34290">
            <a:spAutoFit/>
          </a:bodyPr>
          <a:lstStyle/>
          <a:p>
            <a:pPr algn="just"/>
            <a:r>
              <a:rPr lang="zh-CN" altLang="en-US" sz="2100" dirty="0">
                <a:latin typeface="黑体" panose="02010609060101010101" pitchFamily="49" charset="-122"/>
                <a:ea typeface="黑体" panose="02010609060101010101" pitchFamily="49" charset="-122"/>
              </a:rPr>
              <a:t>八一南昌起义</a:t>
            </a:r>
          </a:p>
        </p:txBody>
      </p:sp>
      <p:sp>
        <p:nvSpPr>
          <p:cNvPr id="8" name="矩形 7"/>
          <p:cNvSpPr/>
          <p:nvPr/>
        </p:nvSpPr>
        <p:spPr>
          <a:xfrm>
            <a:off x="5521423" y="2071306"/>
            <a:ext cx="1588343" cy="392415"/>
          </a:xfrm>
          <a:prstGeom prst="rect">
            <a:avLst/>
          </a:prstGeom>
        </p:spPr>
        <p:txBody>
          <a:bodyPr wrap="square" lIns="68580" tIns="34290" rIns="68580" bIns="34290">
            <a:spAutoFit/>
          </a:bodyPr>
          <a:lstStyle/>
          <a:p>
            <a:pPr algn="just"/>
            <a:r>
              <a:rPr lang="zh-CN" altLang="en-US" sz="2100" dirty="0">
                <a:latin typeface="黑体" panose="02010609060101010101" pitchFamily="49" charset="-122"/>
                <a:ea typeface="黑体" panose="02010609060101010101" pitchFamily="49" charset="-122"/>
              </a:rPr>
              <a:t>渡江战役</a:t>
            </a: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92022" y="707326"/>
            <a:ext cx="2891478" cy="1240727"/>
          </a:xfrm>
          <a:prstGeom prst="rect">
            <a:avLst/>
          </a:prstGeom>
          <a:ln>
            <a:noFill/>
          </a:ln>
          <a:effectLst>
            <a:outerShdw blurRad="292100" dist="139700" dir="2700000" algn="tl" rotWithShape="0">
              <a:srgbClr val="333333">
                <a:alpha val="65000"/>
              </a:srgbClr>
            </a:outerShdw>
          </a:effectLst>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42523" y="691807"/>
            <a:ext cx="3072242" cy="1271765"/>
          </a:xfrm>
          <a:prstGeom prst="rect">
            <a:avLst/>
          </a:prstGeom>
          <a:ln>
            <a:noFill/>
          </a:ln>
          <a:effectLst>
            <a:outerShdw blurRad="292100" dist="139700" dir="2700000" algn="tl" rotWithShape="0">
              <a:srgbClr val="333333">
                <a:alpha val="65000"/>
              </a:srgbClr>
            </a:outerShdw>
          </a:effectLst>
        </p:spPr>
      </p:pic>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86746" y="2648537"/>
            <a:ext cx="2896754" cy="111774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64832467"/>
      </p:ext>
    </p:extLst>
  </p:cSld>
  <p:clrMapOvr>
    <a:masterClrMapping/>
  </p:clrMapOvr>
  <p:transition>
    <p:checker dir="ver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010451" y="4221131"/>
            <a:ext cx="1588343" cy="392415"/>
          </a:xfrm>
          <a:prstGeom prst="rect">
            <a:avLst/>
          </a:prstGeom>
        </p:spPr>
        <p:txBody>
          <a:bodyPr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五四运动</a:t>
            </a:r>
          </a:p>
        </p:txBody>
      </p:sp>
      <p:sp>
        <p:nvSpPr>
          <p:cNvPr id="5" name="矩形 4"/>
          <p:cNvSpPr/>
          <p:nvPr/>
        </p:nvSpPr>
        <p:spPr>
          <a:xfrm>
            <a:off x="4768625" y="3077950"/>
            <a:ext cx="3786752" cy="1177245"/>
          </a:xfrm>
          <a:prstGeom prst="rect">
            <a:avLst/>
          </a:prstGeom>
        </p:spPr>
        <p:txBody>
          <a:bodyPr wrap="square" lIns="68580" tIns="34290" rIns="68580" bIns="34290">
            <a:spAutoFit/>
          </a:bodyPr>
          <a:lstStyle/>
          <a:p>
            <a:pPr algn="just"/>
            <a:r>
              <a:rPr lang="zh-CN" altLang="en-US" sz="2400" b="1" dirty="0">
                <a:solidFill>
                  <a:srgbClr val="FF0000"/>
                </a:solidFill>
                <a:latin typeface="楷体" panose="02010609060101010101" pitchFamily="49" charset="-122"/>
                <a:ea typeface="楷体" panose="02010609060101010101" pitchFamily="49" charset="-122"/>
              </a:rPr>
              <a:t>    三十年以来，在人民解放战争和人民革命中牺牲的人民英雄们永垂不朽！</a:t>
            </a:r>
          </a:p>
        </p:txBody>
      </p:sp>
      <p:sp>
        <p:nvSpPr>
          <p:cNvPr id="6" name="矩形 5"/>
          <p:cNvSpPr/>
          <p:nvPr/>
        </p:nvSpPr>
        <p:spPr>
          <a:xfrm>
            <a:off x="1984285" y="2198920"/>
            <a:ext cx="1588343" cy="392415"/>
          </a:xfrm>
          <a:prstGeom prst="rect">
            <a:avLst/>
          </a:prstGeom>
        </p:spPr>
        <p:txBody>
          <a:bodyPr wrap="square" lIns="68580" tIns="34290" rIns="68580" bIns="34290">
            <a:spAutoFit/>
          </a:bodyPr>
          <a:lstStyle/>
          <a:p>
            <a:pPr algn="ctr"/>
            <a:r>
              <a:rPr lang="zh-CN" altLang="en-US" sz="2100" dirty="0">
                <a:latin typeface="黑体" panose="02010609060101010101" pitchFamily="49" charset="-122"/>
                <a:ea typeface="黑体" panose="02010609060101010101" pitchFamily="49" charset="-122"/>
              </a:rPr>
              <a:t>武昌起义</a:t>
            </a:r>
          </a:p>
        </p:txBody>
      </p:sp>
      <p:sp>
        <p:nvSpPr>
          <p:cNvPr id="8" name="矩形 7"/>
          <p:cNvSpPr/>
          <p:nvPr/>
        </p:nvSpPr>
        <p:spPr>
          <a:xfrm>
            <a:off x="5867830" y="2298186"/>
            <a:ext cx="1588343" cy="392415"/>
          </a:xfrm>
          <a:prstGeom prst="rect">
            <a:avLst/>
          </a:prstGeom>
        </p:spPr>
        <p:txBody>
          <a:bodyPr wrap="square" lIns="68580" tIns="34290" rIns="68580" bIns="34290">
            <a:spAutoFit/>
          </a:bodyPr>
          <a:lstStyle/>
          <a:p>
            <a:pPr algn="just"/>
            <a:r>
              <a:rPr lang="zh-CN" altLang="en-US" sz="2100" dirty="0">
                <a:latin typeface="黑体" panose="02010609060101010101" pitchFamily="49" charset="-122"/>
                <a:ea typeface="黑体" panose="02010609060101010101" pitchFamily="49" charset="-122"/>
              </a:rPr>
              <a:t>五卅运动</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65366" y="647605"/>
            <a:ext cx="2703643" cy="1515751"/>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65366" y="2737661"/>
            <a:ext cx="2812663" cy="1519034"/>
          </a:xfrm>
          <a:prstGeom prst="rect">
            <a:avLst/>
          </a:prstGeom>
        </p:spPr>
      </p:pic>
      <p:pic>
        <p:nvPicPr>
          <p:cNvPr id="9" name="图片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43996" y="647605"/>
            <a:ext cx="2812663" cy="1537918"/>
          </a:xfrm>
          <a:prstGeom prst="rect">
            <a:avLst/>
          </a:prstGeom>
        </p:spPr>
      </p:pic>
    </p:spTree>
    <p:extLst>
      <p:ext uri="{BB962C8B-B14F-4D97-AF65-F5344CB8AC3E}">
        <p14:creationId xmlns:p14="http://schemas.microsoft.com/office/powerpoint/2010/main" val="3037115564"/>
      </p:ext>
    </p:extLst>
  </p:cSld>
  <p:clrMapOvr>
    <a:masterClrMapping/>
  </p:clrMapOvr>
  <p:transition>
    <p:checker dir="ver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354274" y="4200927"/>
            <a:ext cx="1588343" cy="392415"/>
          </a:xfrm>
          <a:prstGeom prst="rect">
            <a:avLst/>
          </a:prstGeom>
        </p:spPr>
        <p:txBody>
          <a:bodyPr wrap="square" lIns="68580" tIns="34290" rIns="68580" bIns="34290">
            <a:spAutoFit/>
          </a:bodyPr>
          <a:lstStyle/>
          <a:p>
            <a:pPr algn="just"/>
            <a:r>
              <a:rPr lang="zh-CN" altLang="en-US" sz="2100" dirty="0">
                <a:latin typeface="黑体" panose="02010609060101010101" pitchFamily="49" charset="-122"/>
                <a:ea typeface="黑体" panose="02010609060101010101" pitchFamily="49" charset="-122"/>
              </a:rPr>
              <a:t>虎门销烟</a:t>
            </a: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2367" y="2238720"/>
            <a:ext cx="3961321" cy="1654178"/>
          </a:xfrm>
          <a:prstGeom prst="rect">
            <a:avLst/>
          </a:prstGeom>
          <a:ln>
            <a:noFill/>
          </a:ln>
          <a:effectLst>
            <a:outerShdw blurRad="292100" dist="139700" dir="2700000" algn="tl" rotWithShape="0">
              <a:srgbClr val="333333">
                <a:alpha val="65000"/>
              </a:srgbClr>
            </a:outerShdw>
          </a:effectLst>
        </p:spPr>
      </p:pic>
      <p:sp>
        <p:nvSpPr>
          <p:cNvPr id="5" name="矩形 4"/>
          <p:cNvSpPr/>
          <p:nvPr/>
        </p:nvSpPr>
        <p:spPr>
          <a:xfrm>
            <a:off x="774481" y="753445"/>
            <a:ext cx="7149627" cy="1177245"/>
          </a:xfrm>
          <a:prstGeom prst="rect">
            <a:avLst/>
          </a:prstGeom>
        </p:spPr>
        <p:txBody>
          <a:bodyPr wrap="square" lIns="68580" tIns="34290" rIns="68580" bIns="34290">
            <a:spAutoFit/>
          </a:bodyPr>
          <a:lstStyle/>
          <a:p>
            <a:pPr algn="just"/>
            <a:r>
              <a:rPr lang="zh-CN" altLang="en-US" sz="2400" b="1" dirty="0">
                <a:solidFill>
                  <a:srgbClr val="FF0000"/>
                </a:solidFill>
                <a:latin typeface="楷体" panose="02010609060101010101" pitchFamily="49" charset="-122"/>
                <a:ea typeface="楷体" panose="02010609060101010101" pitchFamily="49" charset="-122"/>
              </a:rPr>
              <a:t>    由此上溯到一千八百四十年，从那时起，为了反对内外敌人，争取民族独立和人民自由幸福，在历次斗争中牺牲的人民英雄们永垂不朽！</a:t>
            </a:r>
          </a:p>
        </p:txBody>
      </p:sp>
      <p:sp>
        <p:nvSpPr>
          <p:cNvPr id="8" name="矩形 7"/>
          <p:cNvSpPr/>
          <p:nvPr/>
        </p:nvSpPr>
        <p:spPr>
          <a:xfrm>
            <a:off x="6107470" y="4200927"/>
            <a:ext cx="1588343" cy="392415"/>
          </a:xfrm>
          <a:prstGeom prst="rect">
            <a:avLst/>
          </a:prstGeom>
        </p:spPr>
        <p:txBody>
          <a:bodyPr wrap="square" lIns="68580" tIns="34290" rIns="68580" bIns="34290">
            <a:spAutoFit/>
          </a:bodyPr>
          <a:lstStyle/>
          <a:p>
            <a:pPr algn="just"/>
            <a:r>
              <a:rPr lang="zh-CN" altLang="en-US" sz="2100" dirty="0">
                <a:latin typeface="黑体" panose="02010609060101010101" pitchFamily="49" charset="-122"/>
                <a:ea typeface="黑体" panose="02010609060101010101" pitchFamily="49" charset="-122"/>
              </a:rPr>
              <a:t>金田起义</a:t>
            </a:r>
          </a:p>
        </p:txBody>
      </p:sp>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56182" y="2238720"/>
            <a:ext cx="3710083" cy="16557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51898328"/>
      </p:ext>
    </p:extLst>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4349" y="315378"/>
            <a:ext cx="2409653" cy="619805"/>
          </a:xfrm>
          <a:solidFill>
            <a:schemeClr val="accent2">
              <a:lumMod val="60000"/>
              <a:lumOff val="40000"/>
            </a:schemeClr>
          </a:solidFill>
        </p:spPr>
        <p:txBody>
          <a:bodyPr/>
          <a:lstStyle/>
          <a:p>
            <a:r>
              <a:rPr lang="zh-CN" altLang="en-US" sz="3000" dirty="0"/>
              <a:t>九一八事变</a:t>
            </a:r>
          </a:p>
        </p:txBody>
      </p:sp>
      <p:sp>
        <p:nvSpPr>
          <p:cNvPr id="7" name="标题 1"/>
          <p:cNvSpPr txBox="1">
            <a:spLocks/>
          </p:cNvSpPr>
          <p:nvPr/>
        </p:nvSpPr>
        <p:spPr bwMode="auto">
          <a:xfrm>
            <a:off x="0" y="315378"/>
            <a:ext cx="180803"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8" name="标题 1"/>
          <p:cNvSpPr txBox="1">
            <a:spLocks/>
          </p:cNvSpPr>
          <p:nvPr/>
        </p:nvSpPr>
        <p:spPr bwMode="auto">
          <a:xfrm>
            <a:off x="227561"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sp>
        <p:nvSpPr>
          <p:cNvPr id="9" name="标题 1"/>
          <p:cNvSpPr txBox="1">
            <a:spLocks/>
          </p:cNvSpPr>
          <p:nvPr/>
        </p:nvSpPr>
        <p:spPr bwMode="auto">
          <a:xfrm>
            <a:off x="370955" y="315378"/>
            <a:ext cx="96636" cy="6198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1" fontAlgn="base" hangingPunct="1">
              <a:lnSpc>
                <a:spcPct val="90000"/>
              </a:lnSpc>
              <a:spcBef>
                <a:spcPct val="0"/>
              </a:spcBef>
              <a:spcAft>
                <a:spcPct val="0"/>
              </a:spcAft>
              <a:defRPr sz="2800" b="1"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a:lstStyle>
          <a:p>
            <a:endParaRPr lang="zh-CN" altLang="en-US" sz="3000" dirty="0"/>
          </a:p>
        </p:txBody>
      </p:sp>
      <p:pic>
        <p:nvPicPr>
          <p:cNvPr id="11" name="图片 10"/>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7109759" y="1925855"/>
            <a:ext cx="1967133" cy="2953254"/>
          </a:xfrm>
          <a:prstGeom prst="rect">
            <a:avLst/>
          </a:prstGeom>
        </p:spPr>
      </p:pic>
      <p:sp>
        <p:nvSpPr>
          <p:cNvPr id="13" name="矩形 12"/>
          <p:cNvSpPr/>
          <p:nvPr/>
        </p:nvSpPr>
        <p:spPr>
          <a:xfrm>
            <a:off x="1182486" y="1760061"/>
            <a:ext cx="5575762" cy="1315745"/>
          </a:xfrm>
          <a:prstGeom prst="rect">
            <a:avLst/>
          </a:prstGeom>
        </p:spPr>
        <p:txBody>
          <a:bodyPr wrap="square" lIns="68580" tIns="34290" rIns="68580" bIns="34290">
            <a:spAutoFit/>
          </a:bodyPr>
          <a:lstStyle/>
          <a:p>
            <a:pPr algn="just">
              <a:lnSpc>
                <a:spcPct val="150000"/>
              </a:lnSpc>
            </a:pPr>
            <a:r>
              <a:rPr lang="zh-CN" altLang="en-US" sz="2700" b="1" dirty="0">
                <a:latin typeface="楷体" panose="02010609060101010101" pitchFamily="49" charset="-122"/>
                <a:ea typeface="楷体" panose="02010609060101010101" pitchFamily="49" charset="-122"/>
              </a:rPr>
              <a:t>    大家知道“九一八”事变指的是什么事件吗？</a:t>
            </a:r>
          </a:p>
        </p:txBody>
      </p:sp>
    </p:spTree>
    <p:extLst>
      <p:ext uri="{BB962C8B-B14F-4D97-AF65-F5344CB8AC3E}">
        <p14:creationId xmlns:p14="http://schemas.microsoft.com/office/powerpoint/2010/main" val="1767555495"/>
      </p:ext>
    </p:extLst>
  </p:cSld>
  <p:clrMapOvr>
    <a:masterClrMapping/>
  </p:clrMapOvr>
  <p:transition>
    <p:checke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584463" y="1398458"/>
            <a:ext cx="1946369" cy="2922082"/>
          </a:xfrm>
          <a:prstGeom prst="rect">
            <a:avLst/>
          </a:prstGeom>
        </p:spPr>
      </p:pic>
      <p:sp>
        <p:nvSpPr>
          <p:cNvPr id="5" name="矩形 4"/>
          <p:cNvSpPr/>
          <p:nvPr/>
        </p:nvSpPr>
        <p:spPr>
          <a:xfrm>
            <a:off x="2599806" y="746140"/>
            <a:ext cx="6091151" cy="3393236"/>
          </a:xfrm>
          <a:prstGeom prst="rect">
            <a:avLst/>
          </a:prstGeom>
        </p:spPr>
        <p:txBody>
          <a:bodyPr wrap="square" lIns="68580" tIns="34290" rIns="68580" bIns="34290">
            <a:spAutoFit/>
          </a:bodyPr>
          <a:lstStyle/>
          <a:p>
            <a:pPr>
              <a:lnSpc>
                <a:spcPct val="150000"/>
              </a:lnSpc>
            </a:pPr>
            <a:r>
              <a:rPr lang="zh-CN" altLang="en-US" sz="2400" b="1" dirty="0">
                <a:latin typeface="楷体" panose="02010609060101010101" pitchFamily="49" charset="-122"/>
                <a:ea typeface="楷体" panose="02010609060101010101" pitchFamily="49" charset="-122"/>
              </a:rPr>
              <a:t>    百年屈辱，百年抗争，我们要永远铭记这段历史，更要记住这些人民英雄！他们靠的是一种信仰，为的是一个理想，他们身上的革命精神代代相传。</a:t>
            </a:r>
            <a:endParaRPr lang="en-US" altLang="zh-CN" sz="2400" b="1" dirty="0">
              <a:latin typeface="楷体" panose="02010609060101010101" pitchFamily="49" charset="-122"/>
              <a:ea typeface="楷体" panose="02010609060101010101" pitchFamily="49" charset="-122"/>
            </a:endParaRPr>
          </a:p>
          <a:p>
            <a:pPr>
              <a:lnSpc>
                <a:spcPct val="150000"/>
              </a:lnSpc>
            </a:pPr>
            <a:r>
              <a:rPr lang="zh-CN" altLang="en-US" sz="2400" b="1" dirty="0">
                <a:latin typeface="楷体" panose="02010609060101010101" pitchFamily="49" charset="-122"/>
                <a:ea typeface="楷体" panose="02010609060101010101" pitchFamily="49" charset="-122"/>
              </a:rPr>
              <a:t>讨论：了解了这段历史，你有怎样的感受？你想以怎样的方式来纪念英雄们？ </a:t>
            </a:r>
          </a:p>
        </p:txBody>
      </p:sp>
    </p:spTree>
    <p:extLst>
      <p:ext uri="{BB962C8B-B14F-4D97-AF65-F5344CB8AC3E}">
        <p14:creationId xmlns:p14="http://schemas.microsoft.com/office/powerpoint/2010/main" val="901813953"/>
      </p:ext>
    </p:extLst>
  </p:cSld>
  <p:clrMapOvr>
    <a:masterClrMapping/>
  </p:clrMapOvr>
  <p:transition>
    <p:checker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584463" y="1398458"/>
            <a:ext cx="1946369" cy="2922082"/>
          </a:xfrm>
          <a:prstGeom prst="rect">
            <a:avLst/>
          </a:prstGeom>
        </p:spPr>
      </p:pic>
      <p:sp>
        <p:nvSpPr>
          <p:cNvPr id="5" name="矩形 4"/>
          <p:cNvSpPr/>
          <p:nvPr/>
        </p:nvSpPr>
        <p:spPr>
          <a:xfrm>
            <a:off x="2574867" y="927304"/>
            <a:ext cx="6134793" cy="3393236"/>
          </a:xfrm>
          <a:prstGeom prst="rect">
            <a:avLst/>
          </a:prstGeom>
        </p:spPr>
        <p:txBody>
          <a:bodyPr wrap="square" lIns="68580" tIns="34290" rIns="68580" bIns="34290">
            <a:spAutoFit/>
          </a:bodyPr>
          <a:lstStyle/>
          <a:p>
            <a:pPr>
              <a:lnSpc>
                <a:spcPct val="150000"/>
              </a:lnSpc>
            </a:pPr>
            <a:r>
              <a:rPr lang="zh-CN" altLang="en-US" sz="2400" b="1" dirty="0">
                <a:latin typeface="楷体" panose="02010609060101010101" pitchFamily="49" charset="-122"/>
                <a:ea typeface="楷体" panose="02010609060101010101" pitchFamily="49" charset="-122"/>
              </a:rPr>
              <a:t>    回望百年历史，我们的国家蒙受了空前的耻辱和欺凌，中国人民生活在水深火热之中。中国共产党带领中国人民前赴后继、英勇奋斗，取得了反帝反封建革命的胜利，迎来了民族独立和人民解放。这更加证明了一句话：没有共产党就没有新中国</a:t>
            </a:r>
            <a:r>
              <a:rPr lang="zh-CN" altLang="en-US" sz="2400" b="1" dirty="0" smtClean="0">
                <a:latin typeface="楷体" panose="02010609060101010101" pitchFamily="49" charset="-122"/>
                <a:ea typeface="楷体" panose="02010609060101010101" pitchFamily="49" charset="-122"/>
              </a:rPr>
              <a:t>！ </a:t>
            </a:r>
            <a:endParaRPr lang="zh-CN" altLang="en-US" sz="24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52246511"/>
      </p:ext>
    </p:extLst>
  </p:cSld>
  <p:clrMapOvr>
    <a:masterClrMapping/>
  </p:clrMapOvr>
  <p:transition>
    <p:checker dir="vert"/>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979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flipH="1">
            <a:off x="7176867" y="2100422"/>
            <a:ext cx="1967133" cy="2953254"/>
          </a:xfrm>
          <a:prstGeom prst="rect">
            <a:avLst/>
          </a:prstGeom>
        </p:spPr>
      </p:pic>
      <p:sp>
        <p:nvSpPr>
          <p:cNvPr id="5" name="矩形 4"/>
          <p:cNvSpPr/>
          <p:nvPr/>
        </p:nvSpPr>
        <p:spPr>
          <a:xfrm>
            <a:off x="1718657" y="712658"/>
            <a:ext cx="5575762" cy="3185488"/>
          </a:xfrm>
          <a:prstGeom prst="rect">
            <a:avLst/>
          </a:prstGeom>
        </p:spPr>
        <p:txBody>
          <a:bodyPr wrap="square" lIns="68580" tIns="34290" rIns="68580" bIns="34290">
            <a:spAutoFit/>
          </a:bodyPr>
          <a:lstStyle/>
          <a:p>
            <a:pPr algn="just">
              <a:lnSpc>
                <a:spcPct val="150000"/>
              </a:lnSpc>
            </a:pPr>
            <a:r>
              <a:rPr lang="en-US" altLang="zh-CN" sz="2700" b="1" dirty="0">
                <a:latin typeface="楷体" panose="02010609060101010101" pitchFamily="49" charset="-122"/>
                <a:ea typeface="楷体" panose="02010609060101010101" pitchFamily="49" charset="-122"/>
              </a:rPr>
              <a:t>1.</a:t>
            </a:r>
            <a:r>
              <a:rPr lang="zh-CN" altLang="en-US" sz="2700" b="1" dirty="0">
                <a:latin typeface="楷体" panose="02010609060101010101" pitchFamily="49" charset="-122"/>
                <a:ea typeface="楷体" panose="02010609060101010101" pitchFamily="49" charset="-122"/>
              </a:rPr>
              <a:t>九一八事变后，国民政府采取了什么态度？ </a:t>
            </a:r>
            <a:endParaRPr lang="en-US" altLang="zh-CN" sz="2700" b="1" dirty="0">
              <a:latin typeface="楷体" panose="02010609060101010101" pitchFamily="49" charset="-122"/>
              <a:ea typeface="楷体" panose="02010609060101010101" pitchFamily="49" charset="-122"/>
            </a:endParaRPr>
          </a:p>
          <a:p>
            <a:pPr algn="just">
              <a:lnSpc>
                <a:spcPct val="150000"/>
              </a:lnSpc>
            </a:pPr>
            <a:endParaRPr lang="zh-CN" altLang="en-US" sz="2700" b="1" dirty="0">
              <a:latin typeface="楷体" panose="02010609060101010101" pitchFamily="49" charset="-122"/>
              <a:ea typeface="楷体" panose="02010609060101010101" pitchFamily="49" charset="-122"/>
            </a:endParaRPr>
          </a:p>
          <a:p>
            <a:pPr algn="just">
              <a:lnSpc>
                <a:spcPct val="150000"/>
              </a:lnSpc>
            </a:pPr>
            <a:r>
              <a:rPr lang="en-US" altLang="zh-CN" sz="2700" b="1" dirty="0">
                <a:latin typeface="楷体" panose="02010609060101010101" pitchFamily="49" charset="-122"/>
                <a:ea typeface="楷体" panose="02010609060101010101" pitchFamily="49" charset="-122"/>
              </a:rPr>
              <a:t>2.</a:t>
            </a:r>
            <a:r>
              <a:rPr lang="zh-CN" altLang="en-US" sz="2700" b="1" dirty="0">
                <a:latin typeface="楷体" panose="02010609060101010101" pitchFamily="49" charset="-122"/>
                <a:ea typeface="楷体" panose="02010609060101010101" pitchFamily="49" charset="-122"/>
              </a:rPr>
              <a:t>蒋介石的不抵抗导致了什么结果？</a:t>
            </a:r>
          </a:p>
          <a:p>
            <a:pPr algn="just">
              <a:lnSpc>
                <a:spcPct val="150000"/>
              </a:lnSpc>
            </a:pPr>
            <a:endParaRPr lang="zh-CN" altLang="en-US" sz="2700" b="1" dirty="0">
              <a:latin typeface="楷体" panose="02010609060101010101" pitchFamily="49" charset="-122"/>
              <a:ea typeface="楷体" panose="02010609060101010101" pitchFamily="49" charset="-122"/>
            </a:endParaRPr>
          </a:p>
        </p:txBody>
      </p:sp>
      <p:pic>
        <p:nvPicPr>
          <p:cNvPr id="8" name="图片 7"/>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52499" y="2846937"/>
            <a:ext cx="1307489" cy="1893358"/>
          </a:xfrm>
          <a:prstGeom prst="rect">
            <a:avLst/>
          </a:prstGeom>
        </p:spPr>
      </p:pic>
      <p:sp>
        <p:nvSpPr>
          <p:cNvPr id="2" name="矩形 1"/>
          <p:cNvSpPr/>
          <p:nvPr/>
        </p:nvSpPr>
        <p:spPr>
          <a:xfrm>
            <a:off x="2875005" y="1964703"/>
            <a:ext cx="3078407" cy="623248"/>
          </a:xfrm>
          <a:prstGeom prst="rect">
            <a:avLst/>
          </a:prstGeom>
        </p:spPr>
        <p:txBody>
          <a:bodyPr wrap="none" lIns="68580" tIns="34290" rIns="68580" bIns="34290">
            <a:spAutoFit/>
          </a:bodyPr>
          <a:lstStyle/>
          <a:p>
            <a:pPr algn="just">
              <a:lnSpc>
                <a:spcPct val="150000"/>
              </a:lnSpc>
            </a:pPr>
            <a:r>
              <a:rPr lang="zh-CN" altLang="en-US" sz="2400" b="1" dirty="0">
                <a:solidFill>
                  <a:srgbClr val="FF0000"/>
                </a:solidFill>
                <a:latin typeface="楷体" panose="02010609060101010101" pitchFamily="49" charset="-122"/>
                <a:ea typeface="楷体" panose="02010609060101010101" pitchFamily="49" charset="-122"/>
              </a:rPr>
              <a:t>蒋介石的不抵抗政策 </a:t>
            </a:r>
          </a:p>
        </p:txBody>
      </p:sp>
      <p:sp>
        <p:nvSpPr>
          <p:cNvPr id="9" name="矩形 8"/>
          <p:cNvSpPr/>
          <p:nvPr/>
        </p:nvSpPr>
        <p:spPr>
          <a:xfrm>
            <a:off x="3174427" y="3482352"/>
            <a:ext cx="1685398" cy="623248"/>
          </a:xfrm>
          <a:prstGeom prst="rect">
            <a:avLst/>
          </a:prstGeom>
        </p:spPr>
        <p:txBody>
          <a:bodyPr wrap="none" lIns="68580" tIns="34290" rIns="68580" bIns="34290">
            <a:spAutoFit/>
          </a:bodyPr>
          <a:lstStyle/>
          <a:p>
            <a:pPr algn="just">
              <a:lnSpc>
                <a:spcPct val="150000"/>
              </a:lnSpc>
            </a:pPr>
            <a:r>
              <a:rPr lang="zh-CN" altLang="en-US" sz="2400" b="1" dirty="0">
                <a:solidFill>
                  <a:srgbClr val="FF0000"/>
                </a:solidFill>
                <a:latin typeface="楷体" panose="02010609060101010101" pitchFamily="49" charset="-122"/>
                <a:ea typeface="楷体" panose="02010609060101010101" pitchFamily="49" charset="-122"/>
              </a:rPr>
              <a:t>东三省沦陷</a:t>
            </a:r>
          </a:p>
        </p:txBody>
      </p:sp>
    </p:spTree>
    <p:extLst>
      <p:ext uri="{BB962C8B-B14F-4D97-AF65-F5344CB8AC3E}">
        <p14:creationId xmlns:p14="http://schemas.microsoft.com/office/powerpoint/2010/main" val="3592454503"/>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3959" y="425726"/>
            <a:ext cx="4196101" cy="392415"/>
          </a:xfrm>
          <a:prstGeom prst="rect">
            <a:avLst/>
          </a:prstGeom>
        </p:spPr>
        <p:txBody>
          <a:bodyPr wrap="none" lIns="68580" tIns="34290" rIns="68580" bIns="34290">
            <a:spAutoFit/>
          </a:bodyPr>
          <a:lstStyle/>
          <a:p>
            <a:r>
              <a:rPr lang="zh-CN" altLang="en-US" sz="2100" b="1" dirty="0">
                <a:latin typeface="楷体" panose="02010609060101010101" pitchFamily="49" charset="-122"/>
                <a:ea typeface="楷体" panose="02010609060101010101" pitchFamily="49" charset="-122"/>
              </a:rPr>
              <a:t>材料：日军在东北犯下的滔天罪行</a:t>
            </a: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07756" y="3024946"/>
            <a:ext cx="2444204" cy="1537305"/>
          </a:xfrm>
          <a:prstGeom prst="rect">
            <a:avLst/>
          </a:prstGeom>
          <a:ln>
            <a:noFill/>
          </a:ln>
          <a:effectLst>
            <a:softEdge rad="112500"/>
          </a:effectLst>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34502" y="1039415"/>
            <a:ext cx="2382495" cy="1610268"/>
          </a:xfrm>
          <a:prstGeom prst="rect">
            <a:avLst/>
          </a:prstGeom>
          <a:ln>
            <a:noFill/>
          </a:ln>
          <a:effectLst>
            <a:softEdge rad="112500"/>
          </a:effectLst>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07756" y="1039415"/>
            <a:ext cx="2443379" cy="1610267"/>
          </a:xfrm>
          <a:prstGeom prst="rect">
            <a:avLst/>
          </a:prstGeom>
          <a:ln>
            <a:noFill/>
          </a:ln>
          <a:effectLst>
            <a:softEdge rad="112500"/>
          </a:effectLst>
        </p:spPr>
      </p:pic>
      <p:sp>
        <p:nvSpPr>
          <p:cNvPr id="8" name="矩形 7"/>
          <p:cNvSpPr/>
          <p:nvPr/>
        </p:nvSpPr>
        <p:spPr>
          <a:xfrm>
            <a:off x="2386627" y="2649681"/>
            <a:ext cx="1292662" cy="300083"/>
          </a:xfrm>
          <a:prstGeom prst="rect">
            <a:avLst/>
          </a:prstGeom>
        </p:spPr>
        <p:txBody>
          <a:bodyPr wrap="none" lIns="68580" tIns="34290" rIns="68580" bIns="34290">
            <a:spAutoFit/>
          </a:bodyPr>
          <a:lstStyle/>
          <a:p>
            <a:r>
              <a:rPr lang="zh-CN" altLang="en-US" sz="1500" dirty="0">
                <a:latin typeface="黑体" panose="02010609060101010101" pitchFamily="49" charset="-122"/>
                <a:ea typeface="黑体" panose="02010609060101010101" pitchFamily="49" charset="-122"/>
              </a:rPr>
              <a:t>屠杀中国军民</a:t>
            </a:r>
          </a:p>
        </p:txBody>
      </p:sp>
      <p:sp>
        <p:nvSpPr>
          <p:cNvPr id="9" name="矩形 8"/>
          <p:cNvSpPr/>
          <p:nvPr/>
        </p:nvSpPr>
        <p:spPr>
          <a:xfrm>
            <a:off x="5743260" y="2649681"/>
            <a:ext cx="907941" cy="300083"/>
          </a:xfrm>
          <a:prstGeom prst="rect">
            <a:avLst/>
          </a:prstGeom>
        </p:spPr>
        <p:txBody>
          <a:bodyPr wrap="none" lIns="68580" tIns="34290" rIns="68580" bIns="34290">
            <a:spAutoFit/>
          </a:bodyPr>
          <a:lstStyle/>
          <a:p>
            <a:r>
              <a:rPr lang="zh-CN" altLang="en-US" sz="1500" dirty="0">
                <a:latin typeface="黑体" panose="02010609060101010101" pitchFamily="49" charset="-122"/>
                <a:ea typeface="黑体" panose="02010609060101010101" pitchFamily="49" charset="-122"/>
              </a:rPr>
              <a:t>掠夺物质</a:t>
            </a:r>
          </a:p>
        </p:txBody>
      </p:sp>
      <p:sp>
        <p:nvSpPr>
          <p:cNvPr id="10" name="矩形 9"/>
          <p:cNvSpPr/>
          <p:nvPr/>
        </p:nvSpPr>
        <p:spPr>
          <a:xfrm>
            <a:off x="2470124" y="4625788"/>
            <a:ext cx="907941" cy="300083"/>
          </a:xfrm>
          <a:prstGeom prst="rect">
            <a:avLst/>
          </a:prstGeom>
        </p:spPr>
        <p:txBody>
          <a:bodyPr wrap="none" lIns="68580" tIns="34290" rIns="68580" bIns="34290">
            <a:spAutoFit/>
          </a:bodyPr>
          <a:lstStyle/>
          <a:p>
            <a:r>
              <a:rPr lang="zh-CN" altLang="en-US" sz="1500" dirty="0">
                <a:latin typeface="黑体" panose="02010609060101010101" pitchFamily="49" charset="-122"/>
                <a:ea typeface="黑体" panose="02010609060101010101" pitchFamily="49" charset="-122"/>
              </a:rPr>
              <a:t>奴化教育</a:t>
            </a:r>
          </a:p>
        </p:txBody>
      </p:sp>
      <p:sp>
        <p:nvSpPr>
          <p:cNvPr id="11" name="矩形 10"/>
          <p:cNvSpPr/>
          <p:nvPr/>
        </p:nvSpPr>
        <p:spPr>
          <a:xfrm>
            <a:off x="5612781" y="3606151"/>
            <a:ext cx="830997" cy="484748"/>
          </a:xfrm>
          <a:prstGeom prst="rect">
            <a:avLst/>
          </a:prstGeom>
        </p:spPr>
        <p:txBody>
          <a:bodyPr wrap="none" lIns="68580" tIns="34290" rIns="68580" bIns="34290">
            <a:spAutoFit/>
          </a:bodyPr>
          <a:lstStyle/>
          <a:p>
            <a:r>
              <a:rPr lang="en-US" altLang="zh-CN" sz="2700" dirty="0">
                <a:solidFill>
                  <a:srgbClr val="FF0000"/>
                </a:solidFill>
                <a:latin typeface="黑体" panose="02010609060101010101" pitchFamily="49" charset="-122"/>
                <a:ea typeface="黑体" panose="02010609060101010101" pitchFamily="49" charset="-122"/>
              </a:rPr>
              <a:t>……</a:t>
            </a:r>
            <a:endParaRPr lang="zh-CN" altLang="en-US" sz="2700" dirty="0">
              <a:solidFill>
                <a:srgbClr val="FF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214936226"/>
      </p:ext>
    </p:extLst>
  </p:cSld>
  <p:clrMapOvr>
    <a:masterClrMapping/>
  </p:clrMapOvr>
  <p:transition>
    <p:checker dir="vert"/>
  </p:transition>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道德与法治" id="{BEBD7F45-45E3-4E08-814A-2635F00300BA}" vid="{B420CF72-6B38-44E0-85A6-30E538D98E83}"/>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道德与法治</Template>
  <TotalTime>408</TotalTime>
  <Words>2721</Words>
  <Application>Microsoft Office PowerPoint</Application>
  <PresentationFormat>全屏显示(16:9)</PresentationFormat>
  <Paragraphs>242</Paragraphs>
  <Slides>72</Slides>
  <Notes>72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72</vt:i4>
      </vt:variant>
    </vt:vector>
  </HeadingPairs>
  <TitlesOfParts>
    <vt:vector size="83" baseType="lpstr">
      <vt:lpstr>Meiryo</vt:lpstr>
      <vt:lpstr>黑体</vt:lpstr>
      <vt:lpstr>楷体</vt:lpstr>
      <vt:lpstr>宋体</vt:lpstr>
      <vt:lpstr>微软雅黑</vt:lpstr>
      <vt:lpstr>Arial</vt:lpstr>
      <vt:lpstr>Calibri</vt:lpstr>
      <vt:lpstr>Calibri Light</vt:lpstr>
      <vt:lpstr>Wingdings</vt:lpstr>
      <vt:lpstr>第一PPT模板网-WWW.1PPT.COM</vt:lpstr>
      <vt:lpstr>Office Theme</vt:lpstr>
      <vt:lpstr>夺取抗日战争和人民解放战争的胜利</vt:lpstr>
      <vt:lpstr>PowerPoint 演示文稿</vt:lpstr>
      <vt:lpstr>导入</vt:lpstr>
      <vt:lpstr>PowerPoint 演示文稿</vt:lpstr>
      <vt:lpstr>PowerPoint 演示文稿</vt:lpstr>
      <vt:lpstr>PowerPoint 演示文稿</vt:lpstr>
      <vt:lpstr>九一八事变</vt:lpstr>
      <vt:lpstr>PowerPoint 演示文稿</vt:lpstr>
      <vt:lpstr>PowerPoint 演示文稿</vt:lpstr>
      <vt:lpstr>七七事变</vt:lpstr>
      <vt:lpstr>PowerPoint 演示文稿</vt:lpstr>
      <vt:lpstr>南京大屠杀</vt:lpstr>
      <vt:lpstr>PowerPoint 演示文稿</vt:lpstr>
      <vt:lpstr>PowerPoint 演示文稿</vt:lpstr>
      <vt:lpstr>PowerPoint 演示文稿</vt:lpstr>
      <vt:lpstr>PowerPoint 演示文稿</vt:lpstr>
      <vt:lpstr>PowerPoint 演示文稿</vt:lpstr>
      <vt:lpstr>PowerPoint 演示文稿</vt:lpstr>
      <vt:lpstr>卢沟桥上的抵抗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10</cp:revision>
  <dcterms:created xsi:type="dcterms:W3CDTF">2019-11-25T09:46:07Z</dcterms:created>
  <dcterms:modified xsi:type="dcterms:W3CDTF">2022-05-10T01:49:16Z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mpany">
    <vt:lpwstr>100111021000101210101002100010021010010210000012100011121001111210011102</vt:lpwstr>
  </property>
</Properties>
</file>