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5" r:id="rId2"/>
    <p:sldMasterId id="2147483697" r:id="rId3"/>
  </p:sldMasterIdLst>
  <p:notesMasterIdLst>
    <p:notesMasterId r:id="rId39"/>
  </p:notesMasterIdLst>
  <p:sldIdLst>
    <p:sldId id="257" r:id="rId4"/>
    <p:sldId id="830" r:id="rId5"/>
    <p:sldId id="743" r:id="rId6"/>
    <p:sldId id="788" r:id="rId7"/>
    <p:sldId id="810" r:id="rId8"/>
    <p:sldId id="812" r:id="rId9"/>
    <p:sldId id="840" r:id="rId10"/>
    <p:sldId id="811" r:id="rId11"/>
    <p:sldId id="841" r:id="rId12"/>
    <p:sldId id="814" r:id="rId13"/>
    <p:sldId id="842" r:id="rId14"/>
    <p:sldId id="808" r:id="rId15"/>
    <p:sldId id="813" r:id="rId16"/>
    <p:sldId id="815" r:id="rId17"/>
    <p:sldId id="816" r:id="rId18"/>
    <p:sldId id="817" r:id="rId19"/>
    <p:sldId id="832" r:id="rId20"/>
    <p:sldId id="818" r:id="rId21"/>
    <p:sldId id="819" r:id="rId22"/>
    <p:sldId id="820" r:id="rId23"/>
    <p:sldId id="821" r:id="rId24"/>
    <p:sldId id="837" r:id="rId25"/>
    <p:sldId id="823" r:id="rId26"/>
    <p:sldId id="839" r:id="rId27"/>
    <p:sldId id="824" r:id="rId28"/>
    <p:sldId id="825" r:id="rId29"/>
    <p:sldId id="838" r:id="rId30"/>
    <p:sldId id="826" r:id="rId31"/>
    <p:sldId id="827" r:id="rId32"/>
    <p:sldId id="828" r:id="rId33"/>
    <p:sldId id="829" r:id="rId34"/>
    <p:sldId id="834" r:id="rId35"/>
    <p:sldId id="835" r:id="rId36"/>
    <p:sldId id="836" r:id="rId37"/>
    <p:sldId id="843"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2" userDrawn="1">
          <p15:clr>
            <a:srgbClr val="A4A3A4"/>
          </p15:clr>
        </p15:guide>
        <p15:guide id="2" pos="38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9933FF"/>
    <a:srgbClr val="050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73" autoAdjust="0"/>
    <p:restoredTop sz="96314" autoAdjust="0"/>
  </p:normalViewPr>
  <p:slideViewPr>
    <p:cSldViewPr>
      <p:cViewPr varScale="1">
        <p:scale>
          <a:sx n="108" d="100"/>
          <a:sy n="108" d="100"/>
        </p:scale>
        <p:origin x="660" y="114"/>
      </p:cViewPr>
      <p:guideLst>
        <p:guide orient="horz" pos="2152"/>
        <p:guide pos="385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103621-3085-4A64-A7AE-9F7F985AFE2B}" type="datetimeFigureOut">
              <a:rPr lang="zh-CN" altLang="en-US" smtClean="0"/>
              <a:t>2022/5/10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88737A-E4C0-462E-90B3-E2010A234DFD}" type="slidenum">
              <a:rPr lang="zh-CN" altLang="en-US" smtClean="0"/>
              <a:t>‹#›</a:t>
            </a:fld>
            <a:endParaRPr lang="zh-CN" altLang="en-US"/>
          </a:p>
        </p:txBody>
      </p:sp>
    </p:spTree>
    <p:extLst>
      <p:ext uri="{BB962C8B-B14F-4D97-AF65-F5344CB8AC3E}">
        <p14:creationId xmlns:p14="http://schemas.microsoft.com/office/powerpoint/2010/main" val="1720563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488737A-E4C0-462E-90B3-E2010A234DFD}" type="slidenum">
              <a:rPr lang="zh-CN" altLang="en-US" smtClean="0"/>
              <a:t>17</a:t>
            </a:fld>
            <a:endParaRPr lang="zh-CN" altLang="en-US"/>
          </a:p>
        </p:txBody>
      </p:sp>
    </p:spTree>
    <p:extLst>
      <p:ext uri="{BB962C8B-B14F-4D97-AF65-F5344CB8AC3E}">
        <p14:creationId xmlns:p14="http://schemas.microsoft.com/office/powerpoint/2010/main" val="3695940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27110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en-US" noProof="1"/>
          </a:p>
        </p:txBody>
      </p:sp>
      <p:sp>
        <p:nvSpPr>
          <p:cNvPr id="4" name="日期占位符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页脚占位符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灯片编号占位符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日期占位符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页脚占位符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灯片编号占位符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4"/>
            <a:ext cx="10515600" cy="2852737"/>
          </a:xfrm>
        </p:spPr>
        <p:txBody>
          <a:bodyPr anchor="b"/>
          <a:lstStyle>
            <a:lvl1pPr>
              <a:defRPr sz="60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831851" y="45894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页脚占位符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灯片编号占位符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日期占位符 4"/>
          <p:cNvSpPr>
            <a:spLocks noGrp="1"/>
          </p:cNvSpPr>
          <p:nvPr>
            <p:ph type="dt" sz="half" idx="10"/>
          </p:nvPr>
        </p:nvSpPr>
        <p:spPr/>
        <p:txBody>
          <a:bodyPr/>
          <a:lstStyle/>
          <a:p>
            <a:pPr fontAlgn="base">
              <a:spcBef>
                <a:spcPct val="0"/>
              </a:spcBef>
              <a:spcAft>
                <a:spcPct val="0"/>
              </a:spcAft>
              <a:defRPr/>
            </a:pPr>
            <a:endParaRPr lang="zh-CN" altLang="en-US"/>
          </a:p>
        </p:txBody>
      </p:sp>
      <p:sp>
        <p:nvSpPr>
          <p:cNvPr id="6" name="页脚占位符 5"/>
          <p:cNvSpPr>
            <a:spLocks noGrp="1"/>
          </p:cNvSpPr>
          <p:nvPr>
            <p:ph type="ftr" sz="quarter" idx="11"/>
          </p:nvPr>
        </p:nvSpPr>
        <p:spPr/>
        <p:txBody>
          <a:bodyPr/>
          <a:lstStyle/>
          <a:p>
            <a:pPr fontAlgn="base">
              <a:spcBef>
                <a:spcPct val="0"/>
              </a:spcBef>
              <a:spcAft>
                <a:spcPct val="0"/>
              </a:spcAft>
              <a:defRPr/>
            </a:pPr>
            <a:endParaRPr lang="zh-CN" altLang="en-US"/>
          </a:p>
        </p:txBody>
      </p:sp>
      <p:sp>
        <p:nvSpPr>
          <p:cNvPr id="7" name="灯片编号占位符 6"/>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6172203" y="2505075"/>
            <a:ext cx="5183188"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日期占位符 6"/>
          <p:cNvSpPr>
            <a:spLocks noGrp="1"/>
          </p:cNvSpPr>
          <p:nvPr>
            <p:ph type="dt" sz="half" idx="10"/>
          </p:nvPr>
        </p:nvSpPr>
        <p:spPr/>
        <p:txBody>
          <a:bodyPr/>
          <a:lstStyle/>
          <a:p>
            <a:pPr fontAlgn="base">
              <a:spcBef>
                <a:spcPct val="0"/>
              </a:spcBef>
              <a:spcAft>
                <a:spcPct val="0"/>
              </a:spcAft>
              <a:defRPr/>
            </a:pPr>
            <a:endParaRPr lang="zh-CN" altLang="en-US"/>
          </a:p>
        </p:txBody>
      </p:sp>
      <p:sp>
        <p:nvSpPr>
          <p:cNvPr id="8" name="页脚占位符 7"/>
          <p:cNvSpPr>
            <a:spLocks noGrp="1"/>
          </p:cNvSpPr>
          <p:nvPr>
            <p:ph type="ftr" sz="quarter" idx="11"/>
          </p:nvPr>
        </p:nvSpPr>
        <p:spPr/>
        <p:txBody>
          <a:bodyPr/>
          <a:lstStyle/>
          <a:p>
            <a:pPr fontAlgn="base">
              <a:spcBef>
                <a:spcPct val="0"/>
              </a:spcBef>
              <a:spcAft>
                <a:spcPct val="0"/>
              </a:spcAft>
              <a:defRPr/>
            </a:pPr>
            <a:endParaRPr lang="zh-CN" altLang="en-US"/>
          </a:p>
        </p:txBody>
      </p:sp>
      <p:sp>
        <p:nvSpPr>
          <p:cNvPr id="9" name="灯片编号占位符 8"/>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日期占位符 2"/>
          <p:cNvSpPr>
            <a:spLocks noGrp="1"/>
          </p:cNvSpPr>
          <p:nvPr>
            <p:ph type="dt" sz="half" idx="10"/>
          </p:nvPr>
        </p:nvSpPr>
        <p:spPr/>
        <p:txBody>
          <a:bodyPr/>
          <a:lstStyle/>
          <a:p>
            <a:pPr fontAlgn="base">
              <a:spcBef>
                <a:spcPct val="0"/>
              </a:spcBef>
              <a:spcAft>
                <a:spcPct val="0"/>
              </a:spcAft>
              <a:defRPr/>
            </a:pPr>
            <a:endParaRPr lang="zh-CN" altLang="en-US"/>
          </a:p>
        </p:txBody>
      </p:sp>
      <p:sp>
        <p:nvSpPr>
          <p:cNvPr id="4" name="页脚占位符 3"/>
          <p:cNvSpPr>
            <a:spLocks noGrp="1"/>
          </p:cNvSpPr>
          <p:nvPr>
            <p:ph type="ftr" sz="quarter" idx="11"/>
          </p:nvPr>
        </p:nvSpPr>
        <p:spPr/>
        <p:txBody>
          <a:bodyPr/>
          <a:lstStyle/>
          <a:p>
            <a:pPr fontAlgn="base">
              <a:spcBef>
                <a:spcPct val="0"/>
              </a:spcBef>
              <a:spcAft>
                <a:spcPct val="0"/>
              </a:spcAft>
              <a:defRPr/>
            </a:pPr>
            <a:endParaRPr lang="zh-CN" altLang="en-US"/>
          </a:p>
        </p:txBody>
      </p:sp>
      <p:sp>
        <p:nvSpPr>
          <p:cNvPr id="5" name="灯片编号占位符 4"/>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base">
              <a:spcBef>
                <a:spcPct val="0"/>
              </a:spcBef>
              <a:spcAft>
                <a:spcPct val="0"/>
              </a:spcAft>
              <a:defRPr/>
            </a:pPr>
            <a:endParaRPr lang="zh-CN" altLang="en-US"/>
          </a:p>
        </p:txBody>
      </p:sp>
      <p:sp>
        <p:nvSpPr>
          <p:cNvPr id="3" name="页脚占位符 2"/>
          <p:cNvSpPr>
            <a:spLocks noGrp="1"/>
          </p:cNvSpPr>
          <p:nvPr>
            <p:ph type="ftr" sz="quarter" idx="11"/>
          </p:nvPr>
        </p:nvSpPr>
        <p:spPr/>
        <p:txBody>
          <a:bodyPr/>
          <a:lstStyle/>
          <a:p>
            <a:pPr fontAlgn="base">
              <a:spcBef>
                <a:spcPct val="0"/>
              </a:spcBef>
              <a:spcAft>
                <a:spcPct val="0"/>
              </a:spcAft>
              <a:defRPr/>
            </a:pPr>
            <a:endParaRPr lang="zh-CN" altLang="en-US"/>
          </a:p>
        </p:txBody>
      </p:sp>
      <p:sp>
        <p:nvSpPr>
          <p:cNvPr id="4" name="灯片编号占位符 3"/>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fontAlgn="base">
              <a:spcBef>
                <a:spcPct val="0"/>
              </a:spcBef>
              <a:spcAft>
                <a:spcPct val="0"/>
              </a:spcAft>
              <a:defRPr/>
            </a:pPr>
            <a:endParaRPr lang="zh-CN" altLang="en-US"/>
          </a:p>
        </p:txBody>
      </p:sp>
      <p:sp>
        <p:nvSpPr>
          <p:cNvPr id="6" name="页脚占位符 5"/>
          <p:cNvSpPr>
            <a:spLocks noGrp="1"/>
          </p:cNvSpPr>
          <p:nvPr>
            <p:ph type="ftr" sz="quarter" idx="11"/>
          </p:nvPr>
        </p:nvSpPr>
        <p:spPr/>
        <p:txBody>
          <a:bodyPr/>
          <a:lstStyle/>
          <a:p>
            <a:pPr fontAlgn="base">
              <a:spcBef>
                <a:spcPct val="0"/>
              </a:spcBef>
              <a:spcAft>
                <a:spcPct val="0"/>
              </a:spcAft>
              <a:defRPr/>
            </a:pPr>
            <a:endParaRPr lang="zh-CN" altLang="en-US"/>
          </a:p>
        </p:txBody>
      </p:sp>
      <p:sp>
        <p:nvSpPr>
          <p:cNvPr id="7" name="灯片编号占位符 6"/>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5183188" y="987431"/>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fontAlgn="base">
              <a:spcBef>
                <a:spcPct val="0"/>
              </a:spcBef>
              <a:spcAft>
                <a:spcPct val="0"/>
              </a:spcAft>
              <a:defRPr/>
            </a:pPr>
            <a:endParaRPr lang="zh-CN" altLang="en-US"/>
          </a:p>
        </p:txBody>
      </p:sp>
      <p:sp>
        <p:nvSpPr>
          <p:cNvPr id="6" name="页脚占位符 5"/>
          <p:cNvSpPr>
            <a:spLocks noGrp="1"/>
          </p:cNvSpPr>
          <p:nvPr>
            <p:ph type="ftr" sz="quarter" idx="11"/>
          </p:nvPr>
        </p:nvSpPr>
        <p:spPr/>
        <p:txBody>
          <a:bodyPr/>
          <a:lstStyle/>
          <a:p>
            <a:pPr fontAlgn="base">
              <a:spcBef>
                <a:spcPct val="0"/>
              </a:spcBef>
              <a:spcAft>
                <a:spcPct val="0"/>
              </a:spcAft>
              <a:defRPr/>
            </a:pPr>
            <a:endParaRPr lang="zh-CN" altLang="en-US"/>
          </a:p>
        </p:txBody>
      </p:sp>
      <p:sp>
        <p:nvSpPr>
          <p:cNvPr id="7" name="灯片编号占位符 6"/>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日期占位符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页脚占位符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灯片编号占位符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3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日期占位符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页脚占位符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灯片编号占位符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base">
              <a:spcBef>
                <a:spcPct val="0"/>
              </a:spcBef>
              <a:spcAft>
                <a:spcPct val="0"/>
              </a:spcAft>
              <a:defRPr/>
            </a:pPr>
            <a:endParaRPr lang="zh-CN" altLang="en-US"/>
          </a:p>
        </p:txBody>
      </p:sp>
      <p:sp>
        <p:nvSpPr>
          <p:cNvPr id="3" name="页脚占位符 2"/>
          <p:cNvSpPr>
            <a:spLocks noGrp="1"/>
          </p:cNvSpPr>
          <p:nvPr>
            <p:ph type="ftr" sz="quarter" idx="11"/>
          </p:nvPr>
        </p:nvSpPr>
        <p:spPr/>
        <p:txBody>
          <a:bodyPr/>
          <a:lstStyle/>
          <a:p>
            <a:pPr fontAlgn="base">
              <a:spcBef>
                <a:spcPct val="0"/>
              </a:spcBef>
              <a:spcAft>
                <a:spcPct val="0"/>
              </a:spcAft>
              <a:defRPr/>
            </a:pPr>
            <a:endParaRPr lang="zh-CN" altLang="en-US"/>
          </a:p>
        </p:txBody>
      </p:sp>
      <p:sp>
        <p:nvSpPr>
          <p:cNvPr id="4" name="灯片编号占位符 3"/>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base">
              <a:spcBef>
                <a:spcPct val="0"/>
              </a:spcBef>
              <a:spcAft>
                <a:spcPct val="0"/>
              </a:spcAft>
              <a:defRPr/>
            </a:pPr>
            <a:endParaRPr lang="zh-CN" altLang="en-US"/>
          </a:p>
        </p:txBody>
      </p:sp>
      <p:sp>
        <p:nvSpPr>
          <p:cNvPr id="3" name="页脚占位符 2"/>
          <p:cNvSpPr>
            <a:spLocks noGrp="1"/>
          </p:cNvSpPr>
          <p:nvPr>
            <p:ph type="ftr" sz="quarter" idx="11"/>
          </p:nvPr>
        </p:nvSpPr>
        <p:spPr/>
        <p:txBody>
          <a:bodyPr/>
          <a:lstStyle/>
          <a:p>
            <a:pPr fontAlgn="base">
              <a:spcBef>
                <a:spcPct val="0"/>
              </a:spcBef>
              <a:spcAft>
                <a:spcPct val="0"/>
              </a:spcAft>
              <a:defRPr/>
            </a:pPr>
            <a:endParaRPr lang="zh-CN" altLang="en-US"/>
          </a:p>
        </p:txBody>
      </p:sp>
      <p:sp>
        <p:nvSpPr>
          <p:cNvPr id="4" name="灯片编号占位符 3"/>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defRPr/>
            </a:lvl1pPr>
          </a:lstStyle>
          <a:p>
            <a:pPr fontAlgn="base">
              <a:spcBef>
                <a:spcPct val="0"/>
              </a:spcBef>
              <a:spcAft>
                <a:spcPct val="0"/>
              </a:spcAft>
              <a:defRPr/>
            </a:pPr>
            <a:endParaRPr lang="zh-CN" altLang="en-US"/>
          </a:p>
        </p:txBody>
      </p:sp>
      <p:sp>
        <p:nvSpPr>
          <p:cNvPr id="8" name="页脚占位符 2"/>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defRPr/>
            </a:lvl1pPr>
          </a:lstStyle>
          <a:p>
            <a:pPr fontAlgn="base">
              <a:spcBef>
                <a:spcPct val="0"/>
              </a:spcBef>
              <a:spcAft>
                <a:spcPct val="0"/>
              </a:spcAft>
              <a:defRPr/>
            </a:pPr>
            <a:endParaRPr lang="zh-CN" altLang="en-US"/>
          </a:p>
        </p:txBody>
      </p:sp>
      <p:sp>
        <p:nvSpPr>
          <p:cNvPr id="9" name="灯片编号占位符 3"/>
          <p:cNvSpPr>
            <a:spLocks noGrp="1"/>
          </p:cNvSpPr>
          <p:nvPr>
            <p:ph type="sldNum" sz="quarter" idx="4"/>
          </p:nvPr>
        </p:nvSpPr>
        <p:spPr>
          <a:xfrm>
            <a:off x="8610600" y="6356354"/>
            <a:ext cx="2743200" cy="365125"/>
          </a:xfrm>
          <a:prstGeom prst="rect">
            <a:avLst/>
          </a:prstGeom>
        </p:spPr>
        <p:txBody>
          <a:bodyPr vert="horz" wrap="square" lIns="91440" tIns="45720" rIns="91440" bIns="45720" numCol="1" anchor="ctr" anchorCtr="0" compatLnSpc="1"/>
          <a:lstStyle>
            <a:lvl1pPr>
              <a:defRPr/>
            </a:lvl1pPr>
          </a:lstStyle>
          <a:p>
            <a:pPr fontAlgn="base">
              <a:spcBef>
                <a:spcPct val="0"/>
              </a:spcBef>
              <a:spcAft>
                <a:spcPct val="0"/>
              </a:spcAft>
              <a:defRPr/>
            </a:pPr>
            <a:fld id="{48CD88EB-536A-4DA4-BAEE-4B6927029F68}"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defRPr/>
            </a:lvl1pPr>
          </a:lstStyle>
          <a:p>
            <a:pPr fontAlgn="base">
              <a:spcBef>
                <a:spcPct val="0"/>
              </a:spcBef>
              <a:spcAft>
                <a:spcPct val="0"/>
              </a:spcAft>
              <a:defRPr/>
            </a:pPr>
            <a:endParaRPr lang="zh-CN" altLang="en-US"/>
          </a:p>
        </p:txBody>
      </p:sp>
      <p:sp>
        <p:nvSpPr>
          <p:cNvPr id="8" name="页脚占位符 2"/>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defRPr/>
            </a:lvl1pPr>
          </a:lstStyle>
          <a:p>
            <a:pPr fontAlgn="base">
              <a:spcBef>
                <a:spcPct val="0"/>
              </a:spcBef>
              <a:spcAft>
                <a:spcPct val="0"/>
              </a:spcAft>
              <a:defRPr/>
            </a:pPr>
            <a:endParaRPr lang="zh-CN" altLang="en-US"/>
          </a:p>
        </p:txBody>
      </p:sp>
      <p:sp>
        <p:nvSpPr>
          <p:cNvPr id="9" name="灯片编号占位符 3"/>
          <p:cNvSpPr>
            <a:spLocks noGrp="1"/>
          </p:cNvSpPr>
          <p:nvPr>
            <p:ph type="sldNum" sz="quarter" idx="4"/>
          </p:nvPr>
        </p:nvSpPr>
        <p:spPr>
          <a:xfrm>
            <a:off x="8610600" y="6356354"/>
            <a:ext cx="2743200" cy="365125"/>
          </a:xfrm>
          <a:prstGeom prst="rect">
            <a:avLst/>
          </a:prstGeom>
        </p:spPr>
        <p:txBody>
          <a:bodyPr vert="horz" wrap="square" lIns="91440" tIns="45720" rIns="91440" bIns="45720" numCol="1" anchor="ctr" anchorCtr="0" compatLnSpc="1"/>
          <a:lstStyle>
            <a:lvl1pPr>
              <a:defRPr/>
            </a:lvl1pPr>
          </a:lstStyle>
          <a:p>
            <a:pPr fontAlgn="base">
              <a:spcBef>
                <a:spcPct val="0"/>
              </a:spcBef>
              <a:spcAft>
                <a:spcPct val="0"/>
              </a:spcAft>
              <a:defRPr/>
            </a:pPr>
            <a:fld id="{2F31EDF0-8FB7-453E-96BA-6099484DF56D}"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3222820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5284989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3784052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fontAlgn="base">
              <a:spcBef>
                <a:spcPct val="0"/>
              </a:spcBef>
              <a:spcAft>
                <a:spcPct val="0"/>
              </a:spcAft>
              <a:defRPr/>
            </a:pPr>
            <a:endParaRPr lang="zh-CN" altLang="en-US"/>
          </a:p>
        </p:txBody>
      </p:sp>
      <p:sp>
        <p:nvSpPr>
          <p:cNvPr id="6" name="Footer Placeholder 5"/>
          <p:cNvSpPr>
            <a:spLocks noGrp="1"/>
          </p:cNvSpPr>
          <p:nvPr>
            <p:ph type="ftr" sz="quarter" idx="11"/>
          </p:nvPr>
        </p:nvSpPr>
        <p:spPr/>
        <p:txBody>
          <a:bodyPr/>
          <a:lstStyle/>
          <a:p>
            <a:pPr fontAlgn="base">
              <a:spcBef>
                <a:spcPct val="0"/>
              </a:spcBef>
              <a:spcAft>
                <a:spcPct val="0"/>
              </a:spcAft>
              <a:defRPr/>
            </a:pPr>
            <a:endParaRPr lang="zh-CN" altLang="en-US"/>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2631945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fontAlgn="base">
              <a:spcBef>
                <a:spcPct val="0"/>
              </a:spcBef>
              <a:spcAft>
                <a:spcPct val="0"/>
              </a:spcAft>
              <a:defRPr/>
            </a:pPr>
            <a:endParaRPr lang="zh-CN" altLang="en-US"/>
          </a:p>
        </p:txBody>
      </p:sp>
      <p:sp>
        <p:nvSpPr>
          <p:cNvPr id="8" name="Footer Placeholder 7"/>
          <p:cNvSpPr>
            <a:spLocks noGrp="1"/>
          </p:cNvSpPr>
          <p:nvPr>
            <p:ph type="ftr" sz="quarter" idx="11"/>
          </p:nvPr>
        </p:nvSpPr>
        <p:spPr/>
        <p:txBody>
          <a:bodyPr/>
          <a:lstStyle/>
          <a:p>
            <a:pPr fontAlgn="base">
              <a:spcBef>
                <a:spcPct val="0"/>
              </a:spcBef>
              <a:spcAft>
                <a:spcPct val="0"/>
              </a:spcAft>
              <a:defRPr/>
            </a:pPr>
            <a:endParaRPr lang="zh-CN" altLang="en-US"/>
          </a:p>
        </p:txBody>
      </p:sp>
      <p:sp>
        <p:nvSpPr>
          <p:cNvPr id="9" name="Slide Number Placeholder 8"/>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2782059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fontAlgn="base">
              <a:spcBef>
                <a:spcPct val="0"/>
              </a:spcBef>
              <a:spcAft>
                <a:spcPct val="0"/>
              </a:spcAft>
              <a:defRPr/>
            </a:pPr>
            <a:endParaRPr lang="zh-CN" altLang="en-US"/>
          </a:p>
        </p:txBody>
      </p:sp>
      <p:sp>
        <p:nvSpPr>
          <p:cNvPr id="4" name="Footer Placeholder 3"/>
          <p:cNvSpPr>
            <a:spLocks noGrp="1"/>
          </p:cNvSpPr>
          <p:nvPr>
            <p:ph type="ftr" sz="quarter" idx="11"/>
          </p:nvPr>
        </p:nvSpPr>
        <p:spPr/>
        <p:txBody>
          <a:bodyPr/>
          <a:lstStyle/>
          <a:p>
            <a:pPr fontAlgn="base">
              <a:spcBef>
                <a:spcPct val="0"/>
              </a:spcBef>
              <a:spcAft>
                <a:spcPct val="0"/>
              </a:spcAft>
              <a:defRPr/>
            </a:pPr>
            <a:endParaRPr lang="zh-CN" altLang="en-US"/>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953967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fontAlgn="base">
              <a:spcBef>
                <a:spcPct val="0"/>
              </a:spcBef>
              <a:spcAft>
                <a:spcPct val="0"/>
              </a:spcAft>
              <a:defRPr/>
            </a:pPr>
            <a:endParaRPr lang="zh-CN" altLang="en-US"/>
          </a:p>
        </p:txBody>
      </p:sp>
      <p:sp>
        <p:nvSpPr>
          <p:cNvPr id="3" name="Footer Placeholder 2"/>
          <p:cNvSpPr>
            <a:spLocks noGrp="1"/>
          </p:cNvSpPr>
          <p:nvPr>
            <p:ph type="ftr" sz="quarter" idx="11"/>
          </p:nvPr>
        </p:nvSpPr>
        <p:spPr/>
        <p:txBody>
          <a:bodyPr/>
          <a:lstStyle/>
          <a:p>
            <a:pPr fontAlgn="base">
              <a:spcBef>
                <a:spcPct val="0"/>
              </a:spcBef>
              <a:spcAft>
                <a:spcPct val="0"/>
              </a:spcAft>
              <a:defRPr/>
            </a:pPr>
            <a:endParaRPr lang="zh-CN" altLang="en-US"/>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35489664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fontAlgn="base">
              <a:spcBef>
                <a:spcPct val="0"/>
              </a:spcBef>
              <a:spcAft>
                <a:spcPct val="0"/>
              </a:spcAft>
              <a:defRPr/>
            </a:pPr>
            <a:endParaRPr lang="zh-CN" altLang="en-US"/>
          </a:p>
        </p:txBody>
      </p:sp>
      <p:sp>
        <p:nvSpPr>
          <p:cNvPr id="6" name="Footer Placeholder 5"/>
          <p:cNvSpPr>
            <a:spLocks noGrp="1"/>
          </p:cNvSpPr>
          <p:nvPr>
            <p:ph type="ftr" sz="quarter" idx="11"/>
          </p:nvPr>
        </p:nvSpPr>
        <p:spPr/>
        <p:txBody>
          <a:bodyPr/>
          <a:lstStyle/>
          <a:p>
            <a:pPr fontAlgn="base">
              <a:spcBef>
                <a:spcPct val="0"/>
              </a:spcBef>
              <a:spcAft>
                <a:spcPct val="0"/>
              </a:spcAft>
              <a:defRPr/>
            </a:pPr>
            <a:endParaRPr lang="zh-CN" altLang="en-US"/>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27287732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fontAlgn="base">
              <a:spcBef>
                <a:spcPct val="0"/>
              </a:spcBef>
              <a:spcAft>
                <a:spcPct val="0"/>
              </a:spcAft>
              <a:defRPr/>
            </a:pPr>
            <a:endParaRPr lang="zh-CN" altLang="en-US"/>
          </a:p>
        </p:txBody>
      </p:sp>
      <p:sp>
        <p:nvSpPr>
          <p:cNvPr id="6" name="Footer Placeholder 5"/>
          <p:cNvSpPr>
            <a:spLocks noGrp="1"/>
          </p:cNvSpPr>
          <p:nvPr>
            <p:ph type="ftr" sz="quarter" idx="11"/>
          </p:nvPr>
        </p:nvSpPr>
        <p:spPr/>
        <p:txBody>
          <a:bodyPr/>
          <a:lstStyle/>
          <a:p>
            <a:pPr fontAlgn="base">
              <a:spcBef>
                <a:spcPct val="0"/>
              </a:spcBef>
              <a:spcAft>
                <a:spcPct val="0"/>
              </a:spcAft>
              <a:defRPr/>
            </a:pPr>
            <a:endParaRPr lang="zh-CN" altLang="en-US"/>
          </a:p>
        </p:txBody>
      </p:sp>
      <p:sp>
        <p:nvSpPr>
          <p:cNvPr id="7" name="Slide Number Placeholder 6"/>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16470888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21410431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defRPr/>
            </a:pPr>
            <a:endParaRPr lang="zh-CN" altLang="en-US"/>
          </a:p>
        </p:txBody>
      </p:sp>
      <p:sp>
        <p:nvSpPr>
          <p:cNvPr id="5" name="Footer Placeholder 4"/>
          <p:cNvSpPr>
            <a:spLocks noGrp="1"/>
          </p:cNvSpPr>
          <p:nvPr>
            <p:ph type="ftr" sz="quarter" idx="11"/>
          </p:nvPr>
        </p:nvSpPr>
        <p:spPr/>
        <p:txBody>
          <a:bodyPr/>
          <a:lstStyle/>
          <a:p>
            <a:pPr fontAlgn="base">
              <a:spcBef>
                <a:spcPct val="0"/>
              </a:spcBef>
              <a:spcAft>
                <a:spcPct val="0"/>
              </a:spcAft>
              <a:defRPr/>
            </a:pPr>
            <a:endParaRPr lang="zh-CN" altLang="en-US"/>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36576280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09883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00352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36722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744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9969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292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00869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02787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65511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1686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6914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1_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1_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34CB108-BCDA-494E-B1C7-9C7AB180FDBA}" type="datetimeFigureOut">
              <a:rPr lang="zh-CN" altLang="en-US" smtClean="0"/>
              <a:t>2022/5/10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09CBAD-6675-4965-AB17-7C7D541729B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3.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838200" y="365127"/>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1027"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zh-CN"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eaLnBrk="0" hangingPunct="0">
              <a:buFontTx/>
              <a:buNone/>
              <a:defRPr sz="1200">
                <a:solidFill>
                  <a:schemeClr val="tx1">
                    <a:tint val="75000"/>
                  </a:schemeClr>
                </a:solidFill>
              </a:defRPr>
            </a:lvl1pPr>
          </a:lstStyle>
          <a:p>
            <a:pPr fontAlgn="base">
              <a:spcBef>
                <a:spcPct val="0"/>
              </a:spcBef>
              <a:spcAft>
                <a:spcPct val="0"/>
              </a:spcAft>
              <a:defRPr/>
            </a:pPr>
            <a:endParaRPr lang="zh-CN"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eaLnBrk="0" hangingPunct="0">
              <a:buFontTx/>
              <a:buNone/>
              <a:defRPr sz="1200">
                <a:solidFill>
                  <a:schemeClr val="tx1">
                    <a:tint val="75000"/>
                  </a:schemeClr>
                </a:solidFill>
              </a:defRPr>
            </a:lvl1pPr>
          </a:lstStyle>
          <a:p>
            <a:pPr fontAlgn="base">
              <a:spcBef>
                <a:spcPct val="0"/>
              </a:spcBef>
              <a:spcAft>
                <a:spcPct val="0"/>
              </a:spcAft>
              <a:defRPr/>
            </a:pPr>
            <a:endParaRPr lang="zh-CN"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wrap="square" lIns="91440" tIns="45720" rIns="91440" bIns="45720" numCol="1" anchor="ctr" anchorCtr="0" compatLnSpc="1"/>
          <a:lstStyle>
            <a:lvl1pPr algn="r" eaLnBrk="1" hangingPunct="1">
              <a:buFont typeface="Arial" panose="020B0604020202020204" pitchFamily="34" charset="0"/>
              <a:buNone/>
              <a:defRPr sz="1200" noProof="1">
                <a:solidFill>
                  <a:srgbClr val="898989"/>
                </a:solidFill>
              </a:defRPr>
            </a:lvl1p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iming>
    <p:tnLst>
      <p:par>
        <p:cTn id="1" dur="indefinite" restart="never" nodeType="tmRoot"/>
      </p:par>
    </p:tnLst>
  </p:timing>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7330" indent="-22733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9D16FA71-E5A1-4B22-877B-790B2D8CCF13}" type="slidenum">
              <a:rPr lang="en-US" altLang="zh-CN" smtClean="0">
                <a:ea typeface="宋体" panose="02010600030101010101" pitchFamily="2" charset="-122"/>
              </a:rPr>
              <a:pPr fontAlgn="base">
                <a:spcBef>
                  <a:spcPct val="0"/>
                </a:spcBef>
                <a:spcAft>
                  <a:spcPct val="0"/>
                </a:spcAft>
                <a:defRPr/>
              </a:pPr>
              <a:t>‹#›</a:t>
            </a:fld>
            <a:endParaRPr lang="zh-CN" altLang="en-US" smtClean="0"/>
          </a:p>
        </p:txBody>
      </p:sp>
    </p:spTree>
    <p:extLst>
      <p:ext uri="{BB962C8B-B14F-4D97-AF65-F5344CB8AC3E}">
        <p14:creationId xmlns:p14="http://schemas.microsoft.com/office/powerpoint/2010/main" val="235658853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1062981"/>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4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07569" y="499746"/>
            <a:ext cx="7704855" cy="954107"/>
          </a:xfrm>
          <a:prstGeom prst="rect">
            <a:avLst/>
          </a:prstGeom>
          <a:solidFill>
            <a:srgbClr val="00B050"/>
          </a:solidFill>
        </p:spPr>
        <p:txBody>
          <a:bodyPr wrap="square" rtlCol="0">
            <a:spAutoFit/>
          </a:bodyPr>
          <a:lstStyle/>
          <a:p>
            <a:pPr algn="ctr"/>
            <a:r>
              <a:rPr lang="zh-CN" altLang="en-US" sz="2800" b="1" dirty="0">
                <a:solidFill>
                  <a:schemeClr val="bg1"/>
                </a:solidFill>
                <a:latin typeface="微软雅黑"/>
                <a:ea typeface="微软雅黑"/>
                <a:sym typeface="微软雅黑"/>
              </a:rPr>
              <a:t>人教统编版《道德与法治》五年级下册  </a:t>
            </a:r>
            <a:endParaRPr lang="en-US" altLang="zh-CN" sz="2800" b="1" dirty="0">
              <a:solidFill>
                <a:schemeClr val="bg1"/>
              </a:solidFill>
              <a:latin typeface="微软雅黑"/>
              <a:ea typeface="微软雅黑"/>
              <a:sym typeface="微软雅黑"/>
            </a:endParaRPr>
          </a:p>
          <a:p>
            <a:pPr algn="ctr"/>
            <a:r>
              <a:rPr lang="zh-CN" altLang="en-US" sz="2800" b="1" dirty="0">
                <a:solidFill>
                  <a:schemeClr val="bg1"/>
                </a:solidFill>
                <a:latin typeface="微软雅黑"/>
                <a:ea typeface="微软雅黑"/>
                <a:sym typeface="微软雅黑"/>
              </a:rPr>
              <a:t>第三单元  百年追梦 复兴中华</a:t>
            </a:r>
            <a:endParaRPr lang="en-US" altLang="zh-CN" sz="2800" b="1" dirty="0">
              <a:solidFill>
                <a:schemeClr val="bg1"/>
              </a:solidFill>
              <a:latin typeface="微软雅黑"/>
              <a:ea typeface="微软雅黑"/>
              <a:sym typeface="微软雅黑"/>
            </a:endParaRPr>
          </a:p>
        </p:txBody>
      </p:sp>
      <p:pic>
        <p:nvPicPr>
          <p:cNvPr id="2" name="图片 1" descr="O1CN01VN6tgS2EMqdMVYFcP_!!2417048731"/>
          <p:cNvPicPr>
            <a:picLocks noChangeAspect="1"/>
          </p:cNvPicPr>
          <p:nvPr/>
        </p:nvPicPr>
        <p:blipFill>
          <a:blip r:embed="rId2" cstate="email">
            <a:extLst>
              <a:ext uri="{28A0092B-C50C-407E-A947-70E740481C1C}">
                <a14:useLocalDpi xmlns:a14="http://schemas.microsoft.com/office/drawing/2010/main"/>
              </a:ext>
            </a:extLst>
          </a:blip>
          <a:srcRect t="-1374"/>
          <a:stretch>
            <a:fillRect/>
          </a:stretch>
        </p:blipFill>
        <p:spPr>
          <a:xfrm>
            <a:off x="2092867" y="1700809"/>
            <a:ext cx="3005455" cy="4622165"/>
          </a:xfrm>
          <a:prstGeom prst="rect">
            <a:avLst/>
          </a:prstGeom>
        </p:spPr>
      </p:pic>
      <p:sp>
        <p:nvSpPr>
          <p:cNvPr id="6" name="TextBox 5"/>
          <p:cNvSpPr txBox="1"/>
          <p:nvPr/>
        </p:nvSpPr>
        <p:spPr>
          <a:xfrm>
            <a:off x="5167306" y="2564344"/>
            <a:ext cx="5000660" cy="1323439"/>
          </a:xfrm>
          <a:prstGeom prst="rect">
            <a:avLst/>
          </a:prstGeom>
          <a:noFill/>
        </p:spPr>
        <p:txBody>
          <a:bodyPr wrap="square" rtlCol="0">
            <a:spAutoFit/>
          </a:bodyPr>
          <a:lstStyle/>
          <a:p>
            <a:pPr algn="ctr"/>
            <a:r>
              <a:rPr lang="en-US" altLang="zh-CN" sz="4000" b="1" dirty="0">
                <a:solidFill>
                  <a:srgbClr val="FF0000"/>
                </a:solidFill>
                <a:latin typeface="微软雅黑"/>
                <a:ea typeface="微软雅黑"/>
                <a:sym typeface="微软雅黑"/>
              </a:rPr>
              <a:t>10.</a:t>
            </a:r>
            <a:r>
              <a:rPr lang="zh-CN" altLang="en-US" sz="4000" b="1" dirty="0">
                <a:solidFill>
                  <a:srgbClr val="FF0000"/>
                </a:solidFill>
                <a:latin typeface="微软雅黑"/>
                <a:ea typeface="微软雅黑"/>
                <a:sym typeface="微软雅黑"/>
              </a:rPr>
              <a:t>夺取抗日战争和人民解放战争的胜利</a:t>
            </a:r>
            <a:endParaRPr lang="zh-CN" altLang="en-US" sz="3200" b="1" dirty="0">
              <a:solidFill>
                <a:srgbClr val="FF0000"/>
              </a:solidFill>
              <a:latin typeface="微软雅黑"/>
              <a:ea typeface="微软雅黑"/>
              <a:sym typeface="微软雅黑"/>
            </a:endParaRPr>
          </a:p>
        </p:txBody>
      </p:sp>
      <p:sp>
        <p:nvSpPr>
          <p:cNvPr id="8" name="矩形 7"/>
          <p:cNvSpPr/>
          <p:nvPr/>
        </p:nvSpPr>
        <p:spPr>
          <a:xfrm>
            <a:off x="6702675" y="4149079"/>
            <a:ext cx="1992853" cy="923330"/>
          </a:xfrm>
          <a:prstGeom prst="rect">
            <a:avLst/>
          </a:prstGeom>
        </p:spPr>
        <p:txBody>
          <a:bodyPr wrap="none">
            <a:spAutoFit/>
          </a:bodyPr>
          <a:lstStyle/>
          <a:p>
            <a:pPr lvl="0" algn="ctr">
              <a:lnSpc>
                <a:spcPct val="150000"/>
              </a:lnSpc>
            </a:pPr>
            <a:r>
              <a:rPr lang="zh-CN" altLang="en-US" sz="3600" b="1" dirty="0">
                <a:solidFill>
                  <a:srgbClr val="0000FF"/>
                </a:solidFill>
                <a:latin typeface="微软雅黑"/>
                <a:ea typeface="微软雅黑"/>
                <a:sym typeface="微软雅黑"/>
              </a:rPr>
              <a:t>第</a:t>
            </a:r>
            <a:r>
              <a:rPr lang="en-US" altLang="zh-CN" sz="3600" b="1" dirty="0">
                <a:solidFill>
                  <a:srgbClr val="0000FF"/>
                </a:solidFill>
                <a:latin typeface="微软雅黑"/>
                <a:ea typeface="微软雅黑"/>
                <a:sym typeface="微软雅黑"/>
              </a:rPr>
              <a:t>1</a:t>
            </a:r>
            <a:r>
              <a:rPr lang="zh-CN" altLang="en-US" sz="3600" b="1" dirty="0">
                <a:solidFill>
                  <a:srgbClr val="0000FF"/>
                </a:solidFill>
                <a:latin typeface="微软雅黑"/>
                <a:ea typeface="微软雅黑"/>
                <a:sym typeface="微软雅黑"/>
              </a:rPr>
              <a:t>课时 </a:t>
            </a:r>
            <a:endParaRPr lang="en-US" altLang="zh-CN" sz="3600" b="1" dirty="0">
              <a:solidFill>
                <a:srgbClr val="0000FF"/>
              </a:solidFill>
              <a:latin typeface="微软雅黑"/>
              <a:ea typeface="微软雅黑"/>
              <a:sym typeface="微软雅黑"/>
            </a:endParaRPr>
          </a:p>
        </p:txBody>
      </p:sp>
      <p:sp>
        <p:nvSpPr>
          <p:cNvPr id="7" name="矩形 6"/>
          <p:cNvSpPr/>
          <p:nvPr/>
        </p:nvSpPr>
        <p:spPr>
          <a:xfrm>
            <a:off x="7061682" y="5661248"/>
            <a:ext cx="1351652" cy="470257"/>
          </a:xfrm>
          <a:prstGeom prst="rect">
            <a:avLst/>
          </a:prstGeom>
        </p:spPr>
        <p:txBody>
          <a:bodyPr wrap="none">
            <a:spAutoFit/>
          </a:bodyPr>
          <a:lstStyle/>
          <a:p>
            <a:pPr marL="342900" indent="-342900" fontAlgn="base">
              <a:lnSpc>
                <a:spcPct val="110000"/>
              </a:lnSpc>
              <a:spcBef>
                <a:spcPct val="0"/>
              </a:spcBef>
              <a:spcAft>
                <a:spcPct val="0"/>
              </a:spcAft>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714488"/>
            <a:ext cx="7572428" cy="3970318"/>
          </a:xfrm>
          <a:prstGeom prst="rect">
            <a:avLst/>
          </a:prstGeom>
          <a:noFill/>
        </p:spPr>
        <p:txBody>
          <a:bodyPr wrap="square" rtlCol="0">
            <a:spAutoFit/>
          </a:bodyPr>
          <a:lstStyle/>
          <a:p>
            <a:pPr indent="457200">
              <a:lnSpc>
                <a:spcPct val="150000"/>
              </a:lnSpc>
            </a:pPr>
            <a:r>
              <a:rPr lang="en-US" altLang="zh-CN" sz="2800" b="1" dirty="0">
                <a:latin typeface="微软雅黑"/>
                <a:ea typeface="微软雅黑"/>
                <a:sym typeface="微软雅黑"/>
              </a:rPr>
              <a:t>2014</a:t>
            </a:r>
            <a:r>
              <a:rPr lang="zh-CN" altLang="en-US" sz="2800" b="1" dirty="0">
                <a:latin typeface="微软雅黑"/>
                <a:ea typeface="微软雅黑"/>
                <a:sym typeface="微软雅黑"/>
              </a:rPr>
              <a:t>年</a:t>
            </a:r>
            <a:r>
              <a:rPr lang="en-US" altLang="zh-CN" sz="2800" b="1" dirty="0">
                <a:latin typeface="微软雅黑"/>
                <a:ea typeface="微软雅黑"/>
                <a:sym typeface="微软雅黑"/>
              </a:rPr>
              <a:t>2</a:t>
            </a:r>
            <a:r>
              <a:rPr lang="zh-CN" altLang="en-US" sz="2800" b="1" dirty="0">
                <a:latin typeface="微软雅黑"/>
                <a:ea typeface="微软雅黑"/>
                <a:sym typeface="微软雅黑"/>
              </a:rPr>
              <a:t>月</a:t>
            </a:r>
            <a:r>
              <a:rPr lang="en-US" altLang="zh-CN" sz="2800" b="1" dirty="0">
                <a:latin typeface="微软雅黑"/>
                <a:ea typeface="微软雅黑"/>
                <a:sym typeface="微软雅黑"/>
              </a:rPr>
              <a:t>27</a:t>
            </a:r>
            <a:r>
              <a:rPr lang="zh-CN" altLang="en-US" sz="2800" b="1" dirty="0">
                <a:latin typeface="微软雅黑"/>
                <a:ea typeface="微软雅黑"/>
                <a:sym typeface="微软雅黑"/>
              </a:rPr>
              <a:t>日，第十二届全国人大常委会第七次会议通过决定，将每年</a:t>
            </a:r>
            <a:r>
              <a:rPr lang="en-US" altLang="zh-CN" sz="2800" b="1" dirty="0">
                <a:latin typeface="微软雅黑"/>
                <a:ea typeface="微软雅黑"/>
                <a:sym typeface="微软雅黑"/>
              </a:rPr>
              <a:t>12</a:t>
            </a:r>
            <a:r>
              <a:rPr lang="zh-CN" altLang="en-US" sz="2800" b="1" dirty="0">
                <a:latin typeface="微软雅黑"/>
                <a:ea typeface="微软雅黑"/>
                <a:sym typeface="微软雅黑"/>
              </a:rPr>
              <a:t>月</a:t>
            </a:r>
            <a:r>
              <a:rPr lang="en-US" altLang="zh-CN" sz="2800" b="1" dirty="0">
                <a:latin typeface="微软雅黑"/>
                <a:ea typeface="微软雅黑"/>
                <a:sym typeface="微软雅黑"/>
              </a:rPr>
              <a:t>13</a:t>
            </a:r>
            <a:r>
              <a:rPr lang="zh-CN" altLang="en-US" sz="2800" b="1" dirty="0">
                <a:latin typeface="微软雅黑"/>
                <a:ea typeface="微软雅黑"/>
                <a:sym typeface="微软雅黑"/>
              </a:rPr>
              <a:t>日设立为南京大屠杀死难者国家公祭日。结合“南京大屠杀遇难同胞纪念馆”和“南京大屠杀死难者国家公祭”里的文字和图片，想一想，为什么要设立国家公祭日</a:t>
            </a:r>
            <a:r>
              <a:rPr lang="en-US" altLang="zh-CN" sz="2800" b="1" dirty="0">
                <a:latin typeface="微软雅黑"/>
                <a:ea typeface="微软雅黑"/>
                <a:sym typeface="微软雅黑"/>
              </a:rPr>
              <a:t>?</a:t>
            </a:r>
            <a:endParaRPr lang="zh-TW" altLang="en-US" sz="28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7488" y="476672"/>
            <a:ext cx="9218240" cy="594066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讨论.png"/>
          <p:cNvPicPr>
            <a:picLocks noChangeAspect="1"/>
          </p:cNvPicPr>
          <p:nvPr/>
        </p:nvPicPr>
        <p:blipFill>
          <a:blip r:embed="rId2"/>
          <a:stretch>
            <a:fillRect/>
          </a:stretch>
        </p:blipFill>
        <p:spPr>
          <a:xfrm>
            <a:off x="1524000" y="1071546"/>
            <a:ext cx="8933334" cy="5286412"/>
          </a:xfrm>
          <a:prstGeom prst="rect">
            <a:avLst/>
          </a:prstGeom>
        </p:spPr>
      </p:pic>
      <p:sp>
        <p:nvSpPr>
          <p:cNvPr id="5" name="TextBox 4"/>
          <p:cNvSpPr txBox="1"/>
          <p:nvPr/>
        </p:nvSpPr>
        <p:spPr>
          <a:xfrm>
            <a:off x="2452662" y="3500438"/>
            <a:ext cx="7715304" cy="2677656"/>
          </a:xfrm>
          <a:prstGeom prst="rect">
            <a:avLst/>
          </a:prstGeom>
          <a:noFill/>
        </p:spPr>
        <p:txBody>
          <a:bodyPr wrap="square" rtlCol="0">
            <a:spAutoFit/>
          </a:bodyPr>
          <a:lstStyle/>
          <a:p>
            <a:pPr indent="457200">
              <a:lnSpc>
                <a:spcPct val="150000"/>
              </a:lnSpc>
            </a:pPr>
            <a:r>
              <a:rPr lang="en-US" altLang="zh-CN" sz="2400" b="1" dirty="0">
                <a:latin typeface="微软雅黑"/>
                <a:ea typeface="微软雅黑"/>
                <a:sym typeface="微软雅黑"/>
              </a:rPr>
              <a:t> </a:t>
            </a:r>
            <a:r>
              <a:rPr lang="zh-CN" altLang="en-US" sz="4400" b="1" dirty="0">
                <a:latin typeface="微软雅黑"/>
                <a:ea typeface="微软雅黑"/>
                <a:sym typeface="微软雅黑"/>
              </a:rPr>
              <a:t>学生交流：为什么要设立国家公祭日。</a:t>
            </a:r>
            <a:endParaRPr lang="zh-CN" altLang="en-US" sz="2400" b="1" dirty="0">
              <a:latin typeface="微软雅黑"/>
              <a:ea typeface="微软雅黑"/>
              <a:sym typeface="微软雅黑"/>
            </a:endParaRPr>
          </a:p>
          <a:p>
            <a:pPr indent="457200">
              <a:lnSpc>
                <a:spcPct val="150000"/>
              </a:lnSpc>
            </a:pP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1952596" y="1785927"/>
            <a:ext cx="7929618" cy="4739759"/>
          </a:xfrm>
          <a:prstGeom prst="rect">
            <a:avLst/>
          </a:prstGeom>
          <a:noFill/>
        </p:spPr>
        <p:txBody>
          <a:bodyPr wrap="square" rtlCol="0">
            <a:spAutoFit/>
          </a:bodyPr>
          <a:lstStyle/>
          <a:p>
            <a:pPr indent="457200"/>
            <a:r>
              <a:rPr lang="en-US" altLang="zh-CN" sz="2800" b="1" dirty="0">
                <a:latin typeface="微软雅黑"/>
                <a:ea typeface="微软雅黑"/>
                <a:sym typeface="微软雅黑"/>
              </a:rPr>
              <a:t>  </a:t>
            </a:r>
            <a:r>
              <a:rPr lang="zh-CN" altLang="en-US" sz="2800" b="1" dirty="0">
                <a:latin typeface="微软雅黑"/>
                <a:ea typeface="微软雅黑"/>
                <a:sym typeface="微软雅黑"/>
              </a:rPr>
              <a:t>公祭日是为了让我们铭记那段屈辱的历史，找回那段沉痛的回忆，学习中国人民奋勇抗争的精神。下面，让我们通过对南京大屠杀的相关书籍、纪录片、战犯日记等，了解关于南京大屠杀的的资料，铭记那段历史。</a:t>
            </a:r>
            <a:endParaRPr lang="en-US" altLang="zh-CN" sz="2800" b="1" dirty="0">
              <a:latin typeface="微软雅黑"/>
              <a:ea typeface="微软雅黑"/>
              <a:sym typeface="微软雅黑"/>
            </a:endParaRPr>
          </a:p>
          <a:p>
            <a:pPr indent="457200"/>
            <a:r>
              <a:rPr lang="zh-CN" altLang="en-US" sz="2800" b="1" dirty="0">
                <a:latin typeface="微软雅黑"/>
                <a:ea typeface="微软雅黑"/>
                <a:sym typeface="微软雅黑"/>
              </a:rPr>
              <a:t>（</a:t>
            </a:r>
            <a:r>
              <a:rPr lang="en-US" altLang="zh-CN" sz="2800" b="1" dirty="0">
                <a:latin typeface="微软雅黑"/>
                <a:ea typeface="微软雅黑"/>
                <a:sym typeface="微软雅黑"/>
              </a:rPr>
              <a:t>1</a:t>
            </a:r>
            <a:r>
              <a:rPr lang="zh-CN" altLang="en-US" sz="2800" b="1" dirty="0">
                <a:latin typeface="微软雅黑"/>
                <a:ea typeface="微软雅黑"/>
                <a:sym typeface="微软雅黑"/>
              </a:rPr>
              <a:t>）学生将在课前收集的关于南京大屠杀的资料在小组内交流。</a:t>
            </a:r>
          </a:p>
          <a:p>
            <a:pPr indent="457200"/>
            <a:r>
              <a:rPr lang="zh-CN" altLang="en-US" sz="2800" b="1" dirty="0">
                <a:latin typeface="微软雅黑"/>
                <a:ea typeface="微软雅黑"/>
                <a:sym typeface="微软雅黑"/>
              </a:rPr>
              <a:t>（</a:t>
            </a:r>
            <a:r>
              <a:rPr lang="en-US" altLang="zh-CN" sz="2800" b="1" dirty="0">
                <a:latin typeface="微软雅黑"/>
                <a:ea typeface="微软雅黑"/>
                <a:sym typeface="微软雅黑"/>
              </a:rPr>
              <a:t>2</a:t>
            </a:r>
            <a:r>
              <a:rPr lang="zh-CN" altLang="en-US" sz="2800" b="1" dirty="0">
                <a:latin typeface="微软雅黑"/>
                <a:ea typeface="微软雅黑"/>
                <a:sym typeface="微软雅黑"/>
              </a:rPr>
              <a:t>）学生全班交流。</a:t>
            </a:r>
          </a:p>
          <a:p>
            <a:pPr indent="457200">
              <a:lnSpc>
                <a:spcPct val="150000"/>
              </a:lnSpc>
            </a:pPr>
            <a:endParaRPr lang="zh-CN" altLang="en-US" sz="2800" b="1" dirty="0">
              <a:latin typeface="微软雅黑"/>
              <a:ea typeface="微软雅黑"/>
              <a:sym typeface="微软雅黑"/>
            </a:endParaRPr>
          </a:p>
          <a:p>
            <a:pPr indent="457200">
              <a:lnSpc>
                <a:spcPct val="150000"/>
              </a:lnSpc>
            </a:pP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285860"/>
            <a:ext cx="7715304" cy="5170646"/>
          </a:xfrm>
          <a:prstGeom prst="rect">
            <a:avLst/>
          </a:prstGeom>
          <a:noFill/>
        </p:spPr>
        <p:txBody>
          <a:bodyPr wrap="square" rtlCol="0">
            <a:spAutoFit/>
          </a:bodyPr>
          <a:lstStyle/>
          <a:p>
            <a:pPr indent="457200">
              <a:lnSpc>
                <a:spcPct val="150000"/>
              </a:lnSpc>
            </a:pPr>
            <a:r>
              <a:rPr lang="zh-CN" altLang="en-US" sz="2800" b="1" dirty="0">
                <a:latin typeface="微软雅黑"/>
                <a:ea typeface="微软雅黑"/>
                <a:sym typeface="微软雅黑"/>
              </a:rPr>
              <a:t>（</a:t>
            </a:r>
            <a:r>
              <a:rPr lang="en-US" altLang="zh-CN" sz="2800" b="1" dirty="0">
                <a:latin typeface="微软雅黑"/>
                <a:ea typeface="微软雅黑"/>
                <a:sym typeface="微软雅黑"/>
              </a:rPr>
              <a:t>1</a:t>
            </a:r>
            <a:r>
              <a:rPr lang="zh-CN" altLang="en-US" sz="2800" b="1" dirty="0">
                <a:latin typeface="微软雅黑"/>
                <a:ea typeface="微软雅黑"/>
                <a:sym typeface="微软雅黑"/>
              </a:rPr>
              <a:t>）一个</a:t>
            </a:r>
            <a:r>
              <a:rPr lang="en-US" altLang="zh-CN" sz="2800" b="1" dirty="0">
                <a:latin typeface="微软雅黑"/>
                <a:ea typeface="微软雅黑"/>
                <a:sym typeface="微软雅黑"/>
              </a:rPr>
              <a:t>17</a:t>
            </a:r>
            <a:r>
              <a:rPr lang="zh-CN" altLang="en-US" sz="2800" b="1" dirty="0">
                <a:latin typeface="微软雅黑"/>
                <a:ea typeface="微软雅黑"/>
                <a:sym typeface="微软雅黑"/>
              </a:rPr>
              <a:t>岁的男孩讲了这样一件事。</a:t>
            </a:r>
            <a:r>
              <a:rPr lang="en-US" altLang="zh-CN" sz="2800" b="1" dirty="0">
                <a:latin typeface="微软雅黑"/>
                <a:ea typeface="微软雅黑"/>
                <a:sym typeface="微软雅黑"/>
              </a:rPr>
              <a:t>(</a:t>
            </a:r>
            <a:r>
              <a:rPr lang="zh-CN" altLang="en-US" sz="2800" b="1" dirty="0">
                <a:latin typeface="微软雅黑"/>
                <a:ea typeface="微软雅黑"/>
                <a:sym typeface="微软雅黑"/>
              </a:rPr>
              <a:t>上月</a:t>
            </a:r>
            <a:r>
              <a:rPr lang="en-US" altLang="zh-CN" sz="2800" b="1" dirty="0">
                <a:latin typeface="微软雅黑"/>
                <a:ea typeface="微软雅黑"/>
                <a:sym typeface="微软雅黑"/>
              </a:rPr>
              <a:t>)14</a:t>
            </a:r>
            <a:r>
              <a:rPr lang="zh-CN" altLang="en-US" sz="2800" b="1" dirty="0">
                <a:latin typeface="微软雅黑"/>
                <a:ea typeface="微软雅黑"/>
                <a:sym typeface="微软雅黑"/>
              </a:rPr>
              <a:t>日大约有</a:t>
            </a:r>
            <a:r>
              <a:rPr lang="en-US" altLang="zh-CN" sz="2800" b="1" dirty="0">
                <a:latin typeface="微软雅黑"/>
                <a:ea typeface="微软雅黑"/>
                <a:sym typeface="微软雅黑"/>
              </a:rPr>
              <a:t>1</a:t>
            </a:r>
            <a:r>
              <a:rPr lang="zh-CN" altLang="en-US" sz="2800" b="1" dirty="0">
                <a:latin typeface="微软雅黑"/>
                <a:ea typeface="微软雅黑"/>
                <a:sym typeface="微软雅黑"/>
              </a:rPr>
              <a:t>万名年龄在</a:t>
            </a:r>
            <a:r>
              <a:rPr lang="en-US" altLang="zh-CN" sz="2800" b="1" dirty="0">
                <a:latin typeface="微软雅黑"/>
                <a:ea typeface="微软雅黑"/>
                <a:sym typeface="微软雅黑"/>
              </a:rPr>
              <a:t>15-30</a:t>
            </a:r>
            <a:r>
              <a:rPr lang="zh-CN" altLang="en-US" sz="2800" b="1" dirty="0">
                <a:latin typeface="微软雅黑"/>
                <a:ea typeface="微软雅黑"/>
                <a:sym typeface="微软雅黑"/>
              </a:rPr>
              <a:t>岁的中国人被带出南京城到靠近轮渡码头的长江边，在那里日本人用野战炮、手榴弹和机关枪向他们开火，大部分尸体被抛进了江里，有一些被堆起来焚烧，而有三个人侥幸地逃脱了。</a:t>
            </a:r>
          </a:p>
          <a:p>
            <a:pPr indent="457200">
              <a:lnSpc>
                <a:spcPct val="150000"/>
              </a:lnSpc>
            </a:pPr>
            <a:r>
              <a:rPr lang="en-US" altLang="zh-CN" sz="2800" b="1" dirty="0">
                <a:latin typeface="微软雅黑"/>
                <a:ea typeface="微软雅黑"/>
                <a:sym typeface="微软雅黑"/>
              </a:rPr>
              <a:t>——《</a:t>
            </a:r>
            <a:r>
              <a:rPr lang="zh-CN" altLang="en-US" sz="2800" b="1" dirty="0">
                <a:latin typeface="微软雅黑"/>
                <a:ea typeface="微软雅黑"/>
                <a:sym typeface="微软雅黑"/>
              </a:rPr>
              <a:t>罗伯特</a:t>
            </a:r>
            <a:r>
              <a:rPr lang="en-US" altLang="zh-CN" sz="2800" b="1" dirty="0">
                <a:latin typeface="微软雅黑"/>
                <a:ea typeface="微软雅黑"/>
                <a:sym typeface="微软雅黑"/>
              </a:rPr>
              <a:t>.</a:t>
            </a:r>
            <a:r>
              <a:rPr lang="zh-CN" altLang="en-US" sz="2800" b="1" dirty="0">
                <a:latin typeface="微软雅黑"/>
                <a:ea typeface="微软雅黑"/>
                <a:sym typeface="微软雅黑"/>
              </a:rPr>
              <a:t>威尔逊目记</a:t>
            </a:r>
            <a:r>
              <a:rPr lang="en-US" altLang="zh-CN" sz="2800" b="1" dirty="0">
                <a:latin typeface="微软雅黑"/>
                <a:ea typeface="微软雅黑"/>
                <a:sym typeface="微软雅黑"/>
              </a:rPr>
              <a:t>》(1938</a:t>
            </a:r>
            <a:r>
              <a:rPr lang="zh-CN" altLang="en-US" sz="2800" b="1" dirty="0">
                <a:latin typeface="微软雅黑"/>
                <a:ea typeface="微软雅黑"/>
                <a:sym typeface="微软雅黑"/>
              </a:rPr>
              <a:t>年</a:t>
            </a:r>
            <a:r>
              <a:rPr lang="en-US" altLang="zh-CN" sz="2800" b="1" dirty="0">
                <a:latin typeface="微软雅黑"/>
                <a:ea typeface="微软雅黑"/>
                <a:sym typeface="微软雅黑"/>
              </a:rPr>
              <a:t>1 </a:t>
            </a:r>
            <a:r>
              <a:rPr lang="zh-CN" altLang="en-US" sz="2800" b="1" dirty="0">
                <a:latin typeface="微软雅黑"/>
                <a:ea typeface="微软雅黑"/>
                <a:sym typeface="微软雅黑"/>
              </a:rPr>
              <a:t>月</a:t>
            </a:r>
            <a:r>
              <a:rPr lang="en-US" altLang="zh-CN" sz="2800" b="1" dirty="0">
                <a:latin typeface="微软雅黑"/>
                <a:ea typeface="微软雅黑"/>
                <a:sym typeface="微软雅黑"/>
              </a:rPr>
              <a:t>3</a:t>
            </a:r>
            <a:r>
              <a:rPr lang="zh-CN" altLang="en-US" sz="2800" b="1" dirty="0">
                <a:latin typeface="微软雅黑"/>
                <a:ea typeface="微软雅黑"/>
                <a:sym typeface="微软雅黑"/>
              </a:rPr>
              <a:t>日</a:t>
            </a:r>
            <a:r>
              <a:rPr lang="en-US" altLang="zh-CN" sz="2800" b="1" dirty="0">
                <a:latin typeface="微软雅黑"/>
                <a:ea typeface="微软雅黑"/>
                <a:sym typeface="微软雅黑"/>
              </a:rPr>
              <a:t>)</a:t>
            </a:r>
          </a:p>
          <a:p>
            <a:pPr indent="457200">
              <a:lnSpc>
                <a:spcPct val="150000"/>
              </a:lnSpc>
            </a:pP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24034" y="1714488"/>
            <a:ext cx="7858180" cy="3785652"/>
          </a:xfrm>
          <a:prstGeom prst="rect">
            <a:avLst/>
          </a:prstGeom>
          <a:noFill/>
        </p:spPr>
        <p:txBody>
          <a:bodyPr wrap="square" rtlCol="0">
            <a:spAutoFit/>
          </a:bodyPr>
          <a:lstStyle/>
          <a:p>
            <a:pPr indent="457200">
              <a:lnSpc>
                <a:spcPct val="150000"/>
              </a:lnSpc>
            </a:pPr>
            <a:r>
              <a:rPr lang="zh-CN" altLang="en-US" sz="4000" b="1" dirty="0">
                <a:latin typeface="微软雅黑"/>
                <a:ea typeface="微软雅黑"/>
                <a:sym typeface="微软雅黑"/>
              </a:rPr>
              <a:t>在每个中国人心中，九一八事变、南京大屠杀都是最屈辱的记忆，它是民族的苦难、国家的灾难。我们要铭记历史，勿忘国耻，永保和平。</a:t>
            </a:r>
            <a:endParaRPr lang="zh-TW" altLang="en-US" sz="40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285861"/>
            <a:ext cx="7929618" cy="5078313"/>
          </a:xfrm>
          <a:prstGeom prst="rect">
            <a:avLst/>
          </a:prstGeom>
          <a:noFill/>
        </p:spPr>
        <p:txBody>
          <a:bodyPr wrap="square" rtlCol="0">
            <a:spAutoFit/>
          </a:bodyPr>
          <a:lstStyle/>
          <a:p>
            <a:pPr indent="457200">
              <a:lnSpc>
                <a:spcPct val="150000"/>
              </a:lnSpc>
            </a:pPr>
            <a:r>
              <a:rPr lang="zh-CN" altLang="en-US" sz="2400" b="1" dirty="0">
                <a:latin typeface="微软雅黑"/>
                <a:ea typeface="微软雅黑"/>
                <a:sym typeface="微软雅黑"/>
              </a:rPr>
              <a:t>活动二：众志成城</a:t>
            </a:r>
          </a:p>
          <a:p>
            <a:pPr indent="457200">
              <a:lnSpc>
                <a:spcPct val="150000"/>
              </a:lnSpc>
            </a:pPr>
            <a:r>
              <a:rPr lang="zh-CN" altLang="en-US" sz="2400" b="1" dirty="0">
                <a:latin typeface="微软雅黑"/>
                <a:ea typeface="微软雅黑"/>
                <a:sym typeface="微软雅黑"/>
              </a:rPr>
              <a:t>（一）抗日热潮</a:t>
            </a:r>
          </a:p>
          <a:p>
            <a:pPr indent="457200">
              <a:lnSpc>
                <a:spcPct val="150000"/>
              </a:lnSpc>
            </a:pPr>
            <a:r>
              <a:rPr lang="en-US" altLang="zh-CN" sz="2400" b="1" dirty="0">
                <a:latin typeface="微软雅黑"/>
                <a:ea typeface="微软雅黑"/>
                <a:sym typeface="微软雅黑"/>
              </a:rPr>
              <a:t>1.</a:t>
            </a:r>
            <a:r>
              <a:rPr lang="zh-CN" altLang="en-US" sz="2400" b="1" dirty="0">
                <a:latin typeface="微软雅黑"/>
                <a:ea typeface="微软雅黑"/>
                <a:sym typeface="微软雅黑"/>
              </a:rPr>
              <a:t>面对民族存亡的空前危机，具有爱国精神的全体中华儿女汇聚成气势磅礴的力量，万众一心，众志成城，为民族而战，为祖国而战，掀起了全民族抗战的高潮。</a:t>
            </a:r>
          </a:p>
          <a:p>
            <a:pPr indent="457200">
              <a:lnSpc>
                <a:spcPct val="150000"/>
              </a:lnSpc>
            </a:pPr>
            <a:r>
              <a:rPr lang="en-US" altLang="zh-CN" sz="2400" b="1" dirty="0">
                <a:latin typeface="微软雅黑"/>
                <a:ea typeface="微软雅黑"/>
                <a:sym typeface="微软雅黑"/>
              </a:rPr>
              <a:t>2.</a:t>
            </a:r>
            <a:r>
              <a:rPr lang="zh-CN" altLang="en-US" sz="2400" b="1" dirty="0">
                <a:latin typeface="微软雅黑"/>
                <a:ea typeface="微软雅黑"/>
                <a:sym typeface="微软雅黑"/>
              </a:rPr>
              <a:t>解读“铜墙铁壁”：在位于北京卢沟桥旁的中国人民抗日战争纪念馆大厅里，有一座名为“铜墙铁壁”的雕塑，（出示雕塑）你能解读出它表达的内容吗</a:t>
            </a:r>
            <a:r>
              <a:rPr lang="en-US" altLang="zh-CN" sz="2400" b="1" dirty="0">
                <a:latin typeface="微软雅黑"/>
                <a:ea typeface="微软雅黑"/>
                <a:sym typeface="微软雅黑"/>
              </a:rPr>
              <a:t>?</a:t>
            </a:r>
          </a:p>
          <a:p>
            <a:pPr indent="457200">
              <a:lnSpc>
                <a:spcPct val="150000"/>
              </a:lnSpc>
            </a:pP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讨论.png"/>
          <p:cNvPicPr>
            <a:picLocks noChangeAspect="1"/>
          </p:cNvPicPr>
          <p:nvPr/>
        </p:nvPicPr>
        <p:blipFill>
          <a:blip r:embed="rId3"/>
          <a:stretch>
            <a:fillRect/>
          </a:stretch>
        </p:blipFill>
        <p:spPr>
          <a:xfrm>
            <a:off x="1524000" y="1071546"/>
            <a:ext cx="8933334" cy="5286412"/>
          </a:xfrm>
          <a:prstGeom prst="rect">
            <a:avLst/>
          </a:prstGeom>
        </p:spPr>
      </p:pic>
      <p:sp>
        <p:nvSpPr>
          <p:cNvPr id="5" name="TextBox 4"/>
          <p:cNvSpPr txBox="1"/>
          <p:nvPr/>
        </p:nvSpPr>
        <p:spPr>
          <a:xfrm>
            <a:off x="2452662" y="3500438"/>
            <a:ext cx="7715304" cy="1569660"/>
          </a:xfrm>
          <a:prstGeom prst="rect">
            <a:avLst/>
          </a:prstGeom>
          <a:noFill/>
        </p:spPr>
        <p:txBody>
          <a:bodyPr wrap="square" rtlCol="0">
            <a:spAutoFit/>
          </a:bodyPr>
          <a:lstStyle/>
          <a:p>
            <a:r>
              <a:rPr lang="zh-CN" altLang="en-US" sz="2400" b="1" dirty="0">
                <a:latin typeface="微软雅黑"/>
                <a:ea typeface="微软雅黑"/>
                <a:sym typeface="微软雅黑"/>
              </a:rPr>
              <a:t>（</a:t>
            </a:r>
            <a:r>
              <a:rPr lang="en-US" sz="2400" b="1" dirty="0">
                <a:latin typeface="微软雅黑"/>
                <a:ea typeface="微软雅黑"/>
                <a:sym typeface="微软雅黑"/>
              </a:rPr>
              <a:t>1</a:t>
            </a:r>
            <a:r>
              <a:rPr lang="zh-CN" altLang="en-US" sz="2400" b="1" dirty="0">
                <a:latin typeface="微软雅黑"/>
                <a:ea typeface="微软雅黑"/>
                <a:sym typeface="微软雅黑"/>
              </a:rPr>
              <a:t>）说说自己的理解。</a:t>
            </a:r>
            <a:endParaRPr lang="zh-TW" altLang="en-US" sz="2400" b="1" dirty="0">
              <a:latin typeface="微软雅黑"/>
              <a:ea typeface="微软雅黑"/>
              <a:sym typeface="微软雅黑"/>
            </a:endParaRPr>
          </a:p>
          <a:p>
            <a:r>
              <a:rPr lang="zh-CN" altLang="en-US" sz="2400" b="1" dirty="0">
                <a:latin typeface="微软雅黑"/>
                <a:ea typeface="微软雅黑"/>
                <a:sym typeface="微软雅黑"/>
              </a:rPr>
              <a:t>（</a:t>
            </a:r>
            <a:r>
              <a:rPr lang="en-US" sz="2400" b="1" dirty="0">
                <a:latin typeface="微软雅黑"/>
                <a:ea typeface="微软雅黑"/>
                <a:sym typeface="微软雅黑"/>
              </a:rPr>
              <a:t>2</a:t>
            </a:r>
            <a:r>
              <a:rPr lang="zh-CN" altLang="en-US" sz="2400" b="1" dirty="0">
                <a:latin typeface="微软雅黑"/>
                <a:ea typeface="微软雅黑"/>
                <a:sym typeface="微软雅黑"/>
              </a:rPr>
              <a:t>）“战死者光荣，偷生者耻辱”，千百万爱国将士们在战场。上浴血奋战，顽强抵抗，显示了中华民族“不畏强暴，血战到底”的英雄气概。</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66910" y="1500174"/>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166910" y="1785926"/>
            <a:ext cx="7429552" cy="3908762"/>
          </a:xfrm>
          <a:prstGeom prst="rect">
            <a:avLst/>
          </a:prstGeom>
          <a:noFill/>
        </p:spPr>
        <p:txBody>
          <a:bodyPr wrap="square" rtlCol="0">
            <a:spAutoFit/>
          </a:bodyPr>
          <a:lstStyle/>
          <a:p>
            <a:pPr indent="457200"/>
            <a:r>
              <a:rPr lang="en-US" altLang="zh-CN" sz="2400" b="1" dirty="0">
                <a:latin typeface="微软雅黑"/>
                <a:ea typeface="微软雅黑"/>
                <a:sym typeface="微软雅黑"/>
              </a:rPr>
              <a:t>3.</a:t>
            </a:r>
            <a:r>
              <a:rPr lang="zh-CN" altLang="en-US" sz="2400" b="1" dirty="0">
                <a:latin typeface="微软雅黑"/>
                <a:ea typeface="微软雅黑"/>
                <a:sym typeface="微软雅黑"/>
              </a:rPr>
              <a:t>血战台儿庄</a:t>
            </a:r>
          </a:p>
          <a:p>
            <a:pPr indent="457200"/>
            <a:r>
              <a:rPr lang="zh-CN" altLang="en-US" sz="2400" b="1" dirty="0">
                <a:latin typeface="微软雅黑"/>
                <a:ea typeface="微软雅黑"/>
                <a:sym typeface="微软雅黑"/>
              </a:rPr>
              <a:t>说说你对台儿庄战役的了解。</a:t>
            </a:r>
          </a:p>
          <a:p>
            <a:pPr indent="457200"/>
            <a:r>
              <a:rPr lang="zh-CN" altLang="en-US" sz="2000" b="1" dirty="0">
                <a:latin typeface="微软雅黑"/>
                <a:ea typeface="微软雅黑"/>
                <a:sym typeface="微软雅黑"/>
              </a:rPr>
              <a:t>台儿庄大捷，又称台儿庄战役、鲁南会战或血战台儿庄。在历时</a:t>
            </a:r>
            <a:r>
              <a:rPr lang="en-US" altLang="zh-CN" sz="2000" b="1" dirty="0">
                <a:latin typeface="微软雅黑"/>
                <a:ea typeface="微软雅黑"/>
                <a:sym typeface="微软雅黑"/>
              </a:rPr>
              <a:t>1</a:t>
            </a:r>
            <a:r>
              <a:rPr lang="zh-CN" altLang="en-US" sz="2000" b="1" dirty="0">
                <a:latin typeface="微软雅黑"/>
                <a:ea typeface="微软雅黑"/>
                <a:sym typeface="微软雅黑"/>
              </a:rPr>
              <a:t>个月的激战中，中国军队约</a:t>
            </a:r>
            <a:r>
              <a:rPr lang="en-US" altLang="zh-CN" sz="2000" b="1" dirty="0">
                <a:latin typeface="微软雅黑"/>
                <a:ea typeface="微软雅黑"/>
                <a:sym typeface="微软雅黑"/>
              </a:rPr>
              <a:t>29</a:t>
            </a:r>
            <a:r>
              <a:rPr lang="zh-CN" altLang="en-US" sz="2000" b="1" dirty="0">
                <a:latin typeface="微软雅黑"/>
                <a:ea typeface="微软雅黑"/>
                <a:sym typeface="微软雅黑"/>
              </a:rPr>
              <a:t>万人参战，日军参战人数约</a:t>
            </a:r>
            <a:r>
              <a:rPr lang="en-US" altLang="zh-CN" sz="2000" b="1" dirty="0">
                <a:latin typeface="微软雅黑"/>
                <a:ea typeface="微软雅黑"/>
                <a:sym typeface="微软雅黑"/>
              </a:rPr>
              <a:t>5</a:t>
            </a:r>
            <a:r>
              <a:rPr lang="zh-CN" altLang="en-US" sz="2000" b="1" dirty="0">
                <a:latin typeface="微软雅黑"/>
                <a:ea typeface="微软雅黑"/>
                <a:sym typeface="微软雅黑"/>
              </a:rPr>
              <a:t>万人。中方伤亡约</a:t>
            </a:r>
            <a:r>
              <a:rPr lang="en-US" altLang="zh-CN" sz="2000" b="1" dirty="0">
                <a:latin typeface="微软雅黑"/>
                <a:ea typeface="微软雅黑"/>
                <a:sym typeface="微软雅黑"/>
              </a:rPr>
              <a:t>5</a:t>
            </a:r>
            <a:r>
              <a:rPr lang="zh-CN" altLang="en-US" sz="2000" b="1" dirty="0">
                <a:latin typeface="微软雅黑"/>
                <a:ea typeface="微软雅黑"/>
                <a:sym typeface="微软雅黑"/>
              </a:rPr>
              <a:t>万余人，毙伤日军约</a:t>
            </a:r>
            <a:r>
              <a:rPr lang="en-US" altLang="zh-CN" sz="2000" b="1" dirty="0">
                <a:latin typeface="微软雅黑"/>
                <a:ea typeface="微软雅黑"/>
                <a:sym typeface="微软雅黑"/>
              </a:rPr>
              <a:t>2</a:t>
            </a:r>
            <a:r>
              <a:rPr lang="zh-CN" altLang="en-US" sz="2000" b="1" dirty="0">
                <a:latin typeface="微软雅黑"/>
                <a:ea typeface="微软雅黑"/>
                <a:sym typeface="微软雅黑"/>
              </a:rPr>
              <a:t>万余人</a:t>
            </a:r>
            <a:r>
              <a:rPr lang="en-US" altLang="zh-CN" sz="2000" b="1" dirty="0">
                <a:latin typeface="微软雅黑"/>
                <a:ea typeface="微软雅黑"/>
                <a:sym typeface="微软雅黑"/>
              </a:rPr>
              <a:t>(</a:t>
            </a:r>
            <a:r>
              <a:rPr lang="zh-CN" altLang="en-US" sz="2000" b="1" dirty="0">
                <a:latin typeface="微软雅黑"/>
                <a:ea typeface="微软雅黑"/>
                <a:sym typeface="微软雅黑"/>
              </a:rPr>
              <a:t>日军自报伤亡</a:t>
            </a:r>
            <a:r>
              <a:rPr lang="en-US" altLang="zh-CN" sz="2000" b="1" dirty="0">
                <a:latin typeface="微软雅黑"/>
                <a:ea typeface="微软雅黑"/>
                <a:sym typeface="微软雅黑"/>
              </a:rPr>
              <a:t>11984</a:t>
            </a:r>
            <a:r>
              <a:rPr lang="zh-CN" altLang="en-US" sz="2000" b="1" dirty="0">
                <a:latin typeface="微软雅黑"/>
                <a:ea typeface="微软雅黑"/>
                <a:sym typeface="微软雅黑"/>
              </a:rPr>
              <a:t>人</a:t>
            </a:r>
            <a:r>
              <a:rPr lang="en-US" altLang="zh-CN" sz="2000" b="1" dirty="0">
                <a:latin typeface="微软雅黑"/>
                <a:ea typeface="微软雅黑"/>
                <a:sym typeface="微软雅黑"/>
              </a:rPr>
              <a:t>)</a:t>
            </a:r>
            <a:r>
              <a:rPr lang="zh-CN" altLang="en-US" sz="2000" b="1" dirty="0">
                <a:latin typeface="微软雅黑"/>
                <a:ea typeface="微软雅黑"/>
                <a:sym typeface="微软雅黑"/>
              </a:rPr>
              <a:t>。</a:t>
            </a:r>
          </a:p>
          <a:p>
            <a:pPr indent="457200"/>
            <a:r>
              <a:rPr lang="zh-CN" altLang="en-US" sz="2000" b="1" dirty="0">
                <a:latin typeface="微软雅黑"/>
                <a:ea typeface="微软雅黑"/>
                <a:sym typeface="微软雅黑"/>
              </a:rPr>
              <a:t>它打击了日本侵略者的嚣张气焰，坚定了全国军民坚持抗战的信心。这次战役鼓舞了全民族的士气，改变了国际视听，消灭了日本侵略者的威风，歼灭了日军大量有生力量。此次大捷是中华民族全面抗战以来，继长城战役、平型关大捷等战役后，中国人民取得的又一次胜利，是抗日战争以来取得的最大胜利，也是徐州会战中国民革命军取得的一次重大胜利。</a:t>
            </a:r>
            <a:endParaRPr lang="zh-TW" altLang="en-US" sz="20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166910" y="1643050"/>
            <a:ext cx="7643866" cy="3970318"/>
          </a:xfrm>
          <a:prstGeom prst="rect">
            <a:avLst/>
          </a:prstGeom>
          <a:noFill/>
        </p:spPr>
        <p:txBody>
          <a:bodyPr wrap="square" rtlCol="0">
            <a:spAutoFit/>
          </a:bodyPr>
          <a:lstStyle/>
          <a:p>
            <a:pPr indent="457200">
              <a:lnSpc>
                <a:spcPct val="150000"/>
              </a:lnSpc>
            </a:pPr>
            <a:r>
              <a:rPr lang="en-US" altLang="zh-CN" sz="2400" b="1" dirty="0">
                <a:latin typeface="微软雅黑"/>
                <a:ea typeface="微软雅黑"/>
                <a:sym typeface="微软雅黑"/>
              </a:rPr>
              <a:t>4.</a:t>
            </a:r>
            <a:r>
              <a:rPr lang="zh-CN" altLang="en-US" sz="2400" b="1" dirty="0">
                <a:latin typeface="微软雅黑"/>
                <a:ea typeface="微软雅黑"/>
                <a:sym typeface="微软雅黑"/>
              </a:rPr>
              <a:t>百团大战</a:t>
            </a:r>
          </a:p>
          <a:p>
            <a:pPr indent="457200">
              <a:lnSpc>
                <a:spcPct val="150000"/>
              </a:lnSpc>
            </a:pPr>
            <a:r>
              <a:rPr lang="zh-CN" altLang="en-US" sz="2400" b="1" dirty="0">
                <a:latin typeface="微软雅黑"/>
                <a:ea typeface="微软雅黑"/>
                <a:sym typeface="微软雅黑"/>
              </a:rPr>
              <a:t>（</a:t>
            </a:r>
            <a:r>
              <a:rPr lang="en-US" altLang="zh-CN" sz="2400" b="1" dirty="0">
                <a:latin typeface="微软雅黑"/>
                <a:ea typeface="微软雅黑"/>
                <a:sym typeface="微软雅黑"/>
              </a:rPr>
              <a:t>1</a:t>
            </a:r>
            <a:r>
              <a:rPr lang="zh-CN" altLang="en-US" sz="2400" b="1" dirty="0">
                <a:latin typeface="微软雅黑"/>
                <a:ea typeface="微软雅黑"/>
                <a:sym typeface="微软雅黑"/>
              </a:rPr>
              <a:t>）观看</a:t>
            </a:r>
            <a:r>
              <a:rPr lang="en-US" altLang="zh-CN" sz="2400" b="1" dirty="0">
                <a:latin typeface="微软雅黑"/>
                <a:ea typeface="微软雅黑"/>
                <a:sym typeface="微软雅黑"/>
              </a:rPr>
              <a:t>《</a:t>
            </a:r>
            <a:r>
              <a:rPr lang="zh-CN" altLang="en-US" sz="2400" b="1" dirty="0">
                <a:latin typeface="微软雅黑"/>
                <a:ea typeface="微软雅黑"/>
                <a:sym typeface="微软雅黑"/>
              </a:rPr>
              <a:t>百团大战</a:t>
            </a:r>
            <a:r>
              <a:rPr lang="en-US" altLang="zh-CN" sz="2400" b="1" dirty="0">
                <a:latin typeface="微软雅黑"/>
                <a:ea typeface="微软雅黑"/>
                <a:sym typeface="微软雅黑"/>
              </a:rPr>
              <a:t>》</a:t>
            </a:r>
            <a:r>
              <a:rPr lang="zh-CN" altLang="en-US" sz="2400" b="1" dirty="0">
                <a:latin typeface="微软雅黑"/>
                <a:ea typeface="微软雅黑"/>
                <a:sym typeface="微软雅黑"/>
              </a:rPr>
              <a:t>的视频。</a:t>
            </a:r>
          </a:p>
          <a:p>
            <a:pPr indent="457200">
              <a:lnSpc>
                <a:spcPct val="150000"/>
              </a:lnSpc>
            </a:pPr>
            <a:r>
              <a:rPr lang="zh-CN" altLang="en-US" sz="2400" b="1" dirty="0">
                <a:latin typeface="微软雅黑"/>
                <a:ea typeface="微软雅黑"/>
                <a:sym typeface="微软雅黑"/>
              </a:rPr>
              <a:t>（</a:t>
            </a:r>
            <a:r>
              <a:rPr lang="en-US" altLang="zh-CN" sz="2400" b="1" dirty="0">
                <a:latin typeface="微软雅黑"/>
                <a:ea typeface="微软雅黑"/>
                <a:sym typeface="微软雅黑"/>
              </a:rPr>
              <a:t>2</a:t>
            </a:r>
            <a:r>
              <a:rPr lang="zh-CN" altLang="en-US" sz="2400" b="1" dirty="0">
                <a:latin typeface="微软雅黑"/>
                <a:ea typeface="微软雅黑"/>
                <a:sym typeface="微软雅黑"/>
              </a:rPr>
              <a:t>）师：说说你对百团大战的了解。</a:t>
            </a:r>
          </a:p>
          <a:p>
            <a:pPr indent="457200">
              <a:lnSpc>
                <a:spcPct val="150000"/>
              </a:lnSpc>
            </a:pPr>
            <a:r>
              <a:rPr lang="zh-CN" altLang="en-US" sz="2400" b="1" dirty="0">
                <a:latin typeface="微软雅黑"/>
                <a:ea typeface="微软雅黑"/>
                <a:sym typeface="微软雅黑"/>
              </a:rPr>
              <a:t>（</a:t>
            </a:r>
            <a:r>
              <a:rPr lang="en-US" altLang="zh-CN" sz="2400" b="1" dirty="0">
                <a:latin typeface="微软雅黑"/>
                <a:ea typeface="微软雅黑"/>
                <a:sym typeface="微软雅黑"/>
              </a:rPr>
              <a:t>3</a:t>
            </a:r>
            <a:r>
              <a:rPr lang="zh-CN" altLang="en-US" sz="2400" b="1" dirty="0">
                <a:latin typeface="微软雅黑"/>
                <a:ea typeface="微软雅黑"/>
                <a:sym typeface="微软雅黑"/>
              </a:rPr>
              <a:t>）师：</a:t>
            </a:r>
            <a:r>
              <a:rPr lang="en-US" altLang="zh-CN" sz="2400" b="1" dirty="0">
                <a:latin typeface="微软雅黑"/>
                <a:ea typeface="微软雅黑"/>
                <a:sym typeface="微软雅黑"/>
              </a:rPr>
              <a:t>1940</a:t>
            </a:r>
            <a:r>
              <a:rPr lang="zh-CN" altLang="en-US" sz="2400" b="1" dirty="0">
                <a:latin typeface="微软雅黑"/>
                <a:ea typeface="微软雅黑"/>
                <a:sym typeface="微软雅黑"/>
              </a:rPr>
              <a:t>年</a:t>
            </a:r>
            <a:r>
              <a:rPr lang="en-US" altLang="zh-CN" sz="2400" b="1" dirty="0">
                <a:latin typeface="微软雅黑"/>
                <a:ea typeface="微软雅黑"/>
                <a:sym typeface="微软雅黑"/>
              </a:rPr>
              <a:t>8</a:t>
            </a:r>
            <a:r>
              <a:rPr lang="zh-CN" altLang="en-US" sz="2400" b="1" dirty="0">
                <a:latin typeface="微软雅黑"/>
                <a:ea typeface="微软雅黑"/>
                <a:sym typeface="微软雅黑"/>
              </a:rPr>
              <a:t>月，八路军</a:t>
            </a:r>
            <a:r>
              <a:rPr lang="en-US" altLang="zh-CN" sz="2400" b="1" dirty="0">
                <a:latin typeface="微软雅黑"/>
                <a:ea typeface="微软雅黑"/>
                <a:sym typeface="微软雅黑"/>
              </a:rPr>
              <a:t>100</a:t>
            </a:r>
            <a:r>
              <a:rPr lang="zh-CN" altLang="en-US" sz="2400" b="1" dirty="0">
                <a:latin typeface="微软雅黑"/>
                <a:ea typeface="微软雅黑"/>
                <a:sym typeface="微软雅黑"/>
              </a:rPr>
              <a:t>多个团在华北地区</a:t>
            </a:r>
            <a:r>
              <a:rPr lang="en-US" altLang="zh-CN" sz="2400" b="1" dirty="0">
                <a:latin typeface="微软雅黑"/>
                <a:ea typeface="微软雅黑"/>
                <a:sym typeface="微软雅黑"/>
              </a:rPr>
              <a:t>2000</a:t>
            </a:r>
            <a:r>
              <a:rPr lang="zh-CN" altLang="en-US" sz="2400" b="1" dirty="0">
                <a:latin typeface="微软雅黑"/>
                <a:ea typeface="微软雅黑"/>
                <a:sym typeface="微软雅黑"/>
              </a:rPr>
              <a:t>多千米的战线上，对日本侵略者发动了大规模攻击，攻克据点近</a:t>
            </a:r>
            <a:r>
              <a:rPr lang="en-US" altLang="zh-CN" sz="2400" b="1" dirty="0">
                <a:latin typeface="微软雅黑"/>
                <a:ea typeface="微软雅黑"/>
                <a:sym typeface="微软雅黑"/>
              </a:rPr>
              <a:t>3000</a:t>
            </a:r>
            <a:r>
              <a:rPr lang="zh-CN" altLang="en-US" sz="2400" b="1" dirty="0">
                <a:latin typeface="微软雅黑"/>
                <a:ea typeface="微软雅黑"/>
                <a:sym typeface="微软雅黑"/>
              </a:rPr>
              <a:t>个，歼灭日伪军</a:t>
            </a:r>
            <a:r>
              <a:rPr lang="en-US" altLang="zh-CN" sz="2400" b="1" dirty="0">
                <a:latin typeface="微软雅黑"/>
                <a:ea typeface="微软雅黑"/>
                <a:sym typeface="微软雅黑"/>
              </a:rPr>
              <a:t>40000</a:t>
            </a:r>
            <a:r>
              <a:rPr lang="zh-CN" altLang="en-US" sz="2400" b="1" dirty="0">
                <a:latin typeface="微软雅黑"/>
                <a:ea typeface="微软雅黑"/>
                <a:sym typeface="微软雅黑"/>
              </a:rPr>
              <a:t>余人，沉重地打击了敌人。</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6" name="TextBox 5"/>
          <p:cNvSpPr txBox="1"/>
          <p:nvPr/>
        </p:nvSpPr>
        <p:spPr>
          <a:xfrm>
            <a:off x="3524232" y="1500174"/>
            <a:ext cx="5214974" cy="1938992"/>
          </a:xfrm>
          <a:prstGeom prst="rect">
            <a:avLst/>
          </a:prstGeom>
          <a:noFill/>
        </p:spPr>
        <p:txBody>
          <a:bodyPr wrap="square" rtlCol="0">
            <a:spAutoFit/>
          </a:bodyPr>
          <a:lstStyle/>
          <a:p>
            <a:pPr indent="457200">
              <a:lnSpc>
                <a:spcPct val="150000"/>
              </a:lnSpc>
            </a:pPr>
            <a:r>
              <a:rPr lang="zh-CN" altLang="en-US" sz="8000" b="1" dirty="0">
                <a:solidFill>
                  <a:srgbClr val="FF0000"/>
                </a:solidFill>
                <a:latin typeface="微软雅黑"/>
                <a:ea typeface="微软雅黑"/>
                <a:sym typeface="微软雅黑"/>
              </a:rPr>
              <a:t>松花江上</a:t>
            </a:r>
            <a:endParaRPr lang="zh-TW" altLang="en-US" sz="8000" b="1" dirty="0">
              <a:solidFill>
                <a:srgbClr val="FF0000"/>
              </a:solidFill>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500175"/>
            <a:ext cx="7786742" cy="4524315"/>
          </a:xfrm>
          <a:prstGeom prst="rect">
            <a:avLst/>
          </a:prstGeom>
          <a:noFill/>
        </p:spPr>
        <p:txBody>
          <a:bodyPr wrap="square" rtlCol="0">
            <a:spAutoFit/>
          </a:bodyPr>
          <a:lstStyle/>
          <a:p>
            <a:pPr indent="457200">
              <a:lnSpc>
                <a:spcPct val="150000"/>
              </a:lnSpc>
            </a:pPr>
            <a:r>
              <a:rPr lang="zh-CN" altLang="en-US" sz="3200" b="1" dirty="0">
                <a:latin typeface="微软雅黑"/>
                <a:ea typeface="微软雅黑"/>
                <a:sym typeface="微软雅黑"/>
              </a:rPr>
              <a:t>在这场敌我武器极大悬殊的战争中，中国人民要想取得胜利并不容易，它需要中国人民团结一心、众志成城、顽强拼搏，才能取得局部的胜利。就是这些局部战争的胜利，给了中国人民抗日的信心和决心，最终取得抗日战争的最后胜利。</a:t>
            </a:r>
            <a:endParaRPr lang="zh-TW" altLang="en-US" sz="32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1952596" y="1714488"/>
            <a:ext cx="7858180" cy="3970318"/>
          </a:xfrm>
          <a:prstGeom prst="rect">
            <a:avLst/>
          </a:prstGeom>
          <a:noFill/>
        </p:spPr>
        <p:txBody>
          <a:bodyPr wrap="square" rtlCol="0">
            <a:spAutoFit/>
          </a:bodyPr>
          <a:lstStyle/>
          <a:p>
            <a:pPr indent="457200">
              <a:lnSpc>
                <a:spcPct val="150000"/>
              </a:lnSpc>
            </a:pPr>
            <a:r>
              <a:rPr lang="zh-CN" altLang="en-US" sz="2400" b="1" dirty="0">
                <a:latin typeface="微软雅黑"/>
                <a:ea typeface="微软雅黑"/>
                <a:sym typeface="微软雅黑"/>
              </a:rPr>
              <a:t>（二）抗日英雄</a:t>
            </a:r>
          </a:p>
          <a:p>
            <a:pPr indent="457200">
              <a:lnSpc>
                <a:spcPct val="150000"/>
              </a:lnSpc>
            </a:pPr>
            <a:r>
              <a:rPr lang="en-US" altLang="zh-CN" sz="2400" b="1" dirty="0">
                <a:latin typeface="微软雅黑"/>
                <a:ea typeface="微软雅黑"/>
                <a:sym typeface="微软雅黑"/>
              </a:rPr>
              <a:t>1.</a:t>
            </a:r>
            <a:r>
              <a:rPr lang="zh-CN" altLang="en-US" sz="2400" b="1" dirty="0">
                <a:latin typeface="微软雅黑"/>
                <a:ea typeface="微软雅黑"/>
                <a:sym typeface="微软雅黑"/>
              </a:rPr>
              <a:t>师：在这场人类历史上罕见的抵御外来侵略、保家卫国的战争中，一大批优秀的抗日将士用生命和热血展现了视死如归、宁死不屈的民族气节。赵一曼、杨靖宇、左权、吉鸿昌、佟麟阁、赵登禹、张自忠</a:t>
            </a:r>
            <a:r>
              <a:rPr lang="en-US" altLang="zh-CN" sz="2400" b="1" dirty="0">
                <a:latin typeface="微软雅黑"/>
                <a:ea typeface="微软雅黑"/>
                <a:sym typeface="微软雅黑"/>
              </a:rPr>
              <a:t>……</a:t>
            </a:r>
            <a:r>
              <a:rPr lang="zh-CN" altLang="en-US" sz="2400" b="1" dirty="0">
                <a:latin typeface="微软雅黑"/>
                <a:ea typeface="微软雅黑"/>
                <a:sym typeface="微软雅黑"/>
              </a:rPr>
              <a:t>每一个名字的背后都有一段英勇悲壮的感人故事，每一个故事都是一曲荡气回肠的爱国之歌。</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1504" y="476672"/>
            <a:ext cx="9001000" cy="5964188"/>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166910" y="1500175"/>
            <a:ext cx="7786742" cy="4524315"/>
          </a:xfrm>
          <a:prstGeom prst="rect">
            <a:avLst/>
          </a:prstGeom>
          <a:noFill/>
        </p:spPr>
        <p:txBody>
          <a:bodyPr wrap="square" rtlCol="0">
            <a:spAutoFit/>
          </a:bodyPr>
          <a:lstStyle/>
          <a:p>
            <a:pPr indent="457200">
              <a:lnSpc>
                <a:spcPct val="150000"/>
              </a:lnSpc>
            </a:pPr>
            <a:r>
              <a:rPr lang="zh-CN" altLang="en-US" sz="2400" b="1" dirty="0">
                <a:latin typeface="微软雅黑"/>
                <a:ea typeface="微软雅黑"/>
                <a:sym typeface="微软雅黑"/>
              </a:rPr>
              <a:t>（</a:t>
            </a:r>
            <a:r>
              <a:rPr lang="en-US" altLang="zh-CN" sz="2400" b="1" dirty="0">
                <a:latin typeface="微软雅黑"/>
                <a:ea typeface="微软雅黑"/>
                <a:sym typeface="微软雅黑"/>
              </a:rPr>
              <a:t>3</a:t>
            </a:r>
            <a:r>
              <a:rPr lang="zh-CN" altLang="en-US" sz="2400" b="1" dirty="0">
                <a:latin typeface="微软雅黑"/>
                <a:ea typeface="微软雅黑"/>
                <a:sym typeface="微软雅黑"/>
              </a:rPr>
              <a:t>）了解抗日英雄抗日英雄赵登禹的故事</a:t>
            </a:r>
          </a:p>
          <a:p>
            <a:pPr indent="457200">
              <a:lnSpc>
                <a:spcPct val="150000"/>
              </a:lnSpc>
            </a:pPr>
            <a:r>
              <a:rPr lang="zh-CN" altLang="en-US" sz="2400" b="1" dirty="0">
                <a:latin typeface="微软雅黑"/>
                <a:ea typeface="微软雅黑"/>
                <a:sym typeface="微软雅黑"/>
              </a:rPr>
              <a:t>赵登禹是第</a:t>
            </a:r>
            <a:r>
              <a:rPr lang="en-US" altLang="zh-CN" sz="2400" b="1" dirty="0">
                <a:latin typeface="微软雅黑"/>
                <a:ea typeface="微软雅黑"/>
                <a:sym typeface="微软雅黑"/>
              </a:rPr>
              <a:t>29</a:t>
            </a:r>
            <a:r>
              <a:rPr lang="zh-CN" altLang="en-US" sz="2400" b="1" dirty="0">
                <a:latin typeface="微软雅黑"/>
                <a:ea typeface="微软雅黑"/>
                <a:sym typeface="微软雅黑"/>
              </a:rPr>
              <a:t>军将领。在喜峰口作战中率部与敌军展开肉搏战。他用大刀砍出了中国军队的威风，砍出了中华民族的骨气。在镇守北平南苑的战役中身负重伤，但仍指挥作战，壮烈殉国。临终时他说</a:t>
            </a:r>
            <a:r>
              <a:rPr lang="en-US" altLang="zh-CN" sz="2400" b="1" dirty="0">
                <a:latin typeface="微软雅黑"/>
                <a:ea typeface="微软雅黑"/>
                <a:sym typeface="微软雅黑"/>
              </a:rPr>
              <a:t>:“</a:t>
            </a:r>
            <a:r>
              <a:rPr lang="zh-CN" altLang="en-US" sz="2400" b="1" dirty="0">
                <a:latin typeface="微软雅黑"/>
                <a:ea typeface="微软雅黑"/>
                <a:sym typeface="微软雅黑"/>
              </a:rPr>
              <a:t>军人战死沙场原是本分，没有什么可悲伤的。”</a:t>
            </a:r>
          </a:p>
          <a:p>
            <a:pPr indent="457200">
              <a:lnSpc>
                <a:spcPct val="150000"/>
              </a:lnSpc>
            </a:pPr>
            <a:r>
              <a:rPr lang="zh-CN" altLang="en-US" sz="2400" b="1" dirty="0">
                <a:latin typeface="微软雅黑"/>
                <a:ea typeface="微软雅黑"/>
                <a:sym typeface="微软雅黑"/>
              </a:rPr>
              <a:t>赵登禹的遗骸被葬于卢沟桥畔，现在北京的一段路名为“赵登禹路”，以示纪念。</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5560" y="332656"/>
            <a:ext cx="7992888" cy="5994666"/>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785927"/>
            <a:ext cx="7643866" cy="3508653"/>
          </a:xfrm>
          <a:prstGeom prst="rect">
            <a:avLst/>
          </a:prstGeom>
          <a:noFill/>
        </p:spPr>
        <p:txBody>
          <a:bodyPr wrap="square" rtlCol="0">
            <a:spAutoFit/>
          </a:bodyPr>
          <a:lstStyle/>
          <a:p>
            <a:pPr indent="457200">
              <a:lnSpc>
                <a:spcPct val="150000"/>
              </a:lnSpc>
            </a:pPr>
            <a:r>
              <a:rPr lang="zh-CN" altLang="en-US" sz="2800" b="1" dirty="0">
                <a:latin typeface="微软雅黑"/>
                <a:ea typeface="微软雅黑"/>
                <a:sym typeface="微软雅黑"/>
              </a:rPr>
              <a:t>（三）讲抗日故事，悟抗战精神</a:t>
            </a:r>
          </a:p>
          <a:p>
            <a:pPr indent="457200">
              <a:lnSpc>
                <a:spcPct val="150000"/>
              </a:lnSpc>
            </a:pPr>
            <a:r>
              <a:rPr lang="en-US" altLang="zh-CN" sz="2400" b="1" dirty="0">
                <a:latin typeface="微软雅黑"/>
                <a:ea typeface="微软雅黑"/>
                <a:sym typeface="微软雅黑"/>
              </a:rPr>
              <a:t>1.</a:t>
            </a:r>
            <a:r>
              <a:rPr lang="zh-CN" altLang="en-US" sz="2400" b="1" dirty="0">
                <a:latin typeface="微软雅黑"/>
                <a:ea typeface="微软雅黑"/>
                <a:sym typeface="微软雅黑"/>
              </a:rPr>
              <a:t>师：在这场救亡图存的抗日战争中，中国人民的爱国热情如火山般爆发。长城内外，大江南北，到处燃起抗日的烽火。</a:t>
            </a:r>
          </a:p>
          <a:p>
            <a:pPr indent="457200">
              <a:lnSpc>
                <a:spcPct val="150000"/>
              </a:lnSpc>
            </a:pPr>
            <a:r>
              <a:rPr lang="en-US" altLang="zh-CN" sz="2400" b="1" dirty="0">
                <a:latin typeface="微软雅黑"/>
                <a:ea typeface="微软雅黑"/>
                <a:sym typeface="微软雅黑"/>
              </a:rPr>
              <a:t>2.</a:t>
            </a:r>
            <a:r>
              <a:rPr lang="zh-CN" altLang="en-US" sz="2400" b="1" dirty="0">
                <a:latin typeface="微软雅黑"/>
                <a:ea typeface="微软雅黑"/>
                <a:sym typeface="微软雅黑"/>
              </a:rPr>
              <a:t>欣赏浮雕，讲抗日故事。</a:t>
            </a:r>
          </a:p>
          <a:p>
            <a:pPr indent="457200">
              <a:lnSpc>
                <a:spcPct val="150000"/>
              </a:lnSpc>
            </a:pPr>
            <a:r>
              <a:rPr lang="en-US" altLang="zh-CN" sz="2400" b="1" dirty="0">
                <a:latin typeface="微软雅黑"/>
                <a:ea typeface="微软雅黑"/>
                <a:sym typeface="微软雅黑"/>
              </a:rPr>
              <a:t>3.</a:t>
            </a:r>
            <a:r>
              <a:rPr lang="zh-CN" altLang="en-US" sz="2400" b="1" dirty="0">
                <a:latin typeface="微软雅黑"/>
                <a:ea typeface="微软雅黑"/>
                <a:sym typeface="微软雅黑"/>
              </a:rPr>
              <a:t>学生在小组内讲自己所了解的抗日故事。</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928670"/>
            <a:ext cx="8143932" cy="5143536"/>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000108"/>
            <a:ext cx="7858180" cy="4616648"/>
          </a:xfrm>
          <a:prstGeom prst="rect">
            <a:avLst/>
          </a:prstGeom>
          <a:noFill/>
        </p:spPr>
        <p:txBody>
          <a:bodyPr wrap="square" rtlCol="0">
            <a:spAutoFit/>
          </a:bodyPr>
          <a:lstStyle/>
          <a:p>
            <a:pPr indent="457200"/>
            <a:r>
              <a:rPr lang="zh-CN" altLang="en-US" sz="2400" b="1" dirty="0">
                <a:latin typeface="微软雅黑"/>
                <a:ea typeface="微软雅黑"/>
                <a:sym typeface="微软雅黑"/>
              </a:rPr>
              <a:t>了解英雄母亲邓玉芬的故事。</a:t>
            </a:r>
            <a:endParaRPr lang="zh-TW" altLang="en-US" sz="2400" b="1" dirty="0">
              <a:latin typeface="微软雅黑"/>
              <a:ea typeface="微软雅黑"/>
              <a:sym typeface="微软雅黑"/>
            </a:endParaRPr>
          </a:p>
          <a:p>
            <a:pPr indent="457200"/>
            <a:r>
              <a:rPr lang="zh-CN" altLang="en-US" dirty="0">
                <a:latin typeface="微软雅黑"/>
                <a:ea typeface="微软雅黑"/>
                <a:sym typeface="微软雅黑"/>
              </a:rPr>
              <a:t>邓玉芬</a:t>
            </a:r>
            <a:r>
              <a:rPr lang="en-US" dirty="0">
                <a:latin typeface="微软雅黑"/>
                <a:ea typeface="微软雅黑"/>
                <a:sym typeface="微软雅黑"/>
              </a:rPr>
              <a:t>1891</a:t>
            </a:r>
            <a:r>
              <a:rPr lang="zh-CN" altLang="en-US" dirty="0">
                <a:latin typeface="微软雅黑"/>
                <a:ea typeface="微软雅黑"/>
                <a:sym typeface="微软雅黑"/>
              </a:rPr>
              <a:t>年出生在密云县云蒙山深处的水泉峪村，未成年就嫁给了本县张家坟村的任宗武。婆家也是穷苦的庄稼人，房无半间，地无一垄。可她是个倔强的女子，她坚信只要努力，家里人丁兴旺日子总有一天会好起来的。婚后她和丈夫借住在亲戚家，靠租种地主的几亩地过活，含辛茹苦地先后养活了</a:t>
            </a:r>
            <a:r>
              <a:rPr lang="en-US" dirty="0">
                <a:latin typeface="微软雅黑"/>
                <a:ea typeface="微软雅黑"/>
                <a:sym typeface="微软雅黑"/>
              </a:rPr>
              <a:t>7</a:t>
            </a:r>
            <a:r>
              <a:rPr lang="zh-CN" altLang="en-US" dirty="0">
                <a:latin typeface="微软雅黑"/>
                <a:ea typeface="微软雅黑"/>
                <a:sym typeface="微软雅黑"/>
              </a:rPr>
              <a:t>个儿子。</a:t>
            </a:r>
            <a:endParaRPr lang="zh-TW" altLang="en-US" dirty="0">
              <a:latin typeface="微软雅黑"/>
              <a:ea typeface="微软雅黑"/>
              <a:sym typeface="微软雅黑"/>
            </a:endParaRPr>
          </a:p>
          <a:p>
            <a:pPr indent="457200"/>
            <a:r>
              <a:rPr lang="en-US" dirty="0">
                <a:latin typeface="微软雅黑"/>
                <a:ea typeface="微软雅黑"/>
                <a:sym typeface="微软雅黑"/>
              </a:rPr>
              <a:t>1933</a:t>
            </a:r>
            <a:r>
              <a:rPr lang="zh-CN" altLang="en-US" dirty="0">
                <a:latin typeface="微软雅黑"/>
                <a:ea typeface="微软雅黑"/>
                <a:sym typeface="微软雅黑"/>
              </a:rPr>
              <a:t>年长城抗战失败后，日本侵略者把邓玉芬的家乡强行划入了伪满洲国。为了糊口，她家被迫搬到张家坟村东南的猪头岭山上，开荒度日。眼见着日本人一步步的想把中国人变成亡国奴，她心中这个气啊</a:t>
            </a:r>
            <a:r>
              <a:rPr lang="en-US" dirty="0">
                <a:latin typeface="微软雅黑"/>
                <a:ea typeface="微软雅黑"/>
                <a:sym typeface="微软雅黑"/>
              </a:rPr>
              <a:t>!</a:t>
            </a:r>
            <a:r>
              <a:rPr lang="zh-CN" altLang="en-US" dirty="0">
                <a:latin typeface="微软雅黑"/>
                <a:ea typeface="微软雅黑"/>
                <a:sym typeface="微软雅黑"/>
              </a:rPr>
              <a:t>虽然没有文化，可是邓玉芬就认这个死理儿，</a:t>
            </a:r>
            <a:r>
              <a:rPr lang="en-US" dirty="0">
                <a:latin typeface="微软雅黑"/>
                <a:ea typeface="微软雅黑"/>
                <a:sym typeface="微软雅黑"/>
              </a:rPr>
              <a:t>"</a:t>
            </a:r>
            <a:r>
              <a:rPr lang="zh-CN" altLang="en-US" dirty="0">
                <a:latin typeface="微软雅黑"/>
                <a:ea typeface="微软雅黑"/>
                <a:sym typeface="微软雅黑"/>
              </a:rPr>
              <a:t>我们是中国人，谁做了对不起中国人的事，就是对不起老祖宗</a:t>
            </a:r>
            <a:r>
              <a:rPr lang="en-US" dirty="0">
                <a:latin typeface="微软雅黑"/>
                <a:ea typeface="微软雅黑"/>
                <a:sym typeface="微软雅黑"/>
              </a:rPr>
              <a:t>"</a:t>
            </a:r>
            <a:r>
              <a:rPr lang="zh-CN" altLang="en-US" dirty="0">
                <a:latin typeface="微软雅黑"/>
                <a:ea typeface="微软雅黑"/>
                <a:sym typeface="微软雅黑"/>
              </a:rPr>
              <a:t>。为了能尽早的把日本人赶出中国去，她和老爷们一起拿着镐头，面朝黄土背朝天的下地干活。</a:t>
            </a:r>
            <a:endParaRPr lang="zh-TW" altLang="en-US" dirty="0">
              <a:latin typeface="微软雅黑"/>
              <a:ea typeface="微软雅黑"/>
              <a:sym typeface="微软雅黑"/>
            </a:endParaRPr>
          </a:p>
          <a:p>
            <a:pPr indent="457200"/>
            <a:r>
              <a:rPr lang="en-US" dirty="0">
                <a:latin typeface="微软雅黑"/>
                <a:ea typeface="微软雅黑"/>
                <a:sym typeface="微软雅黑"/>
              </a:rPr>
              <a:t>1940</a:t>
            </a:r>
            <a:r>
              <a:rPr lang="zh-CN" altLang="en-US" dirty="0">
                <a:latin typeface="微软雅黑"/>
                <a:ea typeface="微软雅黑"/>
                <a:sym typeface="微软雅黑"/>
              </a:rPr>
              <a:t>年，八路军</a:t>
            </a:r>
            <a:r>
              <a:rPr lang="en-US" dirty="0">
                <a:latin typeface="微软雅黑"/>
                <a:ea typeface="微软雅黑"/>
                <a:sym typeface="微软雅黑"/>
              </a:rPr>
              <a:t>10</a:t>
            </a:r>
            <a:r>
              <a:rPr lang="zh-CN" altLang="en-US" dirty="0">
                <a:latin typeface="微软雅黑"/>
                <a:ea typeface="微软雅黑"/>
                <a:sym typeface="微软雅黑"/>
              </a:rPr>
              <a:t>团挺进密云西部山区，开辟丰</a:t>
            </a:r>
            <a:r>
              <a:rPr lang="en-US" dirty="0">
                <a:latin typeface="微软雅黑"/>
                <a:ea typeface="微软雅黑"/>
                <a:sym typeface="微软雅黑"/>
              </a:rPr>
              <a:t>(</a:t>
            </a:r>
            <a:r>
              <a:rPr lang="zh-CN" altLang="en-US" dirty="0">
                <a:latin typeface="微软雅黑"/>
                <a:ea typeface="微软雅黑"/>
                <a:sym typeface="微软雅黑"/>
              </a:rPr>
              <a:t>宁</a:t>
            </a:r>
            <a:r>
              <a:rPr lang="en-US" dirty="0">
                <a:latin typeface="微软雅黑"/>
                <a:ea typeface="微软雅黑"/>
                <a:sym typeface="微软雅黑"/>
              </a:rPr>
              <a:t>)</a:t>
            </a:r>
            <a:r>
              <a:rPr lang="zh-CN" altLang="en-US" dirty="0">
                <a:latin typeface="微软雅黑"/>
                <a:ea typeface="微软雅黑"/>
                <a:sym typeface="微软雅黑"/>
              </a:rPr>
              <a:t>滦</a:t>
            </a:r>
            <a:r>
              <a:rPr lang="en-US" dirty="0">
                <a:latin typeface="微软雅黑"/>
                <a:ea typeface="微软雅黑"/>
                <a:sym typeface="微软雅黑"/>
              </a:rPr>
              <a:t>(</a:t>
            </a:r>
            <a:r>
              <a:rPr lang="zh-CN" altLang="en-US" dirty="0">
                <a:latin typeface="微软雅黑"/>
                <a:ea typeface="微软雅黑"/>
                <a:sym typeface="微软雅黑"/>
              </a:rPr>
              <a:t>平</a:t>
            </a:r>
            <a:r>
              <a:rPr lang="en-US" dirty="0">
                <a:latin typeface="微软雅黑"/>
                <a:ea typeface="微软雅黑"/>
                <a:sym typeface="微软雅黑"/>
              </a:rPr>
              <a:t>)</a:t>
            </a:r>
            <a:r>
              <a:rPr lang="zh-CN" altLang="en-US" dirty="0">
                <a:latin typeface="微软雅黑"/>
                <a:ea typeface="微软雅黑"/>
                <a:sym typeface="微软雅黑"/>
              </a:rPr>
              <a:t>密</a:t>
            </a:r>
            <a:r>
              <a:rPr lang="en-US" dirty="0">
                <a:latin typeface="微软雅黑"/>
                <a:ea typeface="微软雅黑"/>
                <a:sym typeface="微软雅黑"/>
              </a:rPr>
              <a:t>(</a:t>
            </a:r>
            <a:r>
              <a:rPr lang="zh-CN" altLang="en-US" dirty="0">
                <a:latin typeface="微软雅黑"/>
                <a:ea typeface="微软雅黑"/>
                <a:sym typeface="微软雅黑"/>
              </a:rPr>
              <a:t>云</a:t>
            </a:r>
            <a:r>
              <a:rPr lang="en-US" dirty="0">
                <a:latin typeface="微软雅黑"/>
                <a:ea typeface="微软雅黑"/>
                <a:sym typeface="微软雅黑"/>
              </a:rPr>
              <a:t>)</a:t>
            </a:r>
            <a:r>
              <a:rPr lang="zh-CN" altLang="en-US" dirty="0">
                <a:latin typeface="微软雅黑"/>
                <a:ea typeface="微软雅黑"/>
                <a:sym typeface="微软雅黑"/>
              </a:rPr>
              <a:t>抗日根据地，猪头岭来了八路军。玉芬听人宣讲抗日道理，她是多么高兴啊，八路军说的话，字字句句说在了她的心坎上，越听心里越敞亮。这些话使她懂得了只有穷苦人抱成团儿，拿起刀枪打鬼子，才能救国救己。</a:t>
            </a:r>
            <a:endParaRPr lang="zh-TW" altLang="en-US"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spect="1" noChangeArrowheads="1"/>
          </p:cNvPicPr>
          <p:nvPr/>
        </p:nvPicPr>
        <p:blipFill>
          <a:blip r:embed="rId2"/>
          <a:srcRect/>
          <a:stretch>
            <a:fillRect/>
          </a:stretch>
        </p:blipFill>
        <p:spPr bwMode="auto">
          <a:xfrm>
            <a:off x="3969990" y="428605"/>
            <a:ext cx="4286250" cy="6105525"/>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000108"/>
            <a:ext cx="8143932" cy="507209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11" name="TextBox 10"/>
          <p:cNvSpPr txBox="1"/>
          <p:nvPr/>
        </p:nvSpPr>
        <p:spPr>
          <a:xfrm>
            <a:off x="2095472" y="1088343"/>
            <a:ext cx="7786742" cy="5016758"/>
          </a:xfrm>
          <a:prstGeom prst="rect">
            <a:avLst/>
          </a:prstGeom>
          <a:noFill/>
        </p:spPr>
        <p:txBody>
          <a:bodyPr wrap="square" rtlCol="0">
            <a:spAutoFit/>
          </a:bodyPr>
          <a:lstStyle/>
          <a:p>
            <a:pPr indent="457200"/>
            <a:r>
              <a:rPr lang="en-US" sz="1600" dirty="0">
                <a:latin typeface="微软雅黑"/>
                <a:ea typeface="微软雅黑"/>
                <a:sym typeface="微软雅黑"/>
              </a:rPr>
              <a:t>6</a:t>
            </a:r>
            <a:r>
              <a:rPr lang="zh-CN" altLang="en-US" sz="1600" dirty="0">
                <a:latin typeface="微软雅黑"/>
                <a:ea typeface="微软雅黑"/>
                <a:sym typeface="微软雅黑"/>
              </a:rPr>
              <a:t>月，</a:t>
            </a:r>
            <a:r>
              <a:rPr lang="en-US" sz="1600" dirty="0">
                <a:latin typeface="微软雅黑"/>
                <a:ea typeface="微软雅黑"/>
                <a:sym typeface="微软雅黑"/>
              </a:rPr>
              <a:t>10</a:t>
            </a:r>
            <a:r>
              <a:rPr lang="zh-CN" altLang="en-US" sz="1600" dirty="0">
                <a:latin typeface="微软雅黑"/>
                <a:ea typeface="微软雅黑"/>
                <a:sym typeface="微软雅黑"/>
              </a:rPr>
              <a:t>团组织游击队。玉芬和丈夫商量</a:t>
            </a:r>
            <a:r>
              <a:rPr lang="en-US" sz="1600" dirty="0">
                <a:latin typeface="微软雅黑"/>
                <a:ea typeface="微软雅黑"/>
                <a:sym typeface="微软雅黑"/>
              </a:rPr>
              <a:t>:</a:t>
            </a:r>
            <a:r>
              <a:rPr lang="zh-CN" altLang="en-US" sz="1600" dirty="0">
                <a:latin typeface="微软雅黑"/>
                <a:ea typeface="微软雅黑"/>
                <a:sym typeface="微软雅黑"/>
              </a:rPr>
              <a:t>咱没钱没枪，可是咱家有人。不能出财力，咱们可以出人力，在打鬼子这件事情上，绝对不能含糊。就叫儿子打鬼子去吧</a:t>
            </a:r>
            <a:r>
              <a:rPr lang="en-US" sz="1600" dirty="0">
                <a:latin typeface="微软雅黑"/>
                <a:ea typeface="微软雅黑"/>
                <a:sym typeface="微软雅黑"/>
              </a:rPr>
              <a:t>!</a:t>
            </a:r>
            <a:r>
              <a:rPr lang="zh-CN" altLang="en-US" sz="1600" dirty="0">
                <a:latin typeface="微软雅黑"/>
                <a:ea typeface="微软雅黑"/>
                <a:sym typeface="微软雅黑"/>
              </a:rPr>
              <a:t>于是玉芬的大儿子永全、二儿子永水成为了白河游击队的首批战士。</a:t>
            </a:r>
            <a:endParaRPr lang="zh-TW" altLang="en-US" sz="1600" dirty="0">
              <a:latin typeface="微软雅黑"/>
              <a:ea typeface="微软雅黑"/>
              <a:sym typeface="微软雅黑"/>
            </a:endParaRPr>
          </a:p>
          <a:p>
            <a:pPr indent="457200"/>
            <a:r>
              <a:rPr lang="en-US" sz="1600" dirty="0">
                <a:latin typeface="微软雅黑"/>
                <a:ea typeface="微软雅黑"/>
                <a:sym typeface="微软雅黑"/>
              </a:rPr>
              <a:t>9</a:t>
            </a:r>
            <a:r>
              <a:rPr lang="zh-CN" altLang="en-US" sz="1600" dirty="0">
                <a:latin typeface="微软雅黑"/>
                <a:ea typeface="微软雅黑"/>
                <a:sym typeface="微软雅黑"/>
              </a:rPr>
              <a:t>月，三儿子永兴受不了财主的欺压跑回家来，玉芬知道游击队正缺人手，毫不犹豫地又把三儿子送去了白河游击队。</a:t>
            </a:r>
            <a:endParaRPr lang="zh-TW" altLang="en-US" sz="1600" dirty="0">
              <a:latin typeface="微软雅黑"/>
              <a:ea typeface="微软雅黑"/>
              <a:sym typeface="微软雅黑"/>
            </a:endParaRPr>
          </a:p>
          <a:p>
            <a:pPr indent="457200"/>
            <a:r>
              <a:rPr lang="en-US" sz="1600" dirty="0">
                <a:latin typeface="微软雅黑"/>
                <a:ea typeface="微软雅黑"/>
                <a:sym typeface="微软雅黑"/>
              </a:rPr>
              <a:t>1941</a:t>
            </a:r>
            <a:r>
              <a:rPr lang="zh-CN" altLang="en-US" sz="1600" dirty="0">
                <a:latin typeface="微软雅黑"/>
                <a:ea typeface="微软雅黑"/>
                <a:sym typeface="微软雅黑"/>
              </a:rPr>
              <a:t>年底，日本侵略者实行</a:t>
            </a:r>
            <a:r>
              <a:rPr lang="en-US" sz="1600" dirty="0">
                <a:latin typeface="微软雅黑"/>
                <a:ea typeface="微软雅黑"/>
                <a:sym typeface="微软雅黑"/>
              </a:rPr>
              <a:t>"</a:t>
            </a:r>
            <a:r>
              <a:rPr lang="zh-CN" altLang="en-US" sz="1600" dirty="0">
                <a:latin typeface="微软雅黑"/>
                <a:ea typeface="微软雅黑"/>
                <a:sym typeface="微软雅黑"/>
              </a:rPr>
              <a:t>三光</a:t>
            </a:r>
            <a:r>
              <a:rPr lang="en-US" sz="1600" dirty="0">
                <a:latin typeface="微软雅黑"/>
                <a:ea typeface="微软雅黑"/>
                <a:sym typeface="微软雅黑"/>
              </a:rPr>
              <a:t>"</a:t>
            </a:r>
            <a:r>
              <a:rPr lang="zh-CN" altLang="en-US" sz="1600" dirty="0">
                <a:latin typeface="微软雅黑"/>
                <a:ea typeface="微软雅黑"/>
                <a:sym typeface="微软雅黑"/>
              </a:rPr>
              <a:t>政策，制造</a:t>
            </a:r>
            <a:r>
              <a:rPr lang="en-US" sz="1600" dirty="0">
                <a:latin typeface="微软雅黑"/>
                <a:ea typeface="微软雅黑"/>
                <a:sym typeface="微软雅黑"/>
              </a:rPr>
              <a:t>"</a:t>
            </a:r>
            <a:r>
              <a:rPr lang="zh-CN" altLang="en-US" sz="1600" dirty="0">
                <a:latin typeface="微软雅黑"/>
                <a:ea typeface="微软雅黑"/>
                <a:sym typeface="微软雅黑"/>
              </a:rPr>
              <a:t>无人区</a:t>
            </a:r>
            <a:r>
              <a:rPr lang="en-US" sz="1600" dirty="0">
                <a:latin typeface="微软雅黑"/>
                <a:ea typeface="微软雅黑"/>
                <a:sym typeface="微软雅黑"/>
              </a:rPr>
              <a:t>"</a:t>
            </a:r>
            <a:r>
              <a:rPr lang="zh-CN" altLang="en-US" sz="1600" dirty="0">
                <a:latin typeface="微软雅黑"/>
                <a:ea typeface="微软雅黑"/>
                <a:sym typeface="微软雅黑"/>
              </a:rPr>
              <a:t>。玉芬响应党的号召，开展反</a:t>
            </a:r>
            <a:r>
              <a:rPr lang="en-US" sz="1600" dirty="0">
                <a:latin typeface="微软雅黑"/>
                <a:ea typeface="微软雅黑"/>
                <a:sym typeface="微软雅黑"/>
              </a:rPr>
              <a:t>"</a:t>
            </a:r>
            <a:r>
              <a:rPr lang="zh-CN" altLang="en-US" sz="1600" dirty="0">
                <a:latin typeface="微软雅黑"/>
                <a:ea typeface="微软雅黑"/>
                <a:sym typeface="微软雅黑"/>
              </a:rPr>
              <a:t>无人区</a:t>
            </a:r>
            <a:r>
              <a:rPr lang="en-US" sz="1600" dirty="0">
                <a:latin typeface="微软雅黑"/>
                <a:ea typeface="微软雅黑"/>
                <a:sym typeface="微软雅黑"/>
              </a:rPr>
              <a:t>"</a:t>
            </a:r>
            <a:r>
              <a:rPr lang="zh-CN" altLang="en-US" sz="1600" dirty="0">
                <a:latin typeface="微软雅黑"/>
                <a:ea typeface="微软雅黑"/>
                <a:sym typeface="微软雅黑"/>
              </a:rPr>
              <a:t>斗争。她叫丈夫把在外扛活的四儿子、五儿子找回来，在环境最残酷的时候，参加了抗日自卫军模范队。</a:t>
            </a:r>
            <a:endParaRPr lang="zh-TW" altLang="en-US" sz="1600" dirty="0">
              <a:latin typeface="微软雅黑"/>
              <a:ea typeface="微软雅黑"/>
              <a:sym typeface="微软雅黑"/>
            </a:endParaRPr>
          </a:p>
          <a:p>
            <a:pPr indent="457200"/>
            <a:r>
              <a:rPr lang="en-US" sz="1600" dirty="0">
                <a:latin typeface="微软雅黑"/>
                <a:ea typeface="微软雅黑"/>
                <a:sym typeface="微软雅黑"/>
              </a:rPr>
              <a:t>1942</a:t>
            </a:r>
            <a:r>
              <a:rPr lang="zh-CN" altLang="en-US" sz="1600" dirty="0">
                <a:latin typeface="微软雅黑"/>
                <a:ea typeface="微软雅黑"/>
                <a:sym typeface="微软雅黑"/>
              </a:rPr>
              <a:t>年阳春</a:t>
            </a:r>
            <a:r>
              <a:rPr lang="en-US" sz="1600" dirty="0">
                <a:latin typeface="微软雅黑"/>
                <a:ea typeface="微软雅黑"/>
                <a:sym typeface="微软雅黑"/>
              </a:rPr>
              <a:t>3</a:t>
            </a:r>
            <a:r>
              <a:rPr lang="zh-CN" altLang="en-US" sz="1600" dirty="0">
                <a:latin typeface="微软雅黑"/>
                <a:ea typeface="微软雅黑"/>
                <a:sym typeface="微软雅黑"/>
              </a:rPr>
              <a:t>月，抗日政府发出了</a:t>
            </a:r>
            <a:r>
              <a:rPr lang="en-US" sz="1600" dirty="0">
                <a:latin typeface="微软雅黑"/>
                <a:ea typeface="微软雅黑"/>
                <a:sym typeface="微软雅黑"/>
              </a:rPr>
              <a:t>"</a:t>
            </a:r>
            <a:r>
              <a:rPr lang="zh-CN" altLang="en-US" sz="1600" dirty="0">
                <a:latin typeface="微软雅黑"/>
                <a:ea typeface="微软雅黑"/>
                <a:sym typeface="微软雅黑"/>
              </a:rPr>
              <a:t>回山搞春耕</a:t>
            </a:r>
            <a:r>
              <a:rPr lang="en-US" sz="1600" dirty="0">
                <a:latin typeface="微软雅黑"/>
                <a:ea typeface="微软雅黑"/>
                <a:sym typeface="微软雅黑"/>
              </a:rPr>
              <a:t>"</a:t>
            </a:r>
            <a:r>
              <a:rPr lang="zh-CN" altLang="en-US" sz="1600" dirty="0">
                <a:latin typeface="微软雅黑"/>
                <a:ea typeface="微软雅黑"/>
                <a:sym typeface="微软雅黑"/>
              </a:rPr>
              <a:t>的号召。玉芬和许多山地群众决定重返</a:t>
            </a:r>
            <a:r>
              <a:rPr lang="en-US" sz="1600" dirty="0">
                <a:latin typeface="微软雅黑"/>
                <a:ea typeface="微软雅黑"/>
                <a:sym typeface="微软雅黑"/>
              </a:rPr>
              <a:t>"</a:t>
            </a:r>
            <a:r>
              <a:rPr lang="zh-CN" altLang="en-US" sz="1600" dirty="0">
                <a:latin typeface="微软雅黑"/>
                <a:ea typeface="微软雅黑"/>
                <a:sym typeface="微软雅黑"/>
              </a:rPr>
              <a:t>无人区</a:t>
            </a:r>
            <a:r>
              <a:rPr lang="en-US" sz="1600" dirty="0">
                <a:latin typeface="微软雅黑"/>
                <a:ea typeface="微软雅黑"/>
                <a:sym typeface="微软雅黑"/>
              </a:rPr>
              <a:t>"</a:t>
            </a:r>
            <a:r>
              <a:rPr lang="zh-CN" altLang="en-US" sz="1600" dirty="0">
                <a:latin typeface="微软雅黑"/>
                <a:ea typeface="微软雅黑"/>
                <a:sym typeface="微软雅黑"/>
              </a:rPr>
              <a:t>。玉芬让丈夫先回山里搭窝棚安摊儿。谁知丈夫走后没几天，竟传来噩耗</a:t>
            </a:r>
            <a:r>
              <a:rPr lang="en-US" sz="1600" dirty="0">
                <a:latin typeface="微软雅黑"/>
                <a:ea typeface="微软雅黑"/>
                <a:sym typeface="微软雅黑"/>
              </a:rPr>
              <a:t>:</a:t>
            </a:r>
            <a:r>
              <a:rPr lang="zh-CN" altLang="en-US" sz="1600" dirty="0">
                <a:latin typeface="微软雅黑"/>
                <a:ea typeface="微软雅黑"/>
                <a:sym typeface="微软雅黑"/>
              </a:rPr>
              <a:t>丈夫任宗武和四儿子永合、五儿子永安，种地时遭日军偷袭，丈夫和五儿子同时遇害，四儿子也被抓走了。一夜之间，父子三人死的死，抓的抓，作为妻子，作为母亲，怎能不悲痛欲绝</a:t>
            </a:r>
            <a:r>
              <a:rPr lang="en-US" sz="1600" dirty="0">
                <a:latin typeface="微软雅黑"/>
                <a:ea typeface="微软雅黑"/>
                <a:sym typeface="微软雅黑"/>
              </a:rPr>
              <a:t>!</a:t>
            </a:r>
            <a:r>
              <a:rPr lang="zh-CN" altLang="en-US" sz="1600" dirty="0">
                <a:latin typeface="微软雅黑"/>
                <a:ea typeface="微软雅黑"/>
                <a:sym typeface="微软雅黑"/>
              </a:rPr>
              <a:t>然而，坚强的玉芬没有被吓倒，更不会屈服。亲友们劝她不要再回山，</a:t>
            </a:r>
            <a:r>
              <a:rPr lang="en-US" sz="1600" dirty="0">
                <a:latin typeface="微软雅黑"/>
                <a:ea typeface="微软雅黑"/>
                <a:sym typeface="微软雅黑"/>
              </a:rPr>
              <a:t>"</a:t>
            </a:r>
            <a:r>
              <a:rPr lang="zh-CN" altLang="en-US" sz="1600" dirty="0">
                <a:latin typeface="微软雅黑"/>
                <a:ea typeface="微软雅黑"/>
                <a:sym typeface="微软雅黑"/>
              </a:rPr>
              <a:t>无人区</a:t>
            </a:r>
            <a:r>
              <a:rPr lang="en-US" sz="1600" dirty="0">
                <a:latin typeface="微软雅黑"/>
                <a:ea typeface="微软雅黑"/>
                <a:sym typeface="微软雅黑"/>
              </a:rPr>
              <a:t>"</a:t>
            </a:r>
            <a:r>
              <a:rPr lang="zh-CN" altLang="en-US" sz="1600" dirty="0">
                <a:latin typeface="微软雅黑"/>
                <a:ea typeface="微软雅黑"/>
                <a:sym typeface="微软雅黑"/>
              </a:rPr>
              <a:t>里太危险。她摇摇头，拉起两个小儿子，坚定地对他们说</a:t>
            </a:r>
            <a:r>
              <a:rPr lang="en-US" sz="1600" dirty="0">
                <a:latin typeface="微软雅黑"/>
                <a:ea typeface="微软雅黑"/>
                <a:sym typeface="微软雅黑"/>
              </a:rPr>
              <a:t>:"</a:t>
            </a:r>
            <a:r>
              <a:rPr lang="zh-CN" altLang="en-US" sz="1600" dirty="0">
                <a:latin typeface="微软雅黑"/>
                <a:ea typeface="微软雅黑"/>
                <a:sym typeface="微软雅黑"/>
              </a:rPr>
              <a:t>走，回家去。姓任的杀不绝，咱和鬼子拼了</a:t>
            </a:r>
            <a:r>
              <a:rPr lang="en-US" sz="1600" dirty="0">
                <a:latin typeface="微软雅黑"/>
                <a:ea typeface="微软雅黑"/>
                <a:sym typeface="微软雅黑"/>
              </a:rPr>
              <a:t>!"</a:t>
            </a:r>
            <a:r>
              <a:rPr lang="zh-CN" altLang="en-US" sz="1600" dirty="0">
                <a:latin typeface="微软雅黑"/>
                <a:ea typeface="微软雅黑"/>
                <a:sym typeface="微软雅黑"/>
              </a:rPr>
              <a:t>她又回到了猪头岭，拿起丈夫遗下的镐头，没日没夜地开荒种地。</a:t>
            </a:r>
            <a:endParaRPr lang="zh-TW" altLang="en-US" sz="1600" dirty="0">
              <a:latin typeface="微软雅黑"/>
              <a:ea typeface="微软雅黑"/>
              <a:sym typeface="微软雅黑"/>
            </a:endParaRPr>
          </a:p>
          <a:p>
            <a:pPr indent="457200"/>
            <a:r>
              <a:rPr lang="en-US" sz="1600" dirty="0">
                <a:latin typeface="微软雅黑"/>
                <a:ea typeface="微软雅黑"/>
                <a:sym typeface="微软雅黑"/>
              </a:rPr>
              <a:t>1942</a:t>
            </a:r>
            <a:r>
              <a:rPr lang="zh-CN" altLang="en-US" sz="1600" dirty="0">
                <a:latin typeface="微软雅黑"/>
                <a:ea typeface="微软雅黑"/>
                <a:sym typeface="微软雅黑"/>
              </a:rPr>
              <a:t>年秋，大儿子永全在保卫盘山抗日根据地的一次战斗中英勇牺牲。</a:t>
            </a:r>
            <a:endParaRPr lang="zh-TW" altLang="en-US" sz="1600" dirty="0">
              <a:latin typeface="微软雅黑"/>
              <a:ea typeface="微软雅黑"/>
              <a:sym typeface="微软雅黑"/>
            </a:endParaRPr>
          </a:p>
          <a:p>
            <a:pPr indent="457200"/>
            <a:r>
              <a:rPr lang="en-US" sz="1600" dirty="0">
                <a:latin typeface="微软雅黑"/>
                <a:ea typeface="微软雅黑"/>
                <a:sym typeface="微软雅黑"/>
              </a:rPr>
              <a:t>1943</a:t>
            </a:r>
            <a:r>
              <a:rPr lang="zh-CN" altLang="en-US" sz="1600" dirty="0">
                <a:latin typeface="微软雅黑"/>
                <a:ea typeface="微软雅黑"/>
                <a:sym typeface="微软雅黑"/>
              </a:rPr>
              <a:t>年夏，被抓走的四儿子永合惨死在鞍山监狱中。同年秋，二儿子永水在战斗中负伤回家休养，因伤情恶化无药医治死在家里。</a:t>
            </a:r>
            <a:endParaRPr lang="zh-TW" altLang="en-US" sz="1600" dirty="0">
              <a:latin typeface="微软雅黑"/>
              <a:ea typeface="微软雅黑"/>
              <a:sym typeface="微软雅黑"/>
            </a:endParaRPr>
          </a:p>
          <a:p>
            <a:pPr indent="457200"/>
            <a:r>
              <a:rPr lang="en-US" sz="1600" dirty="0">
                <a:latin typeface="微软雅黑"/>
                <a:ea typeface="微软雅黑"/>
                <a:sym typeface="微软雅黑"/>
              </a:rPr>
              <a:t>1970</a:t>
            </a:r>
            <a:r>
              <a:rPr lang="zh-CN" altLang="en-US" sz="1600" dirty="0">
                <a:latin typeface="微软雅黑"/>
                <a:ea typeface="微软雅黑"/>
                <a:sym typeface="微软雅黑"/>
              </a:rPr>
              <a:t>年</a:t>
            </a:r>
            <a:r>
              <a:rPr lang="en-US" sz="1600" dirty="0">
                <a:latin typeface="微软雅黑"/>
                <a:ea typeface="微软雅黑"/>
                <a:sym typeface="微软雅黑"/>
              </a:rPr>
              <a:t>2</a:t>
            </a:r>
            <a:r>
              <a:rPr lang="zh-CN" altLang="en-US" sz="1600" dirty="0">
                <a:latin typeface="微软雅黑"/>
                <a:ea typeface="微软雅黑"/>
                <a:sym typeface="微软雅黑"/>
              </a:rPr>
              <a:t>月</a:t>
            </a:r>
            <a:r>
              <a:rPr lang="en-US" sz="1600" dirty="0">
                <a:latin typeface="微软雅黑"/>
                <a:ea typeface="微软雅黑"/>
                <a:sym typeface="微软雅黑"/>
              </a:rPr>
              <a:t>5</a:t>
            </a:r>
            <a:r>
              <a:rPr lang="zh-CN" altLang="en-US" sz="1600" dirty="0">
                <a:latin typeface="微软雅黑"/>
                <a:ea typeface="微软雅黑"/>
                <a:sym typeface="微软雅黑"/>
              </a:rPr>
              <a:t>日，邓玉芬因病医治无效不幸逝世，享年</a:t>
            </a:r>
            <a:r>
              <a:rPr lang="en-US" sz="1600" dirty="0">
                <a:latin typeface="微软雅黑"/>
                <a:ea typeface="微软雅黑"/>
                <a:sym typeface="微软雅黑"/>
              </a:rPr>
              <a:t>79</a:t>
            </a:r>
            <a:r>
              <a:rPr lang="zh-CN" altLang="en-US" sz="1600" dirty="0">
                <a:latin typeface="微软雅黑"/>
                <a:ea typeface="微软雅黑"/>
                <a:sym typeface="微软雅黑"/>
              </a:rPr>
              <a:t>岁。</a:t>
            </a:r>
            <a:endParaRPr lang="zh-TW" altLang="en-US" sz="1600"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24034" y="1714489"/>
            <a:ext cx="7715304" cy="4247317"/>
          </a:xfrm>
          <a:prstGeom prst="rect">
            <a:avLst/>
          </a:prstGeom>
          <a:noFill/>
        </p:spPr>
        <p:txBody>
          <a:bodyPr wrap="square" rtlCol="0">
            <a:spAutoFit/>
          </a:bodyPr>
          <a:lstStyle/>
          <a:p>
            <a:pPr indent="457200">
              <a:lnSpc>
                <a:spcPct val="150000"/>
              </a:lnSpc>
            </a:pPr>
            <a:r>
              <a:rPr lang="zh-CN" altLang="en-US" sz="3600" b="1" dirty="0">
                <a:latin typeface="微软雅黑"/>
                <a:ea typeface="微软雅黑"/>
                <a:sym typeface="微软雅黑"/>
              </a:rPr>
              <a:t>我们缅怀为中国人民抗日战争胜利献出生命的革命先烈和民族英雄，我们铭记那些为民族独立和人民解放作出贡献的人们。请写下你了解这些抗日英雄的英勇事迹后的想法、感受。</a:t>
            </a:r>
            <a:endParaRPr lang="zh-TW" altLang="en-US" sz="36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pic>
        <p:nvPicPr>
          <p:cNvPr id="17" name="图片 16" descr="小男孩.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39207" y="4979057"/>
            <a:ext cx="1368589" cy="1331008"/>
          </a:xfrm>
          <a:prstGeom prst="rect">
            <a:avLst/>
          </a:prstGeom>
        </p:spPr>
      </p:pic>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grpSp>
        <p:nvGrpSpPr>
          <p:cNvPr id="13" name="组合 4"/>
          <p:cNvGrpSpPr/>
          <p:nvPr/>
        </p:nvGrpSpPr>
        <p:grpSpPr>
          <a:xfrm>
            <a:off x="2074833" y="547667"/>
            <a:ext cx="2389188" cy="608012"/>
            <a:chOff x="406400" y="658813"/>
            <a:chExt cx="2389188" cy="608012"/>
          </a:xfrm>
        </p:grpSpPr>
        <p:pic>
          <p:nvPicPr>
            <p:cNvPr id="14"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6400" y="658813"/>
              <a:ext cx="2389188" cy="608012"/>
            </a:xfrm>
            <a:prstGeom prst="rect">
              <a:avLst/>
            </a:prstGeom>
            <a:noFill/>
            <a:ln w="9525">
              <a:noFill/>
              <a:miter lim="800000"/>
              <a:headEnd/>
              <a:tailEnd/>
            </a:ln>
          </p:spPr>
        </p:pic>
        <p:sp>
          <p:nvSpPr>
            <p:cNvPr id="20" name="文本框 7"/>
            <p:cNvSpPr txBox="1">
              <a:spLocks noChangeArrowheads="1"/>
            </p:cNvSpPr>
            <p:nvPr/>
          </p:nvSpPr>
          <p:spPr bwMode="auto">
            <a:xfrm>
              <a:off x="1060450" y="752475"/>
              <a:ext cx="1422184" cy="461665"/>
            </a:xfrm>
            <a:prstGeom prst="rect">
              <a:avLst/>
            </a:prstGeom>
            <a:noFill/>
            <a:ln w="9525">
              <a:noFill/>
              <a:miter lim="800000"/>
            </a:ln>
          </p:spPr>
          <p:txBody>
            <a:bodyPr wrap="none">
              <a:spAutoFit/>
            </a:bodyPr>
            <a:lstStyle/>
            <a:p>
              <a:pPr>
                <a:buFont typeface="Arial" panose="020B0604020202020204" pitchFamily="34" charset="0"/>
                <a:buNone/>
              </a:pPr>
              <a:r>
                <a:rPr lang="zh-CN" altLang="en-US" sz="2400" b="1" dirty="0">
                  <a:solidFill>
                    <a:srgbClr val="EF7509"/>
                  </a:solidFill>
                  <a:latin typeface="微软雅黑"/>
                  <a:ea typeface="微软雅黑"/>
                  <a:sym typeface="微软雅黑"/>
                </a:rPr>
                <a:t>谈话导入</a:t>
              </a:r>
            </a:p>
          </p:txBody>
        </p:sp>
      </p:grpSp>
      <p:sp>
        <p:nvSpPr>
          <p:cNvPr id="18" name="TextBox 17"/>
          <p:cNvSpPr txBox="1"/>
          <p:nvPr/>
        </p:nvSpPr>
        <p:spPr>
          <a:xfrm>
            <a:off x="2095472" y="1428736"/>
            <a:ext cx="7929618" cy="4339650"/>
          </a:xfrm>
          <a:prstGeom prst="rect">
            <a:avLst/>
          </a:prstGeom>
          <a:noFill/>
        </p:spPr>
        <p:txBody>
          <a:bodyPr wrap="square" rtlCol="0">
            <a:spAutoFit/>
          </a:bodyPr>
          <a:lstStyle/>
          <a:p>
            <a:pPr indent="457200">
              <a:lnSpc>
                <a:spcPct val="150000"/>
              </a:lnSpc>
            </a:pPr>
            <a:r>
              <a:rPr lang="zh-CN" altLang="en-US" sz="3600" b="1" dirty="0">
                <a:latin typeface="微软雅黑"/>
                <a:ea typeface="微软雅黑"/>
                <a:sym typeface="微软雅黑"/>
              </a:rPr>
              <a:t>从歌曲中，你们听到了什么？</a:t>
            </a:r>
          </a:p>
          <a:p>
            <a:pPr indent="457200">
              <a:lnSpc>
                <a:spcPct val="150000"/>
              </a:lnSpc>
            </a:pPr>
            <a:r>
              <a:rPr lang="zh-CN" altLang="en-US" sz="2800" b="1" dirty="0">
                <a:latin typeface="微软雅黑"/>
                <a:ea typeface="微软雅黑"/>
                <a:sym typeface="微软雅黑"/>
              </a:rPr>
              <a:t>是啊，东北松花江上的人们远离那可爱而富足的家乡，到处流浪。他们为什么被迫离开家乡而到处流浪呢？</a:t>
            </a:r>
            <a:r>
              <a:rPr lang="zh-CN" altLang="en-US" sz="3600" b="1" dirty="0">
                <a:solidFill>
                  <a:srgbClr val="FF0000"/>
                </a:solidFill>
                <a:latin typeface="微软雅黑"/>
                <a:ea typeface="微软雅黑"/>
                <a:sym typeface="微软雅黑"/>
              </a:rPr>
              <a:t>（九一八）</a:t>
            </a:r>
            <a:r>
              <a:rPr lang="zh-CN" altLang="en-US" sz="2800" b="1" dirty="0">
                <a:latin typeface="微软雅黑"/>
                <a:ea typeface="微软雅黑"/>
                <a:sym typeface="微软雅黑"/>
              </a:rPr>
              <a:t>今天我们就来了解像九一八这样的一些日本对中国的侵略战争。让我们勿忘国耻。</a:t>
            </a:r>
            <a:endParaRPr lang="zh-TW" altLang="en-US" sz="2800" b="1" dirty="0">
              <a:latin typeface="微软雅黑"/>
              <a:ea typeface="微软雅黑"/>
              <a:sym typeface="微软雅黑"/>
            </a:endParaRPr>
          </a:p>
        </p:txBody>
      </p:sp>
      <p:sp>
        <p:nvSpPr>
          <p:cNvPr id="4" name="文本框 3"/>
          <p:cNvSpPr txBox="1"/>
          <p:nvPr/>
        </p:nvSpPr>
        <p:spPr>
          <a:xfrm>
            <a:off x="5303912" y="332656"/>
            <a:ext cx="2160240"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785926"/>
            <a:ext cx="7572428" cy="3970318"/>
          </a:xfrm>
          <a:prstGeom prst="rect">
            <a:avLst/>
          </a:prstGeom>
          <a:noFill/>
        </p:spPr>
        <p:txBody>
          <a:bodyPr wrap="square" rtlCol="0">
            <a:spAutoFit/>
          </a:bodyPr>
          <a:lstStyle/>
          <a:p>
            <a:pPr indent="457200">
              <a:lnSpc>
                <a:spcPct val="150000"/>
              </a:lnSpc>
            </a:pPr>
            <a:r>
              <a:rPr lang="zh-CN" altLang="en-US" sz="2400" b="1" dirty="0">
                <a:latin typeface="微软雅黑"/>
                <a:ea typeface="微软雅黑"/>
                <a:sym typeface="微软雅黑"/>
              </a:rPr>
              <a:t>一系列胜利，及时召开的中共七大为夺取抗战的胜利和实现战后光明的前途准备了条件。在世界反法西斯力量的沉重打击下，尤其是中国人民的英勇抗击下，日本无条件投降，中国取得了扰日战争的伟大历史性胜利。中国人民抗日战争的胜利和世界反法西斯战争的胜利给了我们很多深刻而重要的启示，那就是正义必胜、和平必胜、人民必胜</a:t>
            </a:r>
            <a:r>
              <a:rPr lang="en-US" altLang="zh-CN" sz="2400" b="1" dirty="0">
                <a:latin typeface="微软雅黑"/>
                <a:ea typeface="微软雅黑"/>
                <a:sym typeface="微软雅黑"/>
              </a:rPr>
              <a:t>!</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24034" y="1285861"/>
            <a:ext cx="7786742" cy="4893647"/>
          </a:xfrm>
          <a:prstGeom prst="rect">
            <a:avLst/>
          </a:prstGeom>
          <a:noFill/>
        </p:spPr>
        <p:txBody>
          <a:bodyPr wrap="square" rtlCol="0">
            <a:spAutoFit/>
          </a:bodyPr>
          <a:lstStyle/>
          <a:p>
            <a:pPr indent="457200"/>
            <a:r>
              <a:rPr lang="zh-CN" altLang="en-US" sz="2400" b="1" dirty="0">
                <a:latin typeface="微软雅黑"/>
                <a:ea typeface="微软雅黑"/>
                <a:sym typeface="微软雅黑"/>
              </a:rPr>
              <a:t>一、填空。</a:t>
            </a:r>
          </a:p>
          <a:p>
            <a:pPr indent="457200"/>
            <a:r>
              <a:rPr lang="en-US" altLang="zh-CN" sz="2400" b="1" dirty="0">
                <a:latin typeface="微软雅黑"/>
                <a:ea typeface="微软雅黑"/>
                <a:sym typeface="微软雅黑"/>
              </a:rPr>
              <a:t>1. 1931</a:t>
            </a:r>
            <a:r>
              <a:rPr lang="zh-CN" altLang="en-US" sz="2400" b="1" dirty="0">
                <a:latin typeface="微软雅黑"/>
                <a:ea typeface="微软雅黑"/>
                <a:sym typeface="微软雅黑"/>
              </a:rPr>
              <a:t>年</a:t>
            </a:r>
            <a:r>
              <a:rPr lang="en-US" altLang="zh-CN" sz="2400" b="1" dirty="0">
                <a:latin typeface="微软雅黑"/>
                <a:ea typeface="微软雅黑"/>
                <a:sym typeface="微软雅黑"/>
              </a:rPr>
              <a:t>9</a:t>
            </a:r>
            <a:r>
              <a:rPr lang="zh-CN" altLang="en-US" sz="2400" b="1" dirty="0">
                <a:latin typeface="微软雅黑"/>
                <a:ea typeface="微软雅黑"/>
                <a:sym typeface="微软雅黑"/>
              </a:rPr>
              <a:t>月至</a:t>
            </a:r>
            <a:r>
              <a:rPr lang="en-US" altLang="zh-CN" sz="2400" b="1" dirty="0">
                <a:latin typeface="微软雅黑"/>
                <a:ea typeface="微软雅黑"/>
                <a:sym typeface="微软雅黑"/>
              </a:rPr>
              <a:t>1945</a:t>
            </a:r>
            <a:r>
              <a:rPr lang="zh-CN" altLang="en-US" sz="2400" b="1" dirty="0">
                <a:latin typeface="微软雅黑"/>
                <a:ea typeface="微软雅黑"/>
                <a:sym typeface="微软雅黑"/>
              </a:rPr>
              <a:t>年</a:t>
            </a:r>
            <a:r>
              <a:rPr lang="en-US" altLang="zh-CN" sz="2400" b="1" dirty="0">
                <a:latin typeface="微软雅黑"/>
                <a:ea typeface="微软雅黑"/>
                <a:sym typeface="微软雅黑"/>
              </a:rPr>
              <a:t>8</a:t>
            </a:r>
            <a:r>
              <a:rPr lang="zh-CN" altLang="en-US" sz="2400" b="1" dirty="0">
                <a:latin typeface="微软雅黑"/>
                <a:ea typeface="微软雅黑"/>
                <a:sym typeface="微软雅黑"/>
              </a:rPr>
              <a:t>月的（ </a:t>
            </a:r>
            <a:r>
              <a:rPr lang="en-US" altLang="zh-CN" sz="2400" b="1" dirty="0">
                <a:solidFill>
                  <a:srgbClr val="FF0000"/>
                </a:solidFill>
                <a:latin typeface="微软雅黑"/>
                <a:ea typeface="微软雅黑"/>
                <a:sym typeface="微软雅黑"/>
              </a:rPr>
              <a:t>14 </a:t>
            </a:r>
            <a:r>
              <a:rPr lang="zh-CN" altLang="en-US" sz="2400" b="1" dirty="0">
                <a:latin typeface="微软雅黑"/>
                <a:ea typeface="微软雅黑"/>
                <a:sym typeface="微软雅黑"/>
              </a:rPr>
              <a:t>）年间，（ </a:t>
            </a:r>
            <a:r>
              <a:rPr lang="zh-CN" altLang="en-US" sz="2400" b="1" dirty="0">
                <a:solidFill>
                  <a:srgbClr val="FF0000"/>
                </a:solidFill>
                <a:latin typeface="微软雅黑"/>
                <a:ea typeface="微软雅黑"/>
                <a:sym typeface="微软雅黑"/>
              </a:rPr>
              <a:t>日本</a:t>
            </a:r>
            <a:r>
              <a:rPr lang="zh-CN" altLang="en-US" sz="2400" b="1" dirty="0">
                <a:latin typeface="微软雅黑"/>
                <a:ea typeface="微软雅黑"/>
                <a:sym typeface="微软雅黑"/>
              </a:rPr>
              <a:t> ）帝国主义的铁蹄践踏了中国大好河山。人民生灵涂炭，国土惨遭蹂躏，中华民族遭受了前所未有的巨大灾难。</a:t>
            </a:r>
          </a:p>
          <a:p>
            <a:pPr indent="457200" algn="r"/>
            <a:r>
              <a:rPr lang="en-US" altLang="zh-CN" sz="2400" b="1" dirty="0">
                <a:latin typeface="微软雅黑"/>
                <a:ea typeface="微软雅黑"/>
                <a:sym typeface="微软雅黑"/>
              </a:rPr>
              <a:t>2. 1931</a:t>
            </a:r>
            <a:r>
              <a:rPr lang="zh-CN" altLang="en-US" sz="2400" b="1" dirty="0">
                <a:latin typeface="微软雅黑"/>
                <a:ea typeface="微软雅黑"/>
                <a:sym typeface="微软雅黑"/>
              </a:rPr>
              <a:t>年，日本悍然发动（ </a:t>
            </a:r>
            <a:r>
              <a:rPr lang="zh-CN" altLang="en-US" sz="2400" b="1" dirty="0">
                <a:solidFill>
                  <a:srgbClr val="FF0000"/>
                </a:solidFill>
                <a:latin typeface="微软雅黑"/>
                <a:ea typeface="微软雅黑"/>
                <a:sym typeface="微软雅黑"/>
              </a:rPr>
              <a:t>九一八</a:t>
            </a:r>
            <a:r>
              <a:rPr lang="zh-CN" altLang="en-US" sz="2400" b="1" dirty="0">
                <a:latin typeface="微软雅黑"/>
                <a:ea typeface="微软雅黑"/>
                <a:sym typeface="微软雅黑"/>
              </a:rPr>
              <a:t> ）事变，开始侵华战争。中国人民奋勇反抗，这是十四年抗日战争的开端，它也揭开了（ </a:t>
            </a:r>
            <a:r>
              <a:rPr lang="zh-CN" altLang="en-US" sz="2400" b="1" dirty="0">
                <a:solidFill>
                  <a:srgbClr val="FF0000"/>
                </a:solidFill>
                <a:latin typeface="微软雅黑"/>
                <a:ea typeface="微软雅黑"/>
                <a:sym typeface="微软雅黑"/>
              </a:rPr>
              <a:t>世界反法西斯战争 </a:t>
            </a:r>
            <a:r>
              <a:rPr lang="zh-CN" altLang="en-US" sz="2400" b="1" dirty="0">
                <a:latin typeface="微软雅黑"/>
                <a:ea typeface="微软雅黑"/>
                <a:sym typeface="微软雅黑"/>
              </a:rPr>
              <a:t>）的序幕。</a:t>
            </a:r>
          </a:p>
          <a:p>
            <a:pPr indent="457200"/>
            <a:r>
              <a:rPr lang="en-US" altLang="zh-CN" sz="2400" b="1" dirty="0">
                <a:latin typeface="微软雅黑"/>
                <a:ea typeface="微软雅黑"/>
                <a:sym typeface="微软雅黑"/>
              </a:rPr>
              <a:t>3.1937</a:t>
            </a:r>
            <a:r>
              <a:rPr lang="zh-CN" altLang="en-US" sz="2400" b="1" dirty="0">
                <a:latin typeface="微软雅黑"/>
                <a:ea typeface="微软雅黑"/>
                <a:sym typeface="微软雅黑"/>
              </a:rPr>
              <a:t>年</a:t>
            </a:r>
            <a:r>
              <a:rPr lang="en-US" altLang="zh-CN" sz="2400" b="1" dirty="0">
                <a:latin typeface="微软雅黑"/>
                <a:ea typeface="微软雅黑"/>
                <a:sym typeface="微软雅黑"/>
              </a:rPr>
              <a:t>7</a:t>
            </a:r>
            <a:r>
              <a:rPr lang="zh-CN" altLang="en-US" sz="2400" b="1" dirty="0">
                <a:latin typeface="微软雅黑"/>
                <a:ea typeface="微软雅黑"/>
                <a:sym typeface="微软雅黑"/>
              </a:rPr>
              <a:t>月</a:t>
            </a:r>
            <a:r>
              <a:rPr lang="en-US" altLang="zh-CN" sz="2400" b="1" dirty="0">
                <a:latin typeface="微软雅黑"/>
                <a:ea typeface="微软雅黑"/>
                <a:sym typeface="微软雅黑"/>
              </a:rPr>
              <a:t>7</a:t>
            </a:r>
            <a:r>
              <a:rPr lang="zh-CN" altLang="en-US" sz="2400" b="1" dirty="0">
                <a:latin typeface="微软雅黑"/>
                <a:ea typeface="微软雅黑"/>
                <a:sym typeface="微软雅黑"/>
              </a:rPr>
              <a:t>日，日军制造（ </a:t>
            </a:r>
            <a:r>
              <a:rPr lang="zh-CN" altLang="en-US" sz="2400" b="1" dirty="0">
                <a:solidFill>
                  <a:srgbClr val="FF0000"/>
                </a:solidFill>
                <a:latin typeface="微软雅黑"/>
                <a:ea typeface="微软雅黑"/>
                <a:sym typeface="微软雅黑"/>
              </a:rPr>
              <a:t>卢沟桥</a:t>
            </a:r>
            <a:r>
              <a:rPr lang="zh-CN" altLang="en-US" sz="2400" b="1" dirty="0">
                <a:latin typeface="微软雅黑"/>
                <a:ea typeface="微软雅黑"/>
                <a:sym typeface="微软雅黑"/>
              </a:rPr>
              <a:t> ）事变，发动全面侵华战争，中国人民开始了全面抗战。</a:t>
            </a:r>
          </a:p>
          <a:p>
            <a:pPr indent="457200"/>
            <a:r>
              <a:rPr lang="en-US" altLang="zh-CN" sz="2400" b="1" dirty="0">
                <a:latin typeface="微软雅黑"/>
                <a:ea typeface="微软雅黑"/>
                <a:sym typeface="微软雅黑"/>
              </a:rPr>
              <a:t>4. 2014</a:t>
            </a:r>
            <a:r>
              <a:rPr lang="zh-CN" altLang="en-US" sz="2400" b="1" dirty="0">
                <a:latin typeface="微软雅黑"/>
                <a:ea typeface="微软雅黑"/>
                <a:sym typeface="微软雅黑"/>
              </a:rPr>
              <a:t>年</a:t>
            </a:r>
            <a:r>
              <a:rPr lang="en-US" altLang="zh-CN" sz="2400" b="1" dirty="0">
                <a:latin typeface="微软雅黑"/>
                <a:ea typeface="微软雅黑"/>
                <a:sym typeface="微软雅黑"/>
              </a:rPr>
              <a:t>2</a:t>
            </a:r>
            <a:r>
              <a:rPr lang="zh-CN" altLang="en-US" sz="2400" b="1" dirty="0">
                <a:latin typeface="微软雅黑"/>
                <a:ea typeface="微软雅黑"/>
                <a:sym typeface="微软雅黑"/>
              </a:rPr>
              <a:t>月</a:t>
            </a:r>
            <a:r>
              <a:rPr lang="en-US" altLang="zh-CN" sz="2400" b="1" dirty="0">
                <a:latin typeface="微软雅黑"/>
                <a:ea typeface="微软雅黑"/>
                <a:sym typeface="微软雅黑"/>
              </a:rPr>
              <a:t>27</a:t>
            </a:r>
            <a:r>
              <a:rPr lang="zh-CN" altLang="en-US" sz="2400" b="1" dirty="0">
                <a:latin typeface="微软雅黑"/>
                <a:ea typeface="微软雅黑"/>
                <a:sym typeface="微软雅黑"/>
              </a:rPr>
              <a:t>日，第十二届全国人大常委会第七次会议通过决定，将每年</a:t>
            </a:r>
            <a:r>
              <a:rPr lang="zh-CN" altLang="en-US" sz="2400" b="1" dirty="0">
                <a:solidFill>
                  <a:srgbClr val="FF0000"/>
                </a:solidFill>
                <a:latin typeface="微软雅黑"/>
                <a:ea typeface="微软雅黑"/>
                <a:sym typeface="微软雅黑"/>
              </a:rPr>
              <a:t>（ </a:t>
            </a:r>
            <a:r>
              <a:rPr lang="en-US" altLang="zh-CN" sz="2400" b="1" dirty="0">
                <a:solidFill>
                  <a:srgbClr val="FF0000"/>
                </a:solidFill>
                <a:latin typeface="微软雅黑"/>
                <a:ea typeface="微软雅黑"/>
                <a:sym typeface="微软雅黑"/>
              </a:rPr>
              <a:t>12</a:t>
            </a:r>
            <a:r>
              <a:rPr lang="zh-CN" altLang="en-US" sz="2400" b="1" dirty="0">
                <a:solidFill>
                  <a:srgbClr val="FF0000"/>
                </a:solidFill>
                <a:latin typeface="微软雅黑"/>
                <a:ea typeface="微软雅黑"/>
                <a:sym typeface="微软雅黑"/>
              </a:rPr>
              <a:t>月</a:t>
            </a:r>
            <a:r>
              <a:rPr lang="en-US" altLang="zh-CN" sz="2400" b="1" dirty="0">
                <a:solidFill>
                  <a:srgbClr val="FF0000"/>
                </a:solidFill>
                <a:latin typeface="微软雅黑"/>
                <a:ea typeface="微软雅黑"/>
                <a:sym typeface="微软雅黑"/>
              </a:rPr>
              <a:t>13 </a:t>
            </a:r>
            <a:r>
              <a:rPr lang="zh-CN" altLang="en-US" sz="2400" b="1" dirty="0">
                <a:latin typeface="微软雅黑"/>
                <a:ea typeface="微软雅黑"/>
                <a:sym typeface="微软雅黑"/>
              </a:rPr>
              <a:t>）日设立为南京大屠杀死难者国家公祭日。</a:t>
            </a:r>
            <a:endParaRPr lang="zh-TW" altLang="en-US" sz="2400" b="1" dirty="0">
              <a:latin typeface="微软雅黑"/>
              <a:ea typeface="微软雅黑"/>
              <a:sym typeface="微软雅黑"/>
            </a:endParaRPr>
          </a:p>
        </p:txBody>
      </p:sp>
      <p:grpSp>
        <p:nvGrpSpPr>
          <p:cNvPr id="11" name="组合 4"/>
          <p:cNvGrpSpPr/>
          <p:nvPr/>
        </p:nvGrpSpPr>
        <p:grpSpPr>
          <a:xfrm>
            <a:off x="2074833" y="547667"/>
            <a:ext cx="2389188" cy="608012"/>
            <a:chOff x="406400" y="658813"/>
            <a:chExt cx="2389188" cy="608012"/>
          </a:xfrm>
        </p:grpSpPr>
        <p:pic>
          <p:nvPicPr>
            <p:cNvPr id="13" name="图片 1" descr="组48325同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6400" y="658813"/>
              <a:ext cx="2389188" cy="608012"/>
            </a:xfrm>
            <a:prstGeom prst="rect">
              <a:avLst/>
            </a:prstGeom>
            <a:noFill/>
            <a:ln w="9525">
              <a:noFill/>
              <a:miter lim="800000"/>
              <a:headEnd/>
              <a:tailEnd/>
            </a:ln>
          </p:spPr>
        </p:pic>
        <p:sp>
          <p:nvSpPr>
            <p:cNvPr id="16" name="文本框 7"/>
            <p:cNvSpPr txBox="1">
              <a:spLocks noChangeArrowheads="1"/>
            </p:cNvSpPr>
            <p:nvPr/>
          </p:nvSpPr>
          <p:spPr bwMode="auto">
            <a:xfrm>
              <a:off x="1060450" y="752475"/>
              <a:ext cx="1422184" cy="461665"/>
            </a:xfrm>
            <a:prstGeom prst="rect">
              <a:avLst/>
            </a:prstGeom>
            <a:noFill/>
            <a:ln w="9525">
              <a:noFill/>
              <a:miter lim="800000"/>
            </a:ln>
          </p:spPr>
          <p:txBody>
            <a:bodyPr wrap="none">
              <a:spAutoFit/>
            </a:bodyPr>
            <a:lstStyle/>
            <a:p>
              <a:pPr>
                <a:buFont typeface="Arial" panose="020B0604020202020204" pitchFamily="34" charset="0"/>
                <a:buNone/>
              </a:pPr>
              <a:r>
                <a:rPr lang="zh-CN" altLang="en-US" sz="2400" b="1" dirty="0">
                  <a:solidFill>
                    <a:srgbClr val="EF7509"/>
                  </a:solidFill>
                  <a:latin typeface="微软雅黑"/>
                  <a:ea typeface="微软雅黑"/>
                  <a:sym typeface="微软雅黑"/>
                </a:rPr>
                <a:t>当堂检测</a:t>
              </a:r>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24034" y="1714489"/>
            <a:ext cx="7786742" cy="4524315"/>
          </a:xfrm>
          <a:prstGeom prst="rect">
            <a:avLst/>
          </a:prstGeom>
          <a:noFill/>
        </p:spPr>
        <p:txBody>
          <a:bodyPr wrap="square" rtlCol="0">
            <a:spAutoFit/>
          </a:bodyPr>
          <a:lstStyle/>
          <a:p>
            <a:pPr indent="457200">
              <a:lnSpc>
                <a:spcPct val="150000"/>
              </a:lnSpc>
            </a:pPr>
            <a:r>
              <a:rPr lang="en-US" altLang="zh-CN" sz="2400" b="1" dirty="0">
                <a:latin typeface="微软雅黑"/>
                <a:ea typeface="微软雅黑"/>
                <a:sym typeface="微软雅黑"/>
              </a:rPr>
              <a:t>5.1938</a:t>
            </a:r>
            <a:r>
              <a:rPr lang="zh-CN" altLang="en-US" sz="2400" b="1" dirty="0">
                <a:latin typeface="微软雅黑"/>
                <a:ea typeface="微软雅黑"/>
                <a:sym typeface="微软雅黑"/>
              </a:rPr>
              <a:t>年春，中国军队在山东（</a:t>
            </a:r>
            <a:r>
              <a:rPr lang="zh-CN" altLang="en-US" sz="2400" b="1" dirty="0">
                <a:solidFill>
                  <a:srgbClr val="FF0000"/>
                </a:solidFill>
                <a:latin typeface="微软雅黑"/>
                <a:ea typeface="微软雅黑"/>
                <a:sym typeface="微软雅黑"/>
              </a:rPr>
              <a:t>台儿庄</a:t>
            </a:r>
            <a:r>
              <a:rPr lang="zh-CN" altLang="en-US" sz="2400" b="1" dirty="0">
                <a:latin typeface="微软雅黑"/>
                <a:ea typeface="微软雅黑"/>
                <a:sym typeface="微软雅黑"/>
              </a:rPr>
              <a:t>）与日军进行了一场大规模的战役，是抗战以来中国下面战场取得的最重大胜利。</a:t>
            </a:r>
          </a:p>
          <a:p>
            <a:pPr indent="457200">
              <a:lnSpc>
                <a:spcPct val="150000"/>
              </a:lnSpc>
            </a:pPr>
            <a:r>
              <a:rPr lang="en-US" altLang="zh-CN" sz="2400" b="1" dirty="0">
                <a:latin typeface="微软雅黑"/>
                <a:ea typeface="微软雅黑"/>
                <a:sym typeface="微软雅黑"/>
              </a:rPr>
              <a:t>6.1940</a:t>
            </a:r>
            <a:r>
              <a:rPr lang="zh-CN" altLang="en-US" sz="2400" b="1" dirty="0">
                <a:latin typeface="微软雅黑"/>
                <a:ea typeface="微软雅黑"/>
                <a:sym typeface="微软雅黑"/>
              </a:rPr>
              <a:t>年</a:t>
            </a:r>
            <a:r>
              <a:rPr lang="en-US" altLang="zh-CN" sz="2400" b="1" dirty="0">
                <a:latin typeface="微软雅黑"/>
                <a:ea typeface="微软雅黑"/>
                <a:sym typeface="微软雅黑"/>
              </a:rPr>
              <a:t>8</a:t>
            </a:r>
            <a:r>
              <a:rPr lang="zh-CN" altLang="en-US" sz="2400" b="1" dirty="0">
                <a:latin typeface="微软雅黑"/>
                <a:ea typeface="微软雅黑"/>
                <a:sym typeface="微软雅黑"/>
              </a:rPr>
              <a:t>月发生在华北地区的（ </a:t>
            </a:r>
            <a:r>
              <a:rPr lang="zh-CN" altLang="en-US" sz="2400" b="1" dirty="0">
                <a:solidFill>
                  <a:srgbClr val="FF0000"/>
                </a:solidFill>
                <a:latin typeface="微软雅黑"/>
                <a:ea typeface="微软雅黑"/>
                <a:sym typeface="微软雅黑"/>
              </a:rPr>
              <a:t>百团大战</a:t>
            </a:r>
            <a:r>
              <a:rPr lang="zh-CN" altLang="en-US" sz="2400" b="1" dirty="0">
                <a:latin typeface="微软雅黑"/>
                <a:ea typeface="微软雅黑"/>
                <a:sym typeface="微软雅黑"/>
              </a:rPr>
              <a:t> ）歼灭日军</a:t>
            </a:r>
            <a:r>
              <a:rPr lang="en-US" altLang="zh-CN" sz="2400" b="1" dirty="0">
                <a:latin typeface="微软雅黑"/>
                <a:ea typeface="微软雅黑"/>
                <a:sym typeface="微软雅黑"/>
              </a:rPr>
              <a:t>40000</a:t>
            </a:r>
            <a:r>
              <a:rPr lang="zh-CN" altLang="en-US" sz="2400" b="1" dirty="0">
                <a:latin typeface="微软雅黑"/>
                <a:ea typeface="微软雅黑"/>
                <a:sym typeface="微软雅黑"/>
              </a:rPr>
              <a:t>多，沉重打击了敌人。</a:t>
            </a:r>
          </a:p>
          <a:p>
            <a:pPr indent="457200">
              <a:lnSpc>
                <a:spcPct val="150000"/>
              </a:lnSpc>
            </a:pPr>
            <a:r>
              <a:rPr lang="en-US" altLang="zh-CN" sz="2400" b="1" dirty="0">
                <a:latin typeface="微软雅黑"/>
                <a:ea typeface="微软雅黑"/>
                <a:sym typeface="微软雅黑"/>
              </a:rPr>
              <a:t>7. </a:t>
            </a:r>
            <a:r>
              <a:rPr lang="zh-CN" altLang="en-US" sz="2400" b="1" dirty="0">
                <a:latin typeface="微软雅黑"/>
                <a:ea typeface="微软雅黑"/>
                <a:sym typeface="微软雅黑"/>
              </a:rPr>
              <a:t>在这场人类历史上罕见的抵御外来侵略、保家卫国的战争中，一大批优秀的抗日将士用生命和热血展现了（ </a:t>
            </a:r>
            <a:r>
              <a:rPr lang="zh-CN" altLang="en-US" sz="2400" b="1" dirty="0">
                <a:solidFill>
                  <a:srgbClr val="FF0000"/>
                </a:solidFill>
                <a:latin typeface="微软雅黑"/>
                <a:ea typeface="微软雅黑"/>
                <a:sym typeface="微软雅黑"/>
              </a:rPr>
              <a:t>视死如归</a:t>
            </a:r>
            <a:r>
              <a:rPr lang="zh-CN" altLang="en-US" sz="2400" b="1" dirty="0">
                <a:latin typeface="微软雅黑"/>
                <a:ea typeface="微软雅黑"/>
                <a:sym typeface="微软雅黑"/>
              </a:rPr>
              <a:t>） 、（ </a:t>
            </a:r>
            <a:r>
              <a:rPr lang="zh-CN" altLang="en-US" sz="2400" b="1" dirty="0">
                <a:solidFill>
                  <a:srgbClr val="FF0000"/>
                </a:solidFill>
                <a:latin typeface="微软雅黑"/>
                <a:ea typeface="微软雅黑"/>
                <a:sym typeface="微软雅黑"/>
              </a:rPr>
              <a:t>宁死不屈</a:t>
            </a:r>
            <a:r>
              <a:rPr lang="zh-CN" altLang="en-US" sz="2400" b="1" dirty="0">
                <a:latin typeface="微软雅黑"/>
                <a:ea typeface="微软雅黑"/>
                <a:sym typeface="微软雅黑"/>
              </a:rPr>
              <a:t> ）的民族气节。</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857232"/>
            <a:ext cx="8143932" cy="5214974"/>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785795"/>
            <a:ext cx="7786742" cy="5262979"/>
          </a:xfrm>
          <a:prstGeom prst="rect">
            <a:avLst/>
          </a:prstGeom>
          <a:noFill/>
        </p:spPr>
        <p:txBody>
          <a:bodyPr wrap="square" rtlCol="0">
            <a:spAutoFit/>
          </a:bodyPr>
          <a:lstStyle/>
          <a:p>
            <a:pPr indent="457200"/>
            <a:r>
              <a:rPr lang="zh-CN" altLang="en-US" sz="2400" b="1" dirty="0">
                <a:latin typeface="微软雅黑"/>
                <a:ea typeface="微软雅黑"/>
                <a:sym typeface="微软雅黑"/>
              </a:rPr>
              <a:t>二、判断。</a:t>
            </a:r>
          </a:p>
          <a:p>
            <a:pPr indent="457200"/>
            <a:r>
              <a:rPr lang="en-US" altLang="zh-CN" sz="2400" b="1" dirty="0">
                <a:latin typeface="微软雅黑"/>
                <a:ea typeface="微软雅黑"/>
                <a:sym typeface="微软雅黑"/>
              </a:rPr>
              <a:t>1.</a:t>
            </a:r>
            <a:r>
              <a:rPr lang="zh-CN" altLang="en-US" sz="2400" b="1" dirty="0">
                <a:latin typeface="微软雅黑"/>
                <a:ea typeface="微软雅黑"/>
                <a:sym typeface="微软雅黑"/>
              </a:rPr>
              <a:t>卢沟桥事变是中国抗日战争的开端。（  </a:t>
            </a:r>
            <a:r>
              <a:rPr lang="zh-CN" altLang="en-US" sz="2400" b="1" dirty="0">
                <a:solidFill>
                  <a:srgbClr val="FF0000"/>
                </a:solidFill>
                <a:latin typeface="微软雅黑"/>
                <a:ea typeface="微软雅黑"/>
                <a:sym typeface="微软雅黑"/>
              </a:rPr>
              <a:t> </a:t>
            </a:r>
            <a:r>
              <a:rPr lang="en-US" altLang="zh-CN" sz="2400" b="1" dirty="0">
                <a:solidFill>
                  <a:srgbClr val="FF0000"/>
                </a:solidFill>
                <a:latin typeface="微软雅黑"/>
                <a:ea typeface="微软雅黑"/>
                <a:sym typeface="微软雅黑"/>
              </a:rPr>
              <a:t>X </a:t>
            </a:r>
            <a:r>
              <a:rPr lang="zh-CN" altLang="en-US" sz="2400" b="1" dirty="0">
                <a:latin typeface="微软雅黑"/>
                <a:ea typeface="微软雅黑"/>
                <a:sym typeface="微软雅黑"/>
              </a:rPr>
              <a:t>）</a:t>
            </a:r>
          </a:p>
          <a:p>
            <a:pPr indent="457200"/>
            <a:r>
              <a:rPr lang="en-US" altLang="zh-CN" sz="2400" b="1" dirty="0">
                <a:latin typeface="微软雅黑"/>
                <a:ea typeface="微软雅黑"/>
                <a:sym typeface="微软雅黑"/>
              </a:rPr>
              <a:t>2.</a:t>
            </a:r>
            <a:r>
              <a:rPr lang="zh-CN" altLang="en-US" sz="2400" b="1" dirty="0">
                <a:latin typeface="微软雅黑"/>
                <a:ea typeface="微软雅黑"/>
                <a:sym typeface="微软雅黑"/>
              </a:rPr>
              <a:t>我国的抗日战争持续了</a:t>
            </a:r>
            <a:r>
              <a:rPr lang="en-US" altLang="zh-CN" sz="2400" b="1" dirty="0">
                <a:latin typeface="微软雅黑"/>
                <a:ea typeface="微软雅黑"/>
                <a:sym typeface="微软雅黑"/>
              </a:rPr>
              <a:t>14</a:t>
            </a:r>
            <a:r>
              <a:rPr lang="zh-CN" altLang="en-US" sz="2400" b="1" dirty="0">
                <a:latin typeface="微软雅黑"/>
                <a:ea typeface="微软雅黑"/>
                <a:sym typeface="微软雅黑"/>
              </a:rPr>
              <a:t>年的时间。（ </a:t>
            </a:r>
            <a:r>
              <a:rPr lang="zh-CN" altLang="en-US" sz="2400" b="1" dirty="0">
                <a:solidFill>
                  <a:srgbClr val="FF0000"/>
                </a:solidFill>
                <a:latin typeface="微软雅黑"/>
                <a:ea typeface="微软雅黑"/>
                <a:sym typeface="微软雅黑"/>
              </a:rPr>
              <a:t>√</a:t>
            </a:r>
            <a:r>
              <a:rPr lang="zh-CN" altLang="en-US" sz="2400" b="1" dirty="0">
                <a:latin typeface="微软雅黑"/>
                <a:ea typeface="微软雅黑"/>
                <a:sym typeface="微软雅黑"/>
              </a:rPr>
              <a:t> ）</a:t>
            </a:r>
          </a:p>
          <a:p>
            <a:pPr indent="457200"/>
            <a:r>
              <a:rPr lang="en-US" altLang="zh-CN" sz="2400" b="1" dirty="0">
                <a:latin typeface="微软雅黑"/>
                <a:ea typeface="微软雅黑"/>
                <a:sym typeface="微软雅黑"/>
              </a:rPr>
              <a:t>3.</a:t>
            </a:r>
            <a:r>
              <a:rPr lang="zh-CN" altLang="en-US" sz="2400" b="1" dirty="0">
                <a:latin typeface="微软雅黑"/>
                <a:ea typeface="微软雅黑"/>
                <a:sym typeface="微软雅黑"/>
              </a:rPr>
              <a:t>每年的</a:t>
            </a:r>
            <a:r>
              <a:rPr lang="en-US" altLang="zh-CN" sz="2400" b="1" dirty="0">
                <a:latin typeface="微软雅黑"/>
                <a:ea typeface="微软雅黑"/>
                <a:sym typeface="微软雅黑"/>
              </a:rPr>
              <a:t>2</a:t>
            </a:r>
            <a:r>
              <a:rPr lang="zh-CN" altLang="en-US" sz="2400" b="1" dirty="0">
                <a:latin typeface="微软雅黑"/>
                <a:ea typeface="微软雅黑"/>
                <a:sym typeface="微软雅黑"/>
              </a:rPr>
              <a:t>月</a:t>
            </a:r>
            <a:r>
              <a:rPr lang="en-US" altLang="zh-CN" sz="2400" b="1" dirty="0">
                <a:latin typeface="微软雅黑"/>
                <a:ea typeface="微软雅黑"/>
                <a:sym typeface="微软雅黑"/>
              </a:rPr>
              <a:t>27</a:t>
            </a:r>
            <a:r>
              <a:rPr lang="zh-CN" altLang="en-US" sz="2400" b="1" dirty="0">
                <a:latin typeface="微软雅黑"/>
                <a:ea typeface="微软雅黑"/>
                <a:sym typeface="微软雅黑"/>
              </a:rPr>
              <a:t>日是我国南京大屠杀死难者国家公祭日。（  </a:t>
            </a:r>
            <a:r>
              <a:rPr lang="zh-CN" altLang="en-US" sz="2400" b="1" dirty="0">
                <a:solidFill>
                  <a:srgbClr val="FF0000"/>
                </a:solidFill>
                <a:latin typeface="微软雅黑"/>
                <a:ea typeface="微软雅黑"/>
                <a:sym typeface="微软雅黑"/>
              </a:rPr>
              <a:t> </a:t>
            </a:r>
            <a:r>
              <a:rPr lang="en-US" altLang="zh-CN" sz="2400" b="1" dirty="0">
                <a:solidFill>
                  <a:srgbClr val="FF0000"/>
                </a:solidFill>
                <a:latin typeface="微软雅黑"/>
                <a:ea typeface="微软雅黑"/>
                <a:sym typeface="微软雅黑"/>
              </a:rPr>
              <a:t>X </a:t>
            </a:r>
            <a:r>
              <a:rPr lang="en-US" altLang="zh-CN" sz="2400" b="1" dirty="0">
                <a:latin typeface="微软雅黑"/>
                <a:ea typeface="微软雅黑"/>
                <a:sym typeface="微软雅黑"/>
              </a:rPr>
              <a:t>  </a:t>
            </a:r>
            <a:r>
              <a:rPr lang="zh-CN" altLang="en-US" sz="2400" b="1" dirty="0">
                <a:latin typeface="微软雅黑"/>
                <a:ea typeface="微软雅黑"/>
                <a:sym typeface="微软雅黑"/>
              </a:rPr>
              <a:t>）</a:t>
            </a:r>
          </a:p>
          <a:p>
            <a:pPr indent="457200"/>
            <a:r>
              <a:rPr lang="en-US" altLang="zh-CN" sz="2400" b="1" dirty="0">
                <a:latin typeface="微软雅黑"/>
                <a:ea typeface="微软雅黑"/>
                <a:sym typeface="微软雅黑"/>
              </a:rPr>
              <a:t>4.</a:t>
            </a:r>
            <a:r>
              <a:rPr lang="zh-CN" altLang="en-US" sz="2400" b="1" dirty="0">
                <a:latin typeface="微软雅黑"/>
                <a:ea typeface="微软雅黑"/>
                <a:sym typeface="微软雅黑"/>
              </a:rPr>
              <a:t>南京大屠杀长达</a:t>
            </a:r>
            <a:r>
              <a:rPr lang="en-US" altLang="zh-CN" sz="2400" b="1" dirty="0">
                <a:latin typeface="微软雅黑"/>
                <a:ea typeface="微软雅黑"/>
                <a:sym typeface="微软雅黑"/>
              </a:rPr>
              <a:t>6</a:t>
            </a:r>
            <a:r>
              <a:rPr lang="zh-CN" altLang="en-US" sz="2400" b="1" dirty="0">
                <a:latin typeface="微软雅黑"/>
                <a:ea typeface="微软雅黑"/>
                <a:sym typeface="微软雅黑"/>
              </a:rPr>
              <a:t>周，</a:t>
            </a:r>
            <a:r>
              <a:rPr lang="en-US" altLang="zh-CN" sz="2400" b="1" dirty="0">
                <a:latin typeface="微软雅黑"/>
                <a:ea typeface="微软雅黑"/>
                <a:sym typeface="微软雅黑"/>
              </a:rPr>
              <a:t>30</a:t>
            </a:r>
            <a:r>
              <a:rPr lang="zh-CN" altLang="en-US" sz="2400" b="1" dirty="0">
                <a:latin typeface="微软雅黑"/>
                <a:ea typeface="微软雅黑"/>
                <a:sym typeface="微软雅黑"/>
              </a:rPr>
              <a:t>万民众惨遭杀害。（ </a:t>
            </a:r>
            <a:r>
              <a:rPr lang="zh-CN" altLang="en-US" sz="2400" b="1" dirty="0">
                <a:solidFill>
                  <a:srgbClr val="FF0000"/>
                </a:solidFill>
                <a:latin typeface="微软雅黑"/>
                <a:ea typeface="微软雅黑"/>
                <a:sym typeface="微软雅黑"/>
              </a:rPr>
              <a:t>√</a:t>
            </a:r>
            <a:r>
              <a:rPr lang="zh-CN" altLang="en-US" sz="2400" b="1" dirty="0">
                <a:latin typeface="微软雅黑"/>
                <a:ea typeface="微软雅黑"/>
                <a:sym typeface="微软雅黑"/>
              </a:rPr>
              <a:t>  ）</a:t>
            </a:r>
          </a:p>
          <a:p>
            <a:pPr indent="457200"/>
            <a:r>
              <a:rPr lang="en-US" altLang="zh-CN" sz="2400" b="1" dirty="0">
                <a:latin typeface="微软雅黑"/>
                <a:ea typeface="微软雅黑"/>
                <a:sym typeface="微软雅黑"/>
              </a:rPr>
              <a:t>5.</a:t>
            </a:r>
            <a:r>
              <a:rPr lang="zh-CN" altLang="en-US" sz="2400" b="1" dirty="0">
                <a:latin typeface="微软雅黑"/>
                <a:ea typeface="微软雅黑"/>
                <a:sym typeface="微软雅黑"/>
              </a:rPr>
              <a:t>台儿庄大捷是中国与日军抗战以来中国下面战场取得的最重大胜利。（  </a:t>
            </a:r>
            <a:r>
              <a:rPr lang="zh-CN" altLang="en-US" sz="2400" b="1" dirty="0">
                <a:solidFill>
                  <a:srgbClr val="FF0000"/>
                </a:solidFill>
                <a:latin typeface="微软雅黑"/>
                <a:ea typeface="微软雅黑"/>
                <a:sym typeface="微软雅黑"/>
              </a:rPr>
              <a:t>√</a:t>
            </a:r>
            <a:r>
              <a:rPr lang="zh-CN" altLang="en-US" sz="2400" b="1" dirty="0">
                <a:latin typeface="微软雅黑"/>
                <a:ea typeface="微软雅黑"/>
                <a:sym typeface="微软雅黑"/>
              </a:rPr>
              <a:t>  ）</a:t>
            </a:r>
          </a:p>
          <a:p>
            <a:pPr indent="457200"/>
            <a:r>
              <a:rPr lang="en-US" altLang="zh-CN" sz="2400" b="1" dirty="0">
                <a:latin typeface="微软雅黑"/>
                <a:ea typeface="微软雅黑"/>
                <a:sym typeface="微软雅黑"/>
              </a:rPr>
              <a:t>6.“</a:t>
            </a:r>
            <a:r>
              <a:rPr lang="zh-CN" altLang="en-US" sz="2400" b="1" dirty="0">
                <a:latin typeface="微软雅黑"/>
                <a:ea typeface="微软雅黑"/>
                <a:sym typeface="微软雅黑"/>
              </a:rPr>
              <a:t>百团大战”共歼敌约</a:t>
            </a:r>
            <a:r>
              <a:rPr lang="en-US" altLang="zh-CN" sz="2400" b="1" dirty="0">
                <a:latin typeface="微软雅黑"/>
                <a:ea typeface="微软雅黑"/>
                <a:sym typeface="微软雅黑"/>
              </a:rPr>
              <a:t>40000</a:t>
            </a:r>
            <a:r>
              <a:rPr lang="zh-CN" altLang="en-US" sz="2400" b="1" dirty="0">
                <a:latin typeface="微软雅黑"/>
                <a:ea typeface="微软雅黑"/>
                <a:sym typeface="微软雅黑"/>
              </a:rPr>
              <a:t>人。（ </a:t>
            </a:r>
            <a:r>
              <a:rPr lang="zh-CN" altLang="en-US" sz="2400" b="1" dirty="0">
                <a:solidFill>
                  <a:srgbClr val="FF0000"/>
                </a:solidFill>
                <a:latin typeface="微软雅黑"/>
                <a:ea typeface="微软雅黑"/>
                <a:sym typeface="微软雅黑"/>
              </a:rPr>
              <a:t>√</a:t>
            </a:r>
            <a:r>
              <a:rPr lang="zh-CN" altLang="en-US" sz="2400" b="1" dirty="0">
                <a:latin typeface="微软雅黑"/>
                <a:ea typeface="微软雅黑"/>
                <a:sym typeface="微软雅黑"/>
              </a:rPr>
              <a:t>  ）</a:t>
            </a:r>
          </a:p>
          <a:p>
            <a:pPr indent="457200"/>
            <a:r>
              <a:rPr lang="en-US" altLang="zh-CN" sz="2400" b="1" dirty="0">
                <a:latin typeface="微软雅黑"/>
                <a:ea typeface="微软雅黑"/>
                <a:sym typeface="微软雅黑"/>
              </a:rPr>
              <a:t>7.</a:t>
            </a:r>
            <a:r>
              <a:rPr lang="zh-CN" altLang="en-US" sz="2400" b="1" dirty="0">
                <a:latin typeface="微软雅黑"/>
                <a:ea typeface="微软雅黑"/>
                <a:sym typeface="微软雅黑"/>
              </a:rPr>
              <a:t>在抗日战争中展现了中华儿女视死如归、宁死不屈的英雄气节。（ </a:t>
            </a:r>
            <a:r>
              <a:rPr lang="zh-CN" altLang="en-US" sz="2400" b="1" dirty="0">
                <a:solidFill>
                  <a:srgbClr val="FF0000"/>
                </a:solidFill>
                <a:latin typeface="微软雅黑"/>
                <a:ea typeface="微软雅黑"/>
                <a:sym typeface="微软雅黑"/>
              </a:rPr>
              <a:t>√</a:t>
            </a:r>
            <a:r>
              <a:rPr lang="zh-CN" altLang="en-US" sz="2400" b="1" dirty="0">
                <a:latin typeface="微软雅黑"/>
                <a:ea typeface="微软雅黑"/>
                <a:sym typeface="微软雅黑"/>
              </a:rPr>
              <a:t>  ）</a:t>
            </a:r>
          </a:p>
          <a:p>
            <a:pPr indent="457200"/>
            <a:r>
              <a:rPr lang="en-US" altLang="zh-CN" sz="2400" b="1" dirty="0">
                <a:latin typeface="微软雅黑"/>
                <a:ea typeface="微软雅黑"/>
                <a:sym typeface="微软雅黑"/>
              </a:rPr>
              <a:t>8.</a:t>
            </a:r>
            <a:r>
              <a:rPr lang="zh-CN" altLang="en-US" sz="2400" b="1" dirty="0">
                <a:latin typeface="微软雅黑"/>
                <a:ea typeface="微软雅黑"/>
                <a:sym typeface="微软雅黑"/>
              </a:rPr>
              <a:t>日军的铁蹄踏入中国，中国抗日战争合面爆发，中华儿女没有反抗的勇气。（  </a:t>
            </a:r>
            <a:r>
              <a:rPr lang="zh-CN" altLang="en-US" sz="2400" b="1" dirty="0">
                <a:solidFill>
                  <a:srgbClr val="FF0000"/>
                </a:solidFill>
                <a:latin typeface="微软雅黑"/>
                <a:ea typeface="微软雅黑"/>
                <a:sym typeface="微软雅黑"/>
              </a:rPr>
              <a:t> </a:t>
            </a:r>
            <a:r>
              <a:rPr lang="en-US" altLang="zh-CN" sz="2400" b="1" dirty="0">
                <a:solidFill>
                  <a:srgbClr val="FF0000"/>
                </a:solidFill>
                <a:latin typeface="微软雅黑"/>
                <a:ea typeface="微软雅黑"/>
                <a:sym typeface="微软雅黑"/>
              </a:rPr>
              <a:t>X </a:t>
            </a:r>
            <a:r>
              <a:rPr lang="en-US" altLang="zh-CN" sz="2400" b="1" dirty="0">
                <a:latin typeface="微软雅黑"/>
                <a:ea typeface="微软雅黑"/>
                <a:sym typeface="微软雅黑"/>
              </a:rPr>
              <a:t> </a:t>
            </a:r>
            <a:r>
              <a:rPr lang="zh-CN" altLang="en-US" sz="2400" b="1" dirty="0">
                <a:latin typeface="微软雅黑"/>
                <a:ea typeface="微软雅黑"/>
                <a:sym typeface="微软雅黑"/>
              </a:rPr>
              <a:t>）</a:t>
            </a:r>
          </a:p>
          <a:p>
            <a:pPr indent="457200"/>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202629" y="1539524"/>
            <a:ext cx="7500990" cy="4524315"/>
          </a:xfrm>
          <a:prstGeom prst="rect">
            <a:avLst/>
          </a:prstGeom>
          <a:noFill/>
        </p:spPr>
        <p:txBody>
          <a:bodyPr wrap="square" rtlCol="0">
            <a:spAutoFit/>
          </a:bodyPr>
          <a:lstStyle/>
          <a:p>
            <a:pPr indent="457200">
              <a:lnSpc>
                <a:spcPct val="150000"/>
              </a:lnSpc>
            </a:pPr>
            <a:r>
              <a:rPr lang="zh-CN" altLang="en-US" sz="2400" b="1" dirty="0">
                <a:latin typeface="微软雅黑"/>
                <a:ea typeface="微软雅黑"/>
                <a:sym typeface="微软雅黑"/>
              </a:rPr>
              <a:t>三、简答题。</a:t>
            </a:r>
          </a:p>
          <a:p>
            <a:pPr indent="457200">
              <a:lnSpc>
                <a:spcPct val="150000"/>
              </a:lnSpc>
            </a:pPr>
            <a:r>
              <a:rPr lang="zh-CN" altLang="en-US" sz="2400" b="1" dirty="0">
                <a:latin typeface="微软雅黑"/>
                <a:ea typeface="微软雅黑"/>
                <a:sym typeface="微软雅黑"/>
              </a:rPr>
              <a:t>讲一个抗日英雄的故事。</a:t>
            </a:r>
          </a:p>
          <a:p>
            <a:pPr indent="457200">
              <a:lnSpc>
                <a:spcPct val="150000"/>
              </a:lnSpc>
            </a:pPr>
            <a:r>
              <a:rPr lang="zh-CN" altLang="en-US" sz="2400" b="1" dirty="0">
                <a:solidFill>
                  <a:srgbClr val="FF0000"/>
                </a:solidFill>
                <a:latin typeface="微软雅黑"/>
                <a:ea typeface="微软雅黑"/>
                <a:sym typeface="微软雅黑"/>
              </a:rPr>
              <a:t>答：我讲的是赵登禹的故事：赵登禹是第</a:t>
            </a:r>
            <a:r>
              <a:rPr lang="en-US" altLang="zh-CN" sz="2400" b="1" dirty="0">
                <a:solidFill>
                  <a:srgbClr val="FF0000"/>
                </a:solidFill>
                <a:latin typeface="微软雅黑"/>
                <a:ea typeface="微软雅黑"/>
                <a:sym typeface="微软雅黑"/>
              </a:rPr>
              <a:t>29</a:t>
            </a:r>
            <a:r>
              <a:rPr lang="zh-CN" altLang="en-US" sz="2400" b="1" dirty="0">
                <a:solidFill>
                  <a:srgbClr val="FF0000"/>
                </a:solidFill>
                <a:latin typeface="微软雅黑"/>
                <a:ea typeface="微软雅黑"/>
                <a:sym typeface="微软雅黑"/>
              </a:rPr>
              <a:t>军将领。在喜峰口作战中率部与敌军展开肉搏战。他用大刀砍出了中国军队的威风，砍出了中华民族的骨气。在镇守北平南苑的战役中身负重伤，但仍指挥作战，壮烈殉国。临终时他说</a:t>
            </a:r>
            <a:r>
              <a:rPr lang="en-US" altLang="zh-CN" sz="2400" b="1" dirty="0">
                <a:solidFill>
                  <a:srgbClr val="FF0000"/>
                </a:solidFill>
                <a:latin typeface="微软雅黑"/>
                <a:ea typeface="微软雅黑"/>
                <a:sym typeface="微软雅黑"/>
              </a:rPr>
              <a:t>:“</a:t>
            </a:r>
            <a:r>
              <a:rPr lang="zh-CN" altLang="en-US" sz="2400" b="1" dirty="0">
                <a:solidFill>
                  <a:srgbClr val="FF0000"/>
                </a:solidFill>
                <a:latin typeface="微软雅黑"/>
                <a:ea typeface="微软雅黑"/>
                <a:sym typeface="微软雅黑"/>
              </a:rPr>
              <a:t>军人战死沙场原是本分，没有什么可悲伤的。”</a:t>
            </a:r>
            <a:endParaRPr lang="zh-TW" altLang="en-US" sz="2400" b="1" dirty="0">
              <a:solidFill>
                <a:srgbClr val="FF0000"/>
              </a:solidFill>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166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pic>
        <p:nvPicPr>
          <p:cNvPr id="17" name="图片 16" descr="小男孩.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39207" y="4979057"/>
            <a:ext cx="1368589" cy="1331008"/>
          </a:xfrm>
          <a:prstGeom prst="rect">
            <a:avLst/>
          </a:prstGeom>
        </p:spPr>
      </p:pic>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grpSp>
        <p:nvGrpSpPr>
          <p:cNvPr id="13" name="组合 4"/>
          <p:cNvGrpSpPr/>
          <p:nvPr/>
        </p:nvGrpSpPr>
        <p:grpSpPr>
          <a:xfrm>
            <a:off x="2074833" y="547667"/>
            <a:ext cx="2389188" cy="608012"/>
            <a:chOff x="406400" y="658813"/>
            <a:chExt cx="2389188" cy="608012"/>
          </a:xfrm>
        </p:grpSpPr>
        <p:pic>
          <p:nvPicPr>
            <p:cNvPr id="14"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6400" y="658813"/>
              <a:ext cx="2389188" cy="608012"/>
            </a:xfrm>
            <a:prstGeom prst="rect">
              <a:avLst/>
            </a:prstGeom>
            <a:noFill/>
            <a:ln w="9525">
              <a:noFill/>
              <a:miter lim="800000"/>
              <a:headEnd/>
              <a:tailEnd/>
            </a:ln>
          </p:spPr>
        </p:pic>
        <p:sp>
          <p:nvSpPr>
            <p:cNvPr id="18" name="文本框 7"/>
            <p:cNvSpPr txBox="1">
              <a:spLocks noChangeArrowheads="1"/>
            </p:cNvSpPr>
            <p:nvPr/>
          </p:nvSpPr>
          <p:spPr bwMode="auto">
            <a:xfrm>
              <a:off x="1060450" y="752475"/>
              <a:ext cx="1407160" cy="460375"/>
            </a:xfrm>
            <a:prstGeom prst="rect">
              <a:avLst/>
            </a:prstGeom>
            <a:noFill/>
            <a:ln w="9525">
              <a:noFill/>
              <a:miter lim="800000"/>
            </a:ln>
          </p:spPr>
          <p:txBody>
            <a:bodyPr wrap="none">
              <a:spAutoFit/>
            </a:bodyPr>
            <a:lstStyle/>
            <a:p>
              <a:pPr algn="l">
                <a:buFont typeface="Arial" panose="020B0604020202020204" pitchFamily="34" charset="0"/>
                <a:buNone/>
              </a:pPr>
              <a:r>
                <a:rPr lang="zh-CN" altLang="en-US" sz="2400" b="1" dirty="0">
                  <a:solidFill>
                    <a:srgbClr val="EF7509"/>
                  </a:solidFill>
                  <a:latin typeface="微软雅黑"/>
                  <a:ea typeface="微软雅黑"/>
                  <a:sym typeface="微软雅黑"/>
                </a:rPr>
                <a:t>新知探究</a:t>
              </a:r>
            </a:p>
          </p:txBody>
        </p:sp>
      </p:grpSp>
      <p:sp>
        <p:nvSpPr>
          <p:cNvPr id="20" name="TextBox 19"/>
          <p:cNvSpPr txBox="1"/>
          <p:nvPr/>
        </p:nvSpPr>
        <p:spPr>
          <a:xfrm>
            <a:off x="2095472" y="1357299"/>
            <a:ext cx="7715304" cy="4431983"/>
          </a:xfrm>
          <a:prstGeom prst="rect">
            <a:avLst/>
          </a:prstGeom>
          <a:noFill/>
        </p:spPr>
        <p:txBody>
          <a:bodyPr wrap="square" rtlCol="0">
            <a:spAutoFit/>
          </a:bodyPr>
          <a:lstStyle/>
          <a:p>
            <a:pPr indent="457200">
              <a:lnSpc>
                <a:spcPct val="150000"/>
              </a:lnSpc>
            </a:pPr>
            <a:r>
              <a:rPr lang="zh-TW" altLang="en-US" sz="2400" b="1" dirty="0">
                <a:latin typeface="微软雅黑"/>
                <a:ea typeface="微软雅黑"/>
                <a:sym typeface="微软雅黑"/>
              </a:rPr>
              <a:t>活动一：勿忘国耻</a:t>
            </a:r>
          </a:p>
          <a:p>
            <a:pPr indent="457200">
              <a:lnSpc>
                <a:spcPct val="150000"/>
              </a:lnSpc>
            </a:pPr>
            <a:r>
              <a:rPr lang="zh-TW" altLang="en-US" sz="2400" b="1" dirty="0">
                <a:latin typeface="微软雅黑"/>
                <a:ea typeface="微软雅黑"/>
                <a:sym typeface="微软雅黑"/>
              </a:rPr>
              <a:t>（一）日军侵华战争暴发</a:t>
            </a:r>
          </a:p>
          <a:p>
            <a:pPr indent="457200">
              <a:lnSpc>
                <a:spcPct val="150000"/>
              </a:lnSpc>
            </a:pPr>
            <a:r>
              <a:rPr lang="en-US" altLang="zh-TW" sz="2800" b="1" dirty="0">
                <a:latin typeface="微软雅黑"/>
                <a:ea typeface="微软雅黑"/>
                <a:sym typeface="微软雅黑"/>
              </a:rPr>
              <a:t>1931</a:t>
            </a:r>
            <a:r>
              <a:rPr lang="zh-TW" altLang="en-US" sz="2800" b="1" dirty="0">
                <a:latin typeface="微软雅黑"/>
                <a:ea typeface="微软雅黑"/>
                <a:sym typeface="微软雅黑"/>
              </a:rPr>
              <a:t>年</a:t>
            </a:r>
            <a:r>
              <a:rPr lang="en-US" altLang="zh-TW" sz="2800" b="1" dirty="0">
                <a:latin typeface="微软雅黑"/>
                <a:ea typeface="微软雅黑"/>
                <a:sym typeface="微软雅黑"/>
              </a:rPr>
              <a:t>9</a:t>
            </a:r>
            <a:r>
              <a:rPr lang="zh-TW" altLang="en-US" sz="2800" b="1" dirty="0">
                <a:latin typeface="微软雅黑"/>
                <a:ea typeface="微软雅黑"/>
                <a:sym typeface="微软雅黑"/>
              </a:rPr>
              <a:t>月至</a:t>
            </a:r>
            <a:r>
              <a:rPr lang="en-US" altLang="zh-TW" sz="2800" b="1" dirty="0">
                <a:latin typeface="微软雅黑"/>
                <a:ea typeface="微软雅黑"/>
                <a:sym typeface="微软雅黑"/>
              </a:rPr>
              <a:t>1945</a:t>
            </a:r>
            <a:r>
              <a:rPr lang="zh-TW" altLang="en-US" sz="2800" b="1" dirty="0">
                <a:latin typeface="微软雅黑"/>
                <a:ea typeface="微软雅黑"/>
                <a:sym typeface="微软雅黑"/>
              </a:rPr>
              <a:t>年</a:t>
            </a:r>
            <a:r>
              <a:rPr lang="en-US" altLang="zh-TW" sz="2800" b="1" dirty="0">
                <a:latin typeface="微软雅黑"/>
                <a:ea typeface="微软雅黑"/>
                <a:sym typeface="微软雅黑"/>
              </a:rPr>
              <a:t>8</a:t>
            </a:r>
            <a:r>
              <a:rPr lang="zh-TW" altLang="en-US" sz="2800" b="1" dirty="0">
                <a:latin typeface="微软雅黑"/>
                <a:ea typeface="微软雅黑"/>
                <a:sym typeface="微软雅黑"/>
              </a:rPr>
              <a:t>月的</a:t>
            </a:r>
            <a:r>
              <a:rPr lang="en-US" altLang="zh-TW" sz="2800" b="1" dirty="0">
                <a:latin typeface="微软雅黑"/>
                <a:ea typeface="微软雅黑"/>
                <a:sym typeface="微软雅黑"/>
              </a:rPr>
              <a:t>14</a:t>
            </a:r>
            <a:r>
              <a:rPr lang="zh-TW" altLang="en-US" sz="2800" b="1" dirty="0">
                <a:latin typeface="微软雅黑"/>
                <a:ea typeface="微软雅黑"/>
                <a:sym typeface="微软雅黑"/>
              </a:rPr>
              <a:t>年间，日本帝国主义的铁蹄践踏了中国大好河山。人民生灵涂炭，国土惨遭蹂躏，中华民族遭受了前所未有的巨大灾难。而日本对中国的侵略战争就是从东北的“九一八”事变开始的。</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571612"/>
            <a:ext cx="7786742" cy="4093428"/>
          </a:xfrm>
          <a:prstGeom prst="rect">
            <a:avLst/>
          </a:prstGeom>
          <a:noFill/>
        </p:spPr>
        <p:txBody>
          <a:bodyPr wrap="square" rtlCol="0">
            <a:spAutoFit/>
          </a:bodyPr>
          <a:lstStyle/>
          <a:p>
            <a:pPr indent="457200">
              <a:spcBef>
                <a:spcPts val="1200"/>
              </a:spcBef>
            </a:pPr>
            <a:r>
              <a:rPr lang="zh-CN" altLang="en-US" sz="2000" b="1" dirty="0">
                <a:latin typeface="微软雅黑"/>
                <a:ea typeface="微软雅黑"/>
                <a:sym typeface="微软雅黑"/>
              </a:rPr>
              <a:t>（二）勿忘国耻</a:t>
            </a:r>
          </a:p>
          <a:p>
            <a:pPr indent="457200">
              <a:spcBef>
                <a:spcPts val="1200"/>
              </a:spcBef>
            </a:pPr>
            <a:r>
              <a:rPr lang="en-US" altLang="zh-CN" sz="2000" b="1" dirty="0">
                <a:latin typeface="微软雅黑"/>
                <a:ea typeface="微软雅黑"/>
                <a:sym typeface="微软雅黑"/>
              </a:rPr>
              <a:t>1.</a:t>
            </a:r>
            <a:r>
              <a:rPr lang="zh-CN" altLang="en-US" sz="2000" b="1" dirty="0">
                <a:latin typeface="微软雅黑"/>
                <a:ea typeface="微软雅黑"/>
                <a:sym typeface="微软雅黑"/>
              </a:rPr>
              <a:t>了解卢沟桥事变</a:t>
            </a:r>
          </a:p>
          <a:p>
            <a:pPr indent="457200">
              <a:spcBef>
                <a:spcPts val="1200"/>
              </a:spcBef>
            </a:pPr>
            <a:r>
              <a:rPr lang="zh-CN" altLang="en-US" sz="2000" b="1" dirty="0">
                <a:latin typeface="微软雅黑"/>
                <a:ea typeface="微软雅黑"/>
                <a:sym typeface="微软雅黑"/>
              </a:rPr>
              <a:t>日本军队为了占领中国，先侵占我国东北地带后，继续向南前进，企图占领华北。从</a:t>
            </a:r>
            <a:r>
              <a:rPr lang="en-US" altLang="zh-CN" sz="2000" b="1" dirty="0">
                <a:latin typeface="微软雅黑"/>
                <a:ea typeface="微软雅黑"/>
                <a:sym typeface="微软雅黑"/>
              </a:rPr>
              <a:t>1937</a:t>
            </a:r>
            <a:r>
              <a:rPr lang="zh-CN" altLang="en-US" sz="2000" b="1" dirty="0">
                <a:latin typeface="微软雅黑"/>
                <a:ea typeface="微软雅黑"/>
                <a:sym typeface="微软雅黑"/>
              </a:rPr>
              <a:t>年</a:t>
            </a:r>
            <a:r>
              <a:rPr lang="en-US" altLang="zh-CN" sz="2000" b="1" dirty="0">
                <a:latin typeface="微软雅黑"/>
                <a:ea typeface="微软雅黑"/>
                <a:sym typeface="微软雅黑"/>
              </a:rPr>
              <a:t>6</a:t>
            </a:r>
            <a:r>
              <a:rPr lang="zh-CN" altLang="en-US" sz="2000" b="1" dirty="0">
                <a:latin typeface="微软雅黑"/>
                <a:ea typeface="微软雅黑"/>
                <a:sym typeface="微软雅黑"/>
              </a:rPr>
              <a:t>月起，驻丰台的日军连续举行军事演习。</a:t>
            </a:r>
            <a:r>
              <a:rPr lang="en-US" altLang="zh-CN" sz="2000" b="1" dirty="0">
                <a:latin typeface="微软雅黑"/>
                <a:ea typeface="微软雅黑"/>
                <a:sym typeface="微软雅黑"/>
              </a:rPr>
              <a:t>1937</a:t>
            </a:r>
            <a:r>
              <a:rPr lang="zh-CN" altLang="en-US" sz="2000" b="1" dirty="0">
                <a:latin typeface="微软雅黑"/>
                <a:ea typeface="微软雅黑"/>
                <a:sym typeface="微软雅黑"/>
              </a:rPr>
              <a:t>年</a:t>
            </a:r>
            <a:r>
              <a:rPr lang="en-US" altLang="zh-CN" sz="2000" b="1" dirty="0">
                <a:latin typeface="微软雅黑"/>
                <a:ea typeface="微软雅黑"/>
                <a:sym typeface="微软雅黑"/>
              </a:rPr>
              <a:t>7</a:t>
            </a:r>
            <a:r>
              <a:rPr lang="zh-CN" altLang="en-US" sz="2000" b="1" dirty="0">
                <a:latin typeface="微软雅黑"/>
                <a:ea typeface="微软雅黑"/>
                <a:sym typeface="微软雅黑"/>
              </a:rPr>
              <a:t>月</a:t>
            </a:r>
            <a:r>
              <a:rPr lang="en-US" altLang="zh-CN" sz="2000" b="1" dirty="0">
                <a:latin typeface="微软雅黑"/>
                <a:ea typeface="微软雅黑"/>
                <a:sym typeface="微软雅黑"/>
              </a:rPr>
              <a:t>7</a:t>
            </a:r>
            <a:r>
              <a:rPr lang="zh-CN" altLang="en-US" sz="2000" b="1" dirty="0">
                <a:latin typeface="微软雅黑"/>
                <a:ea typeface="微软雅黑"/>
                <a:sym typeface="微软雅黑"/>
              </a:rPr>
              <a:t>日夜，卢沟桥的日本驻军在未通知中国地方当局的情况下，径自在中国驻军阵地附近举行所谓军事演习，并称有一名日军士兵于演习时失踪（实际上那名士兵是去上厕所了并在随后不久归队），要求进入北平西南的宛平县城搜查。中国守军拒绝了这一要求。日军向卢沟桥一带开火，向城内的中国守军进攻。中国守军第</a:t>
            </a:r>
            <a:r>
              <a:rPr lang="en-US" altLang="zh-CN" sz="2000" b="1" dirty="0">
                <a:latin typeface="微软雅黑"/>
                <a:ea typeface="微软雅黑"/>
                <a:sym typeface="微软雅黑"/>
              </a:rPr>
              <a:t>29</a:t>
            </a:r>
            <a:r>
              <a:rPr lang="zh-CN" altLang="en-US" sz="2000" b="1" dirty="0">
                <a:latin typeface="微软雅黑"/>
                <a:ea typeface="微软雅黑"/>
                <a:sym typeface="微软雅黑"/>
              </a:rPr>
              <a:t>军</a:t>
            </a:r>
            <a:r>
              <a:rPr lang="en-US" altLang="zh-CN" sz="2000" b="1" dirty="0">
                <a:latin typeface="微软雅黑"/>
                <a:ea typeface="微软雅黑"/>
                <a:sym typeface="微软雅黑"/>
              </a:rPr>
              <a:t>37</a:t>
            </a:r>
            <a:r>
              <a:rPr lang="zh-CN" altLang="en-US" sz="2000" b="1" dirty="0">
                <a:latin typeface="微软雅黑"/>
                <a:ea typeface="微软雅黑"/>
                <a:sym typeface="微软雅黑"/>
              </a:rPr>
              <a:t>师</a:t>
            </a:r>
            <a:r>
              <a:rPr lang="en-US" altLang="zh-CN" sz="2000" b="1" dirty="0">
                <a:latin typeface="微软雅黑"/>
                <a:ea typeface="微软雅黑"/>
                <a:sym typeface="微软雅黑"/>
              </a:rPr>
              <a:t>219</a:t>
            </a:r>
            <a:r>
              <a:rPr lang="zh-CN" altLang="en-US" sz="2000" b="1" dirty="0">
                <a:latin typeface="微软雅黑"/>
                <a:ea typeface="微软雅黑"/>
                <a:sym typeface="微软雅黑"/>
              </a:rPr>
              <a:t>团予以还击。这便掀开了中国全面抗日战争的序幕。日军自</a:t>
            </a:r>
            <a:r>
              <a:rPr lang="en-US" altLang="zh-CN" sz="2000" b="1" dirty="0">
                <a:latin typeface="微软雅黑"/>
                <a:ea typeface="微软雅黑"/>
                <a:sym typeface="微软雅黑"/>
              </a:rPr>
              <a:t>1931</a:t>
            </a:r>
            <a:r>
              <a:rPr lang="zh-CN" altLang="en-US" sz="2000" b="1" dirty="0">
                <a:latin typeface="微软雅黑"/>
                <a:ea typeface="微软雅黑"/>
                <a:sym typeface="微软雅黑"/>
              </a:rPr>
              <a:t>年占领中国东北后，为进一步发起全面战争，陆续运兵入关。到</a:t>
            </a:r>
            <a:r>
              <a:rPr lang="en-US" altLang="zh-CN" sz="2000" b="1" dirty="0">
                <a:latin typeface="微软雅黑"/>
                <a:ea typeface="微软雅黑"/>
                <a:sym typeface="微软雅黑"/>
              </a:rPr>
              <a:t>1936</a:t>
            </a:r>
            <a:r>
              <a:rPr lang="zh-CN" altLang="en-US" sz="2000" b="1" dirty="0">
                <a:latin typeface="微软雅黑"/>
                <a:ea typeface="微软雅黑"/>
                <a:sym typeface="微软雅黑"/>
              </a:rPr>
              <a:t>年，日军及伪军已从东、西、北三面包围了北平！</a:t>
            </a:r>
            <a:endParaRPr lang="zh-TW" altLang="en-US" sz="20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95472" y="1714488"/>
            <a:ext cx="7715304" cy="4339650"/>
          </a:xfrm>
          <a:prstGeom prst="rect">
            <a:avLst/>
          </a:prstGeom>
          <a:noFill/>
        </p:spPr>
        <p:txBody>
          <a:bodyPr wrap="square" rtlCol="0">
            <a:spAutoFit/>
          </a:bodyPr>
          <a:lstStyle/>
          <a:p>
            <a:pPr indent="457200">
              <a:lnSpc>
                <a:spcPct val="150000"/>
              </a:lnSpc>
            </a:pPr>
            <a:r>
              <a:rPr lang="zh-CN" altLang="en-US" sz="2000" b="1" dirty="0">
                <a:latin typeface="微软雅黑"/>
                <a:ea typeface="微软雅黑"/>
                <a:sym typeface="微软雅黑"/>
              </a:rPr>
              <a:t>中国守军和日军在卢沟桥激战，日本派大批援军，向天津北京大举进攻。</a:t>
            </a:r>
          </a:p>
          <a:p>
            <a:pPr indent="457200">
              <a:lnSpc>
                <a:spcPct val="150000"/>
              </a:lnSpc>
            </a:pPr>
            <a:r>
              <a:rPr lang="en-US" altLang="zh-CN" sz="2000" b="1" dirty="0">
                <a:latin typeface="微软雅黑"/>
                <a:ea typeface="微软雅黑"/>
                <a:sym typeface="微软雅黑"/>
              </a:rPr>
              <a:t>29</a:t>
            </a:r>
            <a:r>
              <a:rPr lang="zh-CN" altLang="en-US" sz="2000" b="1" dirty="0">
                <a:latin typeface="微软雅黑"/>
                <a:ea typeface="微软雅黑"/>
                <a:sym typeface="微软雅黑"/>
              </a:rPr>
              <a:t>军副军长佟麟阁，</a:t>
            </a:r>
            <a:r>
              <a:rPr lang="en-US" altLang="zh-CN" sz="2000" b="1" dirty="0">
                <a:latin typeface="微软雅黑"/>
                <a:ea typeface="微软雅黑"/>
                <a:sym typeface="微软雅黑"/>
              </a:rPr>
              <a:t>132</a:t>
            </a:r>
            <a:r>
              <a:rPr lang="zh-CN" altLang="en-US" sz="2000" b="1" dirty="0">
                <a:latin typeface="微软雅黑"/>
                <a:ea typeface="微软雅黑"/>
                <a:sym typeface="微软雅黑"/>
              </a:rPr>
              <a:t>师师长赵登禹先后战死。</a:t>
            </a:r>
            <a:r>
              <a:rPr lang="en-US" altLang="zh-CN" sz="2000" b="1" dirty="0">
                <a:latin typeface="微软雅黑"/>
                <a:ea typeface="微软雅黑"/>
                <a:sym typeface="微软雅黑"/>
              </a:rPr>
              <a:t>7</a:t>
            </a:r>
            <a:r>
              <a:rPr lang="zh-CN" altLang="en-US" sz="2000" b="1" dirty="0">
                <a:latin typeface="微软雅黑"/>
                <a:ea typeface="微软雅黑"/>
                <a:sym typeface="微软雅黑"/>
              </a:rPr>
              <a:t>月，天津沦陷。</a:t>
            </a:r>
            <a:r>
              <a:rPr lang="en-US" altLang="zh-CN" sz="2000" b="1" dirty="0">
                <a:latin typeface="微软雅黑"/>
                <a:ea typeface="微软雅黑"/>
                <a:sym typeface="微软雅黑"/>
              </a:rPr>
              <a:t>7</a:t>
            </a:r>
            <a:r>
              <a:rPr lang="zh-CN" altLang="en-US" sz="2000" b="1" dirty="0">
                <a:latin typeface="微软雅黑"/>
                <a:ea typeface="微软雅黑"/>
                <a:sym typeface="微软雅黑"/>
              </a:rPr>
              <a:t>月</a:t>
            </a:r>
            <a:r>
              <a:rPr lang="en-US" altLang="zh-CN" sz="2000" b="1" dirty="0">
                <a:latin typeface="微软雅黑"/>
                <a:ea typeface="微软雅黑"/>
                <a:sym typeface="微软雅黑"/>
              </a:rPr>
              <a:t>8</a:t>
            </a:r>
            <a:r>
              <a:rPr lang="zh-CN" altLang="en-US" sz="2000" b="1" dirty="0">
                <a:latin typeface="微软雅黑"/>
                <a:ea typeface="微软雅黑"/>
                <a:sym typeface="微软雅黑"/>
              </a:rPr>
              <a:t>日早晨，日军包围了宛平县城，并向卢沟桥中国驻军发起进攻。中国驻军国民革命军第二十九军官兵奋力反击。团长申仲明亲赴前线，指挥作战，最后战死。驻守在卢沟桥北面的一个连仅剩</a:t>
            </a:r>
            <a:r>
              <a:rPr lang="en-US" altLang="zh-CN" sz="2000" b="1" dirty="0">
                <a:latin typeface="微软雅黑"/>
                <a:ea typeface="微软雅黑"/>
                <a:sym typeface="微软雅黑"/>
              </a:rPr>
              <a:t>4</a:t>
            </a:r>
            <a:r>
              <a:rPr lang="zh-CN" altLang="en-US" sz="2000" b="1" dirty="0">
                <a:latin typeface="微软雅黑"/>
                <a:ea typeface="微软雅黑"/>
                <a:sym typeface="微软雅黑"/>
              </a:rPr>
              <a:t>人生还，余者全部壮烈牺牲。</a:t>
            </a:r>
            <a:r>
              <a:rPr lang="en-US" altLang="zh-CN" sz="2000" b="1" dirty="0">
                <a:latin typeface="微软雅黑"/>
                <a:ea typeface="微软雅黑"/>
                <a:sym typeface="微软雅黑"/>
              </a:rPr>
              <a:t>1937</a:t>
            </a:r>
            <a:r>
              <a:rPr lang="zh-CN" altLang="en-US" sz="2000" b="1" dirty="0">
                <a:latin typeface="微软雅黑"/>
                <a:ea typeface="微软雅黑"/>
                <a:sym typeface="微软雅黑"/>
              </a:rPr>
              <a:t>年</a:t>
            </a:r>
            <a:r>
              <a:rPr lang="en-US" altLang="zh-CN" sz="2000" b="1" dirty="0">
                <a:latin typeface="微软雅黑"/>
                <a:ea typeface="微软雅黑"/>
                <a:sym typeface="微软雅黑"/>
              </a:rPr>
              <a:t>7</a:t>
            </a:r>
            <a:r>
              <a:rPr lang="zh-CN" altLang="en-US" sz="2000" b="1" dirty="0">
                <a:latin typeface="微软雅黑"/>
                <a:ea typeface="微软雅黑"/>
                <a:sym typeface="微软雅黑"/>
              </a:rPr>
              <a:t>月</a:t>
            </a:r>
            <a:r>
              <a:rPr lang="en-US" altLang="zh-CN" sz="2000" b="1" dirty="0">
                <a:latin typeface="微软雅黑"/>
                <a:ea typeface="微软雅黑"/>
                <a:sym typeface="微软雅黑"/>
              </a:rPr>
              <a:t>7</a:t>
            </a:r>
            <a:r>
              <a:rPr lang="zh-CN" altLang="en-US" sz="2000" b="1" dirty="0">
                <a:latin typeface="微软雅黑"/>
                <a:ea typeface="微软雅黑"/>
                <a:sym typeface="微软雅黑"/>
              </a:rPr>
              <a:t>日，日军在北平附近挑起卢沟桥事变，中日战争全面爆发。</a:t>
            </a:r>
          </a:p>
          <a:p>
            <a:pPr indent="457200">
              <a:lnSpc>
                <a:spcPct val="150000"/>
              </a:lnSpc>
            </a:pP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TW" altLang="en-US">
              <a:latin typeface="微软雅黑"/>
              <a:ea typeface="微软雅黑"/>
              <a:sym typeface="微软雅黑"/>
            </a:endParaRPr>
          </a:p>
        </p:txBody>
      </p:sp>
      <p:sp>
        <p:nvSpPr>
          <p:cNvPr id="3" name="内容占位符 2"/>
          <p:cNvSpPr>
            <a:spLocks noGrp="1"/>
          </p:cNvSpPr>
          <p:nvPr>
            <p:ph idx="1"/>
          </p:nvPr>
        </p:nvSpPr>
        <p:spPr/>
        <p:txBody>
          <a:bodyPr/>
          <a:lstStyle/>
          <a:p>
            <a:endParaRPr lang="zh-TW" altLang="en-US">
              <a:latin typeface="微软雅黑"/>
              <a:ea typeface="微软雅黑"/>
              <a:sym typeface="微软雅黑"/>
            </a:endParaRPr>
          </a:p>
        </p:txBody>
      </p:sp>
      <p:pic>
        <p:nvPicPr>
          <p:cNvPr id="63490" name="Picture 2"/>
          <p:cNvPicPr>
            <a:picLocks noChangeAspect="1" noChangeArrowheads="1"/>
          </p:cNvPicPr>
          <p:nvPr/>
        </p:nvPicPr>
        <p:blipFill>
          <a:blip r:embed="rId2"/>
          <a:srcRect/>
          <a:stretch>
            <a:fillRect/>
          </a:stretch>
        </p:blipFill>
        <p:spPr bwMode="auto">
          <a:xfrm>
            <a:off x="767408" y="0"/>
            <a:ext cx="10668000" cy="68580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可选过程 8"/>
          <p:cNvSpPr/>
          <p:nvPr/>
        </p:nvSpPr>
        <p:spPr>
          <a:xfrm>
            <a:off x="1881158" y="1357298"/>
            <a:ext cx="8143932" cy="4714908"/>
          </a:xfrm>
          <a:prstGeom prst="flowChartAlternateProcess">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r>
              <a:rPr lang="zh-CN" altLang="en-US" sz="3200" b="1" dirty="0">
                <a:solidFill>
                  <a:srgbClr val="00B050"/>
                </a:solidFill>
                <a:latin typeface="微软雅黑"/>
                <a:ea typeface="微软雅黑"/>
                <a:sym typeface="微软雅黑"/>
              </a:rPr>
              <a:t>　</a:t>
            </a:r>
          </a:p>
        </p:txBody>
      </p:sp>
      <p:sp>
        <p:nvSpPr>
          <p:cNvPr id="15" name="TextBox 14"/>
          <p:cNvSpPr txBox="1"/>
          <p:nvPr/>
        </p:nvSpPr>
        <p:spPr>
          <a:xfrm>
            <a:off x="2135560" y="1700808"/>
            <a:ext cx="7776864" cy="1338828"/>
          </a:xfrm>
          <a:prstGeom prst="rect">
            <a:avLst/>
          </a:prstGeom>
          <a:noFill/>
        </p:spPr>
        <p:txBody>
          <a:bodyPr wrap="square" rtlCol="0">
            <a:spAutoFit/>
          </a:bodyPr>
          <a:lstStyle/>
          <a:p>
            <a:pPr>
              <a:lnSpc>
                <a:spcPct val="150000"/>
              </a:lnSpc>
            </a:pPr>
            <a:r>
              <a:rPr lang="en-US" altLang="zh-CN" sz="5400" b="1" dirty="0">
                <a:latin typeface="微软雅黑"/>
                <a:ea typeface="微软雅黑"/>
                <a:sym typeface="微软雅黑"/>
              </a:rPr>
              <a:t> </a:t>
            </a:r>
            <a:endParaRPr lang="zh-CN" altLang="en-US" sz="5400" b="1" dirty="0">
              <a:latin typeface="微软雅黑"/>
              <a:ea typeface="微软雅黑"/>
              <a:sym typeface="微软雅黑"/>
            </a:endParaRPr>
          </a:p>
        </p:txBody>
      </p:sp>
      <p:sp>
        <p:nvSpPr>
          <p:cNvPr id="2" name="文本框 1"/>
          <p:cNvSpPr txBox="1"/>
          <p:nvPr/>
        </p:nvSpPr>
        <p:spPr>
          <a:xfrm>
            <a:off x="2135506" y="1497965"/>
            <a:ext cx="7927975" cy="867930"/>
          </a:xfrm>
          <a:prstGeom prst="rect">
            <a:avLst/>
          </a:prstGeom>
          <a:noFill/>
        </p:spPr>
        <p:txBody>
          <a:bodyPr wrap="square" rtlCol="0">
            <a:spAutoFit/>
          </a:bodyPr>
          <a:lstStyle/>
          <a:p>
            <a:pPr>
              <a:lnSpc>
                <a:spcPct val="140000"/>
              </a:lnSpc>
            </a:pPr>
            <a:r>
              <a:rPr lang="en-US" altLang="zh-CN" sz="3600" b="1">
                <a:latin typeface="微软雅黑"/>
                <a:ea typeface="微软雅黑"/>
                <a:cs typeface="楷体" panose="02010609060101010101" pitchFamily="49" charset="-122"/>
                <a:sym typeface="微软雅黑"/>
              </a:rPr>
              <a:t>    </a:t>
            </a:r>
            <a:endParaRPr lang="zh-CN" altLang="en-US" sz="3600" b="1">
              <a:latin typeface="微软雅黑"/>
              <a:ea typeface="微软雅黑"/>
              <a:cs typeface="楷体" panose="02010609060101010101" pitchFamily="49" charset="-122"/>
              <a:sym typeface="微软雅黑"/>
            </a:endParaRPr>
          </a:p>
        </p:txBody>
      </p:sp>
      <p:sp>
        <p:nvSpPr>
          <p:cNvPr id="3" name="文本框 2"/>
          <p:cNvSpPr txBox="1"/>
          <p:nvPr/>
        </p:nvSpPr>
        <p:spPr>
          <a:xfrm>
            <a:off x="2173606" y="1497966"/>
            <a:ext cx="7889875" cy="1015663"/>
          </a:xfrm>
          <a:prstGeom prst="rect">
            <a:avLst/>
          </a:prstGeom>
          <a:noFill/>
        </p:spPr>
        <p:txBody>
          <a:bodyPr wrap="square" rtlCol="0">
            <a:spAutoFit/>
          </a:bodyPr>
          <a:lstStyle/>
          <a:p>
            <a:pPr>
              <a:lnSpc>
                <a:spcPct val="150000"/>
              </a:lnSpc>
            </a:pPr>
            <a:r>
              <a:rPr lang="en-US" altLang="zh-CN" sz="4000" b="1">
                <a:latin typeface="微软雅黑"/>
                <a:ea typeface="微软雅黑"/>
                <a:cs typeface="楷体" panose="02010609060101010101" pitchFamily="49" charset="-122"/>
                <a:sym typeface="微软雅黑"/>
              </a:rPr>
              <a:t> </a:t>
            </a:r>
            <a:endParaRPr lang="zh-CN" altLang="en-US" sz="4000" b="1">
              <a:latin typeface="微软雅黑"/>
              <a:ea typeface="微软雅黑"/>
              <a:cs typeface="楷体" panose="02010609060101010101" pitchFamily="49" charset="-122"/>
              <a:sym typeface="微软雅黑"/>
            </a:endParaRPr>
          </a:p>
        </p:txBody>
      </p:sp>
      <p:sp>
        <p:nvSpPr>
          <p:cNvPr id="12" name="TextBox 11"/>
          <p:cNvSpPr txBox="1"/>
          <p:nvPr/>
        </p:nvSpPr>
        <p:spPr>
          <a:xfrm>
            <a:off x="2095472" y="1357298"/>
            <a:ext cx="7572428" cy="523220"/>
          </a:xfrm>
          <a:prstGeom prst="rect">
            <a:avLst/>
          </a:prstGeom>
          <a:noFill/>
        </p:spPr>
        <p:txBody>
          <a:bodyPr wrap="square" rtlCol="0">
            <a:spAutoFit/>
          </a:bodyPr>
          <a:lstStyle/>
          <a:p>
            <a:r>
              <a:rPr lang="zh-CN" altLang="en-US" sz="2800" b="1" dirty="0">
                <a:latin typeface="微软雅黑"/>
                <a:ea typeface="微软雅黑"/>
                <a:sym typeface="微软雅黑"/>
              </a:rPr>
              <a:t>    </a:t>
            </a:r>
            <a:endParaRPr lang="zh-TW" altLang="en-US" sz="2800" b="1" dirty="0">
              <a:latin typeface="微软雅黑"/>
              <a:ea typeface="微软雅黑"/>
              <a:sym typeface="微软雅黑"/>
            </a:endParaRPr>
          </a:p>
        </p:txBody>
      </p:sp>
      <p:sp>
        <p:nvSpPr>
          <p:cNvPr id="8" name="TextBox 7"/>
          <p:cNvSpPr txBox="1"/>
          <p:nvPr/>
        </p:nvSpPr>
        <p:spPr>
          <a:xfrm>
            <a:off x="2024034" y="1714488"/>
            <a:ext cx="7786742" cy="3416320"/>
          </a:xfrm>
          <a:prstGeom prst="rect">
            <a:avLst/>
          </a:prstGeom>
          <a:noFill/>
        </p:spPr>
        <p:txBody>
          <a:bodyPr wrap="square" rtlCol="0">
            <a:spAutoFit/>
          </a:bodyPr>
          <a:lstStyle/>
          <a:p>
            <a:pPr indent="457200">
              <a:lnSpc>
                <a:spcPct val="150000"/>
              </a:lnSpc>
            </a:pPr>
            <a:r>
              <a:rPr lang="en-US" altLang="zh-CN" sz="2400" b="1" dirty="0">
                <a:latin typeface="微软雅黑"/>
                <a:ea typeface="微软雅黑"/>
                <a:sym typeface="微软雅黑"/>
              </a:rPr>
              <a:t>2.</a:t>
            </a:r>
            <a:r>
              <a:rPr lang="zh-CN" altLang="en-US" sz="2400" b="1" dirty="0">
                <a:latin typeface="微软雅黑"/>
                <a:ea typeface="微软雅黑"/>
                <a:sym typeface="微软雅黑"/>
              </a:rPr>
              <a:t>南京大屠杀</a:t>
            </a:r>
          </a:p>
          <a:p>
            <a:pPr indent="457200">
              <a:lnSpc>
                <a:spcPct val="150000"/>
              </a:lnSpc>
            </a:pPr>
            <a:r>
              <a:rPr lang="zh-CN" altLang="en-US" sz="2400" b="1" dirty="0">
                <a:latin typeface="微软雅黑"/>
                <a:ea typeface="微软雅黑"/>
                <a:sym typeface="微软雅黑"/>
              </a:rPr>
              <a:t>卢沟桥事变后，日本侵略者向中国发动全面进攻。</a:t>
            </a:r>
            <a:r>
              <a:rPr lang="en-US" altLang="zh-CN" sz="2400" b="1" dirty="0">
                <a:latin typeface="微软雅黑"/>
                <a:ea typeface="微软雅黑"/>
                <a:sym typeface="微软雅黑"/>
              </a:rPr>
              <a:t>1937</a:t>
            </a:r>
            <a:r>
              <a:rPr lang="zh-CN" altLang="en-US" sz="2400" b="1" dirty="0">
                <a:latin typeface="微软雅黑"/>
                <a:ea typeface="微软雅黑"/>
                <a:sym typeface="微软雅黑"/>
              </a:rPr>
              <a:t>年</a:t>
            </a:r>
            <a:r>
              <a:rPr lang="en-US" altLang="zh-CN" sz="2400" b="1" dirty="0">
                <a:latin typeface="微软雅黑"/>
                <a:ea typeface="微软雅黑"/>
                <a:sym typeface="微软雅黑"/>
              </a:rPr>
              <a:t>12</a:t>
            </a:r>
            <a:r>
              <a:rPr lang="zh-CN" altLang="en-US" sz="2400" b="1" dirty="0">
                <a:latin typeface="微软雅黑"/>
                <a:ea typeface="微软雅黑"/>
                <a:sym typeface="微软雅黑"/>
              </a:rPr>
              <a:t>月</a:t>
            </a:r>
            <a:r>
              <a:rPr lang="en-US" altLang="zh-CN" sz="2400" b="1" dirty="0">
                <a:latin typeface="微软雅黑"/>
                <a:ea typeface="微软雅黑"/>
                <a:sym typeface="微软雅黑"/>
              </a:rPr>
              <a:t>13</a:t>
            </a:r>
            <a:r>
              <a:rPr lang="zh-CN" altLang="en-US" sz="2400" b="1" dirty="0">
                <a:latin typeface="微软雅黑"/>
                <a:ea typeface="微软雅黑"/>
                <a:sym typeface="微软雅黑"/>
              </a:rPr>
              <a:t>日， 南京失陷，为了摧毁中国人民的抵抗意志，达到迅速灭亡中国的目的，日本侵略者制造了长达</a:t>
            </a:r>
            <a:r>
              <a:rPr lang="en-US" altLang="zh-CN" sz="2400" b="1" dirty="0">
                <a:latin typeface="微软雅黑"/>
                <a:ea typeface="微软雅黑"/>
                <a:sym typeface="微软雅黑"/>
              </a:rPr>
              <a:t>6</a:t>
            </a:r>
            <a:r>
              <a:rPr lang="zh-CN" altLang="en-US" sz="2400" b="1" dirty="0">
                <a:latin typeface="微软雅黑"/>
                <a:ea typeface="微软雅黑"/>
                <a:sym typeface="微软雅黑"/>
              </a:rPr>
              <a:t>周的惨绝人囊的大屠杀，</a:t>
            </a:r>
            <a:r>
              <a:rPr lang="en-US" altLang="zh-CN" sz="2400" b="1" dirty="0">
                <a:latin typeface="微软雅黑"/>
                <a:ea typeface="微软雅黑"/>
                <a:sym typeface="微软雅黑"/>
              </a:rPr>
              <a:t>30</a:t>
            </a:r>
            <a:r>
              <a:rPr lang="zh-CN" altLang="en-US" sz="2400" b="1" dirty="0">
                <a:latin typeface="微软雅黑"/>
                <a:ea typeface="微软雅黑"/>
                <a:sym typeface="微软雅黑"/>
              </a:rPr>
              <a:t>万生灵惨遭杀戮。 “南京大屠杀” 是人类历史上十分黑暗的一页。</a:t>
            </a:r>
            <a:endParaRPr lang="zh-TW" altLang="en-US" sz="2400" b="1" dirty="0">
              <a:latin typeface="微软雅黑"/>
              <a:ea typeface="微软雅黑"/>
              <a:sym typeface="微软雅黑"/>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7448" y="620688"/>
            <a:ext cx="10056440" cy="5472608"/>
          </a:xfrm>
        </p:spPr>
      </p:pic>
    </p:spTree>
  </p:cSld>
  <p:clrMapOvr>
    <a:masterClrMapping/>
  </p:clrMapOvr>
</p:sld>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square">
        <a:spAutoFit/>
      </a:bodyPr>
      <a:lstStyle>
        <a:defPPr algn="ctr">
          <a:defRPr sz="2200" b="1" dirty="0" smtClean="0">
            <a:latin typeface="黑体" panose="02010609060101010101" pitchFamily="49" charset="-122"/>
            <a:ea typeface="黑体" panose="02010609060101010101" pitchFamily="49" charset="-122"/>
          </a:defRPr>
        </a:defPPr>
      </a:lstStyle>
    </a:spDef>
    <a:txDef>
      <a:spPr>
        <a:noFill/>
      </a:spPr>
      <a:bodyPr wrap="square" rtlCol="0">
        <a:spAutoFit/>
      </a:bodyPr>
      <a:lstStyle>
        <a:defPPr indent="457200">
          <a:lnSpc>
            <a:spcPct val="150000"/>
          </a:lnSpc>
          <a:defRPr sz="2400" b="1" dirty="0" smtClean="0">
            <a:latin typeface="楷体" panose="02010609060101010101" pitchFamily="49" charset="-122"/>
            <a:ea typeface="楷体" panose="02010609060101010101" pitchFamily="49"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3072</Words>
  <Application>Microsoft Office PowerPoint</Application>
  <PresentationFormat>宽屏</PresentationFormat>
  <Paragraphs>218</Paragraphs>
  <Slides>35</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35</vt:i4>
      </vt:variant>
    </vt:vector>
  </HeadingPairs>
  <TitlesOfParts>
    <vt:vector size="45" baseType="lpstr">
      <vt:lpstr>Meiryo</vt:lpstr>
      <vt:lpstr>楷体</vt:lpstr>
      <vt:lpstr>宋体</vt:lpstr>
      <vt:lpstr>微软雅黑</vt:lpstr>
      <vt:lpstr>Arial</vt:lpstr>
      <vt:lpstr>Calibri</vt:lpstr>
      <vt:lpstr>Calibri Light</vt:lpstr>
      <vt:lpstr>第一PPT模板网-WWW.1PPT.COM</vt:lpstr>
      <vt:lpstr>1_第一PPT模板网-WWW.1PPT.COM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1196</cp:revision>
  <dcterms:created xsi:type="dcterms:W3CDTF">2019-09-22T09:33:00Z</dcterms:created>
  <dcterms:modified xsi:type="dcterms:W3CDTF">2022-05-10T01:39:21Z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