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9"/>
  </p:notesMasterIdLst>
  <p:sldIdLst>
    <p:sldId id="270" r:id="rId3"/>
    <p:sldId id="506" r:id="rId4"/>
    <p:sldId id="597" r:id="rId5"/>
    <p:sldId id="598" r:id="rId6"/>
    <p:sldId id="600" r:id="rId7"/>
    <p:sldId id="614" r:id="rId8"/>
    <p:sldId id="615" r:id="rId9"/>
    <p:sldId id="602" r:id="rId10"/>
    <p:sldId id="616" r:id="rId11"/>
    <p:sldId id="617" r:id="rId12"/>
    <p:sldId id="619" r:id="rId13"/>
    <p:sldId id="620" r:id="rId14"/>
    <p:sldId id="632" r:id="rId15"/>
    <p:sldId id="621" r:id="rId16"/>
    <p:sldId id="623" r:id="rId17"/>
    <p:sldId id="622" r:id="rId18"/>
    <p:sldId id="624" r:id="rId19"/>
    <p:sldId id="633" r:id="rId20"/>
    <p:sldId id="634" r:id="rId21"/>
    <p:sldId id="635" r:id="rId22"/>
    <p:sldId id="625" r:id="rId23"/>
    <p:sldId id="626" r:id="rId24"/>
    <p:sldId id="628" r:id="rId25"/>
    <p:sldId id="627" r:id="rId26"/>
    <p:sldId id="258" r:id="rId27"/>
    <p:sldId id="63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5">
          <p15:clr>
            <a:srgbClr val="A4A3A4"/>
          </p15:clr>
        </p15:guide>
        <p15:guide id="2" pos="37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72AD47"/>
    <a:srgbClr val="8DC167"/>
    <a:srgbClr val="89BF61"/>
    <a:srgbClr val="8ABF63"/>
    <a:srgbClr val="FFD155"/>
    <a:srgbClr val="9BC656"/>
    <a:srgbClr val="A3CB64"/>
    <a:srgbClr val="688DD0"/>
    <a:srgbClr val="73A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355"/>
        <p:guide pos="37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84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069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922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985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3806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593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184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220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424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32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3724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907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380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259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7756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4634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8098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0698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62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14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270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416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165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941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458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68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86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31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62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423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36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380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4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42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07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95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6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1"/>
            <a:ext cx="549783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第二单元 公共生活靠大家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668521" y="1976326"/>
            <a:ext cx="645287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我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参</a:t>
            </a: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与我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奉献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53406" y="3388652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第</a:t>
            </a:r>
            <a:r>
              <a:rPr lang="en-US" altLang="zh-CN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1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课</a:t>
            </a:r>
            <a:r>
              <a:rPr lang="zh-CN" altLang="en-US" sz="2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时</a:t>
            </a:r>
          </a:p>
        </p:txBody>
      </p:sp>
      <p:sp>
        <p:nvSpPr>
          <p:cNvPr id="12" name="矩形 11"/>
          <p:cNvSpPr/>
          <p:nvPr/>
        </p:nvSpPr>
        <p:spPr>
          <a:xfrm>
            <a:off x="7219129" y="473824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>
            <a:off x="7451726" y="3243580"/>
            <a:ext cx="2562225" cy="1515110"/>
          </a:xfrm>
          <a:prstGeom prst="hear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rgbClr val="FF4B4B"/>
              </a:gs>
              <a:gs pos="99000">
                <a:srgbClr val="FF000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9591" y="2970530"/>
            <a:ext cx="4599940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班上有同学作业不会写,我们可以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形标注 15"/>
          <p:cNvSpPr/>
          <p:nvPr/>
        </p:nvSpPr>
        <p:spPr>
          <a:xfrm>
            <a:off x="5816600" y="2884805"/>
            <a:ext cx="4901565" cy="2404110"/>
          </a:xfrm>
          <a:prstGeom prst="wedgeEllipseCallout">
            <a:avLst>
              <a:gd name="adj1" fmla="val -57359"/>
              <a:gd name="adj2" fmla="val -331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44000" rIns="72000"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建设和谐美好的社会生活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，需要彼此关爱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，相互帮助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091691" y="2086612"/>
            <a:ext cx="2798445" cy="3552825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35075" y="2456182"/>
            <a:ext cx="649224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在人际交往中,如果我们能多一点关心，多一点互助，那么社会就会更加和谐美好。这也是友善待人的第一个秘籍一彼 此关爱，相互帮助。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2976" y="2308225"/>
            <a:ext cx="2352675" cy="2438400"/>
          </a:xfrm>
          <a:prstGeom prst="rect">
            <a:avLst/>
          </a:prstGeom>
        </p:spPr>
      </p:pic>
      <p:sp>
        <p:nvSpPr>
          <p:cNvPr id="5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125857" y="4004312"/>
            <a:ext cx="10010775" cy="1533525"/>
          </a:xfrm>
          <a:prstGeom prst="roundRect">
            <a:avLst>
              <a:gd name="adj" fmla="val 4312"/>
            </a:avLst>
          </a:prstGeom>
          <a:solidFill>
            <a:srgbClr val="E6F1D7"/>
          </a:solidFill>
          <a:ln>
            <a:solidFill>
              <a:srgbClr val="87B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2400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每</a:t>
            </a:r>
            <a:r>
              <a:rPr lang="zh-CN" altLang="en-US" sz="2400" kern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周六上午，在</a:t>
            </a:r>
            <a:r>
              <a:rPr lang="zh-CN" altLang="en-US" sz="2400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社区正门设置“爱心衣物捐赠、领取处”，号召社区居民把自己不穿的、质量尚好的干净衣物捐赠给需要的人。有需要</a:t>
            </a:r>
            <a:r>
              <a:rPr lang="zh-CN" altLang="en-US" sz="2400" kern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的人可以</a:t>
            </a:r>
            <a:r>
              <a:rPr lang="zh-CN" altLang="en-US" sz="2400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在周六上午到捐赠处领取衣物。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1125855" y="1353821"/>
            <a:ext cx="9668511" cy="138499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　</a:t>
            </a:r>
            <a:r>
              <a:rPr lang="zh-CN" altLang="en-US" sz="28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　某</a:t>
            </a:r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社区</a:t>
            </a:r>
            <a:r>
              <a:rPr lang="zh-CN" altLang="en-US" sz="28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居委会计划开展</a:t>
            </a:r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“爱心衣物捐赠活动”，</a:t>
            </a:r>
            <a:r>
              <a:rPr lang="zh-CN" altLang="en-US" sz="28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为此，居民们</a:t>
            </a:r>
            <a:r>
              <a:rPr lang="zh-CN" altLang="en-US" sz="28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提出了两种方案。你更欣赏哪个？说说你的理由。</a:t>
            </a:r>
          </a:p>
        </p:txBody>
      </p:sp>
      <p:sp>
        <p:nvSpPr>
          <p:cNvPr id="7" name="矩形 6"/>
          <p:cNvSpPr/>
          <p:nvPr/>
        </p:nvSpPr>
        <p:spPr>
          <a:xfrm>
            <a:off x="1117328" y="3168134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kern="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方案一</a:t>
            </a:r>
          </a:p>
        </p:txBody>
      </p:sp>
      <p:sp>
        <p:nvSpPr>
          <p:cNvPr id="9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81711" y="3114677"/>
            <a:ext cx="10083165" cy="1800225"/>
          </a:xfrm>
          <a:prstGeom prst="roundRect">
            <a:avLst>
              <a:gd name="adj" fmla="val 4312"/>
            </a:avLst>
          </a:prstGeom>
          <a:solidFill>
            <a:srgbClr val="E6F1D7"/>
          </a:solidFill>
          <a:ln>
            <a:solidFill>
              <a:srgbClr val="87B8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社区寻找一面普通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的墙壁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，画上漂亮的彩绘，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安装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好挂衣钩。大家可以把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闲置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的、干净的、没有破损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的衣物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挂在“爱心墙”上，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也可以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从墙上取走自己需要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的衣物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kern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1711" y="2207261"/>
            <a:ext cx="13252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方案二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2245" y="1119507"/>
            <a:ext cx="8789035" cy="5273675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男童主持人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1737361" y="1765937"/>
            <a:ext cx="2786380" cy="3860165"/>
          </a:xfrm>
          <a:prstGeom prst="rect">
            <a:avLst/>
          </a:prstGeom>
        </p:spPr>
      </p:pic>
      <p:sp>
        <p:nvSpPr>
          <p:cNvPr id="2" name="椭圆形标注 12"/>
          <p:cNvSpPr/>
          <p:nvPr/>
        </p:nvSpPr>
        <p:spPr>
          <a:xfrm>
            <a:off x="5207001" y="2440940"/>
            <a:ext cx="4105911" cy="2677160"/>
          </a:xfrm>
          <a:prstGeom prst="wedgeEllipseCallout">
            <a:avLst>
              <a:gd name="adj1" fmla="val -51602"/>
              <a:gd name="adj2" fmla="val 39419"/>
            </a:avLst>
          </a:prstGeom>
          <a:solidFill>
            <a:srgbClr val="72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800" dirty="0" smtClean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800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方案二更好地照顾到了受捐者的感受,尊重他们个人的尊严和隐私。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15977" y="1570992"/>
            <a:ext cx="1038669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 </a:t>
            </a:r>
            <a:r>
              <a:rPr lang="zh-CN" altLang="en-US" sz="2800" b="1" dirty="0"/>
              <a:t>在关爱他人、帮助他人的过程中,我们要用心了解他人的需求,以尊重为前提,尊重他人的隐私,采取恰当的方式释放自己的善意,不让对方感到尷尬,这样才能够将我们的关爱和帮助,传递出去。同时当别人关心我们、帮助我们的时候,不要认为是理所当然,而应该对他人的这种关心帮助表示理解和感谢,只有这样相互理解,相互尊重,我们的社会才会更加美好。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05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公共生活需要秩序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1" y="2327910"/>
            <a:ext cx="1016825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改革开放初期的一个夏天,一名男青年乘坐火车进城。盛夏的车厢里十分燥热,男青年口渴难耐,买了一.罐饮料。他以前从来没有喝过易拉罐饮料,不知如何打开。这时，他忽然听见坐在对面的女士对儿子说:“童童,把饮料给妈妈拿过来。”儿子说:“您不是刚喝过水吗?”“妈妈还想再喝点!”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44392" y="1497966"/>
            <a:ext cx="2679065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fontAlgn="auto"/>
            <a:r>
              <a:rPr lang="zh-CN" altLang="en-US" sz="3200" b="1">
                <a:solidFill>
                  <a:srgbClr val="0070C0"/>
                </a:solidFill>
              </a:rPr>
              <a:t>《多此一举》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05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公共生活需要秩序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81710" y="1767840"/>
            <a:ext cx="10587991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接过孩子递过来的易拉罐,女士看着拉环,余光注视着男青年，只听“嘭”的一声响,易拉罐打开了。随后很快,车厢里又传来一声响,男青年的易拉罐也打开了。多年后,男青年对此事仍记忆犹新。他感激那位善良的女士用特殊的方式既教会了他开启易拉罐,又没有使他感到难堪。女士的善意之举教会了他很多东西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  <p:sp>
        <p:nvSpPr>
          <p:cNvPr id="5" name="矩形 4"/>
          <p:cNvSpPr/>
          <p:nvPr/>
        </p:nvSpPr>
        <p:spPr>
          <a:xfrm>
            <a:off x="1182559" y="1383669"/>
            <a:ext cx="5955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8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你赞同这种说法吗？说说你的理由。</a:t>
            </a:r>
          </a:p>
        </p:txBody>
      </p:sp>
      <p:sp>
        <p:nvSpPr>
          <p:cNvPr id="6" name="流程图: 过程 5"/>
          <p:cNvSpPr/>
          <p:nvPr/>
        </p:nvSpPr>
        <p:spPr>
          <a:xfrm>
            <a:off x="490220" y="2055496"/>
            <a:ext cx="8331200" cy="3970318"/>
          </a:xfrm>
          <a:prstGeom prst="flowChartProcess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不论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严寒酷暑，环卫工人大多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凌晨四点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出门，早餐就吃自带的干粮。一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位餐馆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老板看到环卫工人很辛苦，就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每天清晨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为所在地区的环卫工人提供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免费早餐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。许多到餐馆用过早餐的环卫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工人说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：“进了店，暖烘烘的，主人也很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热情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。吃了之后，浑身都很温暖。”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餐馆老板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表示：“看到这些城市美容师长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年风餐露宿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很艰辛，一直想着能为他们做些什么。我个人所表达的仅仅是一份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微不足道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的心意。”</a:t>
            </a:r>
          </a:p>
        </p:txBody>
      </p:sp>
      <p:sp>
        <p:nvSpPr>
          <p:cNvPr id="9" name="矩形 8"/>
          <p:cNvSpPr/>
          <p:nvPr/>
        </p:nvSpPr>
        <p:spPr>
          <a:xfrm>
            <a:off x="899847" y="4869062"/>
            <a:ext cx="51256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/>
            <a:r>
              <a:rPr lang="zh-CN" altLang="en-US" sz="2400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有人说：“餐馆老板提供的不仅是免费早餐</a:t>
            </a:r>
            <a:r>
              <a:rPr lang="zh-CN" altLang="en-US" sz="2400" dirty="0" smtClean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，而是</a:t>
            </a:r>
            <a:r>
              <a:rPr lang="zh-CN" altLang="en-US" sz="2400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浓浓的爱心。”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5571" y="3498852"/>
            <a:ext cx="2817495" cy="2200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05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1"/>
            <a:ext cx="40716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公共生活需要秩序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930280" y="2274040"/>
            <a:ext cx="4277360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</a:t>
            </a:r>
            <a:r>
              <a:rPr lang="zh-CN" altLang="en-US" sz="2800" b="1" dirty="0"/>
              <a:t>这名女士为什么要“多此一举”呢?如果你是这名男青年,你从女士的善意之举能学到什么?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3805" y="1728472"/>
            <a:ext cx="2418080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5555" y="1518285"/>
            <a:ext cx="6934200" cy="3821430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2212" y="1737360"/>
            <a:ext cx="6727825" cy="4055110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392805" y="2134938"/>
            <a:ext cx="5750560" cy="3345683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accent5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 algn="ctr">
              <a:defRPr sz="3200" kern="0">
                <a:solidFill>
                  <a:prstClr val="black"/>
                </a:solidFill>
                <a:ea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kern="1200" dirty="0" smtClean="0">
                <a:latin typeface="楷体" panose="02010609060101010101" charset="-122"/>
              </a:rPr>
              <a:t>彼此</a:t>
            </a:r>
            <a:r>
              <a:rPr lang="zh-CN" altLang="en-US" sz="2800" b="1" kern="1200" dirty="0">
                <a:latin typeface="楷体" panose="02010609060101010101" charset="-122"/>
              </a:rPr>
              <a:t>关爱、相互</a:t>
            </a:r>
            <a:r>
              <a:rPr lang="zh-CN" altLang="en-US" sz="2800" b="1" kern="1200" dirty="0" smtClean="0">
                <a:latin typeface="楷体" panose="02010609060101010101" charset="-122"/>
              </a:rPr>
              <a:t>帮助。</a:t>
            </a:r>
            <a:endParaRPr lang="en-US" altLang="zh-CN" sz="2800" b="1" kern="1200" dirty="0" smtClean="0">
              <a:latin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200" dirty="0" smtClean="0">
                <a:latin typeface="楷体" panose="02010609060101010101" charset="-122"/>
              </a:rPr>
              <a:t>理解他人、相互尊重。</a:t>
            </a:r>
            <a:endParaRPr lang="en-US" altLang="zh-CN" sz="2800" b="1" kern="1200" dirty="0" smtClean="0">
              <a:latin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200" dirty="0" smtClean="0">
                <a:latin typeface="楷体" panose="02010609060101010101" charset="-122"/>
              </a:rPr>
              <a:t>在</a:t>
            </a:r>
            <a:r>
              <a:rPr lang="zh-CN" altLang="en-US" sz="2800" b="1" kern="1200" dirty="0">
                <a:latin typeface="楷体" panose="02010609060101010101" charset="-122"/>
              </a:rPr>
              <a:t>平等友善中传递正能量，</a:t>
            </a:r>
            <a:endParaRPr lang="en-US" altLang="zh-CN" sz="2800" b="1" kern="1200" dirty="0">
              <a:latin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200" dirty="0" smtClean="0">
                <a:latin typeface="楷体" panose="02010609060101010101" charset="-122"/>
              </a:rPr>
              <a:t>建设</a:t>
            </a:r>
            <a:r>
              <a:rPr lang="zh-CN" altLang="en-US" sz="2800" b="1" kern="1200" dirty="0">
                <a:latin typeface="楷体" panose="02010609060101010101" charset="-122"/>
              </a:rPr>
              <a:t>和谐美好的社会生活。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4256976" y="1333569"/>
            <a:ext cx="3096393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b="1" kern="0" dirty="0" smtClean="0">
                <a:solidFill>
                  <a:srgbClr val="0070C0"/>
                </a:solidFill>
                <a:ea typeface="楷体" panose="02010609060101010101" charset="-122"/>
              </a:rPr>
              <a:t>友善</a:t>
            </a:r>
            <a:r>
              <a:rPr lang="zh-CN" altLang="en-US" sz="2800" b="1" kern="0" dirty="0">
                <a:solidFill>
                  <a:srgbClr val="0070C0"/>
                </a:solidFill>
                <a:ea typeface="楷体" panose="02010609060101010101" charset="-122"/>
              </a:rPr>
              <a:t>相待奉献爱</a:t>
            </a:r>
          </a:p>
        </p:txBody>
      </p:sp>
      <p:sp>
        <p:nvSpPr>
          <p:cNvPr id="5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873502" y="2124076"/>
            <a:ext cx="7541895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我们身边有很多弱势群体,他们需要更多的关爱。我们应当平等地对待他们,自觉维护他们的合法权益,并为他们提供力所能及的帮助。因此,友善相待还需要我们多关爱弱势群体。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709" y="2124075"/>
            <a:ext cx="2569211" cy="261048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065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男童主持人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5435" y="2381250"/>
            <a:ext cx="2402205" cy="263906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238886" y="2441575"/>
            <a:ext cx="6250940" cy="2795270"/>
            <a:chOff x="1951" y="3845"/>
            <a:chExt cx="9844" cy="4402"/>
          </a:xfrm>
        </p:grpSpPr>
        <p:sp>
          <p:nvSpPr>
            <p:cNvPr id="2" name="云形标注 7"/>
            <p:cNvSpPr/>
            <p:nvPr/>
          </p:nvSpPr>
          <p:spPr>
            <a:xfrm>
              <a:off x="1951" y="3845"/>
              <a:ext cx="9844" cy="4402"/>
            </a:xfrm>
            <a:prstGeom prst="wedgeEllipseCallout">
              <a:avLst>
                <a:gd name="adj1" fmla="val 56136"/>
                <a:gd name="adj2" fmla="val -17036"/>
              </a:avLst>
            </a:prstGeom>
            <a:solidFill>
              <a:srgbClr val="8DC16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44000" rIns="72000" rtlCol="0" anchor="ctr"/>
            <a:lstStyle/>
            <a:p>
              <a:pPr indent="612140"/>
              <a:endParaRPr lang="zh-CN" altLang="en-US" sz="2400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014" y="4593"/>
              <a:ext cx="7278" cy="2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612140"/>
              <a:r>
                <a:rPr lang="zh-CN" altLang="en-US" sz="3200" b="1" dirty="0">
                  <a:solidFill>
                    <a:prstClr val="white"/>
                  </a:solidFill>
                  <a:latin typeface="楷体" panose="02010609060101010101" charset="-122"/>
                  <a:ea typeface="楷体" panose="02010609060101010101" charset="-122"/>
                </a:rPr>
                <a:t>有人说：“餐馆老板提供的不仅是免费早餐</a:t>
              </a:r>
              <a:r>
                <a:rPr lang="zh-CN" altLang="en-US" sz="3200" b="1" dirty="0" smtClean="0">
                  <a:solidFill>
                    <a:prstClr val="white"/>
                  </a:solidFill>
                  <a:latin typeface="楷体" panose="02010609060101010101" charset="-122"/>
                  <a:ea typeface="楷体" panose="02010609060101010101" charset="-122"/>
                </a:rPr>
                <a:t>，而是</a:t>
              </a:r>
              <a:r>
                <a:rPr lang="zh-CN" altLang="en-US" sz="3200" b="1" dirty="0">
                  <a:solidFill>
                    <a:prstClr val="white"/>
                  </a:solidFill>
                  <a:latin typeface="楷体" panose="02010609060101010101" charset="-122"/>
                  <a:ea typeface="楷体" panose="02010609060101010101" charset="-122"/>
                </a:rPr>
                <a:t>浓浓的爱心。”</a:t>
              </a: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24109" y="1376039"/>
            <a:ext cx="1997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35077" y="2452370"/>
            <a:ext cx="581850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/>
              <a:t>   </a:t>
            </a:r>
            <a:r>
              <a:rPr lang="zh-CN" altLang="en-US" sz="3200" b="1" dirty="0"/>
              <a:t>83岁的林大爷是一位拾荒老人,在得知全国疫情后,主动到社区捐出一万元善款。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346" y="2180590"/>
            <a:ext cx="2439671" cy="2849880"/>
          </a:xfrm>
          <a:prstGeom prst="rect">
            <a:avLst/>
          </a:prstGeom>
        </p:spPr>
      </p:pic>
      <p:sp>
        <p:nvSpPr>
          <p:cNvPr id="9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68021" y="2084707"/>
            <a:ext cx="5878831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</a:t>
            </a:r>
            <a:r>
              <a:rPr lang="zh-CN" altLang="en-US" sz="2800" b="1" dirty="0"/>
              <a:t>河南嵩县竹园沟村是一个国家级贫困县。所辖的竹园沟村虽不是贫困村，但人均收入不高。因为时间仓促联系不到收割大葱的机械,</a:t>
            </a:r>
            <a:r>
              <a:rPr lang="en-US" altLang="zh-CN" sz="2800" b="1" dirty="0"/>
              <a:t>100</a:t>
            </a:r>
            <a:r>
              <a:rPr lang="zh-CN" altLang="en-US" sz="2800" b="1" dirty="0"/>
              <a:t>多位村民耗时3天,在地里用手硬拔,最后向武汉捐了10 万斤大葱。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526" y="2914652"/>
            <a:ext cx="4867911" cy="260286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123316" y="1911987"/>
            <a:ext cx="472503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/>
              <a:t>    </a:t>
            </a:r>
            <a:r>
              <a:rPr lang="zh-CN" altLang="en-US" sz="2800" b="1"/>
              <a:t>云南石板寨村全村捐出22吨香蕉,这其中,每家出一名义务工参与到砍香蕉、装箱、装车等环节中,村民自发组成摩托车队,将香蕉运到村口,最后由大货车送往湖北黄石。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6506" y="2112645"/>
            <a:ext cx="5408295" cy="356743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306696" y="2188846"/>
            <a:ext cx="5622925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/>
              <a:t>   一对年轻的武汉夫妻,再加上五六个亲人连轴转,把盒饭送到了武汉多家医院，24小时为奋斗一线的医护人员送餐。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711" y="2198370"/>
            <a:ext cx="3590925" cy="2667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内容占位符 2"/>
          <p:cNvSpPr txBox="1"/>
          <p:nvPr/>
        </p:nvSpPr>
        <p:spPr>
          <a:xfrm>
            <a:off x="2183407" y="1769499"/>
            <a:ext cx="676854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3200" b="1" kern="0" dirty="0" smtClean="0">
                <a:solidFill>
                  <a:srgbClr val="0070C0"/>
                </a:solidFill>
                <a:ea typeface="楷体" panose="02010609060101010101" charset="-122"/>
              </a:rPr>
              <a:t>         公共</a:t>
            </a:r>
            <a:r>
              <a:rPr lang="zh-CN" altLang="en-US" sz="3200" b="1" kern="0" dirty="0">
                <a:solidFill>
                  <a:srgbClr val="0070C0"/>
                </a:solidFill>
                <a:ea typeface="楷体" panose="02010609060101010101" charset="-122"/>
              </a:rPr>
              <a:t>生活中，我们可以为身边需要关爱的人做些什么呢？ </a:t>
            </a:r>
          </a:p>
        </p:txBody>
      </p:sp>
      <p:sp>
        <p:nvSpPr>
          <p:cNvPr id="25" name="矩形 24"/>
          <p:cNvSpPr/>
          <p:nvPr/>
        </p:nvSpPr>
        <p:spPr>
          <a:xfrm>
            <a:off x="1196259" y="4680269"/>
            <a:ext cx="90556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kern="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遇到问路的外地人，我们可以</a:t>
            </a:r>
            <a:r>
              <a:rPr lang="en-US" altLang="zh-CN" sz="3200" b="1" kern="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_________________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178676" y="3378835"/>
            <a:ext cx="2310131" cy="1500505"/>
            <a:chOff x="2896" y="4647"/>
            <a:chExt cx="3638" cy="2363"/>
          </a:xfrm>
        </p:grpSpPr>
        <p:sp>
          <p:nvSpPr>
            <p:cNvPr id="28" name="心形 27"/>
            <p:cNvSpPr/>
            <p:nvPr/>
          </p:nvSpPr>
          <p:spPr>
            <a:xfrm>
              <a:off x="2896" y="4647"/>
              <a:ext cx="3638" cy="2363"/>
            </a:xfrm>
            <a:prstGeom prst="heart">
              <a:avLst/>
            </a:prstGeom>
            <a:gradFill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rgbClr val="FF4B4B"/>
                </a:gs>
                <a:gs pos="99000">
                  <a:srgbClr val="FF0000"/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272" y="5369"/>
              <a:ext cx="2886" cy="9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kern="0" dirty="0" smtClean="0">
                  <a:solidFill>
                    <a:schemeClr val="bg1"/>
                  </a:solidFill>
                  <a:ea typeface="楷体" panose="02010609060101010101" charset="-122"/>
                </a:rPr>
                <a:t>耐心指路</a:t>
              </a:r>
            </a:p>
          </p:txBody>
        </p:sp>
      </p:grpSp>
      <p:sp>
        <p:nvSpPr>
          <p:cNvPr id="8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2796" y="2819400"/>
            <a:ext cx="8650605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3200" b="1" kern="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在公交车上遇到老人、小孩和孕妇，我们可以</a:t>
            </a:r>
            <a:r>
              <a:rPr lang="en-US" altLang="zh-CN" sz="3200" b="1" kern="0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_________________</a:t>
            </a:r>
          </a:p>
        </p:txBody>
      </p:sp>
      <p:sp>
        <p:nvSpPr>
          <p:cNvPr id="28" name="心形 27"/>
          <p:cNvSpPr/>
          <p:nvPr/>
        </p:nvSpPr>
        <p:spPr>
          <a:xfrm>
            <a:off x="9512935" y="3380105"/>
            <a:ext cx="2310131" cy="1500505"/>
          </a:xfrm>
          <a:prstGeom prst="heart">
            <a:avLst/>
          </a:prstGeom>
          <a:gradFill>
            <a:gsLst>
              <a:gs pos="0">
                <a:schemeClr val="accent2">
                  <a:satMod val="103000"/>
                  <a:lumMod val="102000"/>
                  <a:tint val="94000"/>
                </a:schemeClr>
              </a:gs>
              <a:gs pos="50000">
                <a:srgbClr val="FF4B4B"/>
              </a:gs>
              <a:gs pos="99000">
                <a:srgbClr val="FF000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35075" y="191771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友善相待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1154</Words>
  <Application>Microsoft Office PowerPoint</Application>
  <PresentationFormat>宽屏</PresentationFormat>
  <Paragraphs>97</Paragraphs>
  <Slides>26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78</cp:revision>
  <dcterms:created xsi:type="dcterms:W3CDTF">2020-05-18T00:36:00Z</dcterms:created>
  <dcterms:modified xsi:type="dcterms:W3CDTF">2022-05-07T03:55:01Z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