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1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16"/>
  </p:notesMasterIdLst>
  <p:sldIdLst>
    <p:sldId id="270" r:id="rId3"/>
    <p:sldId id="506" r:id="rId4"/>
    <p:sldId id="597" r:id="rId5"/>
    <p:sldId id="658" r:id="rId6"/>
    <p:sldId id="659" r:id="rId7"/>
    <p:sldId id="660" r:id="rId8"/>
    <p:sldId id="647" r:id="rId9"/>
    <p:sldId id="662" r:id="rId10"/>
    <p:sldId id="663" r:id="rId11"/>
    <p:sldId id="661" r:id="rId12"/>
    <p:sldId id="664" r:id="rId13"/>
    <p:sldId id="258" r:id="rId14"/>
    <p:sldId id="665" r:id="rId1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18">
          <p15:clr>
            <a:srgbClr val="A4A3A4"/>
          </p15:clr>
        </p15:guide>
        <p15:guide id="2" pos="37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FDF1"/>
    <a:srgbClr val="8ABF63"/>
    <a:srgbClr val="F09152"/>
    <a:srgbClr val="72AD47"/>
    <a:srgbClr val="8DC167"/>
    <a:srgbClr val="89BF61"/>
    <a:srgbClr val="FFD155"/>
    <a:srgbClr val="9BC656"/>
    <a:srgbClr val="A3CB64"/>
    <a:srgbClr val="688D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32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798" y="114"/>
      </p:cViewPr>
      <p:guideLst>
        <p:guide orient="horz" pos="2318"/>
        <p:guide pos="379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2022/5/7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01632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581960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381436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476943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70911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11370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91622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051225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59397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96491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46453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63907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2022/5/7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2022/5/7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2022/5/7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67986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45004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26210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01698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81495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432950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09196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2000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2022/5/7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4789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03158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59992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2022/5/7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2022/5/7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2022/5/7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2022/5/7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2022/5/7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2022/5/7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2022/5/7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2022/5/7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8528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 noChangeAspect="1"/>
          </p:cNvGrpSpPr>
          <p:nvPr userDrawn="1"/>
        </p:nvGrpSpPr>
        <p:grpSpPr bwMode="auto">
          <a:xfrm>
            <a:off x="0" y="5445125"/>
            <a:ext cx="12192000" cy="1412875"/>
            <a:chOff x="0" y="0"/>
            <a:chExt cx="9144000" cy="1412776"/>
          </a:xfrm>
        </p:grpSpPr>
        <p:pic>
          <p:nvPicPr>
            <p:cNvPr id="4105" name="그림 7" descr="컨텐츠배경.png"/>
            <p:cNvPicPr>
              <a:picLocks noChangeAspect="1" noChangeArrowheads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14127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06" name="그림 8" descr="컨텐츠새싹.png"/>
            <p:cNvPicPr>
              <a:picLocks noChangeAspect="1" noChangeArrowheads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72008"/>
              <a:ext cx="8028384" cy="13407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051" name="그림 7" descr="집.png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941888"/>
            <a:ext cx="12192000" cy="158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5" cstate="email"/>
          <a:stretch>
            <a:fillRect/>
          </a:stretch>
        </p:blipFill>
        <p:spPr>
          <a:xfrm>
            <a:off x="27130" y="261005"/>
            <a:ext cx="1655984" cy="512309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-635" y="766445"/>
            <a:ext cx="1220279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773555" y="217170"/>
            <a:ext cx="5497830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200" b="1">
                <a:solidFill>
                  <a:srgbClr val="52ABFF"/>
                </a:solidFill>
                <a:latin typeface="幼圆" panose="02010509060101010101" charset="-122"/>
                <a:ea typeface="幼圆" panose="02010509060101010101" charset="-122"/>
                <a:cs typeface="幼圆" panose="02010509060101010101" charset="-122"/>
                <a:sym typeface="+mn-ea"/>
              </a:rPr>
              <a:t>第二单元 公共生活靠大家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4668520" y="2033991"/>
            <a:ext cx="645287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00000"/>
              </a:lnSpc>
            </a:pPr>
            <a:r>
              <a:rPr lang="zh-CN" altLang="en-US" sz="5400" b="1" dirty="0" smtClean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cs typeface="幼圆" panose="02010509060101010101" charset="-122"/>
              </a:rPr>
              <a:t>我</a:t>
            </a:r>
            <a:r>
              <a:rPr lang="zh-CN" altLang="en-US" sz="5400" b="1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cs typeface="幼圆" panose="02010509060101010101" charset="-122"/>
              </a:rPr>
              <a:t>参</a:t>
            </a:r>
            <a:r>
              <a:rPr lang="zh-CN" altLang="en-US" sz="5400" b="1" dirty="0" smtClean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cs typeface="幼圆" panose="02010509060101010101" charset="-122"/>
              </a:rPr>
              <a:t>与我</a:t>
            </a:r>
            <a:r>
              <a:rPr lang="zh-CN" altLang="en-US" sz="5400" b="1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cs typeface="幼圆" panose="02010509060101010101" charset="-122"/>
              </a:rPr>
              <a:t>奉献</a:t>
            </a:r>
          </a:p>
        </p:txBody>
      </p:sp>
      <p:pic>
        <p:nvPicPr>
          <p:cNvPr id="6" name="图片 5" descr="图片1副本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805" y="1541145"/>
            <a:ext cx="3975100" cy="397510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7153406" y="3267085"/>
            <a:ext cx="14830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dist">
              <a:lnSpc>
                <a:spcPct val="100000"/>
              </a:lnSpc>
            </a:pPr>
            <a:r>
              <a:rPr lang="zh-CN" altLang="en-US" sz="2800" b="1" dirty="0" smtClean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cs typeface="幼圆" panose="02010509060101010101" charset="-122"/>
                <a:sym typeface="+mn-ea"/>
              </a:rPr>
              <a:t>第</a:t>
            </a:r>
            <a:r>
              <a:rPr lang="en-US" altLang="zh-CN" sz="2800" b="1" dirty="0" smtClean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cs typeface="幼圆" panose="02010509060101010101" charset="-122"/>
                <a:sym typeface="+mn-ea"/>
              </a:rPr>
              <a:t>4</a:t>
            </a:r>
            <a:r>
              <a:rPr lang="zh-CN" altLang="en-US" sz="2800" b="1" dirty="0" smtClean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cs typeface="幼圆" panose="02010509060101010101" charset="-122"/>
                <a:sym typeface="+mn-ea"/>
              </a:rPr>
              <a:t>课</a:t>
            </a:r>
            <a:r>
              <a:rPr lang="zh-CN" altLang="en-US" sz="2800" b="1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cs typeface="幼圆" panose="02010509060101010101" charset="-122"/>
                <a:sym typeface="+mn-ea"/>
              </a:rPr>
              <a:t>时</a:t>
            </a:r>
          </a:p>
        </p:txBody>
      </p:sp>
      <p:sp>
        <p:nvSpPr>
          <p:cNvPr id="12" name="矩形 11"/>
          <p:cNvSpPr/>
          <p:nvPr/>
        </p:nvSpPr>
        <p:spPr>
          <a:xfrm>
            <a:off x="7219128" y="4738242"/>
            <a:ext cx="1351652" cy="4702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3220" y="766445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TextBox 6"/>
          <p:cNvSpPr txBox="1"/>
          <p:nvPr/>
        </p:nvSpPr>
        <p:spPr>
          <a:xfrm>
            <a:off x="363855" y="152400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06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1235075" y="191770"/>
            <a:ext cx="407162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服务社区</a:t>
            </a:r>
          </a:p>
        </p:txBody>
      </p:sp>
      <p:graphicFrame>
        <p:nvGraphicFramePr>
          <p:cNvPr id="5" name="表格 4"/>
          <p:cNvGraphicFramePr/>
          <p:nvPr>
            <p:custDataLst>
              <p:tags r:id="rId1"/>
            </p:custDataLst>
          </p:nvPr>
        </p:nvGraphicFramePr>
        <p:xfrm>
          <a:off x="1629410" y="1565910"/>
          <a:ext cx="9204325" cy="39312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8915"/>
                <a:gridCol w="3123565"/>
                <a:gridCol w="2301240"/>
                <a:gridCol w="2300605"/>
              </a:tblGrid>
              <a:tr h="70104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400" b="1"/>
                        <a:t>小队名称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2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400" b="1"/>
                        <a:t>支援口号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2400" b="1"/>
                    </a:p>
                  </a:txBody>
                  <a:tcPr/>
                </a:tc>
              </a:tr>
              <a:tr h="80772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400" b="1"/>
                        <a:t>活动时间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2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400" b="1"/>
                        <a:t>指导教师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2400" b="1"/>
                    </a:p>
                  </a:txBody>
                  <a:tcPr/>
                </a:tc>
              </a:tr>
              <a:tr h="80772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400" b="1"/>
                        <a:t>活动准备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2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2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2400" b="1"/>
                    </a:p>
                  </a:txBody>
                  <a:tcPr/>
                </a:tc>
              </a:tr>
              <a:tr h="80708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400" b="1"/>
                        <a:t>任务分工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2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2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2400" b="1"/>
                    </a:p>
                  </a:txBody>
                  <a:tcPr/>
                </a:tc>
              </a:tr>
              <a:tr h="80772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400" b="1"/>
                        <a:t>活动步骤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2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2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2400" b="1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3220" y="766445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TextBox 6"/>
          <p:cNvSpPr txBox="1"/>
          <p:nvPr/>
        </p:nvSpPr>
        <p:spPr>
          <a:xfrm>
            <a:off x="363855" y="152400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06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1235075" y="191770"/>
            <a:ext cx="407162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服务社区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723900" y="2413635"/>
            <a:ext cx="6219190" cy="26765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2800" b="1" dirty="0"/>
              <a:t>     </a:t>
            </a:r>
            <a:r>
              <a:rPr lang="zh-CN" altLang="en-US" sz="2800" b="1" dirty="0"/>
              <a:t>社会公益,人人参与。人间需要关爱,需要温暖,只要人人都献出一份爱,世间将会变成美好的人间。来吧﹐伸出你的手,献出你的爱﹐一起建设美好明天。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68945" y="2671445"/>
            <a:ext cx="3152775" cy="2543175"/>
          </a:xfrm>
          <a:prstGeom prst="ellipse">
            <a:avLst/>
          </a:prstGeom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椭圆 52"/>
          <p:cNvSpPr/>
          <p:nvPr/>
        </p:nvSpPr>
        <p:spPr>
          <a:xfrm>
            <a:off x="4226580" y="2022264"/>
            <a:ext cx="1875836" cy="1875836"/>
          </a:xfrm>
          <a:prstGeom prst="ellipse">
            <a:avLst/>
          </a:prstGeom>
          <a:solidFill>
            <a:srgbClr val="F3C301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5837697" y="2326722"/>
            <a:ext cx="1875836" cy="1875836"/>
          </a:xfrm>
          <a:prstGeom prst="ellipse">
            <a:avLst/>
          </a:prstGeom>
          <a:solidFill>
            <a:srgbClr val="F3C301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3143260" y="2235444"/>
            <a:ext cx="1920268" cy="1920268"/>
          </a:xfrm>
          <a:prstGeom prst="ellipse">
            <a:avLst/>
          </a:prstGeom>
          <a:solidFill>
            <a:srgbClr val="00C3D9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8800" b="1" dirty="0" smtClean="0">
                <a:latin typeface="楷体" panose="02010609060101010101" charset="-122"/>
                <a:ea typeface="楷体" panose="02010609060101010101" charset="-122"/>
              </a:rPr>
              <a:t>谢</a:t>
            </a:r>
          </a:p>
        </p:txBody>
      </p:sp>
      <p:sp>
        <p:nvSpPr>
          <p:cNvPr id="19" name="椭圆 18"/>
          <p:cNvSpPr/>
          <p:nvPr/>
        </p:nvSpPr>
        <p:spPr>
          <a:xfrm>
            <a:off x="4608300" y="1470975"/>
            <a:ext cx="1920268" cy="1920268"/>
          </a:xfrm>
          <a:prstGeom prst="ellipse">
            <a:avLst/>
          </a:prstGeom>
          <a:solidFill>
            <a:srgbClr val="028985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8800" b="1" dirty="0" smtClean="0">
                <a:latin typeface="楷体" panose="02010609060101010101" charset="-122"/>
                <a:ea typeface="楷体" panose="02010609060101010101" charset="-122"/>
              </a:rPr>
              <a:t>谢</a:t>
            </a:r>
          </a:p>
        </p:txBody>
      </p:sp>
      <p:sp>
        <p:nvSpPr>
          <p:cNvPr id="20" name="椭圆 19"/>
          <p:cNvSpPr/>
          <p:nvPr/>
        </p:nvSpPr>
        <p:spPr>
          <a:xfrm>
            <a:off x="5696111" y="2814248"/>
            <a:ext cx="1920268" cy="1920268"/>
          </a:xfrm>
          <a:prstGeom prst="ellipse">
            <a:avLst/>
          </a:prstGeom>
          <a:solidFill>
            <a:srgbClr val="E94E60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8800" b="1" dirty="0" smtClean="0">
                <a:latin typeface="楷体" panose="02010609060101010101" charset="-122"/>
                <a:ea typeface="楷体" panose="02010609060101010101" charset="-122"/>
              </a:rPr>
              <a:t>观</a:t>
            </a:r>
          </a:p>
        </p:txBody>
      </p:sp>
      <p:sp>
        <p:nvSpPr>
          <p:cNvPr id="21" name="椭圆 20"/>
          <p:cNvSpPr/>
          <p:nvPr/>
        </p:nvSpPr>
        <p:spPr>
          <a:xfrm>
            <a:off x="7082671" y="1939755"/>
            <a:ext cx="1920268" cy="1920268"/>
          </a:xfrm>
          <a:prstGeom prst="ellipse">
            <a:avLst/>
          </a:prstGeom>
          <a:solidFill>
            <a:srgbClr val="DE6E00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8800" b="1" dirty="0" smtClean="0">
                <a:latin typeface="楷体" panose="02010609060101010101" charset="-122"/>
                <a:ea typeface="楷体" panose="02010609060101010101" charset="-122"/>
              </a:rPr>
              <a:t>看</a:t>
            </a:r>
          </a:p>
        </p:txBody>
      </p:sp>
      <p:sp>
        <p:nvSpPr>
          <p:cNvPr id="22" name="椭圆 21"/>
          <p:cNvSpPr/>
          <p:nvPr/>
        </p:nvSpPr>
        <p:spPr>
          <a:xfrm>
            <a:off x="7302079" y="1368566"/>
            <a:ext cx="330428" cy="330428"/>
          </a:xfrm>
          <a:prstGeom prst="ellipse">
            <a:avLst/>
          </a:prstGeom>
          <a:solidFill>
            <a:srgbClr val="4CC7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7359400" y="4600898"/>
            <a:ext cx="546214" cy="546214"/>
          </a:xfrm>
          <a:prstGeom prst="ellipse">
            <a:avLst/>
          </a:prstGeom>
          <a:solidFill>
            <a:srgbClr val="01D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3776548" y="1399079"/>
            <a:ext cx="394156" cy="394156"/>
          </a:xfrm>
          <a:prstGeom prst="ellipse">
            <a:avLst/>
          </a:prstGeom>
          <a:solidFill>
            <a:srgbClr val="E94E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4847400" y="4525135"/>
            <a:ext cx="432256" cy="432256"/>
          </a:xfrm>
          <a:prstGeom prst="ellipse">
            <a:avLst/>
          </a:prstGeom>
          <a:solidFill>
            <a:srgbClr val="DE6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7" name="椭圆 26"/>
          <p:cNvSpPr/>
          <p:nvPr/>
        </p:nvSpPr>
        <p:spPr>
          <a:xfrm flipH="1">
            <a:off x="2598770" y="2400341"/>
            <a:ext cx="228245" cy="228245"/>
          </a:xfrm>
          <a:prstGeom prst="ellipse">
            <a:avLst/>
          </a:prstGeom>
          <a:solidFill>
            <a:srgbClr val="DE6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8" name="椭圆 27"/>
          <p:cNvSpPr/>
          <p:nvPr/>
        </p:nvSpPr>
        <p:spPr>
          <a:xfrm flipH="1">
            <a:off x="2279270" y="1533258"/>
            <a:ext cx="93232" cy="93232"/>
          </a:xfrm>
          <a:prstGeom prst="ellipse">
            <a:avLst/>
          </a:prstGeom>
          <a:solidFill>
            <a:srgbClr val="0289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9" name="椭圆 28"/>
          <p:cNvSpPr/>
          <p:nvPr/>
        </p:nvSpPr>
        <p:spPr>
          <a:xfrm flipH="1">
            <a:off x="1751750" y="2286015"/>
            <a:ext cx="93232" cy="93232"/>
          </a:xfrm>
          <a:prstGeom prst="ellipse">
            <a:avLst/>
          </a:prstGeom>
          <a:solidFill>
            <a:srgbClr val="F3C3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2" name="椭圆 41"/>
          <p:cNvSpPr/>
          <p:nvPr/>
        </p:nvSpPr>
        <p:spPr>
          <a:xfrm>
            <a:off x="3470884" y="4458192"/>
            <a:ext cx="394156" cy="394156"/>
          </a:xfrm>
          <a:prstGeom prst="ellipse">
            <a:avLst/>
          </a:prstGeom>
          <a:solidFill>
            <a:srgbClr val="F3C3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3" name="椭圆 42"/>
          <p:cNvSpPr/>
          <p:nvPr/>
        </p:nvSpPr>
        <p:spPr>
          <a:xfrm flipH="1">
            <a:off x="2450874" y="3799595"/>
            <a:ext cx="228245" cy="228245"/>
          </a:xfrm>
          <a:prstGeom prst="ellipse">
            <a:avLst/>
          </a:prstGeom>
          <a:solidFill>
            <a:srgbClr val="E94E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4" name="椭圆 43"/>
          <p:cNvSpPr/>
          <p:nvPr/>
        </p:nvSpPr>
        <p:spPr>
          <a:xfrm flipH="1">
            <a:off x="1646086" y="3254951"/>
            <a:ext cx="93232" cy="93232"/>
          </a:xfrm>
          <a:prstGeom prst="ellipse">
            <a:avLst/>
          </a:prstGeom>
          <a:solidFill>
            <a:srgbClr val="01D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5" name="椭圆 44"/>
          <p:cNvSpPr/>
          <p:nvPr/>
        </p:nvSpPr>
        <p:spPr>
          <a:xfrm flipH="1">
            <a:off x="1892926" y="4401131"/>
            <a:ext cx="93232" cy="93232"/>
          </a:xfrm>
          <a:prstGeom prst="ellipse">
            <a:avLst/>
          </a:prstGeom>
          <a:solidFill>
            <a:srgbClr val="0289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6" name="椭圆 45"/>
          <p:cNvSpPr/>
          <p:nvPr/>
        </p:nvSpPr>
        <p:spPr>
          <a:xfrm flipH="1">
            <a:off x="9482336" y="2766377"/>
            <a:ext cx="228245" cy="228245"/>
          </a:xfrm>
          <a:prstGeom prst="ellipse">
            <a:avLst/>
          </a:prstGeom>
          <a:solidFill>
            <a:srgbClr val="F3C3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7" name="椭圆 46"/>
          <p:cNvSpPr/>
          <p:nvPr/>
        </p:nvSpPr>
        <p:spPr>
          <a:xfrm flipH="1">
            <a:off x="9599880" y="1609791"/>
            <a:ext cx="93232" cy="93232"/>
          </a:xfrm>
          <a:prstGeom prst="ellipse">
            <a:avLst/>
          </a:prstGeom>
          <a:solidFill>
            <a:srgbClr val="DE6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8" name="椭圆 47"/>
          <p:cNvSpPr/>
          <p:nvPr/>
        </p:nvSpPr>
        <p:spPr>
          <a:xfrm flipH="1">
            <a:off x="10265008" y="2526655"/>
            <a:ext cx="93232" cy="93232"/>
          </a:xfrm>
          <a:prstGeom prst="ellipse">
            <a:avLst/>
          </a:prstGeom>
          <a:solidFill>
            <a:srgbClr val="0289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9" name="椭圆 48"/>
          <p:cNvSpPr/>
          <p:nvPr/>
        </p:nvSpPr>
        <p:spPr>
          <a:xfrm>
            <a:off x="8663692" y="4383597"/>
            <a:ext cx="394156" cy="394156"/>
          </a:xfrm>
          <a:prstGeom prst="ellipse">
            <a:avLst/>
          </a:prstGeom>
          <a:solidFill>
            <a:srgbClr val="E94E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0" name="椭圆 49"/>
          <p:cNvSpPr/>
          <p:nvPr/>
        </p:nvSpPr>
        <p:spPr>
          <a:xfrm flipH="1">
            <a:off x="9404790" y="3749729"/>
            <a:ext cx="228245" cy="228245"/>
          </a:xfrm>
          <a:prstGeom prst="ellipse">
            <a:avLst/>
          </a:prstGeom>
          <a:solidFill>
            <a:srgbClr val="0289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1" name="椭圆 50"/>
          <p:cNvSpPr/>
          <p:nvPr/>
        </p:nvSpPr>
        <p:spPr>
          <a:xfrm flipH="1">
            <a:off x="10432228" y="3466716"/>
            <a:ext cx="93232" cy="93232"/>
          </a:xfrm>
          <a:prstGeom prst="ellipse">
            <a:avLst/>
          </a:prstGeom>
          <a:solidFill>
            <a:srgbClr val="E94E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2" name="椭圆 51"/>
          <p:cNvSpPr/>
          <p:nvPr/>
        </p:nvSpPr>
        <p:spPr>
          <a:xfrm flipH="1">
            <a:off x="10053327" y="4319568"/>
            <a:ext cx="128180" cy="128180"/>
          </a:xfrm>
          <a:prstGeom prst="ellipse">
            <a:avLst/>
          </a:prstGeom>
          <a:solidFill>
            <a:srgbClr val="F3C3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bldLvl="0" animBg="1"/>
      <p:bldP spid="16" grpId="0" bldLvl="0" animBg="1"/>
      <p:bldP spid="17" grpId="0" bldLvl="0" animBg="1"/>
      <p:bldP spid="19" grpId="0" bldLvl="0" animBg="1"/>
      <p:bldP spid="20" grpId="0" bldLvl="0" animBg="1"/>
      <p:bldP spid="21" grpId="0" bldLvl="0" animBg="1"/>
      <p:bldP spid="22" grpId="0" bldLvl="0" animBg="1"/>
      <p:bldP spid="23" grpId="0" bldLvl="0" animBg="1"/>
      <p:bldP spid="25" grpId="0" bldLvl="0" animBg="1"/>
      <p:bldP spid="26" grpId="0" bldLvl="0" animBg="1"/>
      <p:bldP spid="27" grpId="0" bldLvl="0" animBg="1"/>
      <p:bldP spid="28" grpId="0" bldLvl="0" animBg="1"/>
      <p:bldP spid="29" grpId="0" bldLvl="0" animBg="1"/>
      <p:bldP spid="42" grpId="0" bldLvl="0" animBg="1"/>
      <p:bldP spid="43" grpId="0" bldLvl="0" animBg="1"/>
      <p:bldP spid="44" grpId="0" bldLvl="0" animBg="1"/>
      <p:bldP spid="45" grpId="0" bldLvl="0" animBg="1"/>
      <p:bldP spid="46" grpId="0" bldLvl="0" animBg="1"/>
      <p:bldP spid="47" grpId="0" bldLvl="0" animBg="1"/>
      <p:bldP spid="48" grpId="0" bldLvl="0" animBg="1"/>
      <p:bldP spid="49" grpId="0" bldLvl="0" animBg="1"/>
      <p:bldP spid="50" grpId="0" bldLvl="0" animBg="1"/>
      <p:bldP spid="51" grpId="0" bldLvl="0" animBg="1"/>
      <p:bldP spid="52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97607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3220" y="766445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TextBox 6"/>
          <p:cNvSpPr txBox="1"/>
          <p:nvPr/>
        </p:nvSpPr>
        <p:spPr>
          <a:xfrm>
            <a:off x="363855" y="152400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06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1235075" y="191770"/>
            <a:ext cx="407162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 dirty="0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服务社区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845820" y="1409700"/>
            <a:ext cx="8415655" cy="45231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范仲淹是北宋名臣,他的收入十分高,但奇怪的是,他的生活却相当贫寒。他的钱用到哪里了?皇帝曾封赏他百两黄金,他用来周济穷人，买地办学,兴建起一座苏州府学。到了晚年,他将自己的余财都拿来在家乡买了一千多亩良田,并将这一千多亩良田无偿捐出来,成立了一个“范氏义庄”,由范氏族人共有共管,救济穷困族人﹐同时也会周济附近其他穷人。“范氏义庄”堪称古代的“基金会”。这个“基金会”从范仲淹创立开始,存在了八百余年。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82455" y="1882140"/>
            <a:ext cx="2340610" cy="3578225"/>
          </a:xfrm>
          <a:prstGeom prst="ellipse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6418555" y="6001305"/>
            <a:ext cx="19885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F7FDF1"/>
                </a:solidFill>
              </a:rPr>
              <a:t>https://www.ypppt.com/</a:t>
            </a:r>
            <a:endParaRPr lang="zh-CN" altLang="en-US" sz="1200" dirty="0">
              <a:solidFill>
                <a:srgbClr val="F7FDF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3220" y="766445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TextBox 6"/>
          <p:cNvSpPr txBox="1"/>
          <p:nvPr/>
        </p:nvSpPr>
        <p:spPr>
          <a:xfrm>
            <a:off x="363855" y="152400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06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1235075" y="191770"/>
            <a:ext cx="407162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服务社区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981710" y="1416050"/>
            <a:ext cx="6817360" cy="46158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2800" b="1" dirty="0"/>
              <a:t>     </a:t>
            </a:r>
            <a:r>
              <a:rPr lang="zh-CN" altLang="en-US" sz="2800" b="1" dirty="0"/>
              <a:t>2020年春节,新型冠状病毒突然暴发,武汉的疫情牵动全国人民的心。一方有难,八方支援。来自全国各地、海外华夏同胞的医生、护士、专家、医用物资、生活物资源源不断到达武汉﹐人员亲自参与,物资直接运送﹑网上捐赠，不计报酬、无畏生死，全国人民都在为抗击疫情出一份力。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32750" y="3521075"/>
            <a:ext cx="4010025" cy="25107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3220" y="766445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TextBox 6"/>
          <p:cNvSpPr txBox="1"/>
          <p:nvPr/>
        </p:nvSpPr>
        <p:spPr>
          <a:xfrm>
            <a:off x="363855" y="152400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06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1235075" y="191770"/>
            <a:ext cx="407162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服务社区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0630" y="3127375"/>
            <a:ext cx="3797935" cy="2818130"/>
          </a:xfrm>
          <a:prstGeom prst="round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99415" y="2209165"/>
            <a:ext cx="10684510" cy="58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kern="0" dirty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    你</a:t>
            </a:r>
            <a:r>
              <a:rPr lang="zh-CN" altLang="en-US" sz="3200" b="1" kern="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如何理解田家炳爷爷所说</a:t>
            </a:r>
            <a:r>
              <a:rPr lang="zh-CN" altLang="en-US" sz="3200" b="1" kern="0" dirty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的“</a:t>
            </a:r>
            <a:r>
              <a:rPr lang="zh-CN" altLang="en-US" sz="3200" b="1" kern="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有‘心’的慈善”？</a:t>
            </a:r>
          </a:p>
        </p:txBody>
      </p:sp>
      <p:sp>
        <p:nvSpPr>
          <p:cNvPr id="12" name="椭圆形标注 11"/>
          <p:cNvSpPr/>
          <p:nvPr/>
        </p:nvSpPr>
        <p:spPr>
          <a:xfrm>
            <a:off x="762825" y="3127078"/>
            <a:ext cx="4248178" cy="2880120"/>
          </a:xfrm>
          <a:prstGeom prst="wedgeEllipseCallout">
            <a:avLst>
              <a:gd name="adj1" fmla="val 55422"/>
              <a:gd name="adj2" fmla="val 34100"/>
            </a:avLst>
          </a:prstGeom>
          <a:solidFill>
            <a:schemeClr val="accent5">
              <a:lumMod val="60000"/>
              <a:lumOff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44000" rIns="72000" rtlCol="0" anchor="ctr"/>
          <a:lstStyle/>
          <a:p>
            <a:r>
              <a:rPr lang="zh-CN" altLang="en-US" sz="2400" dirty="0" smtClean="0">
                <a:solidFill>
                  <a:prstClr val="white"/>
                </a:solidFill>
                <a:latin typeface="楷体" panose="02010609060101010101" charset="-122"/>
                <a:ea typeface="楷体" panose="02010609060101010101" charset="-122"/>
              </a:rPr>
              <a:t>    “</a:t>
            </a:r>
            <a:r>
              <a:rPr lang="zh-CN" altLang="en-US" sz="2400" dirty="0">
                <a:solidFill>
                  <a:prstClr val="white"/>
                </a:solidFill>
                <a:latin typeface="楷体" panose="02010609060101010101" charset="-122"/>
                <a:ea typeface="楷体" panose="02010609060101010101" charset="-122"/>
              </a:rPr>
              <a:t>做善事不一定要有钱，最重要的是真心实意。你不要考虑自己做的是大善还是小善，小善积累下来就变成大善。”</a:t>
            </a:r>
          </a:p>
        </p:txBody>
      </p:sp>
      <p:sp>
        <p:nvSpPr>
          <p:cNvPr id="7" name="矩形 6"/>
          <p:cNvSpPr/>
          <p:nvPr/>
        </p:nvSpPr>
        <p:spPr>
          <a:xfrm>
            <a:off x="4627515" y="1289650"/>
            <a:ext cx="1859280" cy="615315"/>
          </a:xfrm>
          <a:prstGeom prst="rect">
            <a:avLst/>
          </a:prstGeom>
          <a:ln>
            <a:noFill/>
          </a:ln>
        </p:spPr>
        <p:txBody>
          <a:bodyPr wrap="none" lIns="36000" tIns="0" rIns="36000" bIns="0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lvl="0"/>
            <a:r>
              <a:rPr lang="zh-CN" altLang="en-US" sz="4000" b="1" kern="1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12700" dist="38100" dir="2700000" algn="tl" rotWithShape="0">
                    <a:srgbClr val="BFD54E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想一想</a:t>
            </a:r>
            <a:r>
              <a:rPr lang="en-US" altLang="zh-CN" sz="4000" b="1" kern="1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12700" dist="38100" dir="2700000" algn="tl" rotWithShape="0">
                    <a:srgbClr val="BFD54E"/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3220" y="766445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TextBox 6"/>
          <p:cNvSpPr txBox="1"/>
          <p:nvPr/>
        </p:nvSpPr>
        <p:spPr>
          <a:xfrm>
            <a:off x="363855" y="152400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06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1235075" y="191770"/>
            <a:ext cx="407162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服务社区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502410" y="2418715"/>
            <a:ext cx="5136515" cy="26765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2800" b="1" dirty="0"/>
              <a:t>   </a:t>
            </a:r>
            <a:r>
              <a:rPr lang="zh-CN" altLang="en-US" sz="2800" b="1" dirty="0"/>
              <a:t>志愿者是指不为获取任何物质报酬，主动承担社会责任,奉献个人时间和精力,开展有益于社会或个人的活动的人。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67015" y="2717165"/>
            <a:ext cx="3051810" cy="23780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3220" y="766445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TextBox 6"/>
          <p:cNvSpPr txBox="1"/>
          <p:nvPr/>
        </p:nvSpPr>
        <p:spPr>
          <a:xfrm>
            <a:off x="363855" y="152400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06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1235075" y="191770"/>
            <a:ext cx="407162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服务社区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235075" y="2555875"/>
            <a:ext cx="4662805" cy="2584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en-US" altLang="zh-CN" sz="3600" b="1" dirty="0">
                <a:sym typeface="+mn-ea"/>
              </a:rPr>
              <a:t>   </a:t>
            </a:r>
            <a:r>
              <a:rPr lang="zh-CN" altLang="en-US" sz="3600" b="1" dirty="0">
                <a:sym typeface="+mn-ea"/>
              </a:rPr>
              <a:t>几个同学利用节假日到街头清除小广告,为美化城市出一份力。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48500" y="2675890"/>
            <a:ext cx="3975100" cy="23444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3220" y="766445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TextBox 6"/>
          <p:cNvSpPr txBox="1"/>
          <p:nvPr/>
        </p:nvSpPr>
        <p:spPr>
          <a:xfrm>
            <a:off x="363855" y="152400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06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1235075" y="191770"/>
            <a:ext cx="407162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服务社区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702435" y="2246630"/>
            <a:ext cx="4250055" cy="3046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en-US" altLang="zh-CN" sz="3200" b="1" dirty="0">
                <a:sym typeface="+mn-ea"/>
              </a:rPr>
              <a:t>   </a:t>
            </a:r>
            <a:r>
              <a:rPr lang="zh-CN" altLang="en-US" sz="3200" b="1" dirty="0">
                <a:sym typeface="+mn-ea"/>
              </a:rPr>
              <a:t>学校发起“走进敬老院,关爱老年人”活动,组织学生到敬老院教老年人使用电脑。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98640" y="2426970"/>
            <a:ext cx="3989070" cy="26854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3220" y="766445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TextBox 6"/>
          <p:cNvSpPr txBox="1"/>
          <p:nvPr/>
        </p:nvSpPr>
        <p:spPr>
          <a:xfrm>
            <a:off x="363855" y="152400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06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1235075" y="191770"/>
            <a:ext cx="407162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服务社区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5306695" y="2773680"/>
            <a:ext cx="4668520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en-US" altLang="zh-CN" sz="3200" b="1" dirty="0">
                <a:sym typeface="+mn-ea"/>
              </a:rPr>
              <a:t>    </a:t>
            </a:r>
            <a:r>
              <a:rPr lang="zh-CN" altLang="en-US" sz="3200" b="1" dirty="0">
                <a:sym typeface="+mn-ea"/>
              </a:rPr>
              <a:t>两个中学生看到一位老人颤颤巍巍地上地铁,连忙上前搀扶。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89480" y="1986280"/>
            <a:ext cx="2162175" cy="3295650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3220" y="766445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TextBox 6"/>
          <p:cNvSpPr txBox="1"/>
          <p:nvPr/>
        </p:nvSpPr>
        <p:spPr>
          <a:xfrm>
            <a:off x="363855" y="152400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06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1235075" y="191770"/>
            <a:ext cx="407162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服务社区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571625" y="2506345"/>
            <a:ext cx="4377055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en-US" altLang="zh-CN" sz="3200" b="1" dirty="0">
                <a:sym typeface="+mn-ea"/>
              </a:rPr>
              <a:t>  </a:t>
            </a:r>
            <a:r>
              <a:rPr lang="zh-CN" altLang="en-US" sz="3200" b="1" dirty="0">
                <a:sym typeface="+mn-ea"/>
              </a:rPr>
              <a:t>两位中学生利用周末,主动走上街头,做交通文明劝导员。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24675" y="2202180"/>
            <a:ext cx="3648075" cy="29146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af2b6ef0-2034-410f-ba30-4c4679eb2cb5}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575</Words>
  <Application>Microsoft Office PowerPoint</Application>
  <PresentationFormat>宽屏</PresentationFormat>
  <Paragraphs>57</Paragraphs>
  <Slides>13</Slides>
  <Notes>11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13</vt:i4>
      </vt:variant>
    </vt:vector>
  </HeadingPairs>
  <TitlesOfParts>
    <vt:vector size="25" baseType="lpstr">
      <vt:lpstr>Meiryo</vt:lpstr>
      <vt:lpstr>黑体</vt:lpstr>
      <vt:lpstr>楷体</vt:lpstr>
      <vt:lpstr>宋体</vt:lpstr>
      <vt:lpstr>微软雅黑</vt:lpstr>
      <vt:lpstr>幼圆</vt:lpstr>
      <vt:lpstr>Arial</vt:lpstr>
      <vt:lpstr>Calibri</vt:lpstr>
      <vt:lpstr>Calibri Light</vt:lpstr>
      <vt:lpstr>Times New Roman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84</cp:revision>
  <dcterms:created xsi:type="dcterms:W3CDTF">2020-05-18T00:36:00Z</dcterms:created>
  <dcterms:modified xsi:type="dcterms:W3CDTF">2022-05-07T02:51:36Z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