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5"/>
  </p:notesMasterIdLst>
  <p:sldIdLst>
    <p:sldId id="270" r:id="rId3"/>
    <p:sldId id="506" r:id="rId4"/>
    <p:sldId id="507" r:id="rId5"/>
    <p:sldId id="508" r:id="rId6"/>
    <p:sldId id="310" r:id="rId7"/>
    <p:sldId id="447" r:id="rId8"/>
    <p:sldId id="515" r:id="rId9"/>
    <p:sldId id="516" r:id="rId10"/>
    <p:sldId id="517" r:id="rId11"/>
    <p:sldId id="495" r:id="rId12"/>
    <p:sldId id="258" r:id="rId13"/>
    <p:sldId id="51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688DD0"/>
    <a:srgbClr val="73AF47"/>
    <a:srgbClr val="FE95F5"/>
    <a:srgbClr val="704155"/>
    <a:srgbClr val="EB1D2A"/>
    <a:srgbClr val="52ABFF"/>
    <a:srgbClr val="FF9778"/>
    <a:srgbClr val="72C044"/>
    <a:srgbClr val="EFB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83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094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463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1359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802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792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21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8992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186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391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651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384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360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201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614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297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986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0639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5529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100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871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48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00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3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7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890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1" y="261007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35" y="766447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73555" y="217172"/>
            <a:ext cx="5497831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第一单元 我们一家人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152389" y="2075180"/>
            <a:ext cx="63303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54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读</a:t>
            </a:r>
            <a:r>
              <a:rPr lang="zh-CN" altLang="en-US" sz="5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懂彼此的心</a:t>
            </a:r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6" y="1541145"/>
            <a:ext cx="3975100" cy="39751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575999" y="3643304"/>
            <a:ext cx="148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第</a:t>
            </a:r>
            <a:r>
              <a:rPr lang="en-US" altLang="zh-CN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2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课</a:t>
            </a:r>
            <a:r>
              <a:rPr lang="zh-CN" altLang="en-US" sz="28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  <a:sym typeface="+mn-ea"/>
              </a:rPr>
              <a:t>时</a:t>
            </a:r>
          </a:p>
        </p:txBody>
      </p:sp>
      <p:sp>
        <p:nvSpPr>
          <p:cNvPr id="12" name="矩形 11"/>
          <p:cNvSpPr/>
          <p:nvPr/>
        </p:nvSpPr>
        <p:spPr>
          <a:xfrm>
            <a:off x="7641724" y="4692589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017521" y="2224407"/>
            <a:ext cx="3434715" cy="34347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rgbClr val="688D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相互理解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30601" y="2624456"/>
            <a:ext cx="2408555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交流有方法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30601" y="3649981"/>
            <a:ext cx="2408555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沟通有技巧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530601" y="4676776"/>
            <a:ext cx="2408555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3200" b="1"/>
              <a:t>用心发现美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1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8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1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1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1" y="4600898"/>
            <a:ext cx="546215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9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1" y="2400343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1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1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5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5" y="3799597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7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7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9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3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1" y="3749731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90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相互理解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242060" y="2847975"/>
            <a:ext cx="9916795" cy="2483485"/>
            <a:chOff x="1546" y="3595"/>
            <a:chExt cx="15617" cy="3911"/>
          </a:xfrm>
        </p:grpSpPr>
        <p:sp>
          <p:nvSpPr>
            <p:cNvPr id="10" name="圆角矩形 9"/>
            <p:cNvSpPr/>
            <p:nvPr/>
          </p:nvSpPr>
          <p:spPr>
            <a:xfrm>
              <a:off x="1546" y="3595"/>
              <a:ext cx="15617" cy="391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776" y="4316"/>
              <a:ext cx="13953" cy="247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altLang="en-US" sz="3200" b="1" dirty="0">
                  <a:solidFill>
                    <a:srgbClr val="FF0000"/>
                  </a:solidFill>
                </a:rPr>
                <a:t>游戏规则:</a:t>
              </a:r>
              <a:r>
                <a:rPr lang="zh-CN" altLang="en-US" sz="3200" b="1" dirty="0"/>
                <a:t>每位同学拿起桌上的白色A4纸,按老师的指令操作,不能说话,自己独立完成。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912995" y="1432560"/>
            <a:ext cx="2492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第一轮游戏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500326" y="1642369"/>
            <a:ext cx="2104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7FDF1"/>
                </a:solidFill>
              </a:rPr>
              <a:t>https://www.ypppt.com/</a:t>
            </a:r>
            <a:endParaRPr lang="zh-CN" altLang="en-US" sz="12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相互理解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259205" y="2086611"/>
            <a:ext cx="6106795" cy="33239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/>
              <a:t>   </a:t>
            </a:r>
            <a:r>
              <a:rPr lang="zh-CN" altLang="en-US" sz="2800" b="1" dirty="0"/>
              <a:t>请把手中的纸对折,再对折,沿着第二条对折线,先折左上角再折右上角，然后把底部多余的纸往上折,翻过来重复相同的动作,最后把边角塞进去，把底部撑开,把作品立在桌子上。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9441" y="2251075"/>
            <a:ext cx="3451225" cy="3158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圆角矩形 9"/>
          <p:cNvSpPr/>
          <p:nvPr/>
        </p:nvSpPr>
        <p:spPr>
          <a:xfrm>
            <a:off x="1182371" y="2720977"/>
            <a:ext cx="9916795" cy="2483485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相互理解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734821" y="2809241"/>
            <a:ext cx="8722995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</a:rPr>
              <a:t>游戏规则:</a:t>
            </a:r>
            <a:r>
              <a:rPr lang="zh-CN" altLang="en-US" sz="3200" b="1" dirty="0"/>
              <a:t>每位同学拿起桌上的红色A4纸,按老师的指令操作，可以在游戏过程中对有疑问的指令提出问题。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645660" y="1543685"/>
            <a:ext cx="2492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第二轮游戏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相互理解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170431" y="1736092"/>
            <a:ext cx="774255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/>
              <a:t>  </a:t>
            </a:r>
            <a:r>
              <a:rPr lang="zh-CN" altLang="en-US" sz="2800" b="1" dirty="0"/>
              <a:t>站在父母的角度思考,反省自己有什么地方做的不够好,然后与父母一起商量解决问题的方</a:t>
            </a:r>
            <a:r>
              <a:rPr lang="zh-CN" altLang="en-US" sz="2800" b="1" dirty="0" smtClean="0"/>
              <a:t>法。</a:t>
            </a:r>
            <a:endParaRPr lang="zh-CN" altLang="en-US" sz="28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2004062" y="4008122"/>
            <a:ext cx="80752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800" b="1">
                <a:sym typeface="+mn-ea"/>
              </a:rPr>
              <a:t>     </a:t>
            </a:r>
            <a:r>
              <a:rPr lang="zh-CN" altLang="en-US" sz="2800" b="1">
                <a:sym typeface="+mn-ea"/>
              </a:rPr>
              <a:t>先努力平复自己情绪,不激化矛盾,等家人心平气和时再说明道理,争取家人的理解.....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相互理解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954531" y="2409192"/>
            <a:ext cx="8283575" cy="26776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/>
              <a:t>       </a:t>
            </a:r>
            <a:r>
              <a:rPr lang="zh-CN" altLang="en-US" sz="2800" b="1" dirty="0"/>
              <a:t>分析矛盾冲突的原因,思考解决问题的方法,判断最为有效的方式,戒去口不择言的冲动，与父母心平气和的交谈,能让我们与父母读懂彼此的心，自然而然解决了家庭矛盾。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相互理解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1860" y="2397760"/>
            <a:ext cx="5038091" cy="29413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52320" y="2927986"/>
            <a:ext cx="3001011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200" b="1" dirty="0"/>
              <a:t>王玉珺的困惑是什么?妈妈如何开导她的?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相互理解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387977" y="2733675"/>
            <a:ext cx="4680585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600" b="1" dirty="0"/>
              <a:t>   </a:t>
            </a:r>
            <a:r>
              <a:rPr lang="zh-CN" altLang="en-US" sz="3600" b="1" dirty="0"/>
              <a:t>聊自己的学习生活现状、聊身边的人、聊身边的事......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0026" y="2106295"/>
            <a:ext cx="3583305" cy="3211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4071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相互理解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770756" y="2710181"/>
            <a:ext cx="5662295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/>
              <a:t>   </a:t>
            </a:r>
            <a:r>
              <a:rPr lang="zh-CN" altLang="en-US" sz="3200" b="1" dirty="0"/>
              <a:t>常用的沟通方式:面对面交谈、微信对话、qq对话、写信、留便条、召开家庭会议....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0426" y="3340100"/>
            <a:ext cx="1774191" cy="142430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4196" y="1885317"/>
            <a:ext cx="1245235" cy="1454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427</Words>
  <Application>Microsoft Office PowerPoint</Application>
  <PresentationFormat>宽屏</PresentationFormat>
  <Paragraphs>51</Paragraphs>
  <Slides>12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54</cp:revision>
  <dcterms:created xsi:type="dcterms:W3CDTF">2020-05-18T00:36:00Z</dcterms:created>
  <dcterms:modified xsi:type="dcterms:W3CDTF">2022-05-06T00:49:36Z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