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9" r:id="rId2"/>
  </p:sldMasterIdLst>
  <p:notesMasterIdLst>
    <p:notesMasterId r:id="rId20"/>
  </p:notesMasterIdLst>
  <p:handoutMasterIdLst>
    <p:handoutMasterId r:id="rId21"/>
  </p:handoutMasterIdLst>
  <p:sldIdLst>
    <p:sldId id="317" r:id="rId3"/>
    <p:sldId id="289" r:id="rId4"/>
    <p:sldId id="293" r:id="rId5"/>
    <p:sldId id="292" r:id="rId6"/>
    <p:sldId id="295" r:id="rId7"/>
    <p:sldId id="290" r:id="rId8"/>
    <p:sldId id="291" r:id="rId9"/>
    <p:sldId id="296" r:id="rId10"/>
    <p:sldId id="280" r:id="rId11"/>
    <p:sldId id="308" r:id="rId12"/>
    <p:sldId id="285" r:id="rId13"/>
    <p:sldId id="310" r:id="rId14"/>
    <p:sldId id="311" r:id="rId15"/>
    <p:sldId id="287" r:id="rId16"/>
    <p:sldId id="312" r:id="rId17"/>
    <p:sldId id="315" r:id="rId18"/>
    <p:sldId id="318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37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6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王世光" initials="王世光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7E9BD"/>
    <a:srgbClr val="87B83E"/>
    <a:srgbClr val="E6F1D7"/>
    <a:srgbClr val="BFD54E"/>
    <a:srgbClr val="CDDCDF"/>
    <a:srgbClr val="7B6142"/>
    <a:srgbClr val="C0A47D"/>
    <a:srgbClr val="ECE7E0"/>
    <a:srgbClr val="E0D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34" y="114"/>
      </p:cViewPr>
      <p:guideLst>
        <p:guide orient="horz" pos="2164"/>
        <p:guide pos="37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6"/>
        <p:guide pos="2129"/>
      </p:guideLst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pPr>
                <a:defRPr/>
              </a:pPr>
              <a:t>2022/5/5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941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pPr/>
              <a:t>2022/5/5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08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317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2840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19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473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691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236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9788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464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227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88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114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791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00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284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4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637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08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399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175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5708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1774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343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22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198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957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491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783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481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6373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5080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60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6"/>
          <p:cNvGrpSpPr/>
          <p:nvPr userDrawn="1"/>
        </p:nvGrpSpPr>
        <p:grpSpPr>
          <a:xfrm>
            <a:off x="0" y="-1"/>
            <a:ext cx="12192000" cy="6858001"/>
            <a:chOff x="0" y="-1"/>
            <a:chExt cx="9144000" cy="6858001"/>
          </a:xfrm>
        </p:grpSpPr>
        <p:sp>
          <p:nvSpPr>
            <p:cNvPr id="38" name="内容占位符 2"/>
            <p:cNvSpPr txBox="1"/>
            <p:nvPr/>
          </p:nvSpPr>
          <p:spPr>
            <a:xfrm>
              <a:off x="755577" y="925612"/>
              <a:ext cx="777686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eaLnBrk="1" hangingPunct="1">
                <a:buNone/>
              </a:pPr>
              <a:r>
                <a:rPr lang="zh-CN" altLang="en-US" sz="3200" kern="0" dirty="0">
                  <a:solidFill>
                    <a:prstClr val="black"/>
                  </a:solidFill>
                  <a:ea typeface="楷体" panose="02010609060101010101" pitchFamily="49" charset="-122"/>
                </a:rPr>
                <a:t>添加标题文字内容楷体</a:t>
              </a:r>
              <a:r>
                <a:rPr lang="en-US" altLang="zh-CN" sz="3200" kern="0" dirty="0">
                  <a:solidFill>
                    <a:prstClr val="black"/>
                  </a:solidFill>
                  <a:ea typeface="楷体" panose="02010609060101010101" pitchFamily="49" charset="-122"/>
                </a:rPr>
                <a:t>32</a:t>
              </a:r>
              <a:r>
                <a:rPr lang="zh-CN" altLang="en-US" sz="3200" kern="0" dirty="0">
                  <a:solidFill>
                    <a:prstClr val="black"/>
                  </a:solidFill>
                  <a:ea typeface="楷体" panose="02010609060101010101" pitchFamily="49" charset="-122"/>
                </a:rPr>
                <a:t>号</a:t>
              </a:r>
            </a:p>
          </p:txBody>
        </p:sp>
        <p:sp>
          <p:nvSpPr>
            <p:cNvPr id="39" name="椭圆形标注 38"/>
            <p:cNvSpPr/>
            <p:nvPr/>
          </p:nvSpPr>
          <p:spPr>
            <a:xfrm>
              <a:off x="4272680" y="4044856"/>
              <a:ext cx="3179520" cy="1712563"/>
            </a:xfrm>
            <a:prstGeom prst="wedgeEllipseCallout">
              <a:avLst>
                <a:gd name="adj1" fmla="val -63527"/>
                <a:gd name="adj2" fmla="val -4504"/>
              </a:avLst>
            </a:prstGeom>
            <a:solidFill>
              <a:srgbClr val="7B614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4000" rIns="72000" rtlCol="0" anchor="ctr"/>
            <a:lstStyle/>
            <a:p>
              <a:pPr>
                <a:defRPr/>
              </a:pPr>
              <a:r>
                <a:rPr lang="zh-CN" altLang="en-US" sz="2400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添加文字内容楷体</a:t>
              </a:r>
              <a:r>
                <a:rPr lang="en-US" altLang="zh-CN" sz="2400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r>
                <a:rPr lang="zh-CN" altLang="en-US" sz="2400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号，添加文字内容楷体</a:t>
              </a:r>
              <a:r>
                <a:rPr lang="en-US" altLang="zh-CN" sz="2400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r>
                <a:rPr lang="zh-CN" altLang="en-US" sz="2400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号</a:t>
              </a: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035593" y="1776476"/>
              <a:ext cx="2088145" cy="1423924"/>
            </a:xfrm>
            <a:prstGeom prst="roundRect">
              <a:avLst>
                <a:gd name="adj" fmla="val 4312"/>
              </a:avLst>
            </a:prstGeom>
            <a:solidFill>
              <a:srgbClr val="ECE7E0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kern="0" dirty="0">
                  <a:solidFill>
                    <a:prstClr val="black"/>
                  </a:solidFill>
                  <a:ea typeface="楷体" panose="02010609060101010101" pitchFamily="49" charset="-122"/>
                </a:rPr>
                <a:t>图片</a:t>
              </a: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3577087" y="1776476"/>
              <a:ext cx="2088145" cy="1423924"/>
            </a:xfrm>
            <a:prstGeom prst="roundRect">
              <a:avLst>
                <a:gd name="adj" fmla="val 4312"/>
              </a:avLst>
            </a:prstGeom>
            <a:solidFill>
              <a:srgbClr val="ECE7E0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kern="0" dirty="0">
                  <a:solidFill>
                    <a:prstClr val="black"/>
                  </a:solidFill>
                  <a:ea typeface="楷体" panose="02010609060101010101" pitchFamily="49" charset="-122"/>
                </a:rPr>
                <a:t>图片</a:t>
              </a: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6118581" y="1776476"/>
              <a:ext cx="2088145" cy="1423924"/>
            </a:xfrm>
            <a:prstGeom prst="roundRect">
              <a:avLst>
                <a:gd name="adj" fmla="val 4312"/>
              </a:avLst>
            </a:prstGeom>
            <a:solidFill>
              <a:srgbClr val="ECE7E0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kern="0" dirty="0">
                  <a:solidFill>
                    <a:prstClr val="black"/>
                  </a:solidFill>
                  <a:ea typeface="楷体" panose="02010609060101010101" pitchFamily="49" charset="-122"/>
                </a:rPr>
                <a:t>图片</a:t>
              </a: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1035593" y="3717012"/>
              <a:ext cx="2816377" cy="2243795"/>
            </a:xfrm>
            <a:prstGeom prst="roundRect">
              <a:avLst>
                <a:gd name="adj" fmla="val 4312"/>
              </a:avLst>
            </a:prstGeom>
            <a:solidFill>
              <a:srgbClr val="ECE7E0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kern="0" dirty="0">
                  <a:solidFill>
                    <a:prstClr val="black"/>
                  </a:solidFill>
                  <a:ea typeface="楷体" panose="02010609060101010101" pitchFamily="49" charset="-122"/>
                </a:rPr>
                <a:t>图片</a:t>
              </a: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56980" y="272086"/>
              <a:ext cx="8830040" cy="6313829"/>
            </a:xfrm>
            <a:custGeom>
              <a:avLst/>
              <a:gdLst>
                <a:gd name="connsiteX0" fmla="*/ 7445643 w 8830040"/>
                <a:gd name="connsiteY0" fmla="*/ 316 h 6313829"/>
                <a:gd name="connsiteX1" fmla="*/ 7740304 w 8830040"/>
                <a:gd name="connsiteY1" fmla="*/ 26916 h 6313829"/>
                <a:gd name="connsiteX2" fmla="*/ 8784368 w 8830040"/>
                <a:gd name="connsiteY2" fmla="*/ 1070980 h 6313829"/>
                <a:gd name="connsiteX3" fmla="*/ 8540851 w 8830040"/>
                <a:gd name="connsiteY3" fmla="*/ 3419377 h 6313829"/>
                <a:gd name="connsiteX4" fmla="*/ 8784368 w 8830040"/>
                <a:gd name="connsiteY4" fmla="*/ 5247113 h 6313829"/>
                <a:gd name="connsiteX5" fmla="*/ 7740304 w 8830040"/>
                <a:gd name="connsiteY5" fmla="*/ 6291177 h 6313829"/>
                <a:gd name="connsiteX6" fmla="*/ 4248251 w 8830040"/>
                <a:gd name="connsiteY6" fmla="*/ 5993245 h 6313829"/>
                <a:gd name="connsiteX7" fmla="*/ 1044066 w 8830040"/>
                <a:gd name="connsiteY7" fmla="*/ 6291177 h 6313829"/>
                <a:gd name="connsiteX8" fmla="*/ 2 w 8830040"/>
                <a:gd name="connsiteY8" fmla="*/ 5247113 h 6313829"/>
                <a:gd name="connsiteX9" fmla="*/ 209651 w 8830040"/>
                <a:gd name="connsiteY9" fmla="*/ 3156912 h 6313829"/>
                <a:gd name="connsiteX10" fmla="*/ 2 w 8830040"/>
                <a:gd name="connsiteY10" fmla="*/ 1070980 h 6313829"/>
                <a:gd name="connsiteX11" fmla="*/ 1044066 w 8830040"/>
                <a:gd name="connsiteY11" fmla="*/ 26916 h 6313829"/>
                <a:gd name="connsiteX12" fmla="*/ 4510718 w 8830040"/>
                <a:gd name="connsiteY12" fmla="*/ 303645 h 6313829"/>
                <a:gd name="connsiteX13" fmla="*/ 7445643 w 8830040"/>
                <a:gd name="connsiteY13" fmla="*/ 316 h 631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30040" h="6313829">
                  <a:moveTo>
                    <a:pt x="7445643" y="316"/>
                  </a:moveTo>
                  <a:cubicBezTo>
                    <a:pt x="7553013" y="1971"/>
                    <a:pt x="7651799" y="10224"/>
                    <a:pt x="7740304" y="26916"/>
                  </a:cubicBezTo>
                  <a:cubicBezTo>
                    <a:pt x="8316925" y="26916"/>
                    <a:pt x="8784368" y="494359"/>
                    <a:pt x="8784368" y="1070980"/>
                  </a:cubicBezTo>
                  <a:cubicBezTo>
                    <a:pt x="8703196" y="1853779"/>
                    <a:pt x="8495022" y="2670444"/>
                    <a:pt x="8540851" y="3419377"/>
                  </a:cubicBezTo>
                  <a:cubicBezTo>
                    <a:pt x="8586680" y="4168310"/>
                    <a:pt x="8957304" y="4768480"/>
                    <a:pt x="8784368" y="5247113"/>
                  </a:cubicBezTo>
                  <a:cubicBezTo>
                    <a:pt x="8784368" y="5823734"/>
                    <a:pt x="8316925" y="6291177"/>
                    <a:pt x="7740304" y="6291177"/>
                  </a:cubicBezTo>
                  <a:cubicBezTo>
                    <a:pt x="6576286" y="6191866"/>
                    <a:pt x="5378402" y="5999423"/>
                    <a:pt x="4248251" y="5993245"/>
                  </a:cubicBezTo>
                  <a:cubicBezTo>
                    <a:pt x="3118100" y="5987067"/>
                    <a:pt x="1752107" y="6415532"/>
                    <a:pt x="1044066" y="6291177"/>
                  </a:cubicBezTo>
                  <a:cubicBezTo>
                    <a:pt x="467445" y="6291177"/>
                    <a:pt x="2" y="5823734"/>
                    <a:pt x="2" y="5247113"/>
                  </a:cubicBezTo>
                  <a:cubicBezTo>
                    <a:pt x="-670" y="4524979"/>
                    <a:pt x="210323" y="3879046"/>
                    <a:pt x="209651" y="3156912"/>
                  </a:cubicBezTo>
                  <a:cubicBezTo>
                    <a:pt x="210323" y="2487001"/>
                    <a:pt x="-670" y="1740891"/>
                    <a:pt x="2" y="1070980"/>
                  </a:cubicBezTo>
                  <a:cubicBezTo>
                    <a:pt x="2" y="494359"/>
                    <a:pt x="467445" y="26916"/>
                    <a:pt x="1044066" y="26916"/>
                  </a:cubicBezTo>
                  <a:cubicBezTo>
                    <a:pt x="2208083" y="107870"/>
                    <a:pt x="3355168" y="307358"/>
                    <a:pt x="4510718" y="303645"/>
                  </a:cubicBezTo>
                  <a:cubicBezTo>
                    <a:pt x="5521824" y="300396"/>
                    <a:pt x="6694052" y="-11275"/>
                    <a:pt x="7445643" y="316"/>
                  </a:cubicBezTo>
                  <a:close/>
                </a:path>
              </a:pathLst>
            </a:custGeom>
            <a:solidFill>
              <a:srgbClr val="BFD5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梯形 44"/>
            <p:cNvSpPr/>
            <p:nvPr/>
          </p:nvSpPr>
          <p:spPr>
            <a:xfrm rot="10800000">
              <a:off x="3117805" y="373685"/>
              <a:ext cx="695593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梯形 45"/>
            <p:cNvSpPr/>
            <p:nvPr/>
          </p:nvSpPr>
          <p:spPr>
            <a:xfrm rot="10223268">
              <a:off x="6282053" y="235407"/>
              <a:ext cx="695593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梯形 46"/>
            <p:cNvSpPr/>
            <p:nvPr/>
          </p:nvSpPr>
          <p:spPr>
            <a:xfrm rot="16488697">
              <a:off x="8254496" y="2225607"/>
              <a:ext cx="695593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梯形 47"/>
            <p:cNvSpPr/>
            <p:nvPr/>
          </p:nvSpPr>
          <p:spPr>
            <a:xfrm rot="15410970">
              <a:off x="8395955" y="4258950"/>
              <a:ext cx="695593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梯形 48"/>
            <p:cNvSpPr/>
            <p:nvPr/>
          </p:nvSpPr>
          <p:spPr>
            <a:xfrm rot="20557374">
              <a:off x="7763772" y="6103459"/>
              <a:ext cx="695593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梯形 49"/>
            <p:cNvSpPr/>
            <p:nvPr/>
          </p:nvSpPr>
          <p:spPr>
            <a:xfrm rot="219803">
              <a:off x="5123440" y="5826128"/>
              <a:ext cx="428316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梯形 50"/>
            <p:cNvSpPr/>
            <p:nvPr/>
          </p:nvSpPr>
          <p:spPr>
            <a:xfrm rot="219803">
              <a:off x="2846945" y="6007261"/>
              <a:ext cx="633476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梯形 51"/>
            <p:cNvSpPr/>
            <p:nvPr/>
          </p:nvSpPr>
          <p:spPr>
            <a:xfrm rot="11736908">
              <a:off x="683116" y="6100076"/>
              <a:ext cx="633476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梯形 52"/>
            <p:cNvSpPr/>
            <p:nvPr/>
          </p:nvSpPr>
          <p:spPr>
            <a:xfrm rot="5400000">
              <a:off x="80166" y="4924254"/>
              <a:ext cx="633476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梯形 53"/>
            <p:cNvSpPr/>
            <p:nvPr/>
          </p:nvSpPr>
          <p:spPr>
            <a:xfrm rot="4715814">
              <a:off x="182348" y="2395785"/>
              <a:ext cx="633476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梯形 54"/>
            <p:cNvSpPr/>
            <p:nvPr/>
          </p:nvSpPr>
          <p:spPr>
            <a:xfrm rot="9090729">
              <a:off x="230293" y="432884"/>
              <a:ext cx="633476" cy="753305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梯形 55"/>
            <p:cNvSpPr/>
            <p:nvPr/>
          </p:nvSpPr>
          <p:spPr>
            <a:xfrm rot="13338523">
              <a:off x="8094811" y="373683"/>
              <a:ext cx="695593" cy="587242"/>
            </a:xfrm>
            <a:prstGeom prst="trapezoid">
              <a:avLst/>
            </a:prstGeom>
            <a:solidFill>
              <a:srgbClr val="87B8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032" y="-1"/>
              <a:ext cx="9142968" cy="6858000"/>
            </a:xfrm>
            <a:custGeom>
              <a:avLst/>
              <a:gdLst>
                <a:gd name="connsiteX0" fmla="*/ 0 w 9142968"/>
                <a:gd name="connsiteY0" fmla="*/ 0 h 6858000"/>
                <a:gd name="connsiteX1" fmla="*/ 9142968 w 9142968"/>
                <a:gd name="connsiteY1" fmla="*/ 0 h 6858000"/>
                <a:gd name="connsiteX2" fmla="*/ 9142968 w 9142968"/>
                <a:gd name="connsiteY2" fmla="*/ 6858000 h 6858000"/>
                <a:gd name="connsiteX3" fmla="*/ 0 w 9142968"/>
                <a:gd name="connsiteY3" fmla="*/ 6858000 h 6858000"/>
                <a:gd name="connsiteX4" fmla="*/ 0 w 9142968"/>
                <a:gd name="connsiteY4" fmla="*/ 0 h 6858000"/>
                <a:gd name="connsiteX5" fmla="*/ 7601591 w 9142968"/>
                <a:gd name="connsiteY5" fmla="*/ 272402 h 6858000"/>
                <a:gd name="connsiteX6" fmla="*/ 4666666 w 9142968"/>
                <a:gd name="connsiteY6" fmla="*/ 575731 h 6858000"/>
                <a:gd name="connsiteX7" fmla="*/ 1200014 w 9142968"/>
                <a:gd name="connsiteY7" fmla="*/ 299002 h 6858000"/>
                <a:gd name="connsiteX8" fmla="*/ 155950 w 9142968"/>
                <a:gd name="connsiteY8" fmla="*/ 1343066 h 6858000"/>
                <a:gd name="connsiteX9" fmla="*/ 365599 w 9142968"/>
                <a:gd name="connsiteY9" fmla="*/ 3428998 h 6858000"/>
                <a:gd name="connsiteX10" fmla="*/ 155950 w 9142968"/>
                <a:gd name="connsiteY10" fmla="*/ 5519199 h 6858000"/>
                <a:gd name="connsiteX11" fmla="*/ 1200014 w 9142968"/>
                <a:gd name="connsiteY11" fmla="*/ 6563263 h 6858000"/>
                <a:gd name="connsiteX12" fmla="*/ 4404199 w 9142968"/>
                <a:gd name="connsiteY12" fmla="*/ 6265331 h 6858000"/>
                <a:gd name="connsiteX13" fmla="*/ 7896252 w 9142968"/>
                <a:gd name="connsiteY13" fmla="*/ 6563263 h 6858000"/>
                <a:gd name="connsiteX14" fmla="*/ 8940316 w 9142968"/>
                <a:gd name="connsiteY14" fmla="*/ 5519199 h 6858000"/>
                <a:gd name="connsiteX15" fmla="*/ 8696799 w 9142968"/>
                <a:gd name="connsiteY15" fmla="*/ 3691463 h 6858000"/>
                <a:gd name="connsiteX16" fmla="*/ 8940316 w 9142968"/>
                <a:gd name="connsiteY16" fmla="*/ 1343066 h 6858000"/>
                <a:gd name="connsiteX17" fmla="*/ 7896252 w 9142968"/>
                <a:gd name="connsiteY17" fmla="*/ 299002 h 6858000"/>
                <a:gd name="connsiteX18" fmla="*/ 7601591 w 9142968"/>
                <a:gd name="connsiteY18" fmla="*/ 2724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42968" h="6858000">
                  <a:moveTo>
                    <a:pt x="0" y="0"/>
                  </a:moveTo>
                  <a:lnTo>
                    <a:pt x="9142968" y="0"/>
                  </a:lnTo>
                  <a:lnTo>
                    <a:pt x="914296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  <a:moveTo>
                    <a:pt x="7601591" y="272402"/>
                  </a:moveTo>
                  <a:cubicBezTo>
                    <a:pt x="6850000" y="260811"/>
                    <a:pt x="5677772" y="572482"/>
                    <a:pt x="4666666" y="575731"/>
                  </a:cubicBezTo>
                  <a:cubicBezTo>
                    <a:pt x="3511116" y="579444"/>
                    <a:pt x="2364031" y="379956"/>
                    <a:pt x="1200014" y="299002"/>
                  </a:cubicBezTo>
                  <a:cubicBezTo>
                    <a:pt x="623393" y="299002"/>
                    <a:pt x="155950" y="766445"/>
                    <a:pt x="155950" y="1343066"/>
                  </a:cubicBezTo>
                  <a:cubicBezTo>
                    <a:pt x="155278" y="2012977"/>
                    <a:pt x="366271" y="2759087"/>
                    <a:pt x="365599" y="3428998"/>
                  </a:cubicBezTo>
                  <a:cubicBezTo>
                    <a:pt x="366271" y="4151132"/>
                    <a:pt x="155278" y="4797065"/>
                    <a:pt x="155950" y="5519199"/>
                  </a:cubicBezTo>
                  <a:cubicBezTo>
                    <a:pt x="155950" y="6095820"/>
                    <a:pt x="623393" y="6563263"/>
                    <a:pt x="1200014" y="6563263"/>
                  </a:cubicBezTo>
                  <a:cubicBezTo>
                    <a:pt x="1908055" y="6687618"/>
                    <a:pt x="3274048" y="6259153"/>
                    <a:pt x="4404199" y="6265331"/>
                  </a:cubicBezTo>
                  <a:cubicBezTo>
                    <a:pt x="5534350" y="6271509"/>
                    <a:pt x="6732234" y="6463952"/>
                    <a:pt x="7896252" y="6563263"/>
                  </a:cubicBezTo>
                  <a:cubicBezTo>
                    <a:pt x="8472873" y="6563263"/>
                    <a:pt x="8940316" y="6095820"/>
                    <a:pt x="8940316" y="5519199"/>
                  </a:cubicBezTo>
                  <a:cubicBezTo>
                    <a:pt x="9113252" y="5040566"/>
                    <a:pt x="8742628" y="4440396"/>
                    <a:pt x="8696799" y="3691463"/>
                  </a:cubicBezTo>
                  <a:cubicBezTo>
                    <a:pt x="8650970" y="2942530"/>
                    <a:pt x="8859144" y="2125865"/>
                    <a:pt x="8940316" y="1343066"/>
                  </a:cubicBezTo>
                  <a:cubicBezTo>
                    <a:pt x="8940316" y="766445"/>
                    <a:pt x="8472873" y="299002"/>
                    <a:pt x="7896252" y="299002"/>
                  </a:cubicBezTo>
                  <a:cubicBezTo>
                    <a:pt x="7807747" y="282310"/>
                    <a:pt x="7708961" y="274057"/>
                    <a:pt x="7601591" y="272402"/>
                  </a:cubicBezTo>
                  <a:close/>
                </a:path>
              </a:pathLst>
            </a:custGeom>
            <a:solidFill>
              <a:srgbClr val="D7E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444500" y="477675"/>
              <a:ext cx="8255000" cy="5902652"/>
            </a:xfrm>
            <a:custGeom>
              <a:avLst/>
              <a:gdLst>
                <a:gd name="connsiteX0" fmla="*/ 7445643 w 8830040"/>
                <a:gd name="connsiteY0" fmla="*/ 316 h 6313829"/>
                <a:gd name="connsiteX1" fmla="*/ 7740304 w 8830040"/>
                <a:gd name="connsiteY1" fmla="*/ 26916 h 6313829"/>
                <a:gd name="connsiteX2" fmla="*/ 8784368 w 8830040"/>
                <a:gd name="connsiteY2" fmla="*/ 1070980 h 6313829"/>
                <a:gd name="connsiteX3" fmla="*/ 8540851 w 8830040"/>
                <a:gd name="connsiteY3" fmla="*/ 3419377 h 6313829"/>
                <a:gd name="connsiteX4" fmla="*/ 8784368 w 8830040"/>
                <a:gd name="connsiteY4" fmla="*/ 5247113 h 6313829"/>
                <a:gd name="connsiteX5" fmla="*/ 7740304 w 8830040"/>
                <a:gd name="connsiteY5" fmla="*/ 6291177 h 6313829"/>
                <a:gd name="connsiteX6" fmla="*/ 4248251 w 8830040"/>
                <a:gd name="connsiteY6" fmla="*/ 5993245 h 6313829"/>
                <a:gd name="connsiteX7" fmla="*/ 1044066 w 8830040"/>
                <a:gd name="connsiteY7" fmla="*/ 6291177 h 6313829"/>
                <a:gd name="connsiteX8" fmla="*/ 2 w 8830040"/>
                <a:gd name="connsiteY8" fmla="*/ 5247113 h 6313829"/>
                <a:gd name="connsiteX9" fmla="*/ 209651 w 8830040"/>
                <a:gd name="connsiteY9" fmla="*/ 3156912 h 6313829"/>
                <a:gd name="connsiteX10" fmla="*/ 2 w 8830040"/>
                <a:gd name="connsiteY10" fmla="*/ 1070980 h 6313829"/>
                <a:gd name="connsiteX11" fmla="*/ 1044066 w 8830040"/>
                <a:gd name="connsiteY11" fmla="*/ 26916 h 6313829"/>
                <a:gd name="connsiteX12" fmla="*/ 4510718 w 8830040"/>
                <a:gd name="connsiteY12" fmla="*/ 303645 h 6313829"/>
                <a:gd name="connsiteX13" fmla="*/ 7445643 w 8830040"/>
                <a:gd name="connsiteY13" fmla="*/ 316 h 631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30040" h="6313829">
                  <a:moveTo>
                    <a:pt x="7445643" y="316"/>
                  </a:moveTo>
                  <a:cubicBezTo>
                    <a:pt x="7553013" y="1971"/>
                    <a:pt x="7651799" y="10224"/>
                    <a:pt x="7740304" y="26916"/>
                  </a:cubicBezTo>
                  <a:cubicBezTo>
                    <a:pt x="8316925" y="26916"/>
                    <a:pt x="8784368" y="494359"/>
                    <a:pt x="8784368" y="1070980"/>
                  </a:cubicBezTo>
                  <a:cubicBezTo>
                    <a:pt x="8703196" y="1853779"/>
                    <a:pt x="8495022" y="2670444"/>
                    <a:pt x="8540851" y="3419377"/>
                  </a:cubicBezTo>
                  <a:cubicBezTo>
                    <a:pt x="8586680" y="4168310"/>
                    <a:pt x="8957304" y="4768480"/>
                    <a:pt x="8784368" y="5247113"/>
                  </a:cubicBezTo>
                  <a:cubicBezTo>
                    <a:pt x="8784368" y="5823734"/>
                    <a:pt x="8316925" y="6291177"/>
                    <a:pt x="7740304" y="6291177"/>
                  </a:cubicBezTo>
                  <a:cubicBezTo>
                    <a:pt x="6576286" y="6191866"/>
                    <a:pt x="5378402" y="5999423"/>
                    <a:pt x="4248251" y="5993245"/>
                  </a:cubicBezTo>
                  <a:cubicBezTo>
                    <a:pt x="3118100" y="5987067"/>
                    <a:pt x="1752107" y="6415532"/>
                    <a:pt x="1044066" y="6291177"/>
                  </a:cubicBezTo>
                  <a:cubicBezTo>
                    <a:pt x="467445" y="6291177"/>
                    <a:pt x="2" y="5823734"/>
                    <a:pt x="2" y="5247113"/>
                  </a:cubicBezTo>
                  <a:cubicBezTo>
                    <a:pt x="-670" y="4524979"/>
                    <a:pt x="210323" y="3879046"/>
                    <a:pt x="209651" y="3156912"/>
                  </a:cubicBezTo>
                  <a:cubicBezTo>
                    <a:pt x="210323" y="2487001"/>
                    <a:pt x="-670" y="1740891"/>
                    <a:pt x="2" y="1070980"/>
                  </a:cubicBezTo>
                  <a:cubicBezTo>
                    <a:pt x="2" y="494359"/>
                    <a:pt x="467445" y="26916"/>
                    <a:pt x="1044066" y="26916"/>
                  </a:cubicBezTo>
                  <a:cubicBezTo>
                    <a:pt x="2208083" y="107870"/>
                    <a:pt x="3355168" y="307358"/>
                    <a:pt x="4510718" y="303645"/>
                  </a:cubicBezTo>
                  <a:cubicBezTo>
                    <a:pt x="5521824" y="300396"/>
                    <a:pt x="6694052" y="-11275"/>
                    <a:pt x="7445643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304562" y="377613"/>
              <a:ext cx="8534876" cy="6102774"/>
            </a:xfrm>
            <a:custGeom>
              <a:avLst/>
              <a:gdLst>
                <a:gd name="connsiteX0" fmla="*/ 7445643 w 8830040"/>
                <a:gd name="connsiteY0" fmla="*/ 316 h 6313829"/>
                <a:gd name="connsiteX1" fmla="*/ 7740304 w 8830040"/>
                <a:gd name="connsiteY1" fmla="*/ 26916 h 6313829"/>
                <a:gd name="connsiteX2" fmla="*/ 8784368 w 8830040"/>
                <a:gd name="connsiteY2" fmla="*/ 1070980 h 6313829"/>
                <a:gd name="connsiteX3" fmla="*/ 8540851 w 8830040"/>
                <a:gd name="connsiteY3" fmla="*/ 3419377 h 6313829"/>
                <a:gd name="connsiteX4" fmla="*/ 8784368 w 8830040"/>
                <a:gd name="connsiteY4" fmla="*/ 5247113 h 6313829"/>
                <a:gd name="connsiteX5" fmla="*/ 7740304 w 8830040"/>
                <a:gd name="connsiteY5" fmla="*/ 6291177 h 6313829"/>
                <a:gd name="connsiteX6" fmla="*/ 4248251 w 8830040"/>
                <a:gd name="connsiteY6" fmla="*/ 5993245 h 6313829"/>
                <a:gd name="connsiteX7" fmla="*/ 1044066 w 8830040"/>
                <a:gd name="connsiteY7" fmla="*/ 6291177 h 6313829"/>
                <a:gd name="connsiteX8" fmla="*/ 2 w 8830040"/>
                <a:gd name="connsiteY8" fmla="*/ 5247113 h 6313829"/>
                <a:gd name="connsiteX9" fmla="*/ 209651 w 8830040"/>
                <a:gd name="connsiteY9" fmla="*/ 3156912 h 6313829"/>
                <a:gd name="connsiteX10" fmla="*/ 2 w 8830040"/>
                <a:gd name="connsiteY10" fmla="*/ 1070980 h 6313829"/>
                <a:gd name="connsiteX11" fmla="*/ 1044066 w 8830040"/>
                <a:gd name="connsiteY11" fmla="*/ 26916 h 6313829"/>
                <a:gd name="connsiteX12" fmla="*/ 4510718 w 8830040"/>
                <a:gd name="connsiteY12" fmla="*/ 303645 h 6313829"/>
                <a:gd name="connsiteX13" fmla="*/ 7445643 w 8830040"/>
                <a:gd name="connsiteY13" fmla="*/ 316 h 631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30040" h="6313829">
                  <a:moveTo>
                    <a:pt x="7445643" y="316"/>
                  </a:moveTo>
                  <a:cubicBezTo>
                    <a:pt x="7553013" y="1971"/>
                    <a:pt x="7651799" y="10224"/>
                    <a:pt x="7740304" y="26916"/>
                  </a:cubicBezTo>
                  <a:cubicBezTo>
                    <a:pt x="8316925" y="26916"/>
                    <a:pt x="8784368" y="494359"/>
                    <a:pt x="8784368" y="1070980"/>
                  </a:cubicBezTo>
                  <a:cubicBezTo>
                    <a:pt x="8703196" y="1853779"/>
                    <a:pt x="8495022" y="2670444"/>
                    <a:pt x="8540851" y="3419377"/>
                  </a:cubicBezTo>
                  <a:cubicBezTo>
                    <a:pt x="8586680" y="4168310"/>
                    <a:pt x="8957304" y="4768480"/>
                    <a:pt x="8784368" y="5247113"/>
                  </a:cubicBezTo>
                  <a:cubicBezTo>
                    <a:pt x="8784368" y="5823734"/>
                    <a:pt x="8316925" y="6291177"/>
                    <a:pt x="7740304" y="6291177"/>
                  </a:cubicBezTo>
                  <a:cubicBezTo>
                    <a:pt x="6576286" y="6191866"/>
                    <a:pt x="5378402" y="5999423"/>
                    <a:pt x="4248251" y="5993245"/>
                  </a:cubicBezTo>
                  <a:cubicBezTo>
                    <a:pt x="3118100" y="5987067"/>
                    <a:pt x="1752107" y="6415532"/>
                    <a:pt x="1044066" y="6291177"/>
                  </a:cubicBezTo>
                  <a:cubicBezTo>
                    <a:pt x="467445" y="6291177"/>
                    <a:pt x="2" y="5823734"/>
                    <a:pt x="2" y="5247113"/>
                  </a:cubicBezTo>
                  <a:cubicBezTo>
                    <a:pt x="-670" y="4524979"/>
                    <a:pt x="210323" y="3879046"/>
                    <a:pt x="209651" y="3156912"/>
                  </a:cubicBezTo>
                  <a:cubicBezTo>
                    <a:pt x="210323" y="2487001"/>
                    <a:pt x="-670" y="1740891"/>
                    <a:pt x="2" y="1070980"/>
                  </a:cubicBezTo>
                  <a:cubicBezTo>
                    <a:pt x="2" y="494359"/>
                    <a:pt x="467445" y="26916"/>
                    <a:pt x="1044066" y="26916"/>
                  </a:cubicBezTo>
                  <a:cubicBezTo>
                    <a:pt x="2208083" y="107870"/>
                    <a:pt x="3355168" y="307358"/>
                    <a:pt x="4510718" y="303645"/>
                  </a:cubicBezTo>
                  <a:cubicBezTo>
                    <a:pt x="5521824" y="300396"/>
                    <a:pt x="6694052" y="-11275"/>
                    <a:pt x="7445643" y="316"/>
                  </a:cubicBezTo>
                  <a:close/>
                </a:path>
              </a:pathLst>
            </a:custGeom>
            <a:noFill/>
            <a:ln w="158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8083"/>
              <a:ext cx="1733326" cy="93960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69790">
              <a:off x="103355" y="6011242"/>
              <a:ext cx="613571" cy="771347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812135" y="5836673"/>
              <a:ext cx="1021327" cy="1021327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 rotWithShape="1">
            <a:blip r:embed="rId23" cstate="email">
              <a:duotone>
                <a:prstClr val="black"/>
                <a:srgbClr val="87B83E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7181849" y="237730"/>
              <a:ext cx="1350956" cy="69253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24340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362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7898" y="2377350"/>
            <a:ext cx="5396843" cy="360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24000" y="980898"/>
            <a:ext cx="9144000" cy="5112213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/>
                <a:ea typeface="微软雅黑"/>
                <a:sym typeface="微软雅黑"/>
              </a:rPr>
              <a:t>-</a:t>
            </a:r>
          </a:p>
        </p:txBody>
      </p:sp>
      <p:grpSp>
        <p:nvGrpSpPr>
          <p:cNvPr id="5" name="组合 7"/>
          <p:cNvGrpSpPr/>
          <p:nvPr/>
        </p:nvGrpSpPr>
        <p:grpSpPr>
          <a:xfrm>
            <a:off x="3377011" y="3212992"/>
            <a:ext cx="5437981" cy="771525"/>
            <a:chOff x="2334659" y="3377505"/>
            <a:chExt cx="5437981" cy="771525"/>
          </a:xfrm>
        </p:grpSpPr>
        <p:sp>
          <p:nvSpPr>
            <p:cNvPr id="6" name="矩形 5"/>
            <p:cNvSpPr/>
            <p:nvPr/>
          </p:nvSpPr>
          <p:spPr>
            <a:xfrm>
              <a:off x="3663823" y="3476611"/>
              <a:ext cx="41088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87B83E"/>
                  </a:solidFill>
                  <a:latin typeface="微软雅黑"/>
                  <a:ea typeface="微软雅黑"/>
                  <a:sym typeface="微软雅黑"/>
                </a:rPr>
                <a:t>美丽文字 民族瑰宝</a:t>
              </a:r>
              <a:endParaRPr lang="zh-CN" altLang="en-US" sz="3600" b="1" dirty="0">
                <a:solidFill>
                  <a:srgbClr val="87B83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334659" y="3377505"/>
              <a:ext cx="823595" cy="771525"/>
            </a:xfrm>
            <a:custGeom>
              <a:avLst/>
              <a:gdLst>
                <a:gd name="connsiteX0" fmla="*/ 181230 w 609352"/>
                <a:gd name="connsiteY0" fmla="*/ 996 h 609686"/>
                <a:gd name="connsiteX1" fmla="*/ 196162 w 609352"/>
                <a:gd name="connsiteY1" fmla="*/ 3116 h 609686"/>
                <a:gd name="connsiteX2" fmla="*/ 306091 w 609352"/>
                <a:gd name="connsiteY2" fmla="*/ 73170 h 609686"/>
                <a:gd name="connsiteX3" fmla="*/ 416616 w 609352"/>
                <a:gd name="connsiteY3" fmla="*/ 4454 h 609686"/>
                <a:gd name="connsiteX4" fmla="*/ 440896 w 609352"/>
                <a:gd name="connsiteY4" fmla="*/ 14568 h 609686"/>
                <a:gd name="connsiteX5" fmla="*/ 469198 w 609352"/>
                <a:gd name="connsiteY5" fmla="*/ 141589 h 609686"/>
                <a:gd name="connsiteX6" fmla="*/ 596256 w 609352"/>
                <a:gd name="connsiteY6" fmla="*/ 170742 h 609686"/>
                <a:gd name="connsiteX7" fmla="*/ 606236 w 609352"/>
                <a:gd name="connsiteY7" fmla="*/ 194837 h 609686"/>
                <a:gd name="connsiteX8" fmla="*/ 536227 w 609352"/>
                <a:gd name="connsiteY8" fmla="*/ 305497 h 609686"/>
                <a:gd name="connsiteX9" fmla="*/ 605491 w 609352"/>
                <a:gd name="connsiteY9" fmla="*/ 416604 h 609686"/>
                <a:gd name="connsiteX10" fmla="*/ 595363 w 609352"/>
                <a:gd name="connsiteY10" fmla="*/ 440847 h 609686"/>
                <a:gd name="connsiteX11" fmla="*/ 467410 w 609352"/>
                <a:gd name="connsiteY11" fmla="*/ 469256 h 609686"/>
                <a:gd name="connsiteX12" fmla="*/ 437470 w 609352"/>
                <a:gd name="connsiteY12" fmla="*/ 596723 h 609686"/>
                <a:gd name="connsiteX13" fmla="*/ 413190 w 609352"/>
                <a:gd name="connsiteY13" fmla="*/ 606539 h 609686"/>
                <a:gd name="connsiteX14" fmla="*/ 303410 w 609352"/>
                <a:gd name="connsiteY14" fmla="*/ 536485 h 609686"/>
                <a:gd name="connsiteX15" fmla="*/ 192736 w 609352"/>
                <a:gd name="connsiteY15" fmla="*/ 605201 h 609686"/>
                <a:gd name="connsiteX16" fmla="*/ 168606 w 609352"/>
                <a:gd name="connsiteY16" fmla="*/ 595087 h 609686"/>
                <a:gd name="connsiteX17" fmla="*/ 140155 w 609352"/>
                <a:gd name="connsiteY17" fmla="*/ 468066 h 609686"/>
                <a:gd name="connsiteX18" fmla="*/ 13096 w 609352"/>
                <a:gd name="connsiteY18" fmla="*/ 439062 h 609686"/>
                <a:gd name="connsiteX19" fmla="*/ 3116 w 609352"/>
                <a:gd name="connsiteY19" fmla="*/ 414818 h 609686"/>
                <a:gd name="connsiteX20" fmla="*/ 73125 w 609352"/>
                <a:gd name="connsiteY20" fmla="*/ 304159 h 609686"/>
                <a:gd name="connsiteX21" fmla="*/ 3861 w 609352"/>
                <a:gd name="connsiteY21" fmla="*/ 193052 h 609686"/>
                <a:gd name="connsiteX22" fmla="*/ 13989 w 609352"/>
                <a:gd name="connsiteY22" fmla="*/ 168957 h 609686"/>
                <a:gd name="connsiteX23" fmla="*/ 141942 w 609352"/>
                <a:gd name="connsiteY23" fmla="*/ 140399 h 609686"/>
                <a:gd name="connsiteX24" fmla="*/ 171882 w 609352"/>
                <a:gd name="connsiteY24" fmla="*/ 12932 h 609686"/>
                <a:gd name="connsiteX25" fmla="*/ 181230 w 609352"/>
                <a:gd name="connsiteY25" fmla="*/ 996 h 60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09352" h="609686">
                  <a:moveTo>
                    <a:pt x="181230" y="996"/>
                  </a:moveTo>
                  <a:cubicBezTo>
                    <a:pt x="185624" y="-789"/>
                    <a:pt x="190949" y="-231"/>
                    <a:pt x="196162" y="3116"/>
                  </a:cubicBezTo>
                  <a:lnTo>
                    <a:pt x="306091" y="73170"/>
                  </a:lnTo>
                  <a:lnTo>
                    <a:pt x="416616" y="4454"/>
                  </a:lnTo>
                  <a:cubicBezTo>
                    <a:pt x="427340" y="-2239"/>
                    <a:pt x="438065" y="2372"/>
                    <a:pt x="440896" y="14568"/>
                  </a:cubicBezTo>
                  <a:lnTo>
                    <a:pt x="469198" y="141589"/>
                  </a:lnTo>
                  <a:lnTo>
                    <a:pt x="596256" y="170742"/>
                  </a:lnTo>
                  <a:cubicBezTo>
                    <a:pt x="608471" y="173419"/>
                    <a:pt x="612939" y="184277"/>
                    <a:pt x="606236" y="194837"/>
                  </a:cubicBezTo>
                  <a:lnTo>
                    <a:pt x="536227" y="305497"/>
                  </a:lnTo>
                  <a:lnTo>
                    <a:pt x="605491" y="416604"/>
                  </a:lnTo>
                  <a:cubicBezTo>
                    <a:pt x="612194" y="427313"/>
                    <a:pt x="607577" y="438022"/>
                    <a:pt x="595363" y="440847"/>
                  </a:cubicBezTo>
                  <a:lnTo>
                    <a:pt x="467410" y="469256"/>
                  </a:lnTo>
                  <a:lnTo>
                    <a:pt x="437470" y="596723"/>
                  </a:lnTo>
                  <a:cubicBezTo>
                    <a:pt x="434491" y="608919"/>
                    <a:pt x="423766" y="613233"/>
                    <a:pt x="413190" y="606539"/>
                  </a:cubicBezTo>
                  <a:lnTo>
                    <a:pt x="303410" y="536485"/>
                  </a:lnTo>
                  <a:lnTo>
                    <a:pt x="192736" y="605201"/>
                  </a:lnTo>
                  <a:cubicBezTo>
                    <a:pt x="182161" y="611894"/>
                    <a:pt x="171287" y="607283"/>
                    <a:pt x="168606" y="595087"/>
                  </a:cubicBezTo>
                  <a:lnTo>
                    <a:pt x="140155" y="468066"/>
                  </a:lnTo>
                  <a:lnTo>
                    <a:pt x="13096" y="439062"/>
                  </a:lnTo>
                  <a:cubicBezTo>
                    <a:pt x="881" y="436236"/>
                    <a:pt x="-3587" y="425379"/>
                    <a:pt x="3116" y="414818"/>
                  </a:cubicBezTo>
                  <a:lnTo>
                    <a:pt x="73125" y="304159"/>
                  </a:lnTo>
                  <a:lnTo>
                    <a:pt x="3861" y="193052"/>
                  </a:lnTo>
                  <a:cubicBezTo>
                    <a:pt x="-2842" y="182343"/>
                    <a:pt x="1775" y="171635"/>
                    <a:pt x="13989" y="168957"/>
                  </a:cubicBezTo>
                  <a:lnTo>
                    <a:pt x="141942" y="140399"/>
                  </a:lnTo>
                  <a:lnTo>
                    <a:pt x="171882" y="12932"/>
                  </a:lnTo>
                  <a:cubicBezTo>
                    <a:pt x="173372" y="6908"/>
                    <a:pt x="176836" y="2780"/>
                    <a:pt x="181230" y="996"/>
                  </a:cubicBezTo>
                  <a:close/>
                </a:path>
              </a:pathLst>
            </a:custGeom>
            <a:solidFill>
              <a:srgbClr val="87B83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525395" y="3429000"/>
              <a:ext cx="46609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8</a:t>
              </a:r>
              <a:endParaRPr lang="zh-CN" altLang="en-US" sz="3600" dirty="0">
                <a:solidFill>
                  <a:srgbClr val="DAA97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524001" y="1484919"/>
            <a:ext cx="9144000" cy="92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6500"/>
              </a:lnSpc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第四单元 骄人祖先 灿烂文化</a:t>
            </a:r>
          </a:p>
        </p:txBody>
      </p:sp>
      <p:sp>
        <p:nvSpPr>
          <p:cNvPr id="10" name="矩形 9"/>
          <p:cNvSpPr/>
          <p:nvPr/>
        </p:nvSpPr>
        <p:spPr>
          <a:xfrm>
            <a:off x="1524001" y="5517087"/>
            <a:ext cx="9144001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016251" y="2132965"/>
            <a:ext cx="6160135" cy="2592070"/>
          </a:xfrm>
          <a:prstGeom prst="hexagon">
            <a:avLst/>
          </a:prstGeom>
          <a:solidFill>
            <a:srgbClr val="87B83E"/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活动三：</a:t>
            </a:r>
          </a:p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意蕴隽永的汉字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151919" y="1177708"/>
            <a:ext cx="38881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趣味汉字</a:t>
            </a:r>
          </a:p>
        </p:txBody>
      </p:sp>
      <p:sp>
        <p:nvSpPr>
          <p:cNvPr id="7" name="云形标注 7"/>
          <p:cNvSpPr/>
          <p:nvPr/>
        </p:nvSpPr>
        <p:spPr>
          <a:xfrm>
            <a:off x="2999871" y="2348956"/>
            <a:ext cx="3540760" cy="2448391"/>
          </a:xfrm>
          <a:prstGeom prst="wedgeEllipseCallout">
            <a:avLst>
              <a:gd name="adj1" fmla="val -41955"/>
              <a:gd name="adj2" fmla="val 50667"/>
            </a:avLst>
          </a:prstGeom>
          <a:solidFill>
            <a:srgbClr val="87B8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en-US" altLang="zh-CN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你还知道哪些汉字体现了中华民族的传统美德？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031" y="2204949"/>
            <a:ext cx="2383395" cy="3240000"/>
          </a:xfrm>
          <a:prstGeom prst="rect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" name="图片 8" descr="女童主持人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838" y="4365039"/>
            <a:ext cx="1348156" cy="182116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28768" y="1412916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我来猜一猜：汉字的故事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2639856" y="2492961"/>
            <a:ext cx="3206750" cy="2269490"/>
          </a:xfrm>
          <a:prstGeom prst="wedgeEllipseCallout">
            <a:avLst>
              <a:gd name="adj1" fmla="val -32201"/>
              <a:gd name="adj2" fmla="val 60457"/>
            </a:avLst>
          </a:prstGeom>
          <a:solidFill>
            <a:srgbClr val="87B8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en-US" altLang="zh-CN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猜一猜图中的人在做什么，它们会是什么字呢？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995" y="2492961"/>
            <a:ext cx="3802287" cy="2880000"/>
          </a:xfrm>
          <a:prstGeom prst="rect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图片 7" descr="女童主持人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838" y="4365039"/>
            <a:ext cx="1348156" cy="182116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016251" y="2132965"/>
            <a:ext cx="6160135" cy="2592070"/>
          </a:xfrm>
          <a:prstGeom prst="hexagon">
            <a:avLst/>
          </a:prstGeom>
          <a:solidFill>
            <a:srgbClr val="87B83E"/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活动四：</a:t>
            </a:r>
          </a:p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影响深远的汉字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151919" y="1052901"/>
            <a:ext cx="38881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汉字文化圈</a:t>
            </a:r>
          </a:p>
        </p:txBody>
      </p:sp>
      <p:sp>
        <p:nvSpPr>
          <p:cNvPr id="4" name="矩形 3"/>
          <p:cNvSpPr/>
          <p:nvPr/>
        </p:nvSpPr>
        <p:spPr>
          <a:xfrm>
            <a:off x="2207838" y="980898"/>
            <a:ext cx="1728072" cy="430530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lvl="0"/>
            <a:r>
              <a:rPr lang="en-US" altLang="zh-CN" sz="2800" b="1" kern="1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7B83E"/>
                </a:solidFill>
                <a:effectLst>
                  <a:outerShdw blurRad="12700" dist="38100" dir="2700000" algn="tl" rotWithShape="0">
                    <a:srgbClr val="BFD54E"/>
                  </a:outerShdw>
                </a:effectLst>
                <a:latin typeface="微软雅黑"/>
                <a:ea typeface="微软雅黑"/>
                <a:sym typeface="微软雅黑"/>
              </a:rPr>
              <a:t>  </a:t>
            </a:r>
            <a:endParaRPr lang="zh-CN" altLang="en-US" sz="2800" b="1" kern="10" dirty="0">
              <a:ln w="9525">
                <a:solidFill>
                  <a:schemeClr val="bg1"/>
                </a:solidFill>
                <a:prstDash val="solid"/>
              </a:ln>
              <a:solidFill>
                <a:srgbClr val="87B83E"/>
              </a:solidFill>
              <a:effectLst>
                <a:outerShdw blurRad="12700" dist="38100" dir="2700000" algn="tl" rotWithShape="0">
                  <a:srgbClr val="BFD54E"/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2585758" y="1817867"/>
            <a:ext cx="7020487" cy="3918915"/>
          </a:xfrm>
          <a:prstGeom prst="roundRect">
            <a:avLst/>
          </a:prstGeom>
          <a:solidFill>
            <a:srgbClr val="E6F1D7"/>
          </a:solidFill>
          <a:ln w="3175">
            <a:solidFill>
              <a:srgbClr val="87B83E"/>
            </a:solidFill>
          </a:ln>
          <a:effectLst>
            <a:outerShdw dist="101600" dir="8100000" algn="tl" rotWithShape="0">
              <a:schemeClr val="accent6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108000" rIns="252000" bIns="10800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汉字不仅是维系中华文明的重要纽带，也是世界人民共同的财富。汉字很早就传入朝鲜半岛、日本、越南等国家和地区，对促进中国与这些国家和地区的经济、文化交流发挥了重要作用。中国周边也逐渐形成了以汉字为媒介的“汉字文化圈”。</a:t>
            </a:r>
            <a:endParaRPr lang="en-US" altLang="zh-CN" sz="24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>
          <a:xfrm>
            <a:off x="3287751" y="1124904"/>
            <a:ext cx="5616498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王选与汉字激光照排系统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207838" y="1967987"/>
            <a:ext cx="48242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    你发现了吗？无论是我们的课本，还是各种课外读物，都越来越精美，图文并茂，版式生动，这些都得益于王选教授（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2001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年度国家最高科学技术奖获得者）研制的汉字激光照排系统。直到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20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世纪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80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年代，中国大多数印刷厂采用的还是铅字印刷技术，与宋代的活字印刷没有本质区别。汉字激光照排系统的应用，使中国的印刷业彻底告别了“铅与火”的时代，用“光与电”续写汉字的辉煌，也为信息时代汉字和中华民族文化的传播与发展创造了条件</a:t>
            </a:r>
            <a:r>
              <a:rPr lang="zh-CN" altLang="en-US" dirty="0" smtClean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。</a:t>
            </a:r>
            <a:endParaRPr lang="zh-CN" altLang="en-US" dirty="0">
              <a:latin typeface="微软雅黑"/>
              <a:ea typeface="微软雅黑"/>
              <a:cs typeface="楷体" panose="02010609060101010101" pitchFamily="49" charset="-122"/>
              <a:sym typeface="微软雅黑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049" y="1987384"/>
            <a:ext cx="2376099" cy="3246861"/>
          </a:xfrm>
          <a:prstGeom prst="rect">
            <a:avLst/>
          </a:prstGeom>
          <a:noFill/>
          <a:ln w="19050">
            <a:solidFill>
              <a:srgbClr val="87B83E"/>
            </a:solidFill>
          </a:ln>
        </p:spPr>
      </p:pic>
      <p:sp>
        <p:nvSpPr>
          <p:cNvPr id="2" name="矩形 1"/>
          <p:cNvSpPr/>
          <p:nvPr/>
        </p:nvSpPr>
        <p:spPr>
          <a:xfrm>
            <a:off x="8112932" y="52483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王选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33556" y="1052902"/>
            <a:ext cx="3888162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07838" y="980898"/>
            <a:ext cx="1728072" cy="430530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lvl="0"/>
            <a:r>
              <a:rPr lang="en-US" altLang="zh-CN" sz="2800" b="1" kern="1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7B83E"/>
                </a:solidFill>
                <a:effectLst>
                  <a:outerShdw blurRad="12700" dist="38100" dir="2700000" algn="tl" rotWithShape="0">
                    <a:srgbClr val="BFD54E"/>
                  </a:outerShdw>
                </a:effectLst>
                <a:latin typeface="微软雅黑"/>
                <a:ea typeface="微软雅黑"/>
                <a:sym typeface="微软雅黑"/>
              </a:rPr>
              <a:t>  </a:t>
            </a:r>
            <a:endParaRPr lang="zh-CN" altLang="en-US" sz="2800" b="1" kern="10" dirty="0">
              <a:ln w="9525">
                <a:solidFill>
                  <a:schemeClr val="bg1"/>
                </a:solidFill>
                <a:prstDash val="solid"/>
              </a:ln>
              <a:solidFill>
                <a:srgbClr val="87B83E"/>
              </a:solidFill>
              <a:effectLst>
                <a:outerShdw blurRad="12700" dist="38100" dir="2700000" algn="tl" rotWithShape="0">
                  <a:srgbClr val="BFD54E"/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2901501" y="1827412"/>
            <a:ext cx="6552273" cy="2080114"/>
          </a:xfrm>
          <a:prstGeom prst="roundRect">
            <a:avLst/>
          </a:prstGeom>
          <a:solidFill>
            <a:srgbClr val="E6F1D7"/>
          </a:solidFill>
          <a:ln w="3175">
            <a:solidFill>
              <a:srgbClr val="87B83E"/>
            </a:solidFill>
          </a:ln>
          <a:effectLst>
            <a:outerShdw dist="101600" dir="8100000" algn="tl" rotWithShape="0">
              <a:schemeClr val="accent6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想一想，随着科技的进步，古老的汉字还会焕发出怎样的活力？</a:t>
            </a:r>
            <a:endParaRPr lang="en-US" altLang="zh-CN" sz="24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l"/>
            <a:endParaRPr lang="en-US" altLang="zh-CN" sz="24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820" y="3284994"/>
            <a:ext cx="4464186" cy="31257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85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rgbClr val="87B83E"/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活动一：</a:t>
            </a:r>
          </a:p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丰富多样的文字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67853" y="1052901"/>
            <a:ext cx="2160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3847" y="1988940"/>
            <a:ext cx="3168132" cy="386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内容占位符 2"/>
          <p:cNvSpPr txBox="1"/>
          <p:nvPr/>
        </p:nvSpPr>
        <p:spPr>
          <a:xfrm>
            <a:off x="4691811" y="1052901"/>
            <a:ext cx="2808381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2800" kern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丰富</a:t>
            </a: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多样的文字</a:t>
            </a:r>
          </a:p>
        </p:txBody>
      </p:sp>
      <p:sp>
        <p:nvSpPr>
          <p:cNvPr id="14" name="云形标注 7"/>
          <p:cNvSpPr/>
          <p:nvPr/>
        </p:nvSpPr>
        <p:spPr>
          <a:xfrm>
            <a:off x="5591980" y="2348955"/>
            <a:ext cx="2994399" cy="2766002"/>
          </a:xfrm>
          <a:prstGeom prst="wedgeEllipseCallout">
            <a:avLst>
              <a:gd name="adj1" fmla="val 50491"/>
              <a:gd name="adj2" fmla="val 40865"/>
            </a:avLst>
          </a:prstGeom>
          <a:solidFill>
            <a:srgbClr val="87B8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en-US" altLang="zh-CN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在人民币上，印有五种民族文字。你能辨认出来吗？你还知道我国其他的文字吗？</a:t>
            </a:r>
          </a:p>
        </p:txBody>
      </p:sp>
      <p:pic>
        <p:nvPicPr>
          <p:cNvPr id="6" name="图片 5" descr="女童主持人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56090" y="4005024"/>
            <a:ext cx="1508062" cy="20371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0797" y="2211107"/>
            <a:ext cx="6930409" cy="3305981"/>
          </a:xfrm>
          <a:prstGeom prst="roundRect">
            <a:avLst/>
          </a:prstGeom>
          <a:solidFill>
            <a:srgbClr val="E6F1D7"/>
          </a:solidFill>
          <a:ln w="3175">
            <a:solidFill>
              <a:srgbClr val="87B83E"/>
            </a:solidFill>
          </a:ln>
          <a:effectLst>
            <a:outerShdw dist="101600" dir="8100000" algn="tl" rotWithShape="0">
              <a:schemeClr val="accent6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 algn="ctr">
              <a:defRPr sz="3200" kern="0">
                <a:solidFill>
                  <a:prstClr val="black"/>
                </a:solidFill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2400" kern="12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我国是多民族、多语言、多文种的国家，除汉字外，还有藏文、蒙文、维吾尔文、朝鲜文等几十种文字。这些文字都是中华民族智慧的结晶，它们共同书写了祖国悠久的历史和灿烂的文化。</a:t>
            </a:r>
          </a:p>
        </p:txBody>
      </p:sp>
      <p:sp>
        <p:nvSpPr>
          <p:cNvPr id="4" name="内容占位符 2"/>
          <p:cNvSpPr txBox="1"/>
          <p:nvPr/>
        </p:nvSpPr>
        <p:spPr>
          <a:xfrm>
            <a:off x="4371219" y="1249711"/>
            <a:ext cx="3449562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丰富多样的文字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3908" y="2636967"/>
            <a:ext cx="4329241" cy="2080114"/>
          </a:xfrm>
          <a:prstGeom prst="roundRect">
            <a:avLst/>
          </a:prstGeom>
          <a:solidFill>
            <a:srgbClr val="E6F1D7"/>
          </a:solidFill>
          <a:ln w="3175">
            <a:solidFill>
              <a:srgbClr val="87B83E"/>
            </a:solidFill>
          </a:ln>
          <a:effectLst>
            <a:outerShdw dist="101600" dir="8100000" algn="tl" rotWithShape="0">
              <a:schemeClr val="accent6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 algn="ctr">
              <a:defRPr sz="3200" kern="0">
                <a:solidFill>
                  <a:prstClr val="black"/>
                </a:solidFill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2400" kern="12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　　国家推广普通话，推行规范汉字。</a:t>
            </a:r>
            <a:endParaRPr lang="en-US" altLang="zh-CN" sz="2400" kern="12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l">
              <a:lnSpc>
                <a:spcPct val="150000"/>
              </a:lnSpc>
            </a:pPr>
            <a:endParaRPr lang="zh-CN" altLang="en-US" sz="2400" kern="120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2967162" y="1393717"/>
            <a:ext cx="6257679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《中华人民共和国国家通用语言文字法》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016251" y="2132965"/>
            <a:ext cx="6160135" cy="2592070"/>
          </a:xfrm>
          <a:prstGeom prst="hexagon">
            <a:avLst/>
          </a:prstGeom>
          <a:solidFill>
            <a:srgbClr val="87B83E"/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活动二： </a:t>
            </a:r>
          </a:p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古老而优美的汉字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4012" y="4041025"/>
            <a:ext cx="34561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　　这个古汉字更像一幅图画，它长着长长的鼻子和健壮的身躯。你猜对了吗？这是古汉字中的“象”字。它真是惟妙惟肖，活灵活现，充满灵动之美。</a:t>
            </a:r>
          </a:p>
        </p:txBody>
      </p:sp>
      <p:sp>
        <p:nvSpPr>
          <p:cNvPr id="3" name="矩形 2"/>
          <p:cNvSpPr/>
          <p:nvPr/>
        </p:nvSpPr>
        <p:spPr>
          <a:xfrm>
            <a:off x="2279578" y="4041025"/>
            <a:ext cx="35281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　　这个古汉字中的“虎”字，像不像一只威风凛凛的老虎呢？它突出了老虎身上的斑纹和张开的大嘴。寥寥几笔，一副霸气十足的兽中之王的形象便跃然纸上。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2279577" y="960537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有趣的古代汉字</a:t>
            </a:r>
          </a:p>
        </p:txBody>
      </p:sp>
      <p:pic>
        <p:nvPicPr>
          <p:cNvPr id="10" name="图片 9" descr="2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60140" y="1844869"/>
            <a:ext cx="2367021" cy="2023263"/>
          </a:xfrm>
          <a:prstGeom prst="rect">
            <a:avLst/>
          </a:prstGeom>
        </p:spPr>
      </p:pic>
      <p:pic>
        <p:nvPicPr>
          <p:cNvPr id="11" name="图片 10" descr="2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44028" y="1844869"/>
            <a:ext cx="2400107" cy="2078331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096000" y="1988940"/>
            <a:ext cx="0" cy="3744156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87840" y="1143605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甲骨文中的十二属相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2495851" y="2239555"/>
            <a:ext cx="3554095" cy="2269490"/>
          </a:xfrm>
          <a:prstGeom prst="wedgeEllipseCallout">
            <a:avLst>
              <a:gd name="adj1" fmla="val -27603"/>
              <a:gd name="adj2" fmla="val 59338"/>
            </a:avLst>
          </a:prstGeom>
          <a:solidFill>
            <a:srgbClr val="87B8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en-US" altLang="zh-CN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你认识这些甲骨文吗？一起来猜一猜他们分别是哪些属相吧！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3" y="2320403"/>
            <a:ext cx="3600150" cy="3196684"/>
          </a:xfrm>
          <a:prstGeom prst="rect">
            <a:avLst/>
          </a:prstGeom>
          <a:noFill/>
          <a:ln w="19050">
            <a:solidFill>
              <a:srgbClr val="87B83E"/>
            </a:solidFill>
          </a:ln>
        </p:spPr>
      </p:pic>
      <p:pic>
        <p:nvPicPr>
          <p:cNvPr id="8" name="图片 7" descr="女童主持人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838" y="4365039"/>
            <a:ext cx="1348156" cy="182116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207568" y="1106837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en-US" altLang="zh-CN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     </a:t>
            </a: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我国历史上流传下来许多书法作品，成为珍贵的文化遗产，让我们来欣赏这些作品吧！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1890" y="2780973"/>
            <a:ext cx="3852123" cy="2160000"/>
          </a:xfrm>
          <a:prstGeom prst="rect">
            <a:avLst/>
          </a:prstGeom>
          <a:noFill/>
          <a:ln w="19050">
            <a:solidFill>
              <a:srgbClr val="87B83E"/>
            </a:solidFill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4806" y="2492961"/>
            <a:ext cx="1645320" cy="2880000"/>
          </a:xfrm>
          <a:prstGeom prst="rect">
            <a:avLst/>
          </a:prstGeom>
          <a:noFill/>
          <a:ln w="19050">
            <a:solidFill>
              <a:srgbClr val="87B83E"/>
            </a:solidFill>
          </a:ln>
        </p:spPr>
      </p:pic>
      <p:sp>
        <p:nvSpPr>
          <p:cNvPr id="9" name="矩形 8"/>
          <p:cNvSpPr/>
          <p:nvPr/>
        </p:nvSpPr>
        <p:spPr>
          <a:xfrm>
            <a:off x="2801888" y="5157072"/>
            <a:ext cx="33121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latin typeface="微软雅黑"/>
                <a:ea typeface="微软雅黑"/>
                <a:sym typeface="微软雅黑"/>
              </a:rPr>
              <a:t>王羲之</a:t>
            </a:r>
            <a:r>
              <a:rPr lang="en-US" altLang="zh-CN" sz="160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600">
                <a:latin typeface="微软雅黑"/>
                <a:ea typeface="微软雅黑"/>
                <a:sym typeface="微软雅黑"/>
              </a:rPr>
              <a:t>兰亭集序</a:t>
            </a:r>
            <a:r>
              <a:rPr lang="en-US" altLang="zh-CN" sz="160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600">
                <a:latin typeface="微软雅黑"/>
                <a:ea typeface="微软雅黑"/>
                <a:sym typeface="微软雅黑"/>
              </a:rPr>
              <a:t>（摹本</a:t>
            </a:r>
            <a:r>
              <a:rPr lang="en-US" altLang="zh-CN" sz="1600">
                <a:latin typeface="微软雅黑"/>
                <a:ea typeface="微软雅黑"/>
                <a:sym typeface="微软雅黑"/>
              </a:rPr>
              <a:t>·</a:t>
            </a:r>
            <a:r>
              <a:rPr lang="zh-CN" altLang="en-US" sz="1600">
                <a:latin typeface="微软雅黑"/>
                <a:ea typeface="微软雅黑"/>
                <a:sym typeface="微软雅黑"/>
              </a:rPr>
              <a:t>局部）</a:t>
            </a:r>
            <a:endParaRPr lang="zh-CN" altLang="en-US" sz="16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60037" y="5589090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latin typeface="微软雅黑"/>
                <a:ea typeface="微软雅黑"/>
                <a:sym typeface="微软雅黑"/>
              </a:rPr>
              <a:t>柳公权</a:t>
            </a:r>
            <a:r>
              <a:rPr lang="en-US" altLang="zh-CN" sz="160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600">
                <a:latin typeface="微软雅黑"/>
                <a:ea typeface="微软雅黑"/>
                <a:sym typeface="微软雅黑"/>
              </a:rPr>
              <a:t>玄秘塔碑</a:t>
            </a:r>
            <a:r>
              <a:rPr lang="en-US" altLang="zh-CN" sz="160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600">
                <a:latin typeface="微软雅黑"/>
                <a:ea typeface="微软雅黑"/>
                <a:sym typeface="微软雅黑"/>
              </a:rPr>
              <a:t>（局部）</a:t>
            </a:r>
            <a:endParaRPr lang="zh-CN" altLang="en-US" sz="16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1949</TotalTime>
  <Words>532</Words>
  <Application>Microsoft Office PowerPoint</Application>
  <PresentationFormat>宽屏</PresentationFormat>
  <Paragraphs>51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2017-09-04T05:55:00Z</dcterms:created>
  <dcterms:modified xsi:type="dcterms:W3CDTF">2022-05-05T05:22:19Z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