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  <p:sldMasterId id="2147483701" r:id="rId2"/>
  </p:sldMasterIdLst>
  <p:notesMasterIdLst>
    <p:notesMasterId r:id="rId23"/>
  </p:notesMasterIdLst>
  <p:sldIdLst>
    <p:sldId id="605" r:id="rId3"/>
    <p:sldId id="435" r:id="rId4"/>
    <p:sldId id="526" r:id="rId5"/>
    <p:sldId id="538" r:id="rId6"/>
    <p:sldId id="473" r:id="rId7"/>
    <p:sldId id="441" r:id="rId8"/>
    <p:sldId id="444" r:id="rId9"/>
    <p:sldId id="539" r:id="rId10"/>
    <p:sldId id="540" r:id="rId11"/>
    <p:sldId id="541" r:id="rId12"/>
    <p:sldId id="500" r:id="rId13"/>
    <p:sldId id="527" r:id="rId14"/>
    <p:sldId id="542" r:id="rId15"/>
    <p:sldId id="445" r:id="rId16"/>
    <p:sldId id="449" r:id="rId17"/>
    <p:sldId id="543" r:id="rId18"/>
    <p:sldId id="528" r:id="rId19"/>
    <p:sldId id="544" r:id="rId20"/>
    <p:sldId id="448" r:id="rId21"/>
    <p:sldId id="606" r:id="rId22"/>
  </p:sldIdLst>
  <p:sldSz cx="12192000" cy="6858000"/>
  <p:notesSz cx="7104063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BEF"/>
    <a:srgbClr val="F8E8E5"/>
    <a:srgbClr val="FDF0DF"/>
    <a:srgbClr val="D1BCC5"/>
    <a:srgbClr val="93CCC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6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AA2C0774-C59A-43E9-AD5E-FD13AF772D93}" type="datetimeFigureOut">
              <a:rPr lang="zh-CN" altLang="en-US"/>
              <a:pPr>
                <a:defRPr/>
              </a:pPr>
              <a:t>2022/5/4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860925"/>
            <a:ext cx="5683250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11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C254E62A-6B3A-4B94-A627-49D54C59C46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0514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54E62A-6B3A-4B94-A627-49D54C59C463}" type="slidenum">
              <a:rPr lang="zh-CN" altLang="en-US" smtClean="0"/>
              <a:pPr>
                <a:defRPr/>
              </a:pPr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62141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81899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840" y="4406901"/>
            <a:ext cx="1036224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840" y="2906713"/>
            <a:ext cx="1036224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B0167-D278-4706-982B-2F68B7445B1A}" type="datetimeFigureOut">
              <a:rPr lang="zh-CN" altLang="en-US"/>
              <a:pPr>
                <a:defRPr/>
              </a:pPr>
              <a:t>2022/5/4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2B0A8-88ED-4B2F-8F5F-51B65B5090C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1456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635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0721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122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0741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791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3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3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9041" y="6356351"/>
            <a:ext cx="274176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E75A8CB3-6206-45EA-A355-534029B56244}" type="datetimeFigureOut">
              <a:rPr lang="zh-CN" altLang="en-US"/>
              <a:pPr>
                <a:defRPr/>
              </a:pPr>
              <a:t>2022/5/4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7761" y="6356351"/>
            <a:ext cx="411648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1201" y="6356351"/>
            <a:ext cx="2741760" cy="3651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5DC2D0CA-E7CA-485F-B99F-E732086CBF3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3987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空白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标题 14"/>
          <p:cNvSpPr>
            <a:spLocks noGrp="1"/>
          </p:cNvSpPr>
          <p:nvPr>
            <p:ph type="title"/>
          </p:nvPr>
        </p:nvSpPr>
        <p:spPr>
          <a:xfrm>
            <a:off x="146891" y="237191"/>
            <a:ext cx="11905563" cy="485526"/>
          </a:xfrm>
          <a:prstGeom prst="rect">
            <a:avLst/>
          </a:prstGeom>
        </p:spPr>
        <p:txBody>
          <a:bodyPr/>
          <a:lstStyle>
            <a:lvl1pPr>
              <a:defRPr sz="3000" b="1" baseline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236306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564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098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783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136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947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547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10560" y="274638"/>
            <a:ext cx="1097280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10560" y="1600201"/>
            <a:ext cx="10972801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10560" y="6356351"/>
            <a:ext cx="28435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1AB4EB76-C472-42E7-B405-0FCA03D93270}" type="datetimeFigureOut">
              <a:rPr lang="zh-CN" altLang="en-US"/>
              <a:pPr>
                <a:defRPr/>
              </a:pPr>
              <a:t>2022/5/4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6401" y="6356351"/>
            <a:ext cx="3859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921" y="6356351"/>
            <a:ext cx="2845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D78AF023-4941-46FD-BCE9-406C06243B4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2022/5/4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61671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3" descr="C:/Users/ADMINI~1/AppData/Local/Temp/kaimatting_20190922001312/output_20190922001330..pngoutput_20190922001330.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0814" y="820739"/>
            <a:ext cx="3609975" cy="521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文本框 4"/>
          <p:cNvSpPr txBox="1">
            <a:spLocks noChangeArrowheads="1"/>
          </p:cNvSpPr>
          <p:nvPr/>
        </p:nvSpPr>
        <p:spPr bwMode="auto">
          <a:xfrm>
            <a:off x="5030788" y="1676486"/>
            <a:ext cx="6133276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zh-CN" altLang="en-US" sz="3000" dirty="0">
                <a:latin typeface="楷体" pitchFamily="49" charset="-122"/>
                <a:ea typeface="楷体" pitchFamily="49" charset="-122"/>
              </a:rPr>
              <a:t>第三单元 我们的国土 我们的家园</a:t>
            </a:r>
          </a:p>
        </p:txBody>
      </p:sp>
      <p:sp>
        <p:nvSpPr>
          <p:cNvPr id="5124" name="文本框 5"/>
          <p:cNvSpPr txBox="1">
            <a:spLocks noChangeArrowheads="1"/>
          </p:cNvSpPr>
          <p:nvPr/>
        </p:nvSpPr>
        <p:spPr bwMode="auto">
          <a:xfrm>
            <a:off x="5100767" y="2823606"/>
            <a:ext cx="6035546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en-US" altLang="zh-CN" sz="4800" b="1" dirty="0">
                <a:latin typeface="微软雅黑" pitchFamily="34" charset="-122"/>
                <a:ea typeface="微软雅黑" pitchFamily="34" charset="-122"/>
              </a:rPr>
              <a:t>7.</a:t>
            </a:r>
            <a:r>
              <a:rPr lang="zh-CN" altLang="en-US" sz="4800" b="1" dirty="0">
                <a:latin typeface="微软雅黑" pitchFamily="34" charset="-122"/>
                <a:ea typeface="微软雅黑" pitchFamily="34" charset="-122"/>
              </a:rPr>
              <a:t>中华民族一家亲</a:t>
            </a:r>
          </a:p>
        </p:txBody>
      </p:sp>
      <p:sp>
        <p:nvSpPr>
          <p:cNvPr id="5125" name="文本框 6"/>
          <p:cNvSpPr txBox="1">
            <a:spLocks noChangeArrowheads="1"/>
          </p:cNvSpPr>
          <p:nvPr/>
        </p:nvSpPr>
        <p:spPr bwMode="auto">
          <a:xfrm>
            <a:off x="5754345" y="4212628"/>
            <a:ext cx="46402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/>
            <a:r>
              <a:rPr lang="zh-CN" altLang="en-US" sz="2400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  <a:sym typeface="宋体" charset="-122"/>
              </a:rPr>
              <a:t>第</a:t>
            </a:r>
            <a:r>
              <a:rPr lang="en-US" altLang="zh-CN" sz="2400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  <a:sym typeface="宋体" charset="-122"/>
              </a:rPr>
              <a:t>1</a:t>
            </a:r>
            <a:r>
              <a:rPr lang="zh-CN" altLang="en-US" sz="2400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  <a:sym typeface="宋体" charset="-122"/>
              </a:rPr>
              <a:t>课时</a:t>
            </a:r>
            <a:endParaRPr lang="zh-CN" altLang="en-US" sz="2400" dirty="0">
              <a:solidFill>
                <a:srgbClr val="0000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398650" y="5331621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14339" name="内容占位符 2"/>
          <p:cNvSpPr txBox="1">
            <a:spLocks noChangeArrowheads="1"/>
          </p:cNvSpPr>
          <p:nvPr/>
        </p:nvSpPr>
        <p:spPr bwMode="auto">
          <a:xfrm>
            <a:off x="1387477" y="1271589"/>
            <a:ext cx="9412287" cy="214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4863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 b="1" dirty="0">
                <a:latin typeface="Times New Roman" pitchFamily="18" charset="0"/>
                <a:ea typeface="楷体" pitchFamily="49" charset="-122"/>
              </a:rPr>
              <a:t>相关连接</a:t>
            </a:r>
            <a:endParaRPr lang="en-US" altLang="zh-CN" sz="3000" b="1" dirty="0">
              <a:latin typeface="Times New Roman" pitchFamily="18" charset="0"/>
              <a:ea typeface="楷体" pitchFamily="49" charset="-122"/>
            </a:endParaRPr>
          </a:p>
          <a:p>
            <a:pPr hangingPunct="1">
              <a:lnSpc>
                <a:spcPct val="150000"/>
              </a:lnSpc>
              <a:buFont typeface="Arial" charset="0"/>
              <a:buNone/>
            </a:pPr>
            <a:r>
              <a:rPr lang="en-US" altLang="zh-CN" sz="3000" dirty="0">
                <a:latin typeface="Times New Roman" pitchFamily="18" charset="0"/>
                <a:ea typeface="楷体" pitchFamily="49" charset="-122"/>
              </a:rPr>
              <a:t>《</a:t>
            </a: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中华人民共和国宪法</a:t>
            </a:r>
            <a:r>
              <a:rPr lang="en-US" altLang="zh-CN" sz="3000" dirty="0">
                <a:latin typeface="Times New Roman" pitchFamily="18" charset="0"/>
                <a:ea typeface="楷体" pitchFamily="49" charset="-122"/>
              </a:rPr>
              <a:t>》</a:t>
            </a: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第四条规定：“中华人民共和国各民族一律平等。国家保障各少数民族的合法的权利和利益，维护和发展各民族的平等团结互助和谐关系。禁止对任何民族的歧视和压迫，禁止破坏民族团结和制造民族分裂的行为。”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15363" name="内容占位符 2"/>
          <p:cNvSpPr txBox="1">
            <a:spLocks noChangeArrowheads="1"/>
          </p:cNvSpPr>
          <p:nvPr/>
        </p:nvSpPr>
        <p:spPr bwMode="auto">
          <a:xfrm>
            <a:off x="1387477" y="1271589"/>
            <a:ext cx="9412287" cy="214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4863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 u="sng" dirty="0">
                <a:latin typeface="Times New Roman" pitchFamily="18" charset="0"/>
                <a:ea typeface="楷体" pitchFamily="49" charset="-122"/>
              </a:rPr>
              <a:t>各民族谁也离不开谁</a:t>
            </a:r>
          </a:p>
          <a:p>
            <a:pPr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我国各民族在分布上交错杂居，文化上兼收并蓄，经济上相互依存，情感上相互亲近，形成了你中有我、我中有你、谁也离不开谁的格局。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17411" name="内容占位符 2"/>
          <p:cNvSpPr txBox="1"/>
          <p:nvPr/>
        </p:nvSpPr>
        <p:spPr bwMode="auto">
          <a:xfrm>
            <a:off x="1462088" y="2039938"/>
            <a:ext cx="9412288" cy="7937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indent="806450" defTabSz="9639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9639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9639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9639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9639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0" algn="ctr" eaLnBrk="0">
              <a:lnSpc>
                <a:spcPct val="150000"/>
              </a:lnSpc>
              <a:defRPr/>
            </a:pP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茶马古道</a:t>
            </a:r>
          </a:p>
          <a:p>
            <a:pPr eaLnBrk="0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400" dirty="0">
                <a:latin typeface="Times New Roman" panose="02020603050405020304" pitchFamily="18" charset="0"/>
                <a:ea typeface="楷体" panose="02010609060101010101" pitchFamily="49" charset="-122"/>
              </a:rPr>
              <a:t>茶马古道是指存在于中国西南地区，以茶叶等生活用品为主要商品，以马作为主要运输工具的商贸通道。茶马古道源于古代西南边疆的茶马互市（内地汉族地区的茶和边疆少数民族地区的马互换）。</a:t>
            </a:r>
          </a:p>
          <a:p>
            <a:pPr eaLnBrk="0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400" dirty="0">
                <a:latin typeface="Times New Roman" panose="02020603050405020304" pitchFamily="18" charset="0"/>
                <a:ea typeface="楷体" panose="02010609060101010101" pitchFamily="49" charset="-122"/>
              </a:rPr>
              <a:t>历史上，马帮沿着坎坷崎岖的驿道，源源不断地为藏区驮去茶、糖、盐等生活必需品，再从藏区换回马匹、牛羊和皮毛等内地汉族人民需要的物品。除了促进经济上的交流，茶马古道还促进了各民族在文化上</a:t>
            </a:r>
            <a:endParaRPr lang="en-US" altLang="zh-CN" sz="2400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16388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3638" y="1430338"/>
            <a:ext cx="200025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17411" name="内容占位符 2"/>
          <p:cNvSpPr txBox="1"/>
          <p:nvPr/>
        </p:nvSpPr>
        <p:spPr bwMode="auto">
          <a:xfrm>
            <a:off x="1393827" y="1444625"/>
            <a:ext cx="9412287" cy="7937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indent="806450" defTabSz="9639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9639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9639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9639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9639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0" algn="just" eaLnBrk="0">
              <a:lnSpc>
                <a:spcPct val="150000"/>
              </a:lnSpc>
              <a:defRPr/>
            </a:pPr>
            <a:r>
              <a:rPr lang="zh-CN" altLang="en-US" sz="2400" dirty="0">
                <a:latin typeface="Times New Roman" panose="02020603050405020304" pitchFamily="18" charset="0"/>
                <a:ea typeface="楷体" panose="02010609060101010101" pitchFamily="49" charset="-122"/>
              </a:rPr>
              <a:t>牛羊和皮毛等内地汉族人民需要的物品。除了促进经济上的交流，茶马古道还促进了各民族在文化上的不断交融。比如，傣族的凤尾竹传到西藏地区，使得藏族乐器弦子的旋律中也透出了凤尾竹的韵味。</a:t>
            </a:r>
          </a:p>
          <a:p>
            <a:pPr indent="720090" algn="just" eaLnBrk="0">
              <a:lnSpc>
                <a:spcPct val="150000"/>
              </a:lnSpc>
              <a:defRPr/>
            </a:pPr>
            <a:r>
              <a:rPr lang="zh-CN" altLang="en-US" sz="2400" dirty="0">
                <a:latin typeface="Times New Roman" panose="02020603050405020304" pitchFamily="18" charset="0"/>
                <a:ea typeface="楷体" panose="02010609060101010101" pitchFamily="49" charset="-122"/>
              </a:rPr>
              <a:t>作为西南地区的重要通道，茶马古道推动了我国西南边疆经济和文化的发展，促进了各民族之间的交流与合作，维护了边疆的政治稳定和民族团结。</a:t>
            </a:r>
            <a:endParaRPr lang="en-US" altLang="zh-CN" sz="2400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pic>
        <p:nvPicPr>
          <p:cNvPr id="18435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2138" y="1184275"/>
            <a:ext cx="5018088" cy="299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矩形 2"/>
          <p:cNvSpPr>
            <a:spLocks noChangeArrowheads="1"/>
          </p:cNvSpPr>
          <p:nvPr/>
        </p:nvSpPr>
        <p:spPr bwMode="auto">
          <a:xfrm>
            <a:off x="5232402" y="4549776"/>
            <a:ext cx="528637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719138">
              <a:lnSpc>
                <a:spcPct val="150000"/>
              </a:lnSpc>
            </a:pP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四川省雅安市名山区地处四川盆地与青藏高原接合部，是茶马古道起点之一。这里有古代管理茶马交易的机构茶马司的遗址。</a:t>
            </a:r>
          </a:p>
        </p:txBody>
      </p:sp>
      <p:sp>
        <p:nvSpPr>
          <p:cNvPr id="18437" name="矩形 3"/>
          <p:cNvSpPr>
            <a:spLocks noChangeArrowheads="1"/>
          </p:cNvSpPr>
          <p:nvPr/>
        </p:nvSpPr>
        <p:spPr bwMode="auto">
          <a:xfrm>
            <a:off x="3352802" y="4183063"/>
            <a:ext cx="17240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400">
                <a:latin typeface="楷体" pitchFamily="49" charset="-122"/>
                <a:ea typeface="楷体" pitchFamily="49" charset="-122"/>
              </a:rPr>
              <a:t>茶马司遗址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19459" name="内容占位符 2"/>
          <p:cNvSpPr txBox="1">
            <a:spLocks noChangeArrowheads="1"/>
          </p:cNvSpPr>
          <p:nvPr/>
        </p:nvSpPr>
        <p:spPr bwMode="auto">
          <a:xfrm>
            <a:off x="1387477" y="1398588"/>
            <a:ext cx="9412287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719138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just" eaLnBrk="1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上述资料中反映文化交融的事例是什么？</a:t>
            </a:r>
          </a:p>
          <a:p>
            <a:pPr algn="just" eaLnBrk="1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尝试说一则历史上或当前生活中民族交往交流交融的事例。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20483" name="内容占位符 2"/>
          <p:cNvSpPr txBox="1">
            <a:spLocks noChangeArrowheads="1"/>
          </p:cNvSpPr>
          <p:nvPr/>
        </p:nvSpPr>
        <p:spPr bwMode="auto">
          <a:xfrm>
            <a:off x="1387477" y="1398588"/>
            <a:ext cx="9412287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719138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just" eaLnBrk="1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在奠定祖国疆域、开发祖国山河和维护领土完整的事业中，各民族都作出了重要贡献，谱写了中国历史的辉煌篇章。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pic>
        <p:nvPicPr>
          <p:cNvPr id="21507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5851" y="809025"/>
            <a:ext cx="7480300" cy="559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22531" name="内容占位符 2"/>
          <p:cNvSpPr txBox="1">
            <a:spLocks noChangeArrowheads="1"/>
          </p:cNvSpPr>
          <p:nvPr/>
        </p:nvSpPr>
        <p:spPr bwMode="auto">
          <a:xfrm>
            <a:off x="1387477" y="1398588"/>
            <a:ext cx="9412287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719138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just" eaLnBrk="1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 各民族在长期的历史发展中，形成了一种相互依存的密切联系，我国经济今天取得的成就是各民族共同努力的结果。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pic>
        <p:nvPicPr>
          <p:cNvPr id="23555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7926" y="1687514"/>
            <a:ext cx="9842500" cy="477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6147" name="内容占位符 2"/>
          <p:cNvSpPr txBox="1">
            <a:spLocks noChangeArrowheads="1"/>
          </p:cNvSpPr>
          <p:nvPr/>
        </p:nvSpPr>
        <p:spPr bwMode="auto">
          <a:xfrm>
            <a:off x="1387477" y="1271588"/>
            <a:ext cx="9412287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645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just" eaLnBrk="1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 u="sng" dirty="0">
                <a:latin typeface="Times New Roman" pitchFamily="18" charset="0"/>
                <a:ea typeface="楷体" pitchFamily="49" charset="-122"/>
              </a:rPr>
              <a:t>中华民族大家庭</a:t>
            </a:r>
          </a:p>
          <a:p>
            <a:pPr algn="just" eaLnBrk="1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中华人民共和国是全国各族人民共同缔造的统一的多民族国家。在辽阔美丽的国土上，共同生活着</a:t>
            </a:r>
            <a:r>
              <a:rPr lang="en-US" altLang="zh-CN" sz="3000" dirty="0">
                <a:latin typeface="Times New Roman" pitchFamily="18" charset="0"/>
                <a:ea typeface="楷体" pitchFamily="49" charset="-122"/>
              </a:rPr>
              <a:t>56</a:t>
            </a: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个民族，组成了中华民族大家庭。根据</a:t>
            </a:r>
            <a:r>
              <a:rPr lang="en-US" altLang="zh-CN" sz="3000" dirty="0">
                <a:latin typeface="Times New Roman" pitchFamily="18" charset="0"/>
                <a:ea typeface="楷体" pitchFamily="49" charset="-122"/>
              </a:rPr>
              <a:t>2010</a:t>
            </a: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年第六次全国人口普查数据，我国总人口已达</a:t>
            </a:r>
            <a:r>
              <a:rPr lang="en-US" altLang="zh-CN" sz="3000" dirty="0">
                <a:latin typeface="Times New Roman" pitchFamily="18" charset="0"/>
                <a:ea typeface="楷体" pitchFamily="49" charset="-122"/>
              </a:rPr>
              <a:t>13.7</a:t>
            </a: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亿。其中，汉族人口最多，其他</a:t>
            </a:r>
            <a:r>
              <a:rPr lang="en-US" altLang="zh-CN" sz="3000" dirty="0">
                <a:latin typeface="Times New Roman" pitchFamily="18" charset="0"/>
                <a:ea typeface="楷体" pitchFamily="49" charset="-122"/>
              </a:rPr>
              <a:t>55</a:t>
            </a: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个民族因人口数量相对较少，习惯称为“少数民族”。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7439487" y="1083076"/>
            <a:ext cx="2006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BEF"/>
                </a:solidFill>
              </a:rPr>
              <a:t>https://www.ypppt.com/</a:t>
            </a:r>
            <a:endParaRPr lang="zh-CN" altLang="en-US" sz="1200" dirty="0">
              <a:solidFill>
                <a:srgbClr val="FFFBEF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73683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pic>
        <p:nvPicPr>
          <p:cNvPr id="7171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5001" y="966875"/>
            <a:ext cx="5842000" cy="561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pic>
        <p:nvPicPr>
          <p:cNvPr id="8195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8401" y="1277939"/>
            <a:ext cx="9855200" cy="519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9219" name="内容占位符 2"/>
          <p:cNvSpPr txBox="1">
            <a:spLocks noChangeArrowheads="1"/>
          </p:cNvSpPr>
          <p:nvPr/>
        </p:nvSpPr>
        <p:spPr bwMode="auto">
          <a:xfrm>
            <a:off x="1387477" y="1271588"/>
            <a:ext cx="9450387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645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just"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在中华民族大家庭中，各民族分布呈现大散居、小聚居、交错杂居的特点。随着我国经济社会的发展，各地区、各民族的人口流动更加频繁，促进了相互间的交往交流交融。    </a:t>
            </a:r>
            <a:endParaRPr lang="zh-CN" altLang="en-US" sz="3000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10243" name="内容占位符 2"/>
          <p:cNvSpPr txBox="1">
            <a:spLocks noChangeArrowheads="1"/>
          </p:cNvSpPr>
          <p:nvPr/>
        </p:nvSpPr>
        <p:spPr bwMode="auto">
          <a:xfrm>
            <a:off x="1462088" y="2039938"/>
            <a:ext cx="9412288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645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阅读资料，从数字的变化中，你有什么发现？</a:t>
            </a:r>
          </a:p>
          <a:p>
            <a:pPr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根据人口普查数据，</a:t>
            </a:r>
            <a:r>
              <a:rPr lang="en-US" altLang="zh-CN" sz="3000" dirty="0">
                <a:latin typeface="Times New Roman" pitchFamily="18" charset="0"/>
                <a:ea typeface="楷体" pitchFamily="49" charset="-122"/>
              </a:rPr>
              <a:t>1982</a:t>
            </a: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年，有</a:t>
            </a:r>
            <a:r>
              <a:rPr lang="en-US" altLang="zh-CN" sz="3000" dirty="0">
                <a:latin typeface="Times New Roman" pitchFamily="18" charset="0"/>
                <a:ea typeface="楷体" pitchFamily="49" charset="-122"/>
              </a:rPr>
              <a:t>18</a:t>
            </a: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个少数民族在全国省级行政区域均有分布。这一数量在</a:t>
            </a:r>
            <a:r>
              <a:rPr lang="en-US" altLang="zh-CN" sz="3000" dirty="0">
                <a:latin typeface="Times New Roman" pitchFamily="18" charset="0"/>
                <a:ea typeface="楷体" pitchFamily="49" charset="-122"/>
              </a:rPr>
              <a:t>1990</a:t>
            </a: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年、</a:t>
            </a:r>
            <a:r>
              <a:rPr lang="en-US" altLang="zh-CN" sz="3000" dirty="0">
                <a:latin typeface="Times New Roman" pitchFamily="18" charset="0"/>
                <a:ea typeface="楷体" pitchFamily="49" charset="-122"/>
              </a:rPr>
              <a:t>2000</a:t>
            </a: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年、</a:t>
            </a:r>
            <a:r>
              <a:rPr lang="en-US" altLang="zh-CN" sz="3000" dirty="0">
                <a:latin typeface="Times New Roman" pitchFamily="18" charset="0"/>
                <a:ea typeface="楷体" pitchFamily="49" charset="-122"/>
              </a:rPr>
              <a:t>2010</a:t>
            </a: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年分别增加到</a:t>
            </a:r>
            <a:r>
              <a:rPr lang="en-US" altLang="zh-CN" sz="3000" dirty="0">
                <a:latin typeface="Times New Roman" pitchFamily="18" charset="0"/>
                <a:ea typeface="楷体" pitchFamily="49" charset="-122"/>
              </a:rPr>
              <a:t>22</a:t>
            </a: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个、</a:t>
            </a:r>
            <a:r>
              <a:rPr lang="en-US" altLang="zh-CN" sz="3000" dirty="0">
                <a:latin typeface="Times New Roman" pitchFamily="18" charset="0"/>
                <a:ea typeface="楷体" pitchFamily="49" charset="-122"/>
              </a:rPr>
              <a:t>28</a:t>
            </a: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个、</a:t>
            </a:r>
            <a:r>
              <a:rPr lang="en-US" altLang="zh-CN" sz="3000" dirty="0">
                <a:latin typeface="Times New Roman" pitchFamily="18" charset="0"/>
                <a:ea typeface="楷体" pitchFamily="49" charset="-122"/>
              </a:rPr>
              <a:t>43</a:t>
            </a: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个。</a:t>
            </a:r>
            <a:r>
              <a:rPr lang="en-US" altLang="zh-CN" sz="3000" dirty="0">
                <a:latin typeface="Times New Roman" pitchFamily="18" charset="0"/>
                <a:ea typeface="楷体" pitchFamily="49" charset="-122"/>
              </a:rPr>
              <a:t>2000</a:t>
            </a: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年，民族成分齐全的省级行政区域有</a:t>
            </a:r>
            <a:r>
              <a:rPr lang="en-US" altLang="zh-CN" sz="3000" dirty="0">
                <a:latin typeface="Times New Roman" pitchFamily="18" charset="0"/>
                <a:ea typeface="楷体" pitchFamily="49" charset="-122"/>
              </a:rPr>
              <a:t>11</a:t>
            </a: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个；</a:t>
            </a:r>
            <a:r>
              <a:rPr lang="en-US" altLang="zh-CN" sz="3000" dirty="0">
                <a:latin typeface="Times New Roman" pitchFamily="18" charset="0"/>
                <a:ea typeface="楷体" pitchFamily="49" charset="-122"/>
              </a:rPr>
              <a:t>2010</a:t>
            </a: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年，这一数量增加到</a:t>
            </a:r>
            <a:r>
              <a:rPr lang="en-US" altLang="zh-CN" sz="3000" dirty="0">
                <a:latin typeface="Times New Roman" pitchFamily="18" charset="0"/>
                <a:ea typeface="楷体" pitchFamily="49" charset="-122"/>
              </a:rPr>
              <a:t>20</a:t>
            </a: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个。</a:t>
            </a:r>
            <a:endParaRPr lang="en-US" altLang="zh-CN" sz="3000" dirty="0">
              <a:latin typeface="Times New Roman" pitchFamily="18" charset="0"/>
              <a:ea typeface="楷体" pitchFamily="49" charset="-122"/>
            </a:endParaRPr>
          </a:p>
        </p:txBody>
      </p:sp>
      <p:pic>
        <p:nvPicPr>
          <p:cNvPr id="10244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3638" y="1430338"/>
            <a:ext cx="200025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pic>
        <p:nvPicPr>
          <p:cNvPr id="11267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5239" y="3725864"/>
            <a:ext cx="4043363" cy="240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图片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7063" y="1171575"/>
            <a:ext cx="5183188" cy="375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矩形 3"/>
          <p:cNvSpPr>
            <a:spLocks noChangeArrowheads="1"/>
          </p:cNvSpPr>
          <p:nvPr/>
        </p:nvSpPr>
        <p:spPr bwMode="auto">
          <a:xfrm>
            <a:off x="6283326" y="4930775"/>
            <a:ext cx="40306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000">
                <a:latin typeface="楷体" pitchFamily="49" charset="-122"/>
                <a:ea typeface="楷体" pitchFamily="49" charset="-122"/>
              </a:rPr>
              <a:t>在省级行政区域有分布的少数民族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pic>
        <p:nvPicPr>
          <p:cNvPr id="12291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2439" y="1171575"/>
            <a:ext cx="4767263" cy="375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矩形 3"/>
          <p:cNvSpPr>
            <a:spLocks noChangeArrowheads="1"/>
          </p:cNvSpPr>
          <p:nvPr/>
        </p:nvSpPr>
        <p:spPr bwMode="auto">
          <a:xfrm>
            <a:off x="2346327" y="4930775"/>
            <a:ext cx="35194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000">
                <a:latin typeface="楷体" pitchFamily="49" charset="-122"/>
                <a:ea typeface="楷体" pitchFamily="49" charset="-122"/>
              </a:rPr>
              <a:t>民族成分齐全的省级行政区域</a:t>
            </a:r>
          </a:p>
        </p:txBody>
      </p:sp>
      <p:pic>
        <p:nvPicPr>
          <p:cNvPr id="12293" name="图片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3688" y="4287838"/>
            <a:ext cx="4376738" cy="240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标题 1"/>
          <p:cNvSpPr>
            <a:spLocks noGrp="1" noChangeArrowheads="1"/>
          </p:cNvSpPr>
          <p:nvPr>
            <p:ph type="title"/>
          </p:nvPr>
        </p:nvSpPr>
        <p:spPr>
          <a:xfrm>
            <a:off x="1177926" y="236539"/>
            <a:ext cx="98425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itchFamily="49" charset="-122"/>
                <a:ea typeface="楷体" pitchFamily="49" charset="-122"/>
              </a:rPr>
              <a:t>探究新知</a:t>
            </a:r>
          </a:p>
        </p:txBody>
      </p:sp>
      <p:sp>
        <p:nvSpPr>
          <p:cNvPr id="13315" name="内容占位符 2"/>
          <p:cNvSpPr txBox="1">
            <a:spLocks noChangeArrowheads="1"/>
          </p:cNvSpPr>
          <p:nvPr/>
        </p:nvSpPr>
        <p:spPr bwMode="auto">
          <a:xfrm>
            <a:off x="1387477" y="1271589"/>
            <a:ext cx="9412287" cy="214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4863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defTabSz="963613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defTabSz="963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hangingPunct="1">
              <a:lnSpc>
                <a:spcPct val="150000"/>
              </a:lnSpc>
              <a:buFont typeface="Arial" charset="0"/>
              <a:buNone/>
            </a:pPr>
            <a:r>
              <a:rPr lang="zh-CN" altLang="en-US" sz="3000" dirty="0">
                <a:latin typeface="Times New Roman" pitchFamily="18" charset="0"/>
                <a:ea typeface="楷体" pitchFamily="49" charset="-122"/>
              </a:rPr>
              <a:t>我国各民族汇聚为一个大家庭，形成了平等团结互助和谐的社会主义新型民族关系。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Words>827</Words>
  <Application>Microsoft Office PowerPoint</Application>
  <PresentationFormat>宽屏</PresentationFormat>
  <Paragraphs>57</Paragraphs>
  <Slides>20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0" baseType="lpstr">
      <vt:lpstr>Meiryo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256</cp:revision>
  <dcterms:created xsi:type="dcterms:W3CDTF">2017-04-03T06:44:00Z</dcterms:created>
  <dcterms:modified xsi:type="dcterms:W3CDTF">2022-05-04T12:59:17Z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