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8" r:id="rId2"/>
  </p:sldMasterIdLst>
  <p:notesMasterIdLst>
    <p:notesMasterId r:id="rId30"/>
  </p:notesMasterIdLst>
  <p:handoutMasterIdLst>
    <p:handoutMasterId r:id="rId31"/>
  </p:handoutMasterIdLst>
  <p:sldIdLst>
    <p:sldId id="470" r:id="rId3"/>
    <p:sldId id="483" r:id="rId4"/>
    <p:sldId id="466" r:id="rId5"/>
    <p:sldId id="420" r:id="rId6"/>
    <p:sldId id="471" r:id="rId7"/>
    <p:sldId id="472" r:id="rId8"/>
    <p:sldId id="449" r:id="rId9"/>
    <p:sldId id="473" r:id="rId10"/>
    <p:sldId id="474" r:id="rId11"/>
    <p:sldId id="477" r:id="rId12"/>
    <p:sldId id="456" r:id="rId13"/>
    <p:sldId id="446" r:id="rId14"/>
    <p:sldId id="422" r:id="rId15"/>
    <p:sldId id="478" r:id="rId16"/>
    <p:sldId id="424" r:id="rId17"/>
    <p:sldId id="475" r:id="rId18"/>
    <p:sldId id="476" r:id="rId19"/>
    <p:sldId id="479" r:id="rId20"/>
    <p:sldId id="480" r:id="rId21"/>
    <p:sldId id="460" r:id="rId22"/>
    <p:sldId id="481" r:id="rId23"/>
    <p:sldId id="482" r:id="rId24"/>
    <p:sldId id="469" r:id="rId25"/>
    <p:sldId id="468" r:id="rId26"/>
    <p:sldId id="464" r:id="rId27"/>
    <p:sldId id="467" r:id="rId28"/>
    <p:sldId id="484" r:id="rId2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2F0D9"/>
    <a:srgbClr val="969696"/>
    <a:srgbClr val="26182F"/>
    <a:srgbClr val="84AEE1"/>
    <a:srgbClr val="FF7124"/>
    <a:srgbClr val="EF7509"/>
    <a:srgbClr val="8CC5B1"/>
    <a:srgbClr val="70AD47"/>
    <a:srgbClr val="ACB3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32" y="120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50" d="100"/>
        <a:sy n="5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>
              <a:defRPr/>
            </a:pPr>
            <a:fld id="{A0081D54-793D-40EB-9D0B-2B9644C28FAF}" type="datetimeFigureOut">
              <a:rPr lang="zh-CN" altLang="en-US"/>
              <a:pPr>
                <a:defRPr/>
              </a:pPr>
              <a:t>2022/5/4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1D190B-2F9C-4083-90C3-7CCE5FB094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50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686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299FB3E-7C9E-4203-B7AE-608C8C22DE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963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2E27AD70-D1D2-4C07-9860-6A5AC36C3821}" type="slidenum">
              <a:rPr lang="zh-CN" altLang="en-US"/>
              <a:pPr eaLnBrk="1" hangingPunct="1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981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89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0CDE0328-DA3C-4636-A056-042E51BB4C2C}" type="slidenum">
              <a:rPr lang="zh-CN" altLang="en-US">
                <a:solidFill>
                  <a:srgbClr val="000000"/>
                </a:solidFill>
              </a:rPr>
              <a:pPr eaLnBrk="1" hangingPunct="1"/>
              <a:t>9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02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99FB3E-7C9E-4203-B7AE-608C8C22DE5E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649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993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0AD1A836-C791-4657-8467-436342EFD720}" type="slidenum">
              <a:rPr lang="zh-CN" altLang="en-US">
                <a:solidFill>
                  <a:srgbClr val="000000"/>
                </a:solidFill>
              </a:rPr>
              <a:pPr eaLnBrk="1" hangingPunct="1"/>
              <a:t>18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337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9397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1D541-BD23-421E-BB66-D3E5973DA2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332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209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746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89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640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286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370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04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627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204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1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972E2-09F0-4ECF-BAC6-A6E05529C2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4946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4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123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058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49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4A763-173B-41CB-8124-44985CD423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552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1663010"/>
      </p:ext>
    </p:extLst>
  </p:cSld>
  <p:clrMapOvr>
    <a:masterClrMapping/>
  </p:clrMapOvr>
  <p:transition spd="slow" advClick="0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464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748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2650F79-9E2B-4F73-B3F3-4D88F4858F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2" r:id="rId3"/>
    <p:sldLayoutId id="2147483683" r:id="rId4"/>
    <p:sldLayoutId id="2147483684" r:id="rId5"/>
    <p:sldLayoutId id="2147483681" r:id="rId6"/>
    <p:sldLayoutId id="2147483685" r:id="rId7"/>
    <p:sldLayoutId id="2147483686" r:id="rId8"/>
    <p:sldLayoutId id="2147483687" r:id="rId9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0260" indent="-17026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1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0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3893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6285" y="3788037"/>
            <a:ext cx="3849290" cy="112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图片 1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60" y="4552615"/>
            <a:ext cx="9126140" cy="59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2" name="组合 11"/>
          <p:cNvGrpSpPr>
            <a:grpSpLocks/>
          </p:cNvGrpSpPr>
          <p:nvPr/>
        </p:nvGrpSpPr>
        <p:grpSpPr bwMode="auto">
          <a:xfrm>
            <a:off x="0" y="4794312"/>
            <a:ext cx="9144000" cy="355997"/>
            <a:chOff x="0" y="6383867"/>
            <a:chExt cx="12191999" cy="474133"/>
          </a:xfrm>
        </p:grpSpPr>
        <p:grpSp>
          <p:nvGrpSpPr>
            <p:cNvPr id="8213" name="组合 9"/>
            <p:cNvGrpSpPr>
              <a:grpSpLocks/>
            </p:cNvGrpSpPr>
            <p:nvPr/>
          </p:nvGrpSpPr>
          <p:grpSpPr bwMode="auto">
            <a:xfrm>
              <a:off x="0" y="6383867"/>
              <a:ext cx="11134176" cy="474133"/>
              <a:chOff x="0" y="6071373"/>
              <a:chExt cx="18472546" cy="786627"/>
            </a:xfrm>
          </p:grpSpPr>
          <p:pic>
            <p:nvPicPr>
              <p:cNvPr id="8215" name="图片 7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6071373"/>
                <a:ext cx="9610410" cy="7866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16" name="图片 8"/>
              <p:cNvPicPr>
                <a:picLocks noChangeAspect="1" noChangeArrowheads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2136" y="6071373"/>
                <a:ext cx="9610410" cy="7866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214" name="图片 10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73810"/>
            <a:stretch>
              <a:fillRect/>
            </a:stretch>
          </p:blipFill>
          <p:spPr bwMode="auto">
            <a:xfrm>
              <a:off x="10674939" y="6383867"/>
              <a:ext cx="1517060" cy="474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1" name="文本框 31"/>
          <p:cNvSpPr txBox="1">
            <a:spLocks noChangeArrowheads="1"/>
          </p:cNvSpPr>
          <p:nvPr/>
        </p:nvSpPr>
        <p:spPr bwMode="auto">
          <a:xfrm>
            <a:off x="2839260" y="2259943"/>
            <a:ext cx="3457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D7282F"/>
                </a:solidFill>
                <a:latin typeface="微软雅黑"/>
                <a:ea typeface="微软雅黑"/>
                <a:sym typeface="微软雅黑"/>
              </a:rPr>
              <a:t>第</a:t>
            </a:r>
            <a:r>
              <a:rPr lang="en-US" altLang="zh-CN" sz="2400" b="1" dirty="0">
                <a:solidFill>
                  <a:srgbClr val="D7282F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400" b="1" dirty="0">
                <a:solidFill>
                  <a:srgbClr val="D7282F"/>
                </a:solidFill>
                <a:latin typeface="微软雅黑"/>
                <a:ea typeface="微软雅黑"/>
                <a:sym typeface="微软雅黑"/>
              </a:rPr>
              <a:t>课时</a:t>
            </a:r>
          </a:p>
        </p:txBody>
      </p:sp>
      <p:sp>
        <p:nvSpPr>
          <p:cNvPr id="8210" name="矩形 4"/>
          <p:cNvSpPr>
            <a:spLocks noChangeArrowheads="1"/>
          </p:cNvSpPr>
          <p:nvPr/>
        </p:nvSpPr>
        <p:spPr bwMode="auto">
          <a:xfrm>
            <a:off x="-7814" y="902356"/>
            <a:ext cx="9151814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eaLnBrk="0" hangingPunct="0"/>
            <a:r>
              <a:rPr lang="zh-CN" altLang="en-US" sz="5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我们神圣的国土 </a:t>
            </a:r>
            <a:endParaRPr lang="zh-CN" altLang="en-US" sz="5400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-7814" y="3375731"/>
            <a:ext cx="9151814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3855"/>
            <a:ext cx="9144000" cy="453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文本框 1"/>
          <p:cNvSpPr txBox="1">
            <a:spLocks noChangeArrowheads="1"/>
          </p:cNvSpPr>
          <p:nvPr/>
        </p:nvSpPr>
        <p:spPr bwMode="auto">
          <a:xfrm>
            <a:off x="3661173" y="2041922"/>
            <a:ext cx="2511028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辽阔的中国</a:t>
            </a:r>
          </a:p>
        </p:txBody>
      </p:sp>
      <p:sp>
        <p:nvSpPr>
          <p:cNvPr id="19460" name="文本框 2"/>
          <p:cNvSpPr txBox="1">
            <a:spLocks noChangeArrowheads="1"/>
          </p:cNvSpPr>
          <p:nvPr/>
        </p:nvSpPr>
        <p:spPr bwMode="auto">
          <a:xfrm>
            <a:off x="2665810" y="2507456"/>
            <a:ext cx="3885009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latin typeface="微软雅黑"/>
                <a:ea typeface="微软雅黑"/>
                <a:sym typeface="微软雅黑"/>
              </a:rPr>
              <a:t>我国东西、南北跨度大，国土辽阔，地大物博，是世界上面积第三大、人口最多的国家，在世界上占据着重要的地位。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091237" y="785813"/>
            <a:ext cx="3052763" cy="103822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 b="1" noProof="1">
                <a:solidFill>
                  <a:schemeClr val="accent6"/>
                </a:solidFill>
                <a:latin typeface="微软雅黑"/>
                <a:ea typeface="微软雅黑"/>
                <a:sym typeface="微软雅黑"/>
              </a:rPr>
              <a:t>你能在地球仪</a:t>
            </a:r>
            <a:r>
              <a:rPr lang="en-US" altLang="zh-CN" sz="2100" b="1" noProof="1">
                <a:solidFill>
                  <a:schemeClr val="accent6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noProof="1">
                <a:solidFill>
                  <a:schemeClr val="accent6"/>
                </a:solidFill>
                <a:latin typeface="微软雅黑"/>
                <a:ea typeface="微软雅黑"/>
                <a:sym typeface="微软雅黑"/>
              </a:rPr>
              <a:t>地图上找到中国的四大海域吗？看谁找得又快又准。</a:t>
            </a:r>
          </a:p>
        </p:txBody>
      </p:sp>
      <p:pic>
        <p:nvPicPr>
          <p:cNvPr id="20483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2" y="744141"/>
            <a:ext cx="5674519" cy="398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 9"/>
          <p:cNvSpPr/>
          <p:nvPr/>
        </p:nvSpPr>
        <p:spPr>
          <a:xfrm>
            <a:off x="4660107" y="1635919"/>
            <a:ext cx="536972" cy="759619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47060" y="2091929"/>
            <a:ext cx="536972" cy="759619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54241" y="2790825"/>
            <a:ext cx="536972" cy="759619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510088" y="3969544"/>
            <a:ext cx="536972" cy="759619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09688" y="3550444"/>
            <a:ext cx="2495550" cy="707231"/>
          </a:xfrm>
          <a:prstGeom prst="rect">
            <a:avLst/>
          </a:prstGeom>
          <a:solidFill>
            <a:srgbClr val="68BC9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329929" y="3540919"/>
            <a:ext cx="2559844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500">
                <a:latin typeface="微软雅黑"/>
                <a:ea typeface="微软雅黑"/>
                <a:sym typeface="微软雅黑"/>
              </a:rPr>
              <a:t>中国东部海岸线由北道南依次为渤海、黄海、东海和南海。</a:t>
            </a:r>
          </a:p>
        </p:txBody>
      </p:sp>
      <p:pic>
        <p:nvPicPr>
          <p:cNvPr id="20490" name="图片 1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2879" y="1750219"/>
            <a:ext cx="3400425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矩形 16"/>
          <p:cNvSpPr>
            <a:spLocks noChangeArrowheads="1"/>
          </p:cNvSpPr>
          <p:nvPr/>
        </p:nvSpPr>
        <p:spPr bwMode="auto">
          <a:xfrm rot="21137088">
            <a:off x="6293643" y="2765822"/>
            <a:ext cx="1177529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700" b="1">
                <a:solidFill>
                  <a:srgbClr val="FF933C"/>
                </a:solidFill>
                <a:latin typeface="微软雅黑"/>
                <a:ea typeface="微软雅黑"/>
                <a:sym typeface="微软雅黑"/>
              </a:rPr>
              <a:t>小活动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5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timgsa.baidu.com/timg?image&amp;quality=80&amp;size=b9999_10000&amp;sec=1543075515342&amp;di=9751d023c6ee1736e7e991c5e4d972dd&amp;imgtype=0&amp;src=http%3A%2F%2Fpsefan.com%2Fwp-content%2Fuploads%2F2016%2F12%2F20161203459-600x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0385" y="583407"/>
            <a:ext cx="6741319" cy="39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文本框 3"/>
          <p:cNvSpPr txBox="1">
            <a:spLocks noChangeArrowheads="1"/>
          </p:cNvSpPr>
          <p:nvPr/>
        </p:nvSpPr>
        <p:spPr bwMode="auto">
          <a:xfrm>
            <a:off x="1541860" y="2907506"/>
            <a:ext cx="6196013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我国是个海陆兼备的国家。在祖国大陆的东面，自北向南，渤海、黄海、东海、南海四海相连。我国近海岛屿众多，台湾岛是我国第一大岛。</a:t>
            </a:r>
          </a:p>
        </p:txBody>
      </p:sp>
      <p:sp>
        <p:nvSpPr>
          <p:cNvPr id="21508" name="文本框 4"/>
          <p:cNvSpPr txBox="1">
            <a:spLocks noChangeArrowheads="1"/>
          </p:cNvSpPr>
          <p:nvPr/>
        </p:nvSpPr>
        <p:spPr bwMode="auto">
          <a:xfrm>
            <a:off x="3157537" y="2305050"/>
            <a:ext cx="3290888" cy="5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海陆兼备的中国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6581775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253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0100" y="-23813"/>
            <a:ext cx="4533900" cy="51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文本框 5"/>
          <p:cNvSpPr txBox="1">
            <a:spLocks noChangeArrowheads="1"/>
          </p:cNvSpPr>
          <p:nvPr/>
        </p:nvSpPr>
        <p:spPr bwMode="auto">
          <a:xfrm>
            <a:off x="427435" y="2237185"/>
            <a:ext cx="39195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500" b="1">
                <a:solidFill>
                  <a:srgbClr val="70AD47"/>
                </a:solidFill>
                <a:latin typeface="微软雅黑"/>
                <a:ea typeface="微软雅黑"/>
                <a:sym typeface="微软雅黑"/>
              </a:rPr>
              <a:t>活动园</a:t>
            </a:r>
          </a:p>
        </p:txBody>
      </p:sp>
      <p:sp>
        <p:nvSpPr>
          <p:cNvPr id="7" name="矩形 6"/>
          <p:cNvSpPr/>
          <p:nvPr/>
        </p:nvSpPr>
        <p:spPr>
          <a:xfrm>
            <a:off x="516731" y="3083719"/>
            <a:ext cx="3149204" cy="76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324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00A78B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534" name="矩形 7"/>
          <p:cNvSpPr>
            <a:spLocks noChangeArrowheads="1"/>
          </p:cNvSpPr>
          <p:nvPr/>
        </p:nvSpPr>
        <p:spPr bwMode="auto">
          <a:xfrm>
            <a:off x="465535" y="3301603"/>
            <a:ext cx="3894534" cy="132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阅读课本</a:t>
            </a:r>
            <a:r>
              <a:rPr lang="en-US" altLang="zh-CN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45</a:t>
            </a:r>
            <a:r>
              <a:rPr lang="zh-CN" altLang="en-US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页的</a:t>
            </a:r>
            <a:r>
              <a:rPr lang="en-US" altLang="zh-CN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中国疆域</a:t>
            </a:r>
            <a:r>
              <a:rPr lang="en-US" altLang="zh-CN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dirty="0">
                <a:solidFill>
                  <a:srgbClr val="005446"/>
                </a:solidFill>
                <a:latin typeface="微软雅黑"/>
                <a:ea typeface="微软雅黑"/>
                <a:sym typeface="微软雅黑"/>
              </a:rPr>
              <a:t>图，找一找我国有哪些陆上邻国，有哪些国家与我们隔海相望。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9" y="1028700"/>
            <a:ext cx="3613547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418285" y="1023938"/>
            <a:ext cx="5725715" cy="479822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3556" name="组合 2"/>
          <p:cNvGrpSpPr>
            <a:grpSpLocks/>
          </p:cNvGrpSpPr>
          <p:nvPr/>
        </p:nvGrpSpPr>
        <p:grpSpPr bwMode="auto">
          <a:xfrm>
            <a:off x="3555206" y="1079897"/>
            <a:ext cx="352425" cy="352425"/>
            <a:chOff x="7070971" y="788848"/>
            <a:chExt cx="1800200" cy="1800200"/>
          </a:xfrm>
        </p:grpSpPr>
        <p:sp>
          <p:nvSpPr>
            <p:cNvPr id="4" name="椭圆 3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575759" y="1165917"/>
              <a:ext cx="790628" cy="104606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23557" name="TextBox 1"/>
          <p:cNvSpPr txBox="1">
            <a:spLocks noChangeArrowheads="1"/>
          </p:cNvSpPr>
          <p:nvPr/>
        </p:nvSpPr>
        <p:spPr bwMode="auto">
          <a:xfrm>
            <a:off x="3948112" y="1034654"/>
            <a:ext cx="39433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我国的海陆邻国</a:t>
            </a:r>
          </a:p>
        </p:txBody>
      </p:sp>
      <p:sp>
        <p:nvSpPr>
          <p:cNvPr id="23558" name="Text Box 44"/>
          <p:cNvSpPr txBox="1">
            <a:spLocks noChangeArrowheads="1"/>
          </p:cNvSpPr>
          <p:nvPr/>
        </p:nvSpPr>
        <p:spPr bwMode="auto">
          <a:xfrm>
            <a:off x="3396853" y="1579960"/>
            <a:ext cx="5661422" cy="2284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Wingdings" pitchFamily="2" charset="2"/>
              <a:buChar char="n"/>
            </a:pPr>
            <a:r>
              <a:rPr lang="en-US" altLang="zh-CN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我国路上邻国有：朝鲜、蒙古、俄罗斯、哈萨克斯坦、吉尔吉斯斯坦、塔吉克斯坦、阿富汗、巴基斯坦、印度、尼泊尔、不丹、缅甸、老挝、越南，共</a:t>
            </a:r>
            <a:r>
              <a:rPr lang="en-US" altLang="zh-CN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14</a:t>
            </a: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个。</a:t>
            </a:r>
          </a:p>
          <a:p>
            <a:pPr>
              <a:buFont typeface="Wingdings" pitchFamily="2" charset="2"/>
              <a:buChar char="n"/>
            </a:pPr>
            <a:r>
              <a:rPr lang="en-US" altLang="zh-CN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我国的海上邻国有：韩国、日本、菲律宾、文莱、马来西亚、印度尼西亚，共</a:t>
            </a:r>
            <a:r>
              <a:rPr lang="en-US" altLang="zh-CN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6</a:t>
            </a: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个。</a:t>
            </a:r>
          </a:p>
          <a:p>
            <a:pPr>
              <a:buFont typeface="Wingdings" pitchFamily="2" charset="2"/>
              <a:buChar char="n"/>
            </a:pPr>
            <a:r>
              <a:rPr lang="en-US" altLang="zh-CN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其中，既是我国陆上邻国又是海上邻国的国家是：越南和朝鲜。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916" y="536725"/>
            <a:ext cx="5671349" cy="4417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9" name="文本框 2"/>
          <p:cNvSpPr txBox="1">
            <a:spLocks noChangeArrowheads="1"/>
          </p:cNvSpPr>
          <p:nvPr/>
        </p:nvSpPr>
        <p:spPr bwMode="auto">
          <a:xfrm>
            <a:off x="6580585" y="4088607"/>
            <a:ext cx="2140744" cy="80843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中国的</a:t>
            </a:r>
            <a:endParaRPr lang="en-US" altLang="zh-CN" sz="2400" b="1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省级行政区域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260747" y="509588"/>
            <a:ext cx="8553450" cy="4208860"/>
          </a:xfrm>
          <a:prstGeom prst="rect">
            <a:avLst/>
          </a:prstGeom>
          <a:solidFill>
            <a:sysClr val="window" lastClr="FFFFFF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 eaLnBrk="0" hangingPunct="0">
              <a:defRPr/>
            </a:pPr>
            <a:endParaRPr lang="zh-CN" altLang="en-US" kern="0">
              <a:solidFill>
                <a:sysClr val="window" lastClr="FFFFFF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5603" name="Picture 2" descr="E:\仝德志文件，勿删！\03-参考文档\！PPT图片及版面资源\PPT精美插图\图标\羽毛笔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7206" y="3169444"/>
            <a:ext cx="863204" cy="100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文本框 6"/>
          <p:cNvSpPr txBox="1">
            <a:spLocks noChangeArrowheads="1"/>
          </p:cNvSpPr>
          <p:nvPr/>
        </p:nvSpPr>
        <p:spPr bwMode="auto">
          <a:xfrm>
            <a:off x="4732735" y="1214437"/>
            <a:ext cx="3293269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3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地理知识知多少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732735" y="1165622"/>
            <a:ext cx="32932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732735" y="1839516"/>
            <a:ext cx="32932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7" name="矩形 9"/>
          <p:cNvSpPr>
            <a:spLocks noChangeArrowheads="1"/>
          </p:cNvSpPr>
          <p:nvPr/>
        </p:nvSpPr>
        <p:spPr bwMode="auto">
          <a:xfrm>
            <a:off x="4446985" y="2206228"/>
            <a:ext cx="4049315" cy="174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、我国有多少个省级行政区域？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、我国的首都是哪里？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sz="2100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、我国有多少个省、自治区、直辖市和特别行政区？</a:t>
            </a:r>
          </a:p>
        </p:txBody>
      </p:sp>
      <p:pic>
        <p:nvPicPr>
          <p:cNvPr id="25608" name="图片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48" y="795338"/>
            <a:ext cx="3921919" cy="392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timgsa.baidu.com/timg?image&amp;quality=80&amp;size=b9999_10000&amp;sec=1563274114620&amp;di=b2ff16ead284f2a0bf29a1637dd17218&amp;imgtype=0&amp;src=http%3A%2F%2Fb-ssl.duitang.com%2Fuploads%2Fitem%2F201701%2F13%2F20170113190707_TYLsk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2297"/>
            <a:ext cx="91440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文本框 3"/>
          <p:cNvSpPr txBox="1">
            <a:spLocks noChangeArrowheads="1"/>
          </p:cNvSpPr>
          <p:nvPr/>
        </p:nvSpPr>
        <p:spPr bwMode="auto">
          <a:xfrm>
            <a:off x="7062787" y="566737"/>
            <a:ext cx="1995488" cy="5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latin typeface="微软雅黑"/>
                <a:ea typeface="微软雅黑"/>
                <a:sym typeface="微软雅黑"/>
              </a:rPr>
              <a:t>知识链接</a:t>
            </a:r>
          </a:p>
        </p:txBody>
      </p:sp>
      <p:sp>
        <p:nvSpPr>
          <p:cNvPr id="2" name="矩形 1"/>
          <p:cNvSpPr/>
          <p:nvPr/>
        </p:nvSpPr>
        <p:spPr>
          <a:xfrm>
            <a:off x="114301" y="1370410"/>
            <a:ext cx="6928247" cy="3424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629" name="文本框 5"/>
          <p:cNvSpPr txBox="1">
            <a:spLocks noChangeArrowheads="1"/>
          </p:cNvSpPr>
          <p:nvPr/>
        </p:nvSpPr>
        <p:spPr bwMode="auto">
          <a:xfrm>
            <a:off x="123825" y="1375173"/>
            <a:ext cx="6918723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中国有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34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个省级行政区，包括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23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个省、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5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个自治区、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4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个直辖市、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个特别行政区。北京是中国的首都。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全国分为省、自治区、直辖市。自治区是实行民族自治的地方。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5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个自治区分别是内蒙古自治区、新疆维吾尔自治区、广西壮族自治区、宁夏回族自治区和西藏自治区。直辖市是由中央政府直接管辖的城市。</a:t>
            </a:r>
            <a:r>
              <a:rPr lang="en-US" altLang="zh-CN" dirty="0">
                <a:latin typeface="微软雅黑"/>
                <a:ea typeface="微软雅黑"/>
                <a:sym typeface="微软雅黑"/>
              </a:rPr>
              <a:t>4</a:t>
            </a:r>
            <a:r>
              <a:rPr lang="zh-CN" altLang="en-US" dirty="0">
                <a:latin typeface="微软雅黑"/>
                <a:ea typeface="微软雅黑"/>
                <a:sym typeface="微软雅黑"/>
              </a:rPr>
              <a:t>个直辖市分别是北京、上海、天津和重庆。宪法规定，国家在必要时得设立特别行政区。现有的特别行政区是香港特别行政区和澳门特别行政区，实行“一国两制”。</a:t>
            </a:r>
          </a:p>
        </p:txBody>
      </p:sp>
      <p:pic>
        <p:nvPicPr>
          <p:cNvPr id="26630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7394" y="2062163"/>
            <a:ext cx="45720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87291" y="1394223"/>
            <a:ext cx="6056709" cy="2355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50081">
              <a:defRPr/>
            </a:pPr>
            <a:endParaRPr lang="zh-CN" altLang="en-US" sz="1400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394223"/>
            <a:ext cx="2984897" cy="235505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50081">
              <a:defRPr/>
            </a:pPr>
            <a:endParaRPr lang="zh-CN" altLang="en-US" sz="1400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521619" y="1395413"/>
            <a:ext cx="54387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4500" b="1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交 流 园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178969" y="2147888"/>
            <a:ext cx="5849541" cy="155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650081" eaLnBrk="0" hangingPunct="0">
              <a:lnSpc>
                <a:spcPct val="120000"/>
              </a:lnSpc>
            </a:pPr>
            <a:r>
              <a:rPr lang="zh-CN" altLang="en-US" sz="21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阅读</a:t>
            </a:r>
            <a:r>
              <a:rPr lang="en-US" altLang="zh-CN" sz="21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中国的省级行政区域</a:t>
            </a:r>
            <a:r>
              <a:rPr lang="en-US" altLang="zh-CN" sz="21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图，看看我国都有哪些省，找找我国的自治区、直 辖市和特别行政区。你和家人出生在什么地方？试着在图中找出来，并与同学交流。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" y="1240631"/>
            <a:ext cx="298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087291" y="3868341"/>
            <a:ext cx="605670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F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8675" name="그림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2"/>
          <p:cNvSpPr/>
          <p:nvPr/>
        </p:nvSpPr>
        <p:spPr>
          <a:xfrm flipV="1">
            <a:off x="0" y="2922985"/>
            <a:ext cx="9144000" cy="84534"/>
          </a:xfrm>
          <a:prstGeom prst="rect">
            <a:avLst/>
          </a:prstGeom>
          <a:solidFill>
            <a:srgbClr val="71C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ko-KR" altLang="en-US" noProof="1">
              <a:latin typeface="微软雅黑"/>
              <a:sym typeface="微软雅黑"/>
            </a:endParaRPr>
          </a:p>
        </p:txBody>
      </p:sp>
      <p:sp>
        <p:nvSpPr>
          <p:cNvPr id="28677" name="텍스트 개체 틀 4"/>
          <p:cNvSpPr txBox="1">
            <a:spLocks noChangeArrowheads="1"/>
          </p:cNvSpPr>
          <p:nvPr/>
        </p:nvSpPr>
        <p:spPr bwMode="auto">
          <a:xfrm>
            <a:off x="4854179" y="1909762"/>
            <a:ext cx="5113734" cy="84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6600" b="1">
                <a:latin typeface="微软雅黑"/>
                <a:ea typeface="微软雅黑"/>
                <a:sym typeface="微软雅黑"/>
              </a:rPr>
              <a:t>说一说</a:t>
            </a:r>
          </a:p>
        </p:txBody>
      </p:sp>
      <p:sp>
        <p:nvSpPr>
          <p:cNvPr id="28678" name="텍스트 개체 틀 4"/>
          <p:cNvSpPr txBox="1">
            <a:spLocks noChangeArrowheads="1"/>
          </p:cNvSpPr>
          <p:nvPr/>
        </p:nvSpPr>
        <p:spPr bwMode="auto">
          <a:xfrm>
            <a:off x="4854179" y="3156223"/>
            <a:ext cx="4258865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、你觉得它像什么？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、你知道它是哪个地方吗？</a:t>
            </a:r>
          </a:p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、说说你对这个地方的了解。</a:t>
            </a:r>
          </a:p>
        </p:txBody>
      </p:sp>
      <p:pic>
        <p:nvPicPr>
          <p:cNvPr id="28679" name="图片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998" y="1221581"/>
            <a:ext cx="4096940" cy="3030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椭圆 19"/>
          <p:cNvSpPr/>
          <p:nvPr/>
        </p:nvSpPr>
        <p:spPr>
          <a:xfrm>
            <a:off x="1519238" y="1479947"/>
            <a:ext cx="1745456" cy="2452688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378252" y="1026320"/>
            <a:ext cx="6670498" cy="861774"/>
            <a:chOff x="3679657" y="2300776"/>
            <a:chExt cx="10230972" cy="1148950"/>
          </a:xfrm>
        </p:grpSpPr>
        <p:grpSp>
          <p:nvGrpSpPr>
            <p:cNvPr id="11287" name="组合 2"/>
            <p:cNvGrpSpPr>
              <a:grpSpLocks/>
            </p:cNvGrpSpPr>
            <p:nvPr/>
          </p:nvGrpSpPr>
          <p:grpSpPr bwMode="auto">
            <a:xfrm>
              <a:off x="3679657" y="2300776"/>
              <a:ext cx="9932694" cy="1148950"/>
              <a:chOff x="3679657" y="2429690"/>
              <a:chExt cx="9932694" cy="1148950"/>
            </a:xfrm>
          </p:grpSpPr>
          <p:sp>
            <p:nvSpPr>
              <p:cNvPr id="11289" name="TextBox 46"/>
              <p:cNvSpPr txBox="1">
                <a:spLocks noChangeArrowheads="1"/>
              </p:cNvSpPr>
              <p:nvPr/>
            </p:nvSpPr>
            <p:spPr bwMode="auto">
              <a:xfrm>
                <a:off x="3679657" y="2429690"/>
                <a:ext cx="861012" cy="1148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en-US" altLang="zh-CN" sz="5000">
                    <a:solidFill>
                      <a:srgbClr val="92D050"/>
                    </a:solidFill>
                    <a:latin typeface="微软雅黑"/>
                    <a:ea typeface="微软雅黑"/>
                    <a:sym typeface="微软雅黑"/>
                  </a:rPr>
                  <a:t>1</a:t>
                </a:r>
                <a:endParaRPr lang="zh-CN" altLang="en-US" sz="5000">
                  <a:solidFill>
                    <a:srgbClr val="92D05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1290" name="矩形 5"/>
              <p:cNvSpPr>
                <a:spLocks noChangeArrowheads="1"/>
              </p:cNvSpPr>
              <p:nvPr/>
            </p:nvSpPr>
            <p:spPr bwMode="auto">
              <a:xfrm>
                <a:off x="4468875" y="2437645"/>
                <a:ext cx="9143476" cy="1008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Aft>
                    <a:spcPts val="450"/>
                  </a:spcAft>
                </a:pPr>
                <a:r>
                  <a:rPr lang="zh-CN" altLang="en-US" sz="2100" b="1" dirty="0">
                    <a:solidFill>
                      <a:srgbClr val="92D050"/>
                    </a:solidFill>
                    <a:latin typeface="微软雅黑"/>
                    <a:ea typeface="微软雅黑"/>
                    <a:sym typeface="微软雅黑"/>
                  </a:rPr>
                  <a:t>幅员辽阔：指疆域辽阔。</a:t>
                </a:r>
              </a:p>
              <a:p>
                <a:pPr eaLnBrk="0" hangingPunct="0">
                  <a:spcAft>
                    <a:spcPts val="450"/>
                  </a:spcAft>
                </a:pPr>
                <a:r>
                  <a:rPr lang="zh-CN" altLang="en-US" dirty="0">
                    <a:solidFill>
                      <a:srgbClr val="595959"/>
                    </a:solidFill>
                    <a:latin typeface="微软雅黑"/>
                    <a:ea typeface="微软雅黑"/>
                    <a:sym typeface="微软雅黑"/>
                  </a:rPr>
                  <a:t>例：我们伟大的祖国是一个幅员辽阔，山河壮丽的国家。</a:t>
                </a:r>
              </a:p>
            </p:txBody>
          </p:sp>
        </p:grpSp>
        <p:cxnSp>
          <p:nvCxnSpPr>
            <p:cNvPr id="4" name="直接连接符 3"/>
            <p:cNvCxnSpPr/>
            <p:nvPr/>
          </p:nvCxnSpPr>
          <p:spPr>
            <a:xfrm flipV="1">
              <a:off x="3950871" y="3292893"/>
              <a:ext cx="9959758" cy="34923"/>
            </a:xfrm>
            <a:prstGeom prst="line">
              <a:avLst/>
            </a:prstGeom>
            <a:ln>
              <a:solidFill>
                <a:srgbClr val="92D050"/>
              </a:solidFill>
              <a:prstDash val="dash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6"/>
          <p:cNvGrpSpPr>
            <a:grpSpLocks/>
          </p:cNvGrpSpPr>
          <p:nvPr/>
        </p:nvGrpSpPr>
        <p:grpSpPr bwMode="auto">
          <a:xfrm>
            <a:off x="2396001" y="2394348"/>
            <a:ext cx="6747999" cy="861774"/>
            <a:chOff x="3691814" y="2300776"/>
            <a:chExt cx="10057592" cy="1148934"/>
          </a:xfrm>
        </p:grpSpPr>
        <p:grpSp>
          <p:nvGrpSpPr>
            <p:cNvPr id="11283" name="组合 7"/>
            <p:cNvGrpSpPr>
              <a:grpSpLocks/>
            </p:cNvGrpSpPr>
            <p:nvPr/>
          </p:nvGrpSpPr>
          <p:grpSpPr bwMode="auto">
            <a:xfrm>
              <a:off x="3691814" y="2300776"/>
              <a:ext cx="9619363" cy="1148934"/>
              <a:chOff x="3691814" y="2429690"/>
              <a:chExt cx="9619363" cy="1148934"/>
            </a:xfrm>
          </p:grpSpPr>
          <p:sp>
            <p:nvSpPr>
              <p:cNvPr id="11285" name="TextBox 46"/>
              <p:cNvSpPr txBox="1">
                <a:spLocks noChangeArrowheads="1"/>
              </p:cNvSpPr>
              <p:nvPr/>
            </p:nvSpPr>
            <p:spPr bwMode="auto">
              <a:xfrm>
                <a:off x="3691814" y="2429690"/>
                <a:ext cx="836700" cy="1148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en-US" altLang="zh-CN" sz="5000">
                    <a:solidFill>
                      <a:srgbClr val="92D050"/>
                    </a:solidFill>
                    <a:latin typeface="微软雅黑"/>
                    <a:ea typeface="微软雅黑"/>
                    <a:sym typeface="微软雅黑"/>
                  </a:rPr>
                  <a:t>2</a:t>
                </a:r>
                <a:endParaRPr lang="zh-CN" altLang="en-US" sz="5000">
                  <a:solidFill>
                    <a:srgbClr val="92D05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1286" name="矩形 10"/>
              <p:cNvSpPr>
                <a:spLocks noChangeArrowheads="1"/>
              </p:cNvSpPr>
              <p:nvPr/>
            </p:nvSpPr>
            <p:spPr bwMode="auto">
              <a:xfrm>
                <a:off x="4468873" y="2437647"/>
                <a:ext cx="8842304" cy="1008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Aft>
                    <a:spcPts val="450"/>
                  </a:spcAft>
                </a:pPr>
                <a:r>
                  <a:rPr lang="zh-CN" altLang="en-US" sz="2100" b="1" dirty="0">
                    <a:solidFill>
                      <a:srgbClr val="92D050"/>
                    </a:solidFill>
                    <a:latin typeface="微软雅黑"/>
                    <a:ea typeface="微软雅黑"/>
                    <a:sym typeface="微软雅黑"/>
                  </a:rPr>
                  <a:t>地大物博：意思是指国家疆土辽阔，资源丰富。</a:t>
                </a:r>
              </a:p>
              <a:p>
                <a:pPr eaLnBrk="0" hangingPunct="0">
                  <a:spcAft>
                    <a:spcPts val="450"/>
                  </a:spcAft>
                </a:pPr>
                <a:r>
                  <a:rPr lang="zh-CN" altLang="en-US" dirty="0">
                    <a:solidFill>
                      <a:srgbClr val="595959"/>
                    </a:solidFill>
                    <a:latin typeface="微软雅黑"/>
                    <a:ea typeface="微软雅黑"/>
                    <a:sym typeface="微软雅黑"/>
                  </a:rPr>
                  <a:t>例：我们伟大的祖国地大物博。</a:t>
                </a: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 flipV="1">
              <a:off x="3950702" y="3282627"/>
              <a:ext cx="9798704" cy="45175"/>
            </a:xfrm>
            <a:prstGeom prst="line">
              <a:avLst/>
            </a:prstGeom>
            <a:ln>
              <a:solidFill>
                <a:srgbClr val="92D050"/>
              </a:solidFill>
              <a:prstDash val="dash"/>
              <a:headEnd type="oval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椭圆 13"/>
          <p:cNvSpPr/>
          <p:nvPr/>
        </p:nvSpPr>
        <p:spPr>
          <a:xfrm>
            <a:off x="208360" y="3101579"/>
            <a:ext cx="1900238" cy="1729978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269" name="图片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1678" y="3626644"/>
            <a:ext cx="198477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0" name="PA_库_组合 1166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577453" y="2212182"/>
            <a:ext cx="1500188" cy="1960960"/>
            <a:chOff x="5607594" y="164244"/>
            <a:chExt cx="4996531" cy="6529510"/>
          </a:xfrm>
        </p:grpSpPr>
        <p:sp>
          <p:nvSpPr>
            <p:cNvPr id="11273" name="Freeform 6"/>
            <p:cNvSpPr>
              <a:spLocks noChangeArrowheads="1"/>
            </p:cNvSpPr>
            <p:nvPr/>
          </p:nvSpPr>
          <p:spPr bwMode="auto">
            <a:xfrm>
              <a:off x="7859147" y="164244"/>
              <a:ext cx="934157" cy="6467231"/>
            </a:xfrm>
            <a:custGeom>
              <a:avLst/>
              <a:gdLst>
                <a:gd name="T0" fmla="*/ 81 w 118"/>
                <a:gd name="T1" fmla="*/ 30 h 817"/>
                <a:gd name="T2" fmla="*/ 24 w 118"/>
                <a:gd name="T3" fmla="*/ 50 h 817"/>
                <a:gd name="T4" fmla="*/ 22 w 118"/>
                <a:gd name="T5" fmla="*/ 548 h 817"/>
                <a:gd name="T6" fmla="*/ 18 w 118"/>
                <a:gd name="T7" fmla="*/ 650 h 817"/>
                <a:gd name="T8" fmla="*/ 24 w 118"/>
                <a:gd name="T9" fmla="*/ 787 h 817"/>
                <a:gd name="T10" fmla="*/ 77 w 118"/>
                <a:gd name="T11" fmla="*/ 764 h 817"/>
                <a:gd name="T12" fmla="*/ 76 w 118"/>
                <a:gd name="T13" fmla="*/ 655 h 817"/>
                <a:gd name="T14" fmla="*/ 77 w 118"/>
                <a:gd name="T15" fmla="*/ 540 h 817"/>
                <a:gd name="T16" fmla="*/ 82 w 118"/>
                <a:gd name="T17" fmla="*/ 31 h 817"/>
                <a:gd name="T18" fmla="*/ 81 w 118"/>
                <a:gd name="T19" fmla="*/ 30 h 8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8"/>
                <a:gd name="T31" fmla="*/ 0 h 817"/>
                <a:gd name="T32" fmla="*/ 118 w 118"/>
                <a:gd name="T33" fmla="*/ 817 h 8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8" h="817">
                  <a:moveTo>
                    <a:pt x="81" y="30"/>
                  </a:moveTo>
                  <a:cubicBezTo>
                    <a:pt x="57" y="10"/>
                    <a:pt x="26" y="0"/>
                    <a:pt x="24" y="50"/>
                  </a:cubicBezTo>
                  <a:cubicBezTo>
                    <a:pt x="23" y="83"/>
                    <a:pt x="23" y="515"/>
                    <a:pt x="22" y="548"/>
                  </a:cubicBezTo>
                  <a:cubicBezTo>
                    <a:pt x="20" y="582"/>
                    <a:pt x="18" y="616"/>
                    <a:pt x="18" y="650"/>
                  </a:cubicBezTo>
                  <a:cubicBezTo>
                    <a:pt x="18" y="692"/>
                    <a:pt x="0" y="750"/>
                    <a:pt x="24" y="787"/>
                  </a:cubicBezTo>
                  <a:cubicBezTo>
                    <a:pt x="45" y="817"/>
                    <a:pt x="75" y="805"/>
                    <a:pt x="77" y="764"/>
                  </a:cubicBezTo>
                  <a:cubicBezTo>
                    <a:pt x="78" y="728"/>
                    <a:pt x="75" y="691"/>
                    <a:pt x="76" y="655"/>
                  </a:cubicBezTo>
                  <a:cubicBezTo>
                    <a:pt x="77" y="617"/>
                    <a:pt x="72" y="577"/>
                    <a:pt x="77" y="540"/>
                  </a:cubicBezTo>
                  <a:cubicBezTo>
                    <a:pt x="84" y="499"/>
                    <a:pt x="118" y="64"/>
                    <a:pt x="82" y="31"/>
                  </a:cubicBezTo>
                  <a:cubicBezTo>
                    <a:pt x="82" y="31"/>
                    <a:pt x="81" y="31"/>
                    <a:pt x="81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4" name="Freeform 7"/>
            <p:cNvSpPr>
              <a:spLocks noChangeArrowheads="1"/>
            </p:cNvSpPr>
            <p:nvPr/>
          </p:nvSpPr>
          <p:spPr bwMode="auto">
            <a:xfrm>
              <a:off x="7931004" y="188198"/>
              <a:ext cx="728162" cy="6505556"/>
            </a:xfrm>
            <a:custGeom>
              <a:avLst/>
              <a:gdLst>
                <a:gd name="T0" fmla="*/ 74 w 92"/>
                <a:gd name="T1" fmla="*/ 27 h 822"/>
                <a:gd name="T2" fmla="*/ 26 w 92"/>
                <a:gd name="T3" fmla="*/ 13 h 822"/>
                <a:gd name="T4" fmla="*/ 13 w 92"/>
                <a:gd name="T5" fmla="*/ 66 h 822"/>
                <a:gd name="T6" fmla="*/ 12 w 92"/>
                <a:gd name="T7" fmla="*/ 228 h 822"/>
                <a:gd name="T8" fmla="*/ 9 w 92"/>
                <a:gd name="T9" fmla="*/ 569 h 822"/>
                <a:gd name="T10" fmla="*/ 6 w 92"/>
                <a:gd name="T11" fmla="*/ 658 h 822"/>
                <a:gd name="T12" fmla="*/ 0 w 92"/>
                <a:gd name="T13" fmla="*/ 736 h 822"/>
                <a:gd name="T14" fmla="*/ 43 w 92"/>
                <a:gd name="T15" fmla="*/ 801 h 822"/>
                <a:gd name="T16" fmla="*/ 66 w 92"/>
                <a:gd name="T17" fmla="*/ 782 h 822"/>
                <a:gd name="T18" fmla="*/ 70 w 92"/>
                <a:gd name="T19" fmla="*/ 746 h 822"/>
                <a:gd name="T20" fmla="*/ 70 w 92"/>
                <a:gd name="T21" fmla="*/ 691 h 822"/>
                <a:gd name="T22" fmla="*/ 71 w 92"/>
                <a:gd name="T23" fmla="*/ 532 h 822"/>
                <a:gd name="T24" fmla="*/ 92 w 92"/>
                <a:gd name="T25" fmla="*/ 183 h 822"/>
                <a:gd name="T26" fmla="*/ 89 w 92"/>
                <a:gd name="T27" fmla="*/ 79 h 822"/>
                <a:gd name="T28" fmla="*/ 74 w 92"/>
                <a:gd name="T29" fmla="*/ 27 h 822"/>
                <a:gd name="T30" fmla="*/ 69 w 92"/>
                <a:gd name="T31" fmla="*/ 27 h 822"/>
                <a:gd name="T32" fmla="*/ 82 w 92"/>
                <a:gd name="T33" fmla="*/ 66 h 822"/>
                <a:gd name="T34" fmla="*/ 87 w 92"/>
                <a:gd name="T35" fmla="*/ 144 h 822"/>
                <a:gd name="T36" fmla="*/ 81 w 92"/>
                <a:gd name="T37" fmla="*/ 352 h 822"/>
                <a:gd name="T38" fmla="*/ 68 w 92"/>
                <a:gd name="T39" fmla="*/ 516 h 822"/>
                <a:gd name="T40" fmla="*/ 64 w 92"/>
                <a:gd name="T41" fmla="*/ 613 h 822"/>
                <a:gd name="T42" fmla="*/ 65 w 92"/>
                <a:gd name="T43" fmla="*/ 707 h 822"/>
                <a:gd name="T44" fmla="*/ 57 w 92"/>
                <a:gd name="T45" fmla="*/ 790 h 822"/>
                <a:gd name="T46" fmla="*/ 8 w 92"/>
                <a:gd name="T47" fmla="*/ 758 h 822"/>
                <a:gd name="T48" fmla="*/ 9 w 92"/>
                <a:gd name="T49" fmla="*/ 680 h 822"/>
                <a:gd name="T50" fmla="*/ 15 w 92"/>
                <a:gd name="T51" fmla="*/ 539 h 822"/>
                <a:gd name="T52" fmla="*/ 16 w 92"/>
                <a:gd name="T53" fmla="*/ 400 h 822"/>
                <a:gd name="T54" fmla="*/ 18 w 92"/>
                <a:gd name="T55" fmla="*/ 52 h 822"/>
                <a:gd name="T56" fmla="*/ 23 w 92"/>
                <a:gd name="T57" fmla="*/ 22 h 822"/>
                <a:gd name="T58" fmla="*/ 69 w 92"/>
                <a:gd name="T59" fmla="*/ 27 h 822"/>
                <a:gd name="T60" fmla="*/ 74 w 92"/>
                <a:gd name="T61" fmla="*/ 27 h 82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2"/>
                <a:gd name="T94" fmla="*/ 0 h 822"/>
                <a:gd name="T95" fmla="*/ 92 w 92"/>
                <a:gd name="T96" fmla="*/ 822 h 82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2" h="822">
                  <a:moveTo>
                    <a:pt x="74" y="27"/>
                  </a:moveTo>
                  <a:cubicBezTo>
                    <a:pt x="61" y="16"/>
                    <a:pt x="44" y="5"/>
                    <a:pt x="26" y="13"/>
                  </a:cubicBezTo>
                  <a:cubicBezTo>
                    <a:pt x="9" y="21"/>
                    <a:pt x="13" y="50"/>
                    <a:pt x="13" y="66"/>
                  </a:cubicBezTo>
                  <a:cubicBezTo>
                    <a:pt x="12" y="120"/>
                    <a:pt x="12" y="174"/>
                    <a:pt x="12" y="228"/>
                  </a:cubicBezTo>
                  <a:cubicBezTo>
                    <a:pt x="11" y="341"/>
                    <a:pt x="14" y="455"/>
                    <a:pt x="9" y="569"/>
                  </a:cubicBezTo>
                  <a:cubicBezTo>
                    <a:pt x="8" y="598"/>
                    <a:pt x="8" y="628"/>
                    <a:pt x="6" y="658"/>
                  </a:cubicBezTo>
                  <a:cubicBezTo>
                    <a:pt x="5" y="684"/>
                    <a:pt x="0" y="709"/>
                    <a:pt x="0" y="736"/>
                  </a:cubicBezTo>
                  <a:cubicBezTo>
                    <a:pt x="0" y="759"/>
                    <a:pt x="11" y="806"/>
                    <a:pt x="43" y="801"/>
                  </a:cubicBezTo>
                  <a:cubicBezTo>
                    <a:pt x="55" y="799"/>
                    <a:pt x="61" y="792"/>
                    <a:pt x="66" y="782"/>
                  </a:cubicBezTo>
                  <a:cubicBezTo>
                    <a:pt x="71" y="771"/>
                    <a:pt x="70" y="757"/>
                    <a:pt x="70" y="746"/>
                  </a:cubicBezTo>
                  <a:cubicBezTo>
                    <a:pt x="71" y="727"/>
                    <a:pt x="70" y="709"/>
                    <a:pt x="70" y="691"/>
                  </a:cubicBezTo>
                  <a:cubicBezTo>
                    <a:pt x="69" y="638"/>
                    <a:pt x="65" y="584"/>
                    <a:pt x="71" y="532"/>
                  </a:cubicBezTo>
                  <a:cubicBezTo>
                    <a:pt x="86" y="416"/>
                    <a:pt x="91" y="298"/>
                    <a:pt x="92" y="183"/>
                  </a:cubicBezTo>
                  <a:cubicBezTo>
                    <a:pt x="92" y="148"/>
                    <a:pt x="92" y="113"/>
                    <a:pt x="89" y="79"/>
                  </a:cubicBezTo>
                  <a:cubicBezTo>
                    <a:pt x="87" y="63"/>
                    <a:pt x="87" y="38"/>
                    <a:pt x="74" y="27"/>
                  </a:cubicBezTo>
                  <a:cubicBezTo>
                    <a:pt x="73" y="26"/>
                    <a:pt x="70" y="28"/>
                    <a:pt x="69" y="27"/>
                  </a:cubicBezTo>
                  <a:cubicBezTo>
                    <a:pt x="80" y="36"/>
                    <a:pt x="81" y="54"/>
                    <a:pt x="82" y="66"/>
                  </a:cubicBezTo>
                  <a:cubicBezTo>
                    <a:pt x="86" y="92"/>
                    <a:pt x="86" y="118"/>
                    <a:pt x="87" y="144"/>
                  </a:cubicBezTo>
                  <a:cubicBezTo>
                    <a:pt x="88" y="214"/>
                    <a:pt x="85" y="283"/>
                    <a:pt x="81" y="352"/>
                  </a:cubicBezTo>
                  <a:cubicBezTo>
                    <a:pt x="77" y="407"/>
                    <a:pt x="74" y="462"/>
                    <a:pt x="68" y="516"/>
                  </a:cubicBezTo>
                  <a:cubicBezTo>
                    <a:pt x="65" y="549"/>
                    <a:pt x="63" y="581"/>
                    <a:pt x="64" y="613"/>
                  </a:cubicBezTo>
                  <a:cubicBezTo>
                    <a:pt x="65" y="645"/>
                    <a:pt x="64" y="676"/>
                    <a:pt x="65" y="707"/>
                  </a:cubicBezTo>
                  <a:cubicBezTo>
                    <a:pt x="66" y="733"/>
                    <a:pt x="71" y="767"/>
                    <a:pt x="57" y="790"/>
                  </a:cubicBezTo>
                  <a:cubicBezTo>
                    <a:pt x="37" y="822"/>
                    <a:pt x="12" y="775"/>
                    <a:pt x="8" y="758"/>
                  </a:cubicBezTo>
                  <a:cubicBezTo>
                    <a:pt x="2" y="733"/>
                    <a:pt x="6" y="706"/>
                    <a:pt x="9" y="680"/>
                  </a:cubicBezTo>
                  <a:cubicBezTo>
                    <a:pt x="14" y="634"/>
                    <a:pt x="14" y="586"/>
                    <a:pt x="15" y="539"/>
                  </a:cubicBezTo>
                  <a:cubicBezTo>
                    <a:pt x="16" y="493"/>
                    <a:pt x="16" y="447"/>
                    <a:pt x="16" y="400"/>
                  </a:cubicBezTo>
                  <a:cubicBezTo>
                    <a:pt x="17" y="284"/>
                    <a:pt x="16" y="168"/>
                    <a:pt x="18" y="52"/>
                  </a:cubicBezTo>
                  <a:cubicBezTo>
                    <a:pt x="18" y="42"/>
                    <a:pt x="19" y="32"/>
                    <a:pt x="23" y="22"/>
                  </a:cubicBezTo>
                  <a:cubicBezTo>
                    <a:pt x="32" y="0"/>
                    <a:pt x="58" y="18"/>
                    <a:pt x="69" y="27"/>
                  </a:cubicBezTo>
                  <a:cubicBezTo>
                    <a:pt x="70" y="28"/>
                    <a:pt x="74" y="26"/>
                    <a:pt x="74" y="27"/>
                  </a:cubicBezTo>
                  <a:close/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5" name="Freeform 8"/>
            <p:cNvSpPr>
              <a:spLocks noChangeArrowheads="1"/>
            </p:cNvSpPr>
            <p:nvPr/>
          </p:nvSpPr>
          <p:spPr bwMode="auto">
            <a:xfrm>
              <a:off x="7830404" y="164244"/>
              <a:ext cx="828765" cy="6472021"/>
            </a:xfrm>
            <a:custGeom>
              <a:avLst/>
              <a:gdLst>
                <a:gd name="T0" fmla="*/ 87 w 105"/>
                <a:gd name="T1" fmla="*/ 29 h 818"/>
                <a:gd name="T2" fmla="*/ 33 w 105"/>
                <a:gd name="T3" fmla="*/ 22 h 818"/>
                <a:gd name="T4" fmla="*/ 26 w 105"/>
                <a:gd name="T5" fmla="*/ 75 h 818"/>
                <a:gd name="T6" fmla="*/ 25 w 105"/>
                <a:gd name="T7" fmla="*/ 244 h 818"/>
                <a:gd name="T8" fmla="*/ 21 w 105"/>
                <a:gd name="T9" fmla="*/ 595 h 818"/>
                <a:gd name="T10" fmla="*/ 18 w 105"/>
                <a:gd name="T11" fmla="*/ 678 h 818"/>
                <a:gd name="T12" fmla="*/ 14 w 105"/>
                <a:gd name="T13" fmla="*/ 751 h 818"/>
                <a:gd name="T14" fmla="*/ 66 w 105"/>
                <a:gd name="T15" fmla="*/ 802 h 818"/>
                <a:gd name="T16" fmla="*/ 83 w 105"/>
                <a:gd name="T17" fmla="*/ 770 h 818"/>
                <a:gd name="T18" fmla="*/ 82 w 105"/>
                <a:gd name="T19" fmla="*/ 670 h 818"/>
                <a:gd name="T20" fmla="*/ 85 w 105"/>
                <a:gd name="T21" fmla="*/ 531 h 818"/>
                <a:gd name="T22" fmla="*/ 105 w 105"/>
                <a:gd name="T23" fmla="*/ 174 h 818"/>
                <a:gd name="T24" fmla="*/ 102 w 105"/>
                <a:gd name="T25" fmla="*/ 79 h 818"/>
                <a:gd name="T26" fmla="*/ 87 w 105"/>
                <a:gd name="T27" fmla="*/ 29 h 818"/>
                <a:gd name="T28" fmla="*/ 83 w 105"/>
                <a:gd name="T29" fmla="*/ 31 h 818"/>
                <a:gd name="T30" fmla="*/ 96 w 105"/>
                <a:gd name="T31" fmla="*/ 72 h 818"/>
                <a:gd name="T32" fmla="*/ 100 w 105"/>
                <a:gd name="T33" fmla="*/ 155 h 818"/>
                <a:gd name="T34" fmla="*/ 93 w 105"/>
                <a:gd name="T35" fmla="*/ 364 h 818"/>
                <a:gd name="T36" fmla="*/ 81 w 105"/>
                <a:gd name="T37" fmla="*/ 523 h 818"/>
                <a:gd name="T38" fmla="*/ 77 w 105"/>
                <a:gd name="T39" fmla="*/ 632 h 818"/>
                <a:gd name="T40" fmla="*/ 78 w 105"/>
                <a:gd name="T41" fmla="*/ 726 h 818"/>
                <a:gd name="T42" fmla="*/ 78 w 105"/>
                <a:gd name="T43" fmla="*/ 771 h 818"/>
                <a:gd name="T44" fmla="*/ 37 w 105"/>
                <a:gd name="T45" fmla="*/ 794 h 818"/>
                <a:gd name="T46" fmla="*/ 25 w 105"/>
                <a:gd name="T47" fmla="*/ 641 h 818"/>
                <a:gd name="T48" fmla="*/ 28 w 105"/>
                <a:gd name="T49" fmla="*/ 532 h 818"/>
                <a:gd name="T50" fmla="*/ 29 w 105"/>
                <a:gd name="T51" fmla="*/ 375 h 818"/>
                <a:gd name="T52" fmla="*/ 30 w 105"/>
                <a:gd name="T53" fmla="*/ 167 h 818"/>
                <a:gd name="T54" fmla="*/ 31 w 105"/>
                <a:gd name="T55" fmla="*/ 44 h 818"/>
                <a:gd name="T56" fmla="*/ 58 w 105"/>
                <a:gd name="T57" fmla="*/ 16 h 818"/>
                <a:gd name="T58" fmla="*/ 83 w 105"/>
                <a:gd name="T59" fmla="*/ 32 h 818"/>
                <a:gd name="T60" fmla="*/ 87 w 105"/>
                <a:gd name="T61" fmla="*/ 29 h 8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5"/>
                <a:gd name="T94" fmla="*/ 0 h 818"/>
                <a:gd name="T95" fmla="*/ 105 w 105"/>
                <a:gd name="T96" fmla="*/ 818 h 8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5" h="818">
                  <a:moveTo>
                    <a:pt x="87" y="29"/>
                  </a:moveTo>
                  <a:cubicBezTo>
                    <a:pt x="74" y="18"/>
                    <a:pt x="45" y="0"/>
                    <a:pt x="33" y="22"/>
                  </a:cubicBezTo>
                  <a:cubicBezTo>
                    <a:pt x="24" y="38"/>
                    <a:pt x="26" y="58"/>
                    <a:pt x="26" y="75"/>
                  </a:cubicBezTo>
                  <a:cubicBezTo>
                    <a:pt x="25" y="131"/>
                    <a:pt x="25" y="188"/>
                    <a:pt x="25" y="244"/>
                  </a:cubicBezTo>
                  <a:cubicBezTo>
                    <a:pt x="24" y="361"/>
                    <a:pt x="27" y="478"/>
                    <a:pt x="21" y="595"/>
                  </a:cubicBezTo>
                  <a:cubicBezTo>
                    <a:pt x="20" y="623"/>
                    <a:pt x="21" y="650"/>
                    <a:pt x="18" y="678"/>
                  </a:cubicBezTo>
                  <a:cubicBezTo>
                    <a:pt x="15" y="702"/>
                    <a:pt x="11" y="727"/>
                    <a:pt x="14" y="751"/>
                  </a:cubicBezTo>
                  <a:cubicBezTo>
                    <a:pt x="17" y="774"/>
                    <a:pt x="34" y="818"/>
                    <a:pt x="66" y="802"/>
                  </a:cubicBezTo>
                  <a:cubicBezTo>
                    <a:pt x="77" y="796"/>
                    <a:pt x="81" y="781"/>
                    <a:pt x="83" y="770"/>
                  </a:cubicBezTo>
                  <a:cubicBezTo>
                    <a:pt x="88" y="738"/>
                    <a:pt x="83" y="702"/>
                    <a:pt x="82" y="670"/>
                  </a:cubicBezTo>
                  <a:cubicBezTo>
                    <a:pt x="82" y="623"/>
                    <a:pt x="79" y="577"/>
                    <a:pt x="85" y="531"/>
                  </a:cubicBezTo>
                  <a:cubicBezTo>
                    <a:pt x="99" y="413"/>
                    <a:pt x="104" y="292"/>
                    <a:pt x="105" y="174"/>
                  </a:cubicBezTo>
                  <a:cubicBezTo>
                    <a:pt x="105" y="142"/>
                    <a:pt x="105" y="110"/>
                    <a:pt x="102" y="79"/>
                  </a:cubicBezTo>
                  <a:cubicBezTo>
                    <a:pt x="100" y="63"/>
                    <a:pt x="99" y="40"/>
                    <a:pt x="87" y="29"/>
                  </a:cubicBezTo>
                  <a:cubicBezTo>
                    <a:pt x="85" y="28"/>
                    <a:pt x="81" y="30"/>
                    <a:pt x="83" y="31"/>
                  </a:cubicBezTo>
                  <a:cubicBezTo>
                    <a:pt x="93" y="41"/>
                    <a:pt x="94" y="59"/>
                    <a:pt x="96" y="72"/>
                  </a:cubicBezTo>
                  <a:cubicBezTo>
                    <a:pt x="99" y="100"/>
                    <a:pt x="100" y="127"/>
                    <a:pt x="100" y="155"/>
                  </a:cubicBezTo>
                  <a:cubicBezTo>
                    <a:pt x="101" y="225"/>
                    <a:pt x="97" y="294"/>
                    <a:pt x="93" y="364"/>
                  </a:cubicBezTo>
                  <a:cubicBezTo>
                    <a:pt x="90" y="417"/>
                    <a:pt x="86" y="470"/>
                    <a:pt x="81" y="523"/>
                  </a:cubicBezTo>
                  <a:cubicBezTo>
                    <a:pt x="77" y="560"/>
                    <a:pt x="76" y="595"/>
                    <a:pt x="77" y="632"/>
                  </a:cubicBezTo>
                  <a:cubicBezTo>
                    <a:pt x="78" y="663"/>
                    <a:pt x="78" y="694"/>
                    <a:pt x="78" y="726"/>
                  </a:cubicBezTo>
                  <a:cubicBezTo>
                    <a:pt x="79" y="741"/>
                    <a:pt x="79" y="756"/>
                    <a:pt x="78" y="771"/>
                  </a:cubicBezTo>
                  <a:cubicBezTo>
                    <a:pt x="76" y="792"/>
                    <a:pt x="57" y="811"/>
                    <a:pt x="37" y="794"/>
                  </a:cubicBezTo>
                  <a:cubicBezTo>
                    <a:pt x="0" y="760"/>
                    <a:pt x="24" y="685"/>
                    <a:pt x="25" y="641"/>
                  </a:cubicBezTo>
                  <a:cubicBezTo>
                    <a:pt x="25" y="605"/>
                    <a:pt x="28" y="569"/>
                    <a:pt x="28" y="532"/>
                  </a:cubicBezTo>
                  <a:cubicBezTo>
                    <a:pt x="29" y="480"/>
                    <a:pt x="29" y="428"/>
                    <a:pt x="29" y="375"/>
                  </a:cubicBezTo>
                  <a:cubicBezTo>
                    <a:pt x="29" y="306"/>
                    <a:pt x="30" y="236"/>
                    <a:pt x="30" y="167"/>
                  </a:cubicBezTo>
                  <a:cubicBezTo>
                    <a:pt x="30" y="126"/>
                    <a:pt x="29" y="85"/>
                    <a:pt x="31" y="44"/>
                  </a:cubicBezTo>
                  <a:cubicBezTo>
                    <a:pt x="32" y="28"/>
                    <a:pt x="39" y="12"/>
                    <a:pt x="58" y="16"/>
                  </a:cubicBezTo>
                  <a:cubicBezTo>
                    <a:pt x="67" y="19"/>
                    <a:pt x="76" y="25"/>
                    <a:pt x="83" y="32"/>
                  </a:cubicBezTo>
                  <a:cubicBezTo>
                    <a:pt x="85" y="33"/>
                    <a:pt x="89" y="30"/>
                    <a:pt x="87" y="29"/>
                  </a:cubicBezTo>
                  <a:close/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6" name="Freeform 9"/>
            <p:cNvSpPr>
              <a:spLocks noChangeArrowheads="1"/>
            </p:cNvSpPr>
            <p:nvPr/>
          </p:nvSpPr>
          <p:spPr bwMode="auto">
            <a:xfrm>
              <a:off x="6005207" y="2387057"/>
              <a:ext cx="4014472" cy="1681481"/>
            </a:xfrm>
            <a:custGeom>
              <a:avLst/>
              <a:gdLst>
                <a:gd name="T0" fmla="*/ 191 w 508"/>
                <a:gd name="T1" fmla="*/ 3 h 212"/>
                <a:gd name="T2" fmla="*/ 147 w 508"/>
                <a:gd name="T3" fmla="*/ 2 h 212"/>
                <a:gd name="T4" fmla="*/ 46 w 508"/>
                <a:gd name="T5" fmla="*/ 7 h 212"/>
                <a:gd name="T6" fmla="*/ 31 w 508"/>
                <a:gd name="T7" fmla="*/ 22 h 212"/>
                <a:gd name="T8" fmla="*/ 13 w 508"/>
                <a:gd name="T9" fmla="*/ 72 h 212"/>
                <a:gd name="T10" fmla="*/ 3 w 508"/>
                <a:gd name="T11" fmla="*/ 156 h 212"/>
                <a:gd name="T12" fmla="*/ 21 w 508"/>
                <a:gd name="T13" fmla="*/ 199 h 212"/>
                <a:gd name="T14" fmla="*/ 78 w 508"/>
                <a:gd name="T15" fmla="*/ 210 h 212"/>
                <a:gd name="T16" fmla="*/ 171 w 508"/>
                <a:gd name="T17" fmla="*/ 208 h 212"/>
                <a:gd name="T18" fmla="*/ 269 w 508"/>
                <a:gd name="T19" fmla="*/ 206 h 212"/>
                <a:gd name="T20" fmla="*/ 485 w 508"/>
                <a:gd name="T21" fmla="*/ 198 h 212"/>
                <a:gd name="T22" fmla="*/ 483 w 508"/>
                <a:gd name="T23" fmla="*/ 142 h 212"/>
                <a:gd name="T24" fmla="*/ 505 w 508"/>
                <a:gd name="T25" fmla="*/ 47 h 212"/>
                <a:gd name="T26" fmla="*/ 487 w 508"/>
                <a:gd name="T27" fmla="*/ 18 h 212"/>
                <a:gd name="T28" fmla="*/ 437 w 508"/>
                <a:gd name="T29" fmla="*/ 7 h 212"/>
                <a:gd name="T30" fmla="*/ 242 w 508"/>
                <a:gd name="T31" fmla="*/ 2 h 212"/>
                <a:gd name="T32" fmla="*/ 191 w 508"/>
                <a:gd name="T33" fmla="*/ 3 h 2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08"/>
                <a:gd name="T52" fmla="*/ 0 h 212"/>
                <a:gd name="T53" fmla="*/ 508 w 508"/>
                <a:gd name="T54" fmla="*/ 212 h 2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08" h="212">
                  <a:moveTo>
                    <a:pt x="191" y="3"/>
                  </a:moveTo>
                  <a:cubicBezTo>
                    <a:pt x="178" y="3"/>
                    <a:pt x="163" y="3"/>
                    <a:pt x="147" y="2"/>
                  </a:cubicBezTo>
                  <a:cubicBezTo>
                    <a:pt x="111" y="1"/>
                    <a:pt x="71" y="0"/>
                    <a:pt x="46" y="7"/>
                  </a:cubicBezTo>
                  <a:cubicBezTo>
                    <a:pt x="34" y="11"/>
                    <a:pt x="37" y="16"/>
                    <a:pt x="31" y="22"/>
                  </a:cubicBezTo>
                  <a:cubicBezTo>
                    <a:pt x="17" y="36"/>
                    <a:pt x="15" y="54"/>
                    <a:pt x="13" y="72"/>
                  </a:cubicBezTo>
                  <a:cubicBezTo>
                    <a:pt x="10" y="101"/>
                    <a:pt x="11" y="129"/>
                    <a:pt x="3" y="156"/>
                  </a:cubicBezTo>
                  <a:cubicBezTo>
                    <a:pt x="0" y="166"/>
                    <a:pt x="13" y="190"/>
                    <a:pt x="21" y="199"/>
                  </a:cubicBezTo>
                  <a:cubicBezTo>
                    <a:pt x="31" y="211"/>
                    <a:pt x="55" y="210"/>
                    <a:pt x="78" y="210"/>
                  </a:cubicBezTo>
                  <a:cubicBezTo>
                    <a:pt x="113" y="212"/>
                    <a:pt x="142" y="210"/>
                    <a:pt x="171" y="208"/>
                  </a:cubicBezTo>
                  <a:cubicBezTo>
                    <a:pt x="201" y="206"/>
                    <a:pt x="231" y="204"/>
                    <a:pt x="269" y="206"/>
                  </a:cubicBezTo>
                  <a:cubicBezTo>
                    <a:pt x="290" y="207"/>
                    <a:pt x="478" y="211"/>
                    <a:pt x="485" y="198"/>
                  </a:cubicBezTo>
                  <a:cubicBezTo>
                    <a:pt x="491" y="185"/>
                    <a:pt x="484" y="155"/>
                    <a:pt x="483" y="142"/>
                  </a:cubicBezTo>
                  <a:cubicBezTo>
                    <a:pt x="482" y="112"/>
                    <a:pt x="508" y="76"/>
                    <a:pt x="505" y="47"/>
                  </a:cubicBezTo>
                  <a:cubicBezTo>
                    <a:pt x="504" y="35"/>
                    <a:pt x="496" y="29"/>
                    <a:pt x="487" y="18"/>
                  </a:cubicBezTo>
                  <a:cubicBezTo>
                    <a:pt x="480" y="9"/>
                    <a:pt x="455" y="8"/>
                    <a:pt x="437" y="7"/>
                  </a:cubicBezTo>
                  <a:cubicBezTo>
                    <a:pt x="384" y="5"/>
                    <a:pt x="263" y="0"/>
                    <a:pt x="242" y="2"/>
                  </a:cubicBezTo>
                  <a:cubicBezTo>
                    <a:pt x="191" y="3"/>
                    <a:pt x="191" y="3"/>
                    <a:pt x="191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7" name="Freeform 10"/>
            <p:cNvSpPr>
              <a:spLocks noChangeArrowheads="1"/>
            </p:cNvSpPr>
            <p:nvPr/>
          </p:nvSpPr>
          <p:spPr bwMode="auto">
            <a:xfrm>
              <a:off x="5995626" y="2372684"/>
              <a:ext cx="4057588" cy="1700643"/>
            </a:xfrm>
            <a:custGeom>
              <a:avLst/>
              <a:gdLst>
                <a:gd name="T0" fmla="*/ 192 w 513"/>
                <a:gd name="T1" fmla="*/ 3 h 215"/>
                <a:gd name="T2" fmla="*/ 147 w 513"/>
                <a:gd name="T3" fmla="*/ 2 h 215"/>
                <a:gd name="T4" fmla="*/ 55 w 513"/>
                <a:gd name="T5" fmla="*/ 5 h 215"/>
                <a:gd name="T6" fmla="*/ 9 w 513"/>
                <a:gd name="T7" fmla="*/ 102 h 215"/>
                <a:gd name="T8" fmla="*/ 5 w 513"/>
                <a:gd name="T9" fmla="*/ 144 h 215"/>
                <a:gd name="T10" fmla="*/ 2 w 513"/>
                <a:gd name="T11" fmla="*/ 169 h 215"/>
                <a:gd name="T12" fmla="*/ 27 w 513"/>
                <a:gd name="T13" fmla="*/ 208 h 215"/>
                <a:gd name="T14" fmla="*/ 68 w 513"/>
                <a:gd name="T15" fmla="*/ 214 h 215"/>
                <a:gd name="T16" fmla="*/ 79 w 513"/>
                <a:gd name="T17" fmla="*/ 214 h 215"/>
                <a:gd name="T18" fmla="*/ 168 w 513"/>
                <a:gd name="T19" fmla="*/ 212 h 215"/>
                <a:gd name="T20" fmla="*/ 308 w 513"/>
                <a:gd name="T21" fmla="*/ 211 h 215"/>
                <a:gd name="T22" fmla="*/ 381 w 513"/>
                <a:gd name="T23" fmla="*/ 211 h 215"/>
                <a:gd name="T24" fmla="*/ 471 w 513"/>
                <a:gd name="T25" fmla="*/ 207 h 215"/>
                <a:gd name="T26" fmla="*/ 487 w 513"/>
                <a:gd name="T27" fmla="*/ 203 h 215"/>
                <a:gd name="T28" fmla="*/ 489 w 513"/>
                <a:gd name="T29" fmla="*/ 161 h 215"/>
                <a:gd name="T30" fmla="*/ 501 w 513"/>
                <a:gd name="T31" fmla="*/ 88 h 215"/>
                <a:gd name="T32" fmla="*/ 499 w 513"/>
                <a:gd name="T33" fmla="*/ 29 h 215"/>
                <a:gd name="T34" fmla="*/ 412 w 513"/>
                <a:gd name="T35" fmla="*/ 5 h 215"/>
                <a:gd name="T36" fmla="*/ 390 w 513"/>
                <a:gd name="T37" fmla="*/ 5 h 215"/>
                <a:gd name="T38" fmla="*/ 192 w 513"/>
                <a:gd name="T39" fmla="*/ 3 h 215"/>
                <a:gd name="T40" fmla="*/ 192 w 513"/>
                <a:gd name="T41" fmla="*/ 7 h 215"/>
                <a:gd name="T42" fmla="*/ 371 w 513"/>
                <a:gd name="T43" fmla="*/ 8 h 215"/>
                <a:gd name="T44" fmla="*/ 427 w 513"/>
                <a:gd name="T45" fmla="*/ 10 h 215"/>
                <a:gd name="T46" fmla="*/ 504 w 513"/>
                <a:gd name="T47" fmla="*/ 49 h 215"/>
                <a:gd name="T48" fmla="*/ 485 w 513"/>
                <a:gd name="T49" fmla="*/ 121 h 215"/>
                <a:gd name="T50" fmla="*/ 486 w 513"/>
                <a:gd name="T51" fmla="*/ 187 h 215"/>
                <a:gd name="T52" fmla="*/ 463 w 513"/>
                <a:gd name="T53" fmla="*/ 204 h 215"/>
                <a:gd name="T54" fmla="*/ 418 w 513"/>
                <a:gd name="T55" fmla="*/ 207 h 215"/>
                <a:gd name="T56" fmla="*/ 316 w 513"/>
                <a:gd name="T57" fmla="*/ 207 h 215"/>
                <a:gd name="T58" fmla="*/ 226 w 513"/>
                <a:gd name="T59" fmla="*/ 205 h 215"/>
                <a:gd name="T60" fmla="*/ 60 w 513"/>
                <a:gd name="T61" fmla="*/ 210 h 215"/>
                <a:gd name="T62" fmla="*/ 15 w 513"/>
                <a:gd name="T63" fmla="*/ 186 h 215"/>
                <a:gd name="T64" fmla="*/ 11 w 513"/>
                <a:gd name="T65" fmla="*/ 138 h 215"/>
                <a:gd name="T66" fmla="*/ 27 w 513"/>
                <a:gd name="T67" fmla="*/ 35 h 215"/>
                <a:gd name="T68" fmla="*/ 57 w 513"/>
                <a:gd name="T69" fmla="*/ 9 h 215"/>
                <a:gd name="T70" fmla="*/ 106 w 513"/>
                <a:gd name="T71" fmla="*/ 6 h 215"/>
                <a:gd name="T72" fmla="*/ 148 w 513"/>
                <a:gd name="T73" fmla="*/ 6 h 215"/>
                <a:gd name="T74" fmla="*/ 192 w 513"/>
                <a:gd name="T75" fmla="*/ 7 h 215"/>
                <a:gd name="T76" fmla="*/ 192 w 513"/>
                <a:gd name="T77" fmla="*/ 3 h 21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513"/>
                <a:gd name="T118" fmla="*/ 0 h 215"/>
                <a:gd name="T119" fmla="*/ 513 w 513"/>
                <a:gd name="T120" fmla="*/ 215 h 215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513" h="215">
                  <a:moveTo>
                    <a:pt x="192" y="3"/>
                  </a:moveTo>
                  <a:cubicBezTo>
                    <a:pt x="177" y="3"/>
                    <a:pt x="162" y="3"/>
                    <a:pt x="147" y="2"/>
                  </a:cubicBezTo>
                  <a:cubicBezTo>
                    <a:pt x="116" y="1"/>
                    <a:pt x="86" y="0"/>
                    <a:pt x="55" y="5"/>
                  </a:cubicBezTo>
                  <a:cubicBezTo>
                    <a:pt x="14" y="12"/>
                    <a:pt x="11" y="69"/>
                    <a:pt x="9" y="102"/>
                  </a:cubicBezTo>
                  <a:cubicBezTo>
                    <a:pt x="8" y="116"/>
                    <a:pt x="7" y="130"/>
                    <a:pt x="5" y="144"/>
                  </a:cubicBezTo>
                  <a:cubicBezTo>
                    <a:pt x="3" y="153"/>
                    <a:pt x="0" y="159"/>
                    <a:pt x="2" y="169"/>
                  </a:cubicBezTo>
                  <a:cubicBezTo>
                    <a:pt x="5" y="183"/>
                    <a:pt x="15" y="200"/>
                    <a:pt x="27" y="208"/>
                  </a:cubicBezTo>
                  <a:cubicBezTo>
                    <a:pt x="38" y="215"/>
                    <a:pt x="54" y="215"/>
                    <a:pt x="68" y="214"/>
                  </a:cubicBezTo>
                  <a:cubicBezTo>
                    <a:pt x="72" y="214"/>
                    <a:pt x="76" y="214"/>
                    <a:pt x="79" y="214"/>
                  </a:cubicBezTo>
                  <a:cubicBezTo>
                    <a:pt x="109" y="215"/>
                    <a:pt x="138" y="214"/>
                    <a:pt x="168" y="212"/>
                  </a:cubicBezTo>
                  <a:cubicBezTo>
                    <a:pt x="215" y="209"/>
                    <a:pt x="261" y="210"/>
                    <a:pt x="308" y="211"/>
                  </a:cubicBezTo>
                  <a:cubicBezTo>
                    <a:pt x="332" y="211"/>
                    <a:pt x="357" y="211"/>
                    <a:pt x="381" y="211"/>
                  </a:cubicBezTo>
                  <a:cubicBezTo>
                    <a:pt x="411" y="211"/>
                    <a:pt x="442" y="211"/>
                    <a:pt x="471" y="207"/>
                  </a:cubicBezTo>
                  <a:cubicBezTo>
                    <a:pt x="476" y="206"/>
                    <a:pt x="483" y="206"/>
                    <a:pt x="487" y="203"/>
                  </a:cubicBezTo>
                  <a:cubicBezTo>
                    <a:pt x="496" y="195"/>
                    <a:pt x="490" y="171"/>
                    <a:pt x="489" y="161"/>
                  </a:cubicBezTo>
                  <a:cubicBezTo>
                    <a:pt x="485" y="134"/>
                    <a:pt x="492" y="113"/>
                    <a:pt x="501" y="88"/>
                  </a:cubicBezTo>
                  <a:cubicBezTo>
                    <a:pt x="509" y="67"/>
                    <a:pt x="513" y="47"/>
                    <a:pt x="499" y="29"/>
                  </a:cubicBezTo>
                  <a:cubicBezTo>
                    <a:pt x="479" y="4"/>
                    <a:pt x="443" y="5"/>
                    <a:pt x="412" y="5"/>
                  </a:cubicBezTo>
                  <a:cubicBezTo>
                    <a:pt x="404" y="5"/>
                    <a:pt x="397" y="5"/>
                    <a:pt x="390" y="5"/>
                  </a:cubicBezTo>
                  <a:cubicBezTo>
                    <a:pt x="324" y="2"/>
                    <a:pt x="258" y="2"/>
                    <a:pt x="192" y="3"/>
                  </a:cubicBezTo>
                  <a:cubicBezTo>
                    <a:pt x="188" y="3"/>
                    <a:pt x="190" y="7"/>
                    <a:pt x="192" y="7"/>
                  </a:cubicBezTo>
                  <a:cubicBezTo>
                    <a:pt x="252" y="6"/>
                    <a:pt x="311" y="6"/>
                    <a:pt x="371" y="8"/>
                  </a:cubicBezTo>
                  <a:cubicBezTo>
                    <a:pt x="389" y="9"/>
                    <a:pt x="408" y="9"/>
                    <a:pt x="427" y="10"/>
                  </a:cubicBezTo>
                  <a:cubicBezTo>
                    <a:pt x="457" y="12"/>
                    <a:pt x="496" y="12"/>
                    <a:pt x="504" y="49"/>
                  </a:cubicBezTo>
                  <a:cubicBezTo>
                    <a:pt x="508" y="72"/>
                    <a:pt x="491" y="100"/>
                    <a:pt x="485" y="121"/>
                  </a:cubicBezTo>
                  <a:cubicBezTo>
                    <a:pt x="479" y="144"/>
                    <a:pt x="486" y="165"/>
                    <a:pt x="486" y="187"/>
                  </a:cubicBezTo>
                  <a:cubicBezTo>
                    <a:pt x="486" y="203"/>
                    <a:pt x="476" y="203"/>
                    <a:pt x="463" y="204"/>
                  </a:cubicBezTo>
                  <a:cubicBezTo>
                    <a:pt x="448" y="206"/>
                    <a:pt x="433" y="206"/>
                    <a:pt x="418" y="207"/>
                  </a:cubicBezTo>
                  <a:cubicBezTo>
                    <a:pt x="384" y="208"/>
                    <a:pt x="350" y="207"/>
                    <a:pt x="316" y="207"/>
                  </a:cubicBezTo>
                  <a:cubicBezTo>
                    <a:pt x="286" y="207"/>
                    <a:pt x="256" y="205"/>
                    <a:pt x="226" y="205"/>
                  </a:cubicBezTo>
                  <a:cubicBezTo>
                    <a:pt x="170" y="206"/>
                    <a:pt x="115" y="211"/>
                    <a:pt x="60" y="210"/>
                  </a:cubicBezTo>
                  <a:cubicBezTo>
                    <a:pt x="39" y="209"/>
                    <a:pt x="25" y="205"/>
                    <a:pt x="15" y="186"/>
                  </a:cubicBezTo>
                  <a:cubicBezTo>
                    <a:pt x="4" y="168"/>
                    <a:pt x="8" y="157"/>
                    <a:pt x="11" y="138"/>
                  </a:cubicBezTo>
                  <a:cubicBezTo>
                    <a:pt x="17" y="104"/>
                    <a:pt x="11" y="66"/>
                    <a:pt x="27" y="35"/>
                  </a:cubicBezTo>
                  <a:cubicBezTo>
                    <a:pt x="33" y="23"/>
                    <a:pt x="44" y="12"/>
                    <a:pt x="57" y="9"/>
                  </a:cubicBezTo>
                  <a:cubicBezTo>
                    <a:pt x="73" y="6"/>
                    <a:pt x="90" y="6"/>
                    <a:pt x="106" y="6"/>
                  </a:cubicBezTo>
                  <a:cubicBezTo>
                    <a:pt x="120" y="5"/>
                    <a:pt x="134" y="6"/>
                    <a:pt x="148" y="6"/>
                  </a:cubicBezTo>
                  <a:cubicBezTo>
                    <a:pt x="163" y="7"/>
                    <a:pt x="178" y="7"/>
                    <a:pt x="192" y="7"/>
                  </a:cubicBezTo>
                  <a:cubicBezTo>
                    <a:pt x="196" y="7"/>
                    <a:pt x="195" y="3"/>
                    <a:pt x="192" y="3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8" name="Freeform 12"/>
            <p:cNvSpPr>
              <a:spLocks noChangeArrowheads="1"/>
            </p:cNvSpPr>
            <p:nvPr/>
          </p:nvSpPr>
          <p:spPr bwMode="auto">
            <a:xfrm>
              <a:off x="6120180" y="2497238"/>
              <a:ext cx="4483945" cy="1710224"/>
            </a:xfrm>
            <a:custGeom>
              <a:avLst/>
              <a:gdLst>
                <a:gd name="T0" fmla="*/ 191 w 567"/>
                <a:gd name="T1" fmla="*/ 3 h 216"/>
                <a:gd name="T2" fmla="*/ 147 w 567"/>
                <a:gd name="T3" fmla="*/ 2 h 216"/>
                <a:gd name="T4" fmla="*/ 55 w 567"/>
                <a:gd name="T5" fmla="*/ 5 h 216"/>
                <a:gd name="T6" fmla="*/ 9 w 567"/>
                <a:gd name="T7" fmla="*/ 102 h 216"/>
                <a:gd name="T8" fmla="*/ 4 w 567"/>
                <a:gd name="T9" fmla="*/ 143 h 216"/>
                <a:gd name="T10" fmla="*/ 2 w 567"/>
                <a:gd name="T11" fmla="*/ 168 h 216"/>
                <a:gd name="T12" fmla="*/ 27 w 567"/>
                <a:gd name="T13" fmla="*/ 207 h 216"/>
                <a:gd name="T14" fmla="*/ 68 w 567"/>
                <a:gd name="T15" fmla="*/ 214 h 216"/>
                <a:gd name="T16" fmla="*/ 78 w 567"/>
                <a:gd name="T17" fmla="*/ 214 h 216"/>
                <a:gd name="T18" fmla="*/ 162 w 567"/>
                <a:gd name="T19" fmla="*/ 212 h 216"/>
                <a:gd name="T20" fmla="*/ 307 w 567"/>
                <a:gd name="T21" fmla="*/ 210 h 216"/>
                <a:gd name="T22" fmla="*/ 381 w 567"/>
                <a:gd name="T23" fmla="*/ 210 h 216"/>
                <a:gd name="T24" fmla="*/ 469 w 567"/>
                <a:gd name="T25" fmla="*/ 206 h 216"/>
                <a:gd name="T26" fmla="*/ 510 w 567"/>
                <a:gd name="T27" fmla="*/ 178 h 216"/>
                <a:gd name="T28" fmla="*/ 558 w 567"/>
                <a:gd name="T29" fmla="*/ 117 h 216"/>
                <a:gd name="T30" fmla="*/ 549 w 567"/>
                <a:gd name="T31" fmla="*/ 77 h 216"/>
                <a:gd name="T32" fmla="*/ 499 w 567"/>
                <a:gd name="T33" fmla="*/ 28 h 216"/>
                <a:gd name="T34" fmla="*/ 455 w 567"/>
                <a:gd name="T35" fmla="*/ 8 h 216"/>
                <a:gd name="T36" fmla="*/ 289 w 567"/>
                <a:gd name="T37" fmla="*/ 2 h 216"/>
                <a:gd name="T38" fmla="*/ 191 w 567"/>
                <a:gd name="T39" fmla="*/ 3 h 216"/>
                <a:gd name="T40" fmla="*/ 192 w 567"/>
                <a:gd name="T41" fmla="*/ 6 h 216"/>
                <a:gd name="T42" fmla="*/ 370 w 567"/>
                <a:gd name="T43" fmla="*/ 7 h 216"/>
                <a:gd name="T44" fmla="*/ 427 w 567"/>
                <a:gd name="T45" fmla="*/ 10 h 216"/>
                <a:gd name="T46" fmla="*/ 491 w 567"/>
                <a:gd name="T47" fmla="*/ 26 h 216"/>
                <a:gd name="T48" fmla="*/ 558 w 567"/>
                <a:gd name="T49" fmla="*/ 95 h 216"/>
                <a:gd name="T50" fmla="*/ 530 w 567"/>
                <a:gd name="T51" fmla="*/ 152 h 216"/>
                <a:gd name="T52" fmla="*/ 490 w 567"/>
                <a:gd name="T53" fmla="*/ 191 h 216"/>
                <a:gd name="T54" fmla="*/ 472 w 567"/>
                <a:gd name="T55" fmla="*/ 203 h 216"/>
                <a:gd name="T56" fmla="*/ 429 w 567"/>
                <a:gd name="T57" fmla="*/ 206 h 216"/>
                <a:gd name="T58" fmla="*/ 246 w 567"/>
                <a:gd name="T59" fmla="*/ 205 h 216"/>
                <a:gd name="T60" fmla="*/ 100 w 567"/>
                <a:gd name="T61" fmla="*/ 211 h 216"/>
                <a:gd name="T62" fmla="*/ 19 w 567"/>
                <a:gd name="T63" fmla="*/ 194 h 216"/>
                <a:gd name="T64" fmla="*/ 7 w 567"/>
                <a:gd name="T65" fmla="*/ 168 h 216"/>
                <a:gd name="T66" fmla="*/ 11 w 567"/>
                <a:gd name="T67" fmla="*/ 131 h 216"/>
                <a:gd name="T68" fmla="*/ 62 w 567"/>
                <a:gd name="T69" fmla="*/ 8 h 216"/>
                <a:gd name="T70" fmla="*/ 148 w 567"/>
                <a:gd name="T71" fmla="*/ 5 h 216"/>
                <a:gd name="T72" fmla="*/ 192 w 567"/>
                <a:gd name="T73" fmla="*/ 6 h 216"/>
                <a:gd name="T74" fmla="*/ 191 w 567"/>
                <a:gd name="T75" fmla="*/ 3 h 21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67"/>
                <a:gd name="T115" fmla="*/ 0 h 216"/>
                <a:gd name="T116" fmla="*/ 567 w 567"/>
                <a:gd name="T117" fmla="*/ 216 h 21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67" h="216">
                  <a:moveTo>
                    <a:pt x="191" y="3"/>
                  </a:moveTo>
                  <a:cubicBezTo>
                    <a:pt x="176" y="3"/>
                    <a:pt x="161" y="3"/>
                    <a:pt x="147" y="2"/>
                  </a:cubicBezTo>
                  <a:cubicBezTo>
                    <a:pt x="116" y="1"/>
                    <a:pt x="85" y="0"/>
                    <a:pt x="55" y="5"/>
                  </a:cubicBezTo>
                  <a:cubicBezTo>
                    <a:pt x="13" y="12"/>
                    <a:pt x="11" y="68"/>
                    <a:pt x="9" y="102"/>
                  </a:cubicBezTo>
                  <a:cubicBezTo>
                    <a:pt x="8" y="116"/>
                    <a:pt x="7" y="129"/>
                    <a:pt x="4" y="143"/>
                  </a:cubicBezTo>
                  <a:cubicBezTo>
                    <a:pt x="3" y="153"/>
                    <a:pt x="0" y="159"/>
                    <a:pt x="2" y="168"/>
                  </a:cubicBezTo>
                  <a:cubicBezTo>
                    <a:pt x="5" y="182"/>
                    <a:pt x="14" y="199"/>
                    <a:pt x="27" y="207"/>
                  </a:cubicBezTo>
                  <a:cubicBezTo>
                    <a:pt x="38" y="214"/>
                    <a:pt x="54" y="214"/>
                    <a:pt x="68" y="214"/>
                  </a:cubicBezTo>
                  <a:cubicBezTo>
                    <a:pt x="71" y="214"/>
                    <a:pt x="75" y="213"/>
                    <a:pt x="78" y="214"/>
                  </a:cubicBezTo>
                  <a:cubicBezTo>
                    <a:pt x="106" y="214"/>
                    <a:pt x="134" y="214"/>
                    <a:pt x="162" y="212"/>
                  </a:cubicBezTo>
                  <a:cubicBezTo>
                    <a:pt x="210" y="209"/>
                    <a:pt x="259" y="210"/>
                    <a:pt x="307" y="210"/>
                  </a:cubicBezTo>
                  <a:cubicBezTo>
                    <a:pt x="332" y="210"/>
                    <a:pt x="356" y="211"/>
                    <a:pt x="381" y="210"/>
                  </a:cubicBezTo>
                  <a:cubicBezTo>
                    <a:pt x="410" y="210"/>
                    <a:pt x="440" y="210"/>
                    <a:pt x="469" y="206"/>
                  </a:cubicBezTo>
                  <a:cubicBezTo>
                    <a:pt x="489" y="204"/>
                    <a:pt x="496" y="191"/>
                    <a:pt x="510" y="178"/>
                  </a:cubicBezTo>
                  <a:cubicBezTo>
                    <a:pt x="529" y="161"/>
                    <a:pt x="548" y="141"/>
                    <a:pt x="558" y="117"/>
                  </a:cubicBezTo>
                  <a:cubicBezTo>
                    <a:pt x="567" y="97"/>
                    <a:pt x="563" y="92"/>
                    <a:pt x="549" y="77"/>
                  </a:cubicBezTo>
                  <a:cubicBezTo>
                    <a:pt x="534" y="60"/>
                    <a:pt x="516" y="44"/>
                    <a:pt x="499" y="28"/>
                  </a:cubicBezTo>
                  <a:cubicBezTo>
                    <a:pt x="485" y="15"/>
                    <a:pt x="475" y="10"/>
                    <a:pt x="455" y="8"/>
                  </a:cubicBezTo>
                  <a:cubicBezTo>
                    <a:pt x="400" y="2"/>
                    <a:pt x="344" y="3"/>
                    <a:pt x="289" y="2"/>
                  </a:cubicBezTo>
                  <a:cubicBezTo>
                    <a:pt x="256" y="1"/>
                    <a:pt x="224" y="2"/>
                    <a:pt x="191" y="3"/>
                  </a:cubicBezTo>
                  <a:cubicBezTo>
                    <a:pt x="188" y="3"/>
                    <a:pt x="189" y="6"/>
                    <a:pt x="192" y="6"/>
                  </a:cubicBezTo>
                  <a:cubicBezTo>
                    <a:pt x="251" y="5"/>
                    <a:pt x="311" y="5"/>
                    <a:pt x="370" y="7"/>
                  </a:cubicBezTo>
                  <a:cubicBezTo>
                    <a:pt x="389" y="8"/>
                    <a:pt x="408" y="9"/>
                    <a:pt x="427" y="10"/>
                  </a:cubicBezTo>
                  <a:cubicBezTo>
                    <a:pt x="449" y="10"/>
                    <a:pt x="474" y="9"/>
                    <a:pt x="491" y="26"/>
                  </a:cubicBezTo>
                  <a:cubicBezTo>
                    <a:pt x="513" y="48"/>
                    <a:pt x="542" y="68"/>
                    <a:pt x="558" y="95"/>
                  </a:cubicBezTo>
                  <a:cubicBezTo>
                    <a:pt x="567" y="109"/>
                    <a:pt x="538" y="141"/>
                    <a:pt x="530" y="152"/>
                  </a:cubicBezTo>
                  <a:cubicBezTo>
                    <a:pt x="518" y="166"/>
                    <a:pt x="503" y="178"/>
                    <a:pt x="490" y="191"/>
                  </a:cubicBezTo>
                  <a:cubicBezTo>
                    <a:pt x="483" y="197"/>
                    <a:pt x="481" y="201"/>
                    <a:pt x="472" y="203"/>
                  </a:cubicBezTo>
                  <a:cubicBezTo>
                    <a:pt x="458" y="205"/>
                    <a:pt x="443" y="205"/>
                    <a:pt x="429" y="206"/>
                  </a:cubicBezTo>
                  <a:cubicBezTo>
                    <a:pt x="368" y="209"/>
                    <a:pt x="307" y="206"/>
                    <a:pt x="246" y="205"/>
                  </a:cubicBezTo>
                  <a:cubicBezTo>
                    <a:pt x="197" y="205"/>
                    <a:pt x="149" y="211"/>
                    <a:pt x="100" y="211"/>
                  </a:cubicBezTo>
                  <a:cubicBezTo>
                    <a:pt x="77" y="211"/>
                    <a:pt x="34" y="216"/>
                    <a:pt x="19" y="194"/>
                  </a:cubicBezTo>
                  <a:cubicBezTo>
                    <a:pt x="14" y="186"/>
                    <a:pt x="10" y="177"/>
                    <a:pt x="7" y="168"/>
                  </a:cubicBezTo>
                  <a:cubicBezTo>
                    <a:pt x="3" y="157"/>
                    <a:pt x="10" y="142"/>
                    <a:pt x="11" y="131"/>
                  </a:cubicBezTo>
                  <a:cubicBezTo>
                    <a:pt x="17" y="90"/>
                    <a:pt x="8" y="17"/>
                    <a:pt x="62" y="8"/>
                  </a:cubicBezTo>
                  <a:cubicBezTo>
                    <a:pt x="90" y="3"/>
                    <a:pt x="119" y="4"/>
                    <a:pt x="148" y="5"/>
                  </a:cubicBezTo>
                  <a:cubicBezTo>
                    <a:pt x="162" y="6"/>
                    <a:pt x="177" y="6"/>
                    <a:pt x="192" y="6"/>
                  </a:cubicBezTo>
                  <a:cubicBezTo>
                    <a:pt x="195" y="6"/>
                    <a:pt x="194" y="3"/>
                    <a:pt x="191" y="3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79" name="Freeform 13"/>
            <p:cNvSpPr>
              <a:spLocks noChangeArrowheads="1"/>
            </p:cNvSpPr>
            <p:nvPr/>
          </p:nvSpPr>
          <p:spPr bwMode="auto">
            <a:xfrm>
              <a:off x="6168086" y="480420"/>
              <a:ext cx="3679134" cy="1758130"/>
            </a:xfrm>
            <a:custGeom>
              <a:avLst/>
              <a:gdLst>
                <a:gd name="T0" fmla="*/ 300 w 465"/>
                <a:gd name="T1" fmla="*/ 17 h 222"/>
                <a:gd name="T2" fmla="*/ 434 w 465"/>
                <a:gd name="T3" fmla="*/ 32 h 222"/>
                <a:gd name="T4" fmla="*/ 447 w 465"/>
                <a:gd name="T5" fmla="*/ 47 h 222"/>
                <a:gd name="T6" fmla="*/ 460 w 465"/>
                <a:gd name="T7" fmla="*/ 95 h 222"/>
                <a:gd name="T8" fmla="*/ 463 w 465"/>
                <a:gd name="T9" fmla="*/ 173 h 222"/>
                <a:gd name="T10" fmla="*/ 443 w 465"/>
                <a:gd name="T11" fmla="*/ 212 h 222"/>
                <a:gd name="T12" fmla="*/ 389 w 465"/>
                <a:gd name="T13" fmla="*/ 218 h 222"/>
                <a:gd name="T14" fmla="*/ 212 w 465"/>
                <a:gd name="T15" fmla="*/ 199 h 222"/>
                <a:gd name="T16" fmla="*/ 12 w 465"/>
                <a:gd name="T17" fmla="*/ 175 h 222"/>
                <a:gd name="T18" fmla="*/ 18 w 465"/>
                <a:gd name="T19" fmla="*/ 123 h 222"/>
                <a:gd name="T20" fmla="*/ 5 w 465"/>
                <a:gd name="T21" fmla="*/ 33 h 222"/>
                <a:gd name="T22" fmla="*/ 24 w 465"/>
                <a:gd name="T23" fmla="*/ 8 h 222"/>
                <a:gd name="T24" fmla="*/ 71 w 465"/>
                <a:gd name="T25" fmla="*/ 1 h 222"/>
                <a:gd name="T26" fmla="*/ 253 w 465"/>
                <a:gd name="T27" fmla="*/ 12 h 222"/>
                <a:gd name="T28" fmla="*/ 300 w 465"/>
                <a:gd name="T29" fmla="*/ 17 h 2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5"/>
                <a:gd name="T46" fmla="*/ 0 h 222"/>
                <a:gd name="T47" fmla="*/ 465 w 465"/>
                <a:gd name="T48" fmla="*/ 222 h 2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5" h="222">
                  <a:moveTo>
                    <a:pt x="300" y="17"/>
                  </a:moveTo>
                  <a:cubicBezTo>
                    <a:pt x="338" y="21"/>
                    <a:pt x="401" y="20"/>
                    <a:pt x="434" y="32"/>
                  </a:cubicBezTo>
                  <a:cubicBezTo>
                    <a:pt x="445" y="36"/>
                    <a:pt x="442" y="41"/>
                    <a:pt x="447" y="47"/>
                  </a:cubicBezTo>
                  <a:cubicBezTo>
                    <a:pt x="459" y="61"/>
                    <a:pt x="459" y="78"/>
                    <a:pt x="460" y="95"/>
                  </a:cubicBezTo>
                  <a:cubicBezTo>
                    <a:pt x="461" y="122"/>
                    <a:pt x="457" y="147"/>
                    <a:pt x="463" y="173"/>
                  </a:cubicBezTo>
                  <a:cubicBezTo>
                    <a:pt x="465" y="183"/>
                    <a:pt x="450" y="204"/>
                    <a:pt x="443" y="212"/>
                  </a:cubicBezTo>
                  <a:cubicBezTo>
                    <a:pt x="433" y="222"/>
                    <a:pt x="410" y="219"/>
                    <a:pt x="389" y="218"/>
                  </a:cubicBezTo>
                  <a:cubicBezTo>
                    <a:pt x="322" y="215"/>
                    <a:pt x="280" y="202"/>
                    <a:pt x="212" y="199"/>
                  </a:cubicBezTo>
                  <a:cubicBezTo>
                    <a:pt x="192" y="198"/>
                    <a:pt x="17" y="187"/>
                    <a:pt x="12" y="175"/>
                  </a:cubicBezTo>
                  <a:cubicBezTo>
                    <a:pt x="7" y="163"/>
                    <a:pt x="16" y="135"/>
                    <a:pt x="18" y="123"/>
                  </a:cubicBezTo>
                  <a:cubicBezTo>
                    <a:pt x="21" y="95"/>
                    <a:pt x="0" y="60"/>
                    <a:pt x="5" y="33"/>
                  </a:cubicBezTo>
                  <a:cubicBezTo>
                    <a:pt x="7" y="22"/>
                    <a:pt x="14" y="17"/>
                    <a:pt x="24" y="8"/>
                  </a:cubicBezTo>
                  <a:cubicBezTo>
                    <a:pt x="31" y="0"/>
                    <a:pt x="54" y="0"/>
                    <a:pt x="71" y="1"/>
                  </a:cubicBezTo>
                  <a:cubicBezTo>
                    <a:pt x="121" y="3"/>
                    <a:pt x="233" y="8"/>
                    <a:pt x="253" y="12"/>
                  </a:cubicBezTo>
                  <a:cubicBezTo>
                    <a:pt x="300" y="17"/>
                    <a:pt x="300" y="17"/>
                    <a:pt x="300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80" name="Freeform 14"/>
            <p:cNvSpPr>
              <a:spLocks noChangeArrowheads="1"/>
            </p:cNvSpPr>
            <p:nvPr/>
          </p:nvSpPr>
          <p:spPr bwMode="auto">
            <a:xfrm>
              <a:off x="6005207" y="456468"/>
              <a:ext cx="3856386" cy="1829986"/>
            </a:xfrm>
            <a:custGeom>
              <a:avLst/>
              <a:gdLst>
                <a:gd name="T0" fmla="*/ 320 w 488"/>
                <a:gd name="T1" fmla="*/ 21 h 231"/>
                <a:gd name="T2" fmla="*/ 386 w 488"/>
                <a:gd name="T3" fmla="*/ 26 h 231"/>
                <a:gd name="T4" fmla="*/ 464 w 488"/>
                <a:gd name="T5" fmla="*/ 47 h 231"/>
                <a:gd name="T6" fmla="*/ 473 w 488"/>
                <a:gd name="T7" fmla="*/ 62 h 231"/>
                <a:gd name="T8" fmla="*/ 478 w 488"/>
                <a:gd name="T9" fmla="*/ 85 h 231"/>
                <a:gd name="T10" fmla="*/ 478 w 488"/>
                <a:gd name="T11" fmla="*/ 127 h 231"/>
                <a:gd name="T12" fmla="*/ 480 w 488"/>
                <a:gd name="T13" fmla="*/ 169 h 231"/>
                <a:gd name="T14" fmla="*/ 467 w 488"/>
                <a:gd name="T15" fmla="*/ 208 h 231"/>
                <a:gd name="T16" fmla="*/ 374 w 488"/>
                <a:gd name="T17" fmla="*/ 216 h 231"/>
                <a:gd name="T18" fmla="*/ 290 w 488"/>
                <a:gd name="T19" fmla="*/ 205 h 231"/>
                <a:gd name="T20" fmla="*/ 193 w 488"/>
                <a:gd name="T21" fmla="*/ 198 h 231"/>
                <a:gd name="T22" fmla="*/ 91 w 488"/>
                <a:gd name="T23" fmla="*/ 189 h 231"/>
                <a:gd name="T24" fmla="*/ 49 w 488"/>
                <a:gd name="T25" fmla="*/ 182 h 231"/>
                <a:gd name="T26" fmla="*/ 37 w 488"/>
                <a:gd name="T27" fmla="*/ 179 h 231"/>
                <a:gd name="T28" fmla="*/ 37 w 488"/>
                <a:gd name="T29" fmla="*/ 144 h 231"/>
                <a:gd name="T30" fmla="*/ 36 w 488"/>
                <a:gd name="T31" fmla="*/ 86 h 231"/>
                <a:gd name="T32" fmla="*/ 60 w 488"/>
                <a:gd name="T33" fmla="*/ 7 h 231"/>
                <a:gd name="T34" fmla="*/ 120 w 488"/>
                <a:gd name="T35" fmla="*/ 7 h 231"/>
                <a:gd name="T36" fmla="*/ 186 w 488"/>
                <a:gd name="T37" fmla="*/ 10 h 231"/>
                <a:gd name="T38" fmla="*/ 320 w 488"/>
                <a:gd name="T39" fmla="*/ 21 h 231"/>
                <a:gd name="T40" fmla="*/ 321 w 488"/>
                <a:gd name="T41" fmla="*/ 18 h 231"/>
                <a:gd name="T42" fmla="*/ 140 w 488"/>
                <a:gd name="T43" fmla="*/ 4 h 231"/>
                <a:gd name="T44" fmla="*/ 87 w 488"/>
                <a:gd name="T45" fmla="*/ 2 h 231"/>
                <a:gd name="T46" fmla="*/ 43 w 488"/>
                <a:gd name="T47" fmla="*/ 10 h 231"/>
                <a:gd name="T48" fmla="*/ 36 w 488"/>
                <a:gd name="T49" fmla="*/ 129 h 231"/>
                <a:gd name="T50" fmla="*/ 31 w 488"/>
                <a:gd name="T51" fmla="*/ 179 h 231"/>
                <a:gd name="T52" fmla="*/ 45 w 488"/>
                <a:gd name="T53" fmla="*/ 185 h 231"/>
                <a:gd name="T54" fmla="*/ 131 w 488"/>
                <a:gd name="T55" fmla="*/ 197 h 231"/>
                <a:gd name="T56" fmla="*/ 222 w 488"/>
                <a:gd name="T57" fmla="*/ 203 h 231"/>
                <a:gd name="T58" fmla="*/ 353 w 488"/>
                <a:gd name="T59" fmla="*/ 218 h 231"/>
                <a:gd name="T60" fmla="*/ 429 w 488"/>
                <a:gd name="T61" fmla="*/ 224 h 231"/>
                <a:gd name="T62" fmla="*/ 466 w 488"/>
                <a:gd name="T63" fmla="*/ 216 h 231"/>
                <a:gd name="T64" fmla="*/ 486 w 488"/>
                <a:gd name="T65" fmla="*/ 180 h 231"/>
                <a:gd name="T66" fmla="*/ 484 w 488"/>
                <a:gd name="T67" fmla="*/ 155 h 231"/>
                <a:gd name="T68" fmla="*/ 483 w 488"/>
                <a:gd name="T69" fmla="*/ 112 h 231"/>
                <a:gd name="T70" fmla="*/ 471 w 488"/>
                <a:gd name="T71" fmla="*/ 49 h 231"/>
                <a:gd name="T72" fmla="*/ 443 w 488"/>
                <a:gd name="T73" fmla="*/ 29 h 231"/>
                <a:gd name="T74" fmla="*/ 321 w 488"/>
                <a:gd name="T75" fmla="*/ 18 h 231"/>
                <a:gd name="T76" fmla="*/ 320 w 488"/>
                <a:gd name="T77" fmla="*/ 21 h 2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231"/>
                <a:gd name="T119" fmla="*/ 488 w 488"/>
                <a:gd name="T120" fmla="*/ 231 h 2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231">
                  <a:moveTo>
                    <a:pt x="320" y="21"/>
                  </a:moveTo>
                  <a:cubicBezTo>
                    <a:pt x="342" y="24"/>
                    <a:pt x="364" y="24"/>
                    <a:pt x="386" y="26"/>
                  </a:cubicBezTo>
                  <a:cubicBezTo>
                    <a:pt x="406" y="27"/>
                    <a:pt x="455" y="26"/>
                    <a:pt x="464" y="47"/>
                  </a:cubicBezTo>
                  <a:cubicBezTo>
                    <a:pt x="466" y="52"/>
                    <a:pt x="470" y="57"/>
                    <a:pt x="473" y="62"/>
                  </a:cubicBezTo>
                  <a:cubicBezTo>
                    <a:pt x="476" y="69"/>
                    <a:pt x="477" y="78"/>
                    <a:pt x="478" y="85"/>
                  </a:cubicBezTo>
                  <a:cubicBezTo>
                    <a:pt x="479" y="99"/>
                    <a:pt x="479" y="113"/>
                    <a:pt x="478" y="127"/>
                  </a:cubicBezTo>
                  <a:cubicBezTo>
                    <a:pt x="478" y="141"/>
                    <a:pt x="478" y="155"/>
                    <a:pt x="480" y="169"/>
                  </a:cubicBezTo>
                  <a:cubicBezTo>
                    <a:pt x="482" y="185"/>
                    <a:pt x="476" y="196"/>
                    <a:pt x="467" y="208"/>
                  </a:cubicBezTo>
                  <a:cubicBezTo>
                    <a:pt x="450" y="231"/>
                    <a:pt x="398" y="219"/>
                    <a:pt x="374" y="216"/>
                  </a:cubicBezTo>
                  <a:cubicBezTo>
                    <a:pt x="346" y="214"/>
                    <a:pt x="318" y="209"/>
                    <a:pt x="290" y="205"/>
                  </a:cubicBezTo>
                  <a:cubicBezTo>
                    <a:pt x="258" y="201"/>
                    <a:pt x="225" y="200"/>
                    <a:pt x="193" y="198"/>
                  </a:cubicBezTo>
                  <a:cubicBezTo>
                    <a:pt x="159" y="195"/>
                    <a:pt x="125" y="193"/>
                    <a:pt x="91" y="189"/>
                  </a:cubicBezTo>
                  <a:cubicBezTo>
                    <a:pt x="77" y="187"/>
                    <a:pt x="63" y="185"/>
                    <a:pt x="49" y="182"/>
                  </a:cubicBezTo>
                  <a:cubicBezTo>
                    <a:pt x="45" y="182"/>
                    <a:pt x="41" y="181"/>
                    <a:pt x="37" y="179"/>
                  </a:cubicBezTo>
                  <a:cubicBezTo>
                    <a:pt x="29" y="175"/>
                    <a:pt x="36" y="151"/>
                    <a:pt x="37" y="144"/>
                  </a:cubicBezTo>
                  <a:cubicBezTo>
                    <a:pt x="42" y="123"/>
                    <a:pt x="41" y="107"/>
                    <a:pt x="36" y="86"/>
                  </a:cubicBezTo>
                  <a:cubicBezTo>
                    <a:pt x="28" y="57"/>
                    <a:pt x="19" y="15"/>
                    <a:pt x="60" y="7"/>
                  </a:cubicBezTo>
                  <a:cubicBezTo>
                    <a:pt x="79" y="3"/>
                    <a:pt x="101" y="6"/>
                    <a:pt x="120" y="7"/>
                  </a:cubicBezTo>
                  <a:cubicBezTo>
                    <a:pt x="142" y="8"/>
                    <a:pt x="164" y="9"/>
                    <a:pt x="186" y="10"/>
                  </a:cubicBezTo>
                  <a:cubicBezTo>
                    <a:pt x="231" y="13"/>
                    <a:pt x="276" y="17"/>
                    <a:pt x="320" y="21"/>
                  </a:cubicBezTo>
                  <a:cubicBezTo>
                    <a:pt x="323" y="22"/>
                    <a:pt x="325" y="18"/>
                    <a:pt x="321" y="18"/>
                  </a:cubicBezTo>
                  <a:cubicBezTo>
                    <a:pt x="261" y="12"/>
                    <a:pt x="201" y="7"/>
                    <a:pt x="140" y="4"/>
                  </a:cubicBezTo>
                  <a:cubicBezTo>
                    <a:pt x="123" y="3"/>
                    <a:pt x="105" y="3"/>
                    <a:pt x="87" y="2"/>
                  </a:cubicBezTo>
                  <a:cubicBezTo>
                    <a:pt x="73" y="1"/>
                    <a:pt x="55" y="0"/>
                    <a:pt x="43" y="10"/>
                  </a:cubicBezTo>
                  <a:cubicBezTo>
                    <a:pt x="0" y="41"/>
                    <a:pt x="42" y="88"/>
                    <a:pt x="36" y="129"/>
                  </a:cubicBezTo>
                  <a:cubicBezTo>
                    <a:pt x="34" y="142"/>
                    <a:pt x="23" y="166"/>
                    <a:pt x="31" y="179"/>
                  </a:cubicBezTo>
                  <a:cubicBezTo>
                    <a:pt x="33" y="183"/>
                    <a:pt x="40" y="184"/>
                    <a:pt x="45" y="185"/>
                  </a:cubicBezTo>
                  <a:cubicBezTo>
                    <a:pt x="73" y="192"/>
                    <a:pt x="103" y="194"/>
                    <a:pt x="131" y="197"/>
                  </a:cubicBezTo>
                  <a:cubicBezTo>
                    <a:pt x="161" y="199"/>
                    <a:pt x="191" y="202"/>
                    <a:pt x="222" y="203"/>
                  </a:cubicBezTo>
                  <a:cubicBezTo>
                    <a:pt x="266" y="206"/>
                    <a:pt x="309" y="212"/>
                    <a:pt x="353" y="218"/>
                  </a:cubicBezTo>
                  <a:cubicBezTo>
                    <a:pt x="378" y="221"/>
                    <a:pt x="403" y="223"/>
                    <a:pt x="429" y="224"/>
                  </a:cubicBezTo>
                  <a:cubicBezTo>
                    <a:pt x="442" y="225"/>
                    <a:pt x="455" y="225"/>
                    <a:pt x="466" y="216"/>
                  </a:cubicBezTo>
                  <a:cubicBezTo>
                    <a:pt x="476" y="208"/>
                    <a:pt x="484" y="192"/>
                    <a:pt x="486" y="180"/>
                  </a:cubicBezTo>
                  <a:cubicBezTo>
                    <a:pt x="488" y="172"/>
                    <a:pt x="484" y="162"/>
                    <a:pt x="484" y="155"/>
                  </a:cubicBezTo>
                  <a:cubicBezTo>
                    <a:pt x="482" y="141"/>
                    <a:pt x="483" y="126"/>
                    <a:pt x="483" y="112"/>
                  </a:cubicBezTo>
                  <a:cubicBezTo>
                    <a:pt x="484" y="90"/>
                    <a:pt x="484" y="68"/>
                    <a:pt x="471" y="49"/>
                  </a:cubicBezTo>
                  <a:cubicBezTo>
                    <a:pt x="462" y="37"/>
                    <a:pt x="459" y="33"/>
                    <a:pt x="443" y="29"/>
                  </a:cubicBezTo>
                  <a:cubicBezTo>
                    <a:pt x="404" y="19"/>
                    <a:pt x="362" y="22"/>
                    <a:pt x="321" y="18"/>
                  </a:cubicBezTo>
                  <a:cubicBezTo>
                    <a:pt x="318" y="17"/>
                    <a:pt x="317" y="21"/>
                    <a:pt x="320" y="21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81" name="Freeform 15"/>
            <p:cNvSpPr>
              <a:spLocks noChangeArrowheads="1"/>
            </p:cNvSpPr>
            <p:nvPr/>
          </p:nvSpPr>
          <p:spPr bwMode="auto">
            <a:xfrm>
              <a:off x="5617175" y="585811"/>
              <a:ext cx="4100702" cy="1753337"/>
            </a:xfrm>
            <a:custGeom>
              <a:avLst/>
              <a:gdLst>
                <a:gd name="T0" fmla="*/ 354 w 519"/>
                <a:gd name="T1" fmla="*/ 17 h 222"/>
                <a:gd name="T2" fmla="*/ 488 w 519"/>
                <a:gd name="T3" fmla="*/ 32 h 222"/>
                <a:gd name="T4" fmla="*/ 502 w 519"/>
                <a:gd name="T5" fmla="*/ 47 h 222"/>
                <a:gd name="T6" fmla="*/ 514 w 519"/>
                <a:gd name="T7" fmla="*/ 95 h 222"/>
                <a:gd name="T8" fmla="*/ 517 w 519"/>
                <a:gd name="T9" fmla="*/ 174 h 222"/>
                <a:gd name="T10" fmla="*/ 497 w 519"/>
                <a:gd name="T11" fmla="*/ 212 h 222"/>
                <a:gd name="T12" fmla="*/ 444 w 519"/>
                <a:gd name="T13" fmla="*/ 218 h 222"/>
                <a:gd name="T14" fmla="*/ 267 w 519"/>
                <a:gd name="T15" fmla="*/ 199 h 222"/>
                <a:gd name="T16" fmla="*/ 66 w 519"/>
                <a:gd name="T17" fmla="*/ 175 h 222"/>
                <a:gd name="T18" fmla="*/ 3 w 519"/>
                <a:gd name="T19" fmla="*/ 77 h 222"/>
                <a:gd name="T20" fmla="*/ 78 w 519"/>
                <a:gd name="T21" fmla="*/ 8 h 222"/>
                <a:gd name="T22" fmla="*/ 125 w 519"/>
                <a:gd name="T23" fmla="*/ 1 h 222"/>
                <a:gd name="T24" fmla="*/ 307 w 519"/>
                <a:gd name="T25" fmla="*/ 12 h 222"/>
                <a:gd name="T26" fmla="*/ 354 w 519"/>
                <a:gd name="T27" fmla="*/ 17 h 2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19"/>
                <a:gd name="T43" fmla="*/ 0 h 222"/>
                <a:gd name="T44" fmla="*/ 519 w 519"/>
                <a:gd name="T45" fmla="*/ 222 h 22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19" h="222">
                  <a:moveTo>
                    <a:pt x="354" y="17"/>
                  </a:moveTo>
                  <a:cubicBezTo>
                    <a:pt x="392" y="21"/>
                    <a:pt x="455" y="20"/>
                    <a:pt x="488" y="32"/>
                  </a:cubicBezTo>
                  <a:cubicBezTo>
                    <a:pt x="500" y="36"/>
                    <a:pt x="497" y="41"/>
                    <a:pt x="502" y="47"/>
                  </a:cubicBezTo>
                  <a:cubicBezTo>
                    <a:pt x="513" y="61"/>
                    <a:pt x="513" y="78"/>
                    <a:pt x="514" y="95"/>
                  </a:cubicBezTo>
                  <a:cubicBezTo>
                    <a:pt x="515" y="122"/>
                    <a:pt x="512" y="147"/>
                    <a:pt x="517" y="174"/>
                  </a:cubicBezTo>
                  <a:cubicBezTo>
                    <a:pt x="519" y="183"/>
                    <a:pt x="505" y="205"/>
                    <a:pt x="497" y="212"/>
                  </a:cubicBezTo>
                  <a:cubicBezTo>
                    <a:pt x="487" y="222"/>
                    <a:pt x="464" y="219"/>
                    <a:pt x="444" y="218"/>
                  </a:cubicBezTo>
                  <a:cubicBezTo>
                    <a:pt x="376" y="215"/>
                    <a:pt x="334" y="202"/>
                    <a:pt x="267" y="199"/>
                  </a:cubicBezTo>
                  <a:cubicBezTo>
                    <a:pt x="246" y="198"/>
                    <a:pt x="72" y="188"/>
                    <a:pt x="66" y="175"/>
                  </a:cubicBezTo>
                  <a:cubicBezTo>
                    <a:pt x="62" y="164"/>
                    <a:pt x="14" y="128"/>
                    <a:pt x="3" y="77"/>
                  </a:cubicBezTo>
                  <a:cubicBezTo>
                    <a:pt x="0" y="66"/>
                    <a:pt x="69" y="17"/>
                    <a:pt x="78" y="8"/>
                  </a:cubicBezTo>
                  <a:cubicBezTo>
                    <a:pt x="86" y="0"/>
                    <a:pt x="109" y="1"/>
                    <a:pt x="125" y="1"/>
                  </a:cubicBezTo>
                  <a:cubicBezTo>
                    <a:pt x="175" y="3"/>
                    <a:pt x="288" y="8"/>
                    <a:pt x="307" y="12"/>
                  </a:cubicBezTo>
                  <a:cubicBezTo>
                    <a:pt x="354" y="17"/>
                    <a:pt x="354" y="17"/>
                    <a:pt x="354" y="17"/>
                  </a:cubicBezTo>
                </a:path>
              </a:pathLst>
            </a:custGeom>
            <a:solidFill>
              <a:srgbClr val="FFE3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282" name="Freeform 16"/>
            <p:cNvSpPr>
              <a:spLocks noChangeArrowheads="1"/>
            </p:cNvSpPr>
            <p:nvPr/>
          </p:nvSpPr>
          <p:spPr bwMode="auto">
            <a:xfrm>
              <a:off x="5607594" y="528325"/>
              <a:ext cx="4143818" cy="1806035"/>
            </a:xfrm>
            <a:custGeom>
              <a:avLst/>
              <a:gdLst>
                <a:gd name="T0" fmla="*/ 356 w 524"/>
                <a:gd name="T1" fmla="*/ 24 h 228"/>
                <a:gd name="T2" fmla="*/ 416 w 524"/>
                <a:gd name="T3" fmla="*/ 28 h 228"/>
                <a:gd name="T4" fmla="*/ 474 w 524"/>
                <a:gd name="T5" fmla="*/ 35 h 228"/>
                <a:gd name="T6" fmla="*/ 507 w 524"/>
                <a:gd name="T7" fmla="*/ 65 h 228"/>
                <a:gd name="T8" fmla="*/ 513 w 524"/>
                <a:gd name="T9" fmla="*/ 145 h 228"/>
                <a:gd name="T10" fmla="*/ 516 w 524"/>
                <a:gd name="T11" fmla="*/ 183 h 228"/>
                <a:gd name="T12" fmla="*/ 501 w 524"/>
                <a:gd name="T13" fmla="*/ 213 h 228"/>
                <a:gd name="T14" fmla="*/ 456 w 524"/>
                <a:gd name="T15" fmla="*/ 226 h 228"/>
                <a:gd name="T16" fmla="*/ 401 w 524"/>
                <a:gd name="T17" fmla="*/ 221 h 228"/>
                <a:gd name="T18" fmla="*/ 318 w 524"/>
                <a:gd name="T19" fmla="*/ 210 h 228"/>
                <a:gd name="T20" fmla="*/ 229 w 524"/>
                <a:gd name="T21" fmla="*/ 204 h 228"/>
                <a:gd name="T22" fmla="*/ 121 w 524"/>
                <a:gd name="T23" fmla="*/ 194 h 228"/>
                <a:gd name="T24" fmla="*/ 77 w 524"/>
                <a:gd name="T25" fmla="*/ 186 h 228"/>
                <a:gd name="T26" fmla="*/ 59 w 524"/>
                <a:gd name="T27" fmla="*/ 169 h 228"/>
                <a:gd name="T28" fmla="*/ 21 w 524"/>
                <a:gd name="T29" fmla="*/ 121 h 228"/>
                <a:gd name="T30" fmla="*/ 11 w 524"/>
                <a:gd name="T31" fmla="*/ 74 h 228"/>
                <a:gd name="T32" fmla="*/ 81 w 524"/>
                <a:gd name="T33" fmla="*/ 16 h 228"/>
                <a:gd name="T34" fmla="*/ 166 w 524"/>
                <a:gd name="T35" fmla="*/ 10 h 228"/>
                <a:gd name="T36" fmla="*/ 252 w 524"/>
                <a:gd name="T37" fmla="*/ 15 h 228"/>
                <a:gd name="T38" fmla="*/ 356 w 524"/>
                <a:gd name="T39" fmla="*/ 24 h 228"/>
                <a:gd name="T40" fmla="*/ 355 w 524"/>
                <a:gd name="T41" fmla="*/ 23 h 228"/>
                <a:gd name="T42" fmla="*/ 188 w 524"/>
                <a:gd name="T43" fmla="*/ 11 h 228"/>
                <a:gd name="T44" fmla="*/ 83 w 524"/>
                <a:gd name="T45" fmla="*/ 11 h 228"/>
                <a:gd name="T46" fmla="*/ 58 w 524"/>
                <a:gd name="T47" fmla="*/ 30 h 228"/>
                <a:gd name="T48" fmla="*/ 16 w 524"/>
                <a:gd name="T49" fmla="*/ 64 h 228"/>
                <a:gd name="T50" fmla="*/ 4 w 524"/>
                <a:gd name="T51" fmla="*/ 95 h 228"/>
                <a:gd name="T52" fmla="*/ 40 w 524"/>
                <a:gd name="T53" fmla="*/ 153 h 228"/>
                <a:gd name="T54" fmla="*/ 79 w 524"/>
                <a:gd name="T55" fmla="*/ 188 h 228"/>
                <a:gd name="T56" fmla="*/ 247 w 524"/>
                <a:gd name="T57" fmla="*/ 206 h 228"/>
                <a:gd name="T58" fmla="*/ 401 w 524"/>
                <a:gd name="T59" fmla="*/ 222 h 228"/>
                <a:gd name="T60" fmla="*/ 477 w 524"/>
                <a:gd name="T61" fmla="*/ 227 h 228"/>
                <a:gd name="T62" fmla="*/ 519 w 524"/>
                <a:gd name="T63" fmla="*/ 192 h 228"/>
                <a:gd name="T64" fmla="*/ 518 w 524"/>
                <a:gd name="T65" fmla="*/ 152 h 228"/>
                <a:gd name="T66" fmla="*/ 518 w 524"/>
                <a:gd name="T67" fmla="*/ 102 h 228"/>
                <a:gd name="T68" fmla="*/ 509 w 524"/>
                <a:gd name="T69" fmla="*/ 60 h 228"/>
                <a:gd name="T70" fmla="*/ 491 w 524"/>
                <a:gd name="T71" fmla="*/ 39 h 228"/>
                <a:gd name="T72" fmla="*/ 355 w 524"/>
                <a:gd name="T73" fmla="*/ 23 h 228"/>
                <a:gd name="T74" fmla="*/ 356 w 524"/>
                <a:gd name="T75" fmla="*/ 24 h 22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24"/>
                <a:gd name="T115" fmla="*/ 0 h 228"/>
                <a:gd name="T116" fmla="*/ 524 w 524"/>
                <a:gd name="T117" fmla="*/ 228 h 22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24" h="228">
                  <a:moveTo>
                    <a:pt x="356" y="24"/>
                  </a:moveTo>
                  <a:cubicBezTo>
                    <a:pt x="376" y="26"/>
                    <a:pt x="396" y="27"/>
                    <a:pt x="416" y="28"/>
                  </a:cubicBezTo>
                  <a:cubicBezTo>
                    <a:pt x="436" y="29"/>
                    <a:pt x="455" y="31"/>
                    <a:pt x="474" y="35"/>
                  </a:cubicBezTo>
                  <a:cubicBezTo>
                    <a:pt x="493" y="39"/>
                    <a:pt x="499" y="49"/>
                    <a:pt x="507" y="65"/>
                  </a:cubicBezTo>
                  <a:cubicBezTo>
                    <a:pt x="518" y="87"/>
                    <a:pt x="513" y="121"/>
                    <a:pt x="513" y="145"/>
                  </a:cubicBezTo>
                  <a:cubicBezTo>
                    <a:pt x="512" y="158"/>
                    <a:pt x="515" y="170"/>
                    <a:pt x="516" y="183"/>
                  </a:cubicBezTo>
                  <a:cubicBezTo>
                    <a:pt x="516" y="193"/>
                    <a:pt x="506" y="205"/>
                    <a:pt x="501" y="213"/>
                  </a:cubicBezTo>
                  <a:cubicBezTo>
                    <a:pt x="490" y="228"/>
                    <a:pt x="473" y="227"/>
                    <a:pt x="456" y="226"/>
                  </a:cubicBezTo>
                  <a:cubicBezTo>
                    <a:pt x="438" y="225"/>
                    <a:pt x="419" y="223"/>
                    <a:pt x="401" y="221"/>
                  </a:cubicBezTo>
                  <a:cubicBezTo>
                    <a:pt x="373" y="218"/>
                    <a:pt x="346" y="213"/>
                    <a:pt x="318" y="210"/>
                  </a:cubicBezTo>
                  <a:cubicBezTo>
                    <a:pt x="288" y="206"/>
                    <a:pt x="259" y="206"/>
                    <a:pt x="229" y="204"/>
                  </a:cubicBezTo>
                  <a:cubicBezTo>
                    <a:pt x="193" y="201"/>
                    <a:pt x="157" y="198"/>
                    <a:pt x="121" y="194"/>
                  </a:cubicBezTo>
                  <a:cubicBezTo>
                    <a:pt x="106" y="192"/>
                    <a:pt x="91" y="191"/>
                    <a:pt x="77" y="186"/>
                  </a:cubicBezTo>
                  <a:cubicBezTo>
                    <a:pt x="69" y="184"/>
                    <a:pt x="64" y="175"/>
                    <a:pt x="59" y="169"/>
                  </a:cubicBezTo>
                  <a:cubicBezTo>
                    <a:pt x="45" y="154"/>
                    <a:pt x="31" y="138"/>
                    <a:pt x="21" y="121"/>
                  </a:cubicBezTo>
                  <a:cubicBezTo>
                    <a:pt x="13" y="108"/>
                    <a:pt x="0" y="88"/>
                    <a:pt x="11" y="74"/>
                  </a:cubicBezTo>
                  <a:cubicBezTo>
                    <a:pt x="31" y="51"/>
                    <a:pt x="58" y="36"/>
                    <a:pt x="81" y="16"/>
                  </a:cubicBezTo>
                  <a:cubicBezTo>
                    <a:pt x="99" y="0"/>
                    <a:pt x="142" y="9"/>
                    <a:pt x="166" y="10"/>
                  </a:cubicBezTo>
                  <a:cubicBezTo>
                    <a:pt x="195" y="12"/>
                    <a:pt x="223" y="13"/>
                    <a:pt x="252" y="15"/>
                  </a:cubicBezTo>
                  <a:cubicBezTo>
                    <a:pt x="287" y="17"/>
                    <a:pt x="321" y="21"/>
                    <a:pt x="356" y="24"/>
                  </a:cubicBezTo>
                  <a:cubicBezTo>
                    <a:pt x="359" y="24"/>
                    <a:pt x="356" y="24"/>
                    <a:pt x="355" y="23"/>
                  </a:cubicBezTo>
                  <a:cubicBezTo>
                    <a:pt x="299" y="18"/>
                    <a:pt x="244" y="13"/>
                    <a:pt x="188" y="11"/>
                  </a:cubicBezTo>
                  <a:cubicBezTo>
                    <a:pt x="155" y="9"/>
                    <a:pt x="115" y="1"/>
                    <a:pt x="83" y="11"/>
                  </a:cubicBezTo>
                  <a:cubicBezTo>
                    <a:pt x="74" y="14"/>
                    <a:pt x="65" y="24"/>
                    <a:pt x="58" y="30"/>
                  </a:cubicBezTo>
                  <a:cubicBezTo>
                    <a:pt x="43" y="41"/>
                    <a:pt x="29" y="52"/>
                    <a:pt x="16" y="64"/>
                  </a:cubicBezTo>
                  <a:cubicBezTo>
                    <a:pt x="4" y="75"/>
                    <a:pt x="0" y="79"/>
                    <a:pt x="4" y="95"/>
                  </a:cubicBezTo>
                  <a:cubicBezTo>
                    <a:pt x="11" y="117"/>
                    <a:pt x="25" y="136"/>
                    <a:pt x="40" y="153"/>
                  </a:cubicBezTo>
                  <a:cubicBezTo>
                    <a:pt x="52" y="167"/>
                    <a:pt x="61" y="184"/>
                    <a:pt x="79" y="188"/>
                  </a:cubicBezTo>
                  <a:cubicBezTo>
                    <a:pt x="133" y="201"/>
                    <a:pt x="192" y="202"/>
                    <a:pt x="247" y="206"/>
                  </a:cubicBezTo>
                  <a:cubicBezTo>
                    <a:pt x="299" y="209"/>
                    <a:pt x="350" y="216"/>
                    <a:pt x="401" y="222"/>
                  </a:cubicBezTo>
                  <a:cubicBezTo>
                    <a:pt x="426" y="225"/>
                    <a:pt x="452" y="227"/>
                    <a:pt x="477" y="227"/>
                  </a:cubicBezTo>
                  <a:cubicBezTo>
                    <a:pt x="499" y="227"/>
                    <a:pt x="510" y="211"/>
                    <a:pt x="519" y="192"/>
                  </a:cubicBezTo>
                  <a:cubicBezTo>
                    <a:pt x="524" y="180"/>
                    <a:pt x="518" y="165"/>
                    <a:pt x="518" y="152"/>
                  </a:cubicBezTo>
                  <a:cubicBezTo>
                    <a:pt x="517" y="136"/>
                    <a:pt x="518" y="119"/>
                    <a:pt x="518" y="102"/>
                  </a:cubicBezTo>
                  <a:cubicBezTo>
                    <a:pt x="517" y="87"/>
                    <a:pt x="516" y="73"/>
                    <a:pt x="509" y="60"/>
                  </a:cubicBezTo>
                  <a:cubicBezTo>
                    <a:pt x="505" y="52"/>
                    <a:pt x="500" y="42"/>
                    <a:pt x="491" y="39"/>
                  </a:cubicBezTo>
                  <a:cubicBezTo>
                    <a:pt x="448" y="24"/>
                    <a:pt x="400" y="28"/>
                    <a:pt x="355" y="23"/>
                  </a:cubicBezTo>
                  <a:cubicBezTo>
                    <a:pt x="351" y="23"/>
                    <a:pt x="354" y="24"/>
                    <a:pt x="356" y="24"/>
                  </a:cubicBezTo>
                </a:path>
              </a:pathLst>
            </a:custGeom>
            <a:solidFill>
              <a:srgbClr val="4932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1271" name="PA_库_文本框 20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98882" y="2918223"/>
            <a:ext cx="84542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400" b="1">
                <a:latin typeface="微软雅黑"/>
                <a:ea typeface="微软雅黑"/>
                <a:sym typeface="微软雅黑"/>
              </a:rPr>
              <a:t>词 典</a:t>
            </a:r>
          </a:p>
        </p:txBody>
      </p:sp>
      <p:sp>
        <p:nvSpPr>
          <p:cNvPr id="11272" name="PA_库_文本框 208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 rot="289101">
            <a:off x="775097" y="2325291"/>
            <a:ext cx="908447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000" b="1" dirty="0">
                <a:latin typeface="微软雅黑"/>
                <a:ea typeface="微软雅黑"/>
                <a:sym typeface="微软雅黑"/>
              </a:rPr>
              <a:t>汉语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75047" y="333723"/>
            <a:ext cx="16645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E2F0D9"/>
                </a:solidFill>
              </a:rPr>
              <a:t>https://www.ypppt.com/</a:t>
            </a:r>
            <a:endParaRPr lang="zh-CN" altLang="en-US" sz="1050" dirty="0">
              <a:solidFill>
                <a:srgbClr val="E2F0D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07257" y="4370785"/>
            <a:ext cx="1098947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latin typeface="微软雅黑"/>
                <a:ea typeface="微软雅黑"/>
                <a:sym typeface="微软雅黑"/>
              </a:rPr>
              <a:t>珍珠奶茶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93306" y="4373167"/>
            <a:ext cx="2196704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latin typeface="微软雅黑"/>
                <a:ea typeface="微软雅黑"/>
                <a:sym typeface="微软雅黑"/>
              </a:rPr>
              <a:t>台湾综艺节目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823472" y="4391026"/>
            <a:ext cx="175260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b="1">
                <a:latin typeface="微软雅黑"/>
                <a:ea typeface="微软雅黑"/>
                <a:sym typeface="微软雅黑"/>
              </a:rPr>
              <a:t>台湾明星</a:t>
            </a:r>
          </a:p>
        </p:txBody>
      </p:sp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1991" y="1863329"/>
            <a:ext cx="2190750" cy="209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3706" y="1878807"/>
            <a:ext cx="2790825" cy="20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图片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6519" y="194073"/>
            <a:ext cx="4425554" cy="1397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8" y="1821657"/>
            <a:ext cx="1813322" cy="2069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timgsa.baidu.com/timg?image&amp;quality=80&amp;size=b9999_10000&amp;sec=1569077371780&amp;di=0c5090bcdd3684ea7c87e042ca2c7992&amp;imgtype=0&amp;src=http%3A%2F%2Fs3.lvjs.com.cn%2Fuploads%2Fpc%2Fplace2%2F2015-02-06%2Ffb51bb7a-e819-48f0-acdc-fd7e46364a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文本框 3"/>
          <p:cNvSpPr txBox="1">
            <a:spLocks noChangeArrowheads="1"/>
          </p:cNvSpPr>
          <p:nvPr/>
        </p:nvSpPr>
        <p:spPr bwMode="auto">
          <a:xfrm>
            <a:off x="1" y="250031"/>
            <a:ext cx="4251722" cy="1453754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日月潭</a:t>
            </a: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日月潭中有一个岛，岛的一侧水域形似太阳，另一侧形似弯月，故称日月谭。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0" y="777479"/>
            <a:ext cx="1934766" cy="214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timgsa.baidu.com/timg?image&amp;quality=80&amp;size=b9999_10000&amp;sec=1569077514876&amp;di=321bdcf645f5506eb8e991b3de924b48&amp;imgtype=0&amp;src=http%3A%2F%2Ftw.haiwainet.cn%2FNMediaFile%2F2013%2F0711%2FLOCAL2013071114500005830542587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文本框 2"/>
          <p:cNvSpPr txBox="1">
            <a:spLocks noChangeArrowheads="1"/>
          </p:cNvSpPr>
          <p:nvPr/>
        </p:nvSpPr>
        <p:spPr bwMode="auto">
          <a:xfrm>
            <a:off x="5384007" y="330994"/>
            <a:ext cx="3759994" cy="136207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阿里山的风光</a:t>
            </a:r>
          </a:p>
          <a:p>
            <a:r>
              <a:rPr lang="zh-CN" altLang="en-US" sz="210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到了阿里山，可以观日出、看云海、赏晚霞、游森林、体验高山铁路和小火车。</a:t>
            </a: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5393531" y="645319"/>
            <a:ext cx="1934766" cy="2024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timgsa.baidu.com/timg?image&amp;quality=80&amp;size=b9999_10000&amp;sec=1563274114620&amp;di=b2ff16ead284f2a0bf29a1637dd17218&amp;imgtype=0&amp;src=http%3A%2F%2Fb-ssl.duitang.com%2Fuploads%2Fitem%2F201701%2F13%2F20170113190707_TYLsk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32297"/>
            <a:ext cx="9144000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文本框 3"/>
          <p:cNvSpPr txBox="1">
            <a:spLocks noChangeArrowheads="1"/>
          </p:cNvSpPr>
          <p:nvPr/>
        </p:nvSpPr>
        <p:spPr bwMode="auto">
          <a:xfrm>
            <a:off x="6110287" y="546497"/>
            <a:ext cx="4473179" cy="57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latin typeface="微软雅黑"/>
                <a:ea typeface="微软雅黑"/>
                <a:sym typeface="微软雅黑"/>
              </a:rPr>
              <a:t>走近中国台湾</a:t>
            </a:r>
          </a:p>
        </p:txBody>
      </p:sp>
      <p:sp>
        <p:nvSpPr>
          <p:cNvPr id="2" name="矩形 1"/>
          <p:cNvSpPr/>
          <p:nvPr/>
        </p:nvSpPr>
        <p:spPr>
          <a:xfrm>
            <a:off x="114300" y="1370410"/>
            <a:ext cx="5682854" cy="3424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773" name="文本框 5"/>
          <p:cNvSpPr txBox="1">
            <a:spLocks noChangeArrowheads="1"/>
          </p:cNvSpPr>
          <p:nvPr/>
        </p:nvSpPr>
        <p:spPr bwMode="auto">
          <a:xfrm>
            <a:off x="175022" y="1364456"/>
            <a:ext cx="5481638" cy="346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台湾省位于我国东南沿海，包括台湾岛以及附近的澎湖列岛、钓鱼岛、赤尾屿等岛屿。台湾岛山地面积大， 气候温暖湿润，景色秀美，物产丰富，经济发达。“海上明珠”“亚洲天然植物园”“海上米仓”“东方甜岛”“水果之乡”等都是台湾岛的美称。台湾自古以来是我国领土不可分割的一部分。</a:t>
            </a:r>
          </a:p>
        </p:txBody>
      </p:sp>
      <p:pic>
        <p:nvPicPr>
          <p:cNvPr id="32774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0194" y="1359694"/>
            <a:ext cx="3783806" cy="378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3" descr="觅元素584a989499b2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844" y="760810"/>
            <a:ext cx="7891463" cy="220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横卷形 4"/>
          <p:cNvSpPr/>
          <p:nvPr/>
        </p:nvSpPr>
        <p:spPr>
          <a:xfrm>
            <a:off x="588169" y="1840707"/>
            <a:ext cx="8237935" cy="2502694"/>
          </a:xfrm>
          <a:prstGeom prst="horizontalScroll">
            <a:avLst/>
          </a:prstGeom>
          <a:solidFill>
            <a:schemeClr val="bg1"/>
          </a:solidFill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796" name="文本框 11"/>
          <p:cNvSpPr txBox="1">
            <a:spLocks noChangeArrowheads="1"/>
          </p:cNvSpPr>
          <p:nvPr/>
        </p:nvSpPr>
        <p:spPr bwMode="auto">
          <a:xfrm>
            <a:off x="2489598" y="2387204"/>
            <a:ext cx="4336256" cy="484584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7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历史故事会</a:t>
            </a:r>
          </a:p>
        </p:txBody>
      </p:sp>
      <p:sp>
        <p:nvSpPr>
          <p:cNvPr id="7" name="矩形 6"/>
          <p:cNvSpPr/>
          <p:nvPr/>
        </p:nvSpPr>
        <p:spPr>
          <a:xfrm>
            <a:off x="2676525" y="2978944"/>
            <a:ext cx="3913585" cy="2738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064419" y="3065860"/>
            <a:ext cx="7503319" cy="85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>
                <a:solidFill>
                  <a:srgbClr val="262626"/>
                </a:solidFill>
                <a:latin typeface="微软雅黑"/>
                <a:ea typeface="微软雅黑"/>
                <a:sym typeface="微软雅黑"/>
              </a:rPr>
              <a:t>请你查阅一下民族英雄郑成功收复台湾等故事，与同学分享。并说说你阅读故事以后的感想。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3"/>
          <p:cNvSpPr txBox="1">
            <a:spLocks noChangeArrowheads="1"/>
          </p:cNvSpPr>
          <p:nvPr/>
        </p:nvSpPr>
        <p:spPr bwMode="auto">
          <a:xfrm>
            <a:off x="2989660" y="570310"/>
            <a:ext cx="3795713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700" b="1">
                <a:latin typeface="微软雅黑"/>
                <a:ea typeface="微软雅黑"/>
                <a:sym typeface="微软雅黑"/>
              </a:rPr>
              <a:t>郑成功收复台湾</a:t>
            </a:r>
          </a:p>
        </p:txBody>
      </p:sp>
      <p:grpSp>
        <p:nvGrpSpPr>
          <p:cNvPr id="34819" name="组合 4"/>
          <p:cNvGrpSpPr>
            <a:grpSpLocks/>
          </p:cNvGrpSpPr>
          <p:nvPr/>
        </p:nvGrpSpPr>
        <p:grpSpPr bwMode="auto">
          <a:xfrm>
            <a:off x="134541" y="1177529"/>
            <a:ext cx="8208169" cy="3520678"/>
            <a:chOff x="3004782" y="875732"/>
            <a:chExt cx="8882418" cy="4951861"/>
          </a:xfrm>
        </p:grpSpPr>
        <p:sp>
          <p:nvSpPr>
            <p:cNvPr id="6" name="圆角矩形 5"/>
            <p:cNvSpPr/>
            <p:nvPr/>
          </p:nvSpPr>
          <p:spPr>
            <a:xfrm>
              <a:off x="3084664" y="969511"/>
              <a:ext cx="8734248" cy="4789423"/>
            </a:xfrm>
            <a:prstGeom prst="roundRect">
              <a:avLst>
                <a:gd name="adj" fmla="val 2992"/>
              </a:avLst>
            </a:prstGeom>
            <a:solidFill>
              <a:srgbClr val="FFDA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004782" y="875732"/>
              <a:ext cx="8882418" cy="4951861"/>
            </a:xfrm>
            <a:prstGeom prst="roundRect">
              <a:avLst>
                <a:gd name="adj" fmla="val 2992"/>
              </a:avLst>
            </a:prstGeom>
            <a:noFill/>
            <a:ln w="28575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4820" name="文本框 7"/>
          <p:cNvSpPr txBox="1">
            <a:spLocks noChangeArrowheads="1"/>
          </p:cNvSpPr>
          <p:nvPr/>
        </p:nvSpPr>
        <p:spPr bwMode="auto">
          <a:xfrm>
            <a:off x="263129" y="1313260"/>
            <a:ext cx="8040290" cy="3393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>
                <a:latin typeface="微软雅黑"/>
                <a:ea typeface="微软雅黑"/>
                <a:sym typeface="微软雅黑"/>
              </a:rPr>
              <a:t>1624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年，荷兰殖民主义者侵占中国台湾。郑成功下决心赶走侵略军。</a:t>
            </a:r>
          </a:p>
          <a:p>
            <a:r>
              <a:rPr lang="en-US" altLang="zh-CN">
                <a:latin typeface="微软雅黑"/>
                <a:ea typeface="微软雅黑"/>
                <a:sym typeface="微软雅黑"/>
              </a:rPr>
              <a:t>1661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年三月，郑成功亲率</a:t>
            </a:r>
            <a:r>
              <a:rPr lang="en-US" altLang="zh-CN">
                <a:latin typeface="微软雅黑"/>
                <a:ea typeface="微软雅黑"/>
                <a:sym typeface="微软雅黑"/>
              </a:rPr>
              <a:t>2.5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万名兵将，分乘百艘战船，从金门出发。他们冒着风浪，越过台湾海峡，在澎湖休整几天准备直取台湾。荷兰侵略军听说郑成功要进攻台湾，十分惊恐。他们把军队集中在台湾、赤嵌两座城堡，还在港口沉破船阻止郑成功船队登岸。郑军乘海水涨潮将船队驶进鹿耳门内海，主力从禾寮港登陆，从侧背进攻赤嵌城，并切断了与台湾城的联系。战斗中，侵略军以“赫克托”号战舰攻击，郑成功一声令下，把敌军紧紧围住，</a:t>
            </a:r>
            <a:r>
              <a:rPr lang="en-US" altLang="zh-CN">
                <a:latin typeface="微软雅黑"/>
                <a:ea typeface="微软雅黑"/>
                <a:sym typeface="微软雅黑"/>
              </a:rPr>
              <a:t>60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多只战船一齐发炮，把“赫克托”号击沉。与此同时，又击溃了台湾城的援军。赤嵌的荷兰军在水源被切断，外援无望的情况下，向郑军投降。盘踞台湾城的侵略军企图负隅顽抗，郑成功在该城周围修筑土台，围困敌军</a:t>
            </a:r>
            <a:r>
              <a:rPr lang="en-US" altLang="zh-CN">
                <a:latin typeface="微软雅黑"/>
                <a:ea typeface="微软雅黑"/>
                <a:sym typeface="微软雅黑"/>
              </a:rPr>
              <a:t>8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个月之后，下令向台湾城发起强攻。</a:t>
            </a:r>
          </a:p>
          <a:p>
            <a:r>
              <a:rPr lang="zh-CN" altLang="en-US">
                <a:latin typeface="微软雅黑"/>
                <a:ea typeface="微软雅黑"/>
                <a:sym typeface="微软雅黑"/>
              </a:rPr>
              <a:t>至此，郑成功从荷兰侵略者手里收复了沦陷</a:t>
            </a:r>
            <a:r>
              <a:rPr lang="en-US" altLang="zh-CN">
                <a:latin typeface="微软雅黑"/>
                <a:ea typeface="微软雅黑"/>
                <a:sym typeface="微软雅黑"/>
              </a:rPr>
              <a:t>38</a:t>
            </a:r>
            <a:r>
              <a:rPr lang="zh-CN" altLang="en-US">
                <a:latin typeface="微软雅黑"/>
                <a:ea typeface="微软雅黑"/>
                <a:sym typeface="微软雅黑"/>
              </a:rPr>
              <a:t>年的中国领土台湾。</a:t>
            </a:r>
          </a:p>
        </p:txBody>
      </p:sp>
      <p:pic>
        <p:nvPicPr>
          <p:cNvPr id="34821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3148" y="3511153"/>
            <a:ext cx="1015603" cy="13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文本框 5"/>
          <p:cNvSpPr txBox="1">
            <a:spLocks noChangeArrowheads="1"/>
          </p:cNvSpPr>
          <p:nvPr/>
        </p:nvSpPr>
        <p:spPr bwMode="auto">
          <a:xfrm>
            <a:off x="1728183" y="2547885"/>
            <a:ext cx="5778085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幅员辽阔的国土为中华民族的生存和发展提供了巨大的空间，我们世世代代在这片土地上生息、繁衍。祖国的每一寸土地都神圣不可侵犯。</a:t>
            </a:r>
          </a:p>
        </p:txBody>
      </p:sp>
      <p:sp>
        <p:nvSpPr>
          <p:cNvPr id="35845" name="文本框 8"/>
          <p:cNvSpPr txBox="1">
            <a:spLocks noChangeArrowheads="1"/>
          </p:cNvSpPr>
          <p:nvPr/>
        </p:nvSpPr>
        <p:spPr bwMode="auto">
          <a:xfrm>
            <a:off x="3219682" y="1188140"/>
            <a:ext cx="232171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 感 悟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86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矩形 3"/>
          <p:cNvSpPr>
            <a:spLocks noChangeArrowheads="1"/>
          </p:cNvSpPr>
          <p:nvPr/>
        </p:nvSpPr>
        <p:spPr bwMode="auto">
          <a:xfrm>
            <a:off x="3636169" y="1465660"/>
            <a:ext cx="5361385" cy="1804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小活动：地球仪上的中国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请你在地球仪上找到中国的位置，并说一说，中国在世界上的位置地处哪里？</a:t>
            </a:r>
          </a:p>
        </p:txBody>
      </p:sp>
      <p:pic>
        <p:nvPicPr>
          <p:cNvPr id="1229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1748"/>
            <a:ext cx="3711103" cy="339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637" y="1134666"/>
            <a:ext cx="5482829" cy="3042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 5"/>
          <p:cNvSpPr/>
          <p:nvPr/>
        </p:nvSpPr>
        <p:spPr>
          <a:xfrm rot="10800000" flipH="1">
            <a:off x="496491" y="4271963"/>
            <a:ext cx="8358188" cy="631031"/>
          </a:xfrm>
          <a:prstGeom prst="roundRect">
            <a:avLst/>
          </a:prstGeom>
          <a:solidFill>
            <a:srgbClr val="FFDA6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圆角矩形 6"/>
          <p:cNvSpPr/>
          <p:nvPr/>
        </p:nvSpPr>
        <p:spPr>
          <a:xfrm rot="10800000" flipH="1">
            <a:off x="452438" y="4237435"/>
            <a:ext cx="8452247" cy="696515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532" name="文本框 22"/>
          <p:cNvSpPr txBox="1">
            <a:spLocks noChangeArrowheads="1"/>
          </p:cNvSpPr>
          <p:nvPr/>
        </p:nvSpPr>
        <p:spPr bwMode="auto">
          <a:xfrm flipH="1">
            <a:off x="529829" y="4248150"/>
            <a:ext cx="8365331" cy="71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999" sy="999" algn="ctr" rotWithShape="0">
              <a:srgbClr val="000000"/>
            </a:outerShdw>
          </a:effectLst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1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我们的祖国位于亚洲的东部、太平洋的西岸，陆地面积</a:t>
            </a:r>
            <a:r>
              <a:rPr lang="en-US" altLang="zh-CN" sz="21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960</a:t>
            </a:r>
            <a:r>
              <a:rPr lang="zh-CN" altLang="en-US" sz="210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多万平方千米，仅次于俄罗斯和加拿大，是世界上面积第三大的国家。</a:t>
            </a:r>
          </a:p>
        </p:txBody>
      </p:sp>
      <p:pic>
        <p:nvPicPr>
          <p:cNvPr id="13318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631" y="158353"/>
            <a:ext cx="520065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"/>
          <p:cNvGrpSpPr>
            <a:grpSpLocks/>
          </p:cNvGrpSpPr>
          <p:nvPr/>
        </p:nvGrpSpPr>
        <p:grpSpPr bwMode="auto">
          <a:xfrm rot="21360000">
            <a:off x="-41764" y="477169"/>
            <a:ext cx="2087911" cy="1768369"/>
            <a:chOff x="11" y="2308"/>
            <a:chExt cx="4686" cy="3971"/>
          </a:xfrm>
        </p:grpSpPr>
        <p:grpSp>
          <p:nvGrpSpPr>
            <p:cNvPr id="14379" name="组合 2"/>
            <p:cNvGrpSpPr>
              <a:grpSpLocks/>
            </p:cNvGrpSpPr>
            <p:nvPr/>
          </p:nvGrpSpPr>
          <p:grpSpPr bwMode="auto">
            <a:xfrm rot="840000">
              <a:off x="11" y="3016"/>
              <a:ext cx="4535" cy="3263"/>
              <a:chOff x="850" y="2374"/>
              <a:chExt cx="4535" cy="3263"/>
            </a:xfrm>
          </p:grpSpPr>
          <p:sp>
            <p:nvSpPr>
              <p:cNvPr id="14384" name="矩形 9"/>
              <p:cNvSpPr>
                <a:spLocks noChangeArrowheads="1"/>
              </p:cNvSpPr>
              <p:nvPr/>
            </p:nvSpPr>
            <p:spPr bwMode="auto">
              <a:xfrm>
                <a:off x="2081" y="2574"/>
                <a:ext cx="3304" cy="3063"/>
              </a:xfrm>
              <a:prstGeom prst="rect">
                <a:avLst/>
              </a:prstGeom>
              <a:solidFill>
                <a:srgbClr val="60C4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 anchorCtr="1"/>
              <a:lstStyle/>
              <a:p>
                <a:pPr eaLnBrk="0" hangingPunct="0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14385" name="组合 10"/>
              <p:cNvGrpSpPr>
                <a:grpSpLocks/>
              </p:cNvGrpSpPr>
              <p:nvPr/>
            </p:nvGrpSpPr>
            <p:grpSpPr bwMode="auto">
              <a:xfrm rot="13740000" flipH="1">
                <a:off x="1915" y="1309"/>
                <a:ext cx="1098" cy="3228"/>
                <a:chOff x="9095" y="1721"/>
                <a:chExt cx="1722" cy="7210"/>
              </a:xfrm>
            </p:grpSpPr>
            <p:sp>
              <p:nvSpPr>
                <p:cNvPr id="12" name="矩形 11"/>
                <p:cNvSpPr/>
                <p:nvPr/>
              </p:nvSpPr>
              <p:spPr>
                <a:xfrm rot="16200000">
                  <a:off x="6373" y="4728"/>
                  <a:ext cx="6900" cy="14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 rot="5400000" flipH="1">
                  <a:off x="7079" y="5198"/>
                  <a:ext cx="7210" cy="247"/>
                </a:xfrm>
                <a:prstGeom prst="rect">
                  <a:avLst/>
                </a:prstGeom>
                <a:gradFill>
                  <a:gsLst>
                    <a:gs pos="100000">
                      <a:schemeClr val="tx1">
                        <a:lumMod val="75000"/>
                        <a:lumOff val="25000"/>
                        <a:alpha val="56000"/>
                      </a:schemeClr>
                    </a:gs>
                    <a:gs pos="4000">
                      <a:schemeClr val="bg1">
                        <a:lumMod val="75000"/>
                        <a:alpha val="0"/>
                      </a:schemeClr>
                    </a:gs>
                    <a:gs pos="69000">
                      <a:schemeClr val="tx1">
                        <a:lumMod val="75000"/>
                        <a:lumOff val="25000"/>
                        <a:alpha val="3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sp>
          <p:nvSpPr>
            <p:cNvPr id="23559" name="文本框 7"/>
            <p:cNvSpPr txBox="1">
              <a:spLocks noChangeArrowheads="1"/>
            </p:cNvSpPr>
            <p:nvPr/>
          </p:nvSpPr>
          <p:spPr bwMode="auto">
            <a:xfrm rot="780000" flipH="1">
              <a:off x="1175" y="4530"/>
              <a:ext cx="3522" cy="1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我可以用诗歌来表达</a:t>
              </a:r>
              <a:r>
                <a:rPr lang="en-US" altLang="zh-CN" b="1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……</a:t>
              </a:r>
            </a:p>
          </p:txBody>
        </p:sp>
        <p:grpSp>
          <p:nvGrpSpPr>
            <p:cNvPr id="14381" name="组合 4"/>
            <p:cNvGrpSpPr>
              <a:grpSpLocks/>
            </p:cNvGrpSpPr>
            <p:nvPr/>
          </p:nvGrpSpPr>
          <p:grpSpPr bwMode="auto">
            <a:xfrm>
              <a:off x="749" y="2308"/>
              <a:ext cx="1996" cy="1441"/>
              <a:chOff x="749" y="2308"/>
              <a:chExt cx="1996" cy="1441"/>
            </a:xfrm>
          </p:grpSpPr>
          <p:sp>
            <p:nvSpPr>
              <p:cNvPr id="6" name="椭圆形标注"/>
              <p:cNvSpPr/>
              <p:nvPr/>
            </p:nvSpPr>
            <p:spPr>
              <a:xfrm rot="19920000">
                <a:off x="1022" y="2308"/>
                <a:ext cx="1438" cy="1441"/>
              </a:xfrm>
              <a:prstGeom prst="wedgeEllipseCallout">
                <a:avLst>
                  <a:gd name="adj1" fmla="val -25046"/>
                  <a:gd name="adj2" fmla="val 6569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3562" name="文本框 20"/>
              <p:cNvSpPr txBox="1">
                <a:spLocks noChangeArrowheads="1"/>
              </p:cNvSpPr>
              <p:nvPr/>
            </p:nvSpPr>
            <p:spPr bwMode="auto">
              <a:xfrm rot="900000" flipH="1">
                <a:off x="749" y="2344"/>
                <a:ext cx="1996" cy="1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300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01</a:t>
                </a:r>
              </a:p>
            </p:txBody>
          </p:sp>
        </p:grpSp>
      </p:grpSp>
      <p:grpSp>
        <p:nvGrpSpPr>
          <p:cNvPr id="14339" name="组合 13"/>
          <p:cNvGrpSpPr>
            <a:grpSpLocks/>
          </p:cNvGrpSpPr>
          <p:nvPr/>
        </p:nvGrpSpPr>
        <p:grpSpPr bwMode="auto">
          <a:xfrm rot="240000">
            <a:off x="2271712" y="600075"/>
            <a:ext cx="2376488" cy="1834754"/>
            <a:chOff x="4944" y="3708"/>
            <a:chExt cx="4990" cy="3854"/>
          </a:xfrm>
        </p:grpSpPr>
        <p:grpSp>
          <p:nvGrpSpPr>
            <p:cNvPr id="14368" name="组合 14"/>
            <p:cNvGrpSpPr>
              <a:grpSpLocks/>
            </p:cNvGrpSpPr>
            <p:nvPr/>
          </p:nvGrpSpPr>
          <p:grpSpPr bwMode="auto">
            <a:xfrm rot="-960000">
              <a:off x="4944" y="4569"/>
              <a:ext cx="4990" cy="2993"/>
              <a:chOff x="850" y="2373"/>
              <a:chExt cx="4990" cy="2993"/>
            </a:xfrm>
          </p:grpSpPr>
          <p:sp>
            <p:nvSpPr>
              <p:cNvPr id="14373" name="矩形 21"/>
              <p:cNvSpPr>
                <a:spLocks noChangeArrowheads="1"/>
              </p:cNvSpPr>
              <p:nvPr/>
            </p:nvSpPr>
            <p:spPr bwMode="auto">
              <a:xfrm>
                <a:off x="2081" y="2574"/>
                <a:ext cx="3759" cy="2792"/>
              </a:xfrm>
              <a:prstGeom prst="rect">
                <a:avLst/>
              </a:prstGeom>
              <a:solidFill>
                <a:srgbClr val="E1EC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 anchorCtr="1"/>
              <a:lstStyle/>
              <a:p>
                <a:pPr eaLnBrk="0" hangingPunct="0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14374" name="组合 22"/>
              <p:cNvGrpSpPr>
                <a:grpSpLocks/>
              </p:cNvGrpSpPr>
              <p:nvPr/>
            </p:nvGrpSpPr>
            <p:grpSpPr bwMode="auto">
              <a:xfrm rot="13740000" flipH="1">
                <a:off x="1913" y="1309"/>
                <a:ext cx="1099" cy="3228"/>
                <a:chOff x="9094" y="1721"/>
                <a:chExt cx="1723" cy="7210"/>
              </a:xfrm>
            </p:grpSpPr>
            <p:sp>
              <p:nvSpPr>
                <p:cNvPr id="24" name="矩形 23"/>
                <p:cNvSpPr/>
                <p:nvPr/>
              </p:nvSpPr>
              <p:spPr>
                <a:xfrm rot="16200000">
                  <a:off x="6215" y="4597"/>
                  <a:ext cx="7198" cy="147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 rot="5400000" flipH="1">
                  <a:off x="7081" y="5209"/>
                  <a:ext cx="7209" cy="247"/>
                </a:xfrm>
                <a:prstGeom prst="rect">
                  <a:avLst/>
                </a:prstGeom>
                <a:gradFill>
                  <a:gsLst>
                    <a:gs pos="100000">
                      <a:schemeClr val="tx1">
                        <a:lumMod val="75000"/>
                        <a:lumOff val="25000"/>
                        <a:alpha val="56000"/>
                      </a:schemeClr>
                    </a:gs>
                    <a:gs pos="4000">
                      <a:schemeClr val="bg1">
                        <a:lumMod val="75000"/>
                        <a:alpha val="0"/>
                      </a:schemeClr>
                    </a:gs>
                    <a:gs pos="69000">
                      <a:schemeClr val="tx1">
                        <a:lumMod val="75000"/>
                        <a:lumOff val="25000"/>
                        <a:alpha val="3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sp>
          <p:nvSpPr>
            <p:cNvPr id="23569" name="文本框 19"/>
            <p:cNvSpPr txBox="1">
              <a:spLocks noChangeArrowheads="1"/>
            </p:cNvSpPr>
            <p:nvPr/>
          </p:nvSpPr>
          <p:spPr bwMode="auto">
            <a:xfrm rot="20580000" flipH="1">
              <a:off x="6333" y="5637"/>
              <a:ext cx="3598" cy="1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b="1">
                  <a:solidFill>
                    <a:srgbClr val="404040"/>
                  </a:solidFill>
                  <a:latin typeface="微软雅黑"/>
                  <a:ea typeface="微软雅黑"/>
                  <a:sym typeface="微软雅黑"/>
                </a:rPr>
                <a:t>我可以用数据来说明</a:t>
              </a:r>
              <a:r>
                <a:rPr lang="en-US" altLang="zh-CN" b="1">
                  <a:solidFill>
                    <a:srgbClr val="404040"/>
                  </a:solidFill>
                  <a:latin typeface="微软雅黑"/>
                  <a:ea typeface="微软雅黑"/>
                  <a:sym typeface="微软雅黑"/>
                </a:rPr>
                <a:t>……</a:t>
              </a:r>
            </a:p>
          </p:txBody>
        </p:sp>
        <p:grpSp>
          <p:nvGrpSpPr>
            <p:cNvPr id="14370" name="组合 16"/>
            <p:cNvGrpSpPr>
              <a:grpSpLocks/>
            </p:cNvGrpSpPr>
            <p:nvPr/>
          </p:nvGrpSpPr>
          <p:grpSpPr bwMode="auto">
            <a:xfrm rot="-1800000">
              <a:off x="5251" y="3708"/>
              <a:ext cx="1998" cy="1443"/>
              <a:chOff x="752" y="2106"/>
              <a:chExt cx="1998" cy="1443"/>
            </a:xfrm>
          </p:grpSpPr>
          <p:sp>
            <p:nvSpPr>
              <p:cNvPr id="18" name="椭圆形标注"/>
              <p:cNvSpPr/>
              <p:nvPr/>
            </p:nvSpPr>
            <p:spPr>
              <a:xfrm rot="19920000">
                <a:off x="1032" y="2106"/>
                <a:ext cx="1440" cy="1443"/>
              </a:xfrm>
              <a:prstGeom prst="wedgeEllipseCallout">
                <a:avLst>
                  <a:gd name="adj1" fmla="val -25046"/>
                  <a:gd name="adj2" fmla="val 6569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3572" name="文本框 20"/>
              <p:cNvSpPr txBox="1">
                <a:spLocks noChangeArrowheads="1"/>
              </p:cNvSpPr>
              <p:nvPr/>
            </p:nvSpPr>
            <p:spPr bwMode="auto">
              <a:xfrm rot="900000" flipH="1">
                <a:off x="752" y="2316"/>
                <a:ext cx="1998" cy="1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300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02</a:t>
                </a:r>
              </a:p>
            </p:txBody>
          </p:sp>
        </p:grpSp>
      </p:grpSp>
      <p:grpSp>
        <p:nvGrpSpPr>
          <p:cNvPr id="14340" name="组合 25"/>
          <p:cNvGrpSpPr>
            <a:grpSpLocks/>
          </p:cNvGrpSpPr>
          <p:nvPr/>
        </p:nvGrpSpPr>
        <p:grpSpPr bwMode="auto">
          <a:xfrm rot="180000">
            <a:off x="550320" y="3008209"/>
            <a:ext cx="2239327" cy="1675685"/>
            <a:chOff x="9354" y="1677"/>
            <a:chExt cx="4703" cy="3520"/>
          </a:xfrm>
        </p:grpSpPr>
        <p:grpSp>
          <p:nvGrpSpPr>
            <p:cNvPr id="14357" name="组合 26"/>
            <p:cNvGrpSpPr>
              <a:grpSpLocks/>
            </p:cNvGrpSpPr>
            <p:nvPr/>
          </p:nvGrpSpPr>
          <p:grpSpPr bwMode="auto">
            <a:xfrm rot="-360000">
              <a:off x="9420" y="1954"/>
              <a:ext cx="4512" cy="3243"/>
              <a:chOff x="850" y="2373"/>
              <a:chExt cx="4512" cy="3243"/>
            </a:xfrm>
          </p:grpSpPr>
          <p:sp>
            <p:nvSpPr>
              <p:cNvPr id="14362" name="矩形 33"/>
              <p:cNvSpPr>
                <a:spLocks noChangeArrowheads="1"/>
              </p:cNvSpPr>
              <p:nvPr/>
            </p:nvSpPr>
            <p:spPr bwMode="auto">
              <a:xfrm>
                <a:off x="2081" y="2574"/>
                <a:ext cx="3281" cy="3042"/>
              </a:xfrm>
              <a:prstGeom prst="rect">
                <a:avLst/>
              </a:prstGeom>
              <a:solidFill>
                <a:srgbClr val="C8E8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 anchorCtr="1"/>
              <a:lstStyle/>
              <a:p>
                <a:pPr eaLnBrk="0" hangingPunct="0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14363" name="组合 34"/>
              <p:cNvGrpSpPr>
                <a:grpSpLocks/>
              </p:cNvGrpSpPr>
              <p:nvPr/>
            </p:nvGrpSpPr>
            <p:grpSpPr bwMode="auto">
              <a:xfrm rot="13740000" flipH="1">
                <a:off x="1913" y="1309"/>
                <a:ext cx="1099" cy="3228"/>
                <a:chOff x="9094" y="1721"/>
                <a:chExt cx="1723" cy="7210"/>
              </a:xfrm>
            </p:grpSpPr>
            <p:sp>
              <p:nvSpPr>
                <p:cNvPr id="36" name="矩形 35"/>
                <p:cNvSpPr/>
                <p:nvPr/>
              </p:nvSpPr>
              <p:spPr>
                <a:xfrm rot="16200000">
                  <a:off x="6213" y="4589"/>
                  <a:ext cx="7194" cy="147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 rot="5400000" flipH="1">
                  <a:off x="7083" y="5203"/>
                  <a:ext cx="7205" cy="247"/>
                </a:xfrm>
                <a:prstGeom prst="rect">
                  <a:avLst/>
                </a:prstGeom>
                <a:gradFill>
                  <a:gsLst>
                    <a:gs pos="100000">
                      <a:schemeClr val="tx1">
                        <a:lumMod val="75000"/>
                        <a:lumOff val="25000"/>
                        <a:alpha val="56000"/>
                      </a:schemeClr>
                    </a:gs>
                    <a:gs pos="4000">
                      <a:schemeClr val="bg1">
                        <a:lumMod val="75000"/>
                        <a:alpha val="0"/>
                      </a:schemeClr>
                    </a:gs>
                    <a:gs pos="69000">
                      <a:schemeClr val="tx1">
                        <a:lumMod val="75000"/>
                        <a:lumOff val="25000"/>
                        <a:alpha val="3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sp>
          <p:nvSpPr>
            <p:cNvPr id="23579" name="文本框 31"/>
            <p:cNvSpPr txBox="1">
              <a:spLocks noChangeArrowheads="1"/>
            </p:cNvSpPr>
            <p:nvPr/>
          </p:nvSpPr>
          <p:spPr bwMode="auto">
            <a:xfrm rot="21240000" flipH="1">
              <a:off x="10859" y="3064"/>
              <a:ext cx="3198" cy="1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zh-CN" altLang="en-US" b="1">
                  <a:solidFill>
                    <a:srgbClr val="404040"/>
                  </a:solidFill>
                  <a:latin typeface="微软雅黑"/>
                  <a:ea typeface="微软雅黑"/>
                  <a:sym typeface="微软雅黑"/>
                </a:rPr>
                <a:t>我可以用旅游经历来描述</a:t>
              </a:r>
              <a:r>
                <a:rPr lang="en-US" altLang="zh-CN" b="1">
                  <a:solidFill>
                    <a:srgbClr val="404040"/>
                  </a:solidFill>
                  <a:latin typeface="微软雅黑"/>
                  <a:ea typeface="微软雅黑"/>
                  <a:sym typeface="微软雅黑"/>
                </a:rPr>
                <a:t>……</a:t>
              </a:r>
            </a:p>
          </p:txBody>
        </p:sp>
        <p:grpSp>
          <p:nvGrpSpPr>
            <p:cNvPr id="14359" name="组合 28"/>
            <p:cNvGrpSpPr>
              <a:grpSpLocks/>
            </p:cNvGrpSpPr>
            <p:nvPr/>
          </p:nvGrpSpPr>
          <p:grpSpPr bwMode="auto">
            <a:xfrm rot="-1320000">
              <a:off x="9354" y="1677"/>
              <a:ext cx="1998" cy="1441"/>
              <a:chOff x="753" y="2188"/>
              <a:chExt cx="1998" cy="1441"/>
            </a:xfrm>
          </p:grpSpPr>
          <p:sp>
            <p:nvSpPr>
              <p:cNvPr id="30" name="椭圆形标注"/>
              <p:cNvSpPr/>
              <p:nvPr/>
            </p:nvSpPr>
            <p:spPr>
              <a:xfrm rot="19920000">
                <a:off x="1081" y="2188"/>
                <a:ext cx="1438" cy="1441"/>
              </a:xfrm>
              <a:prstGeom prst="wedgeEllipseCallout">
                <a:avLst>
                  <a:gd name="adj1" fmla="val -25046"/>
                  <a:gd name="adj2" fmla="val 6569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3582" name="文本框 20"/>
              <p:cNvSpPr txBox="1">
                <a:spLocks noChangeArrowheads="1"/>
              </p:cNvSpPr>
              <p:nvPr/>
            </p:nvSpPr>
            <p:spPr bwMode="auto">
              <a:xfrm rot="900000" flipH="1">
                <a:off x="753" y="2315"/>
                <a:ext cx="1998" cy="1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altLang="zh-CN" sz="300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03</a:t>
                </a:r>
              </a:p>
            </p:txBody>
          </p:sp>
        </p:grpSp>
      </p:grpSp>
      <p:grpSp>
        <p:nvGrpSpPr>
          <p:cNvPr id="14341" name="组合 37"/>
          <p:cNvGrpSpPr>
            <a:grpSpLocks/>
          </p:cNvGrpSpPr>
          <p:nvPr/>
        </p:nvGrpSpPr>
        <p:grpSpPr bwMode="auto">
          <a:xfrm rot="21420000">
            <a:off x="3687367" y="2597956"/>
            <a:ext cx="3565446" cy="2045494"/>
            <a:chOff x="13672" y="4211"/>
            <a:chExt cx="7487" cy="4296"/>
          </a:xfrm>
        </p:grpSpPr>
        <p:grpSp>
          <p:nvGrpSpPr>
            <p:cNvPr id="14346" name="组合 38"/>
            <p:cNvGrpSpPr>
              <a:grpSpLocks/>
            </p:cNvGrpSpPr>
            <p:nvPr/>
          </p:nvGrpSpPr>
          <p:grpSpPr bwMode="auto">
            <a:xfrm rot="960000">
              <a:off x="13672" y="5222"/>
              <a:ext cx="5284" cy="3285"/>
              <a:chOff x="850" y="2373"/>
              <a:chExt cx="5284" cy="3285"/>
            </a:xfrm>
          </p:grpSpPr>
          <p:sp>
            <p:nvSpPr>
              <p:cNvPr id="14351" name="矩形 45"/>
              <p:cNvSpPr>
                <a:spLocks noChangeArrowheads="1"/>
              </p:cNvSpPr>
              <p:nvPr/>
            </p:nvSpPr>
            <p:spPr bwMode="auto">
              <a:xfrm>
                <a:off x="2081" y="2574"/>
                <a:ext cx="4053" cy="3084"/>
              </a:xfrm>
              <a:prstGeom prst="rect">
                <a:avLst/>
              </a:prstGeom>
              <a:solidFill>
                <a:srgbClr val="E1EC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 anchorCtr="1"/>
              <a:lstStyle/>
              <a:p>
                <a:pPr eaLnBrk="0" hangingPunct="0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grpSp>
            <p:nvGrpSpPr>
              <p:cNvPr id="14352" name="组合 46"/>
              <p:cNvGrpSpPr>
                <a:grpSpLocks/>
              </p:cNvGrpSpPr>
              <p:nvPr/>
            </p:nvGrpSpPr>
            <p:grpSpPr bwMode="auto">
              <a:xfrm rot="13740000" flipH="1">
                <a:off x="1913" y="1309"/>
                <a:ext cx="1099" cy="3228"/>
                <a:chOff x="9094" y="1721"/>
                <a:chExt cx="1723" cy="7210"/>
              </a:xfrm>
            </p:grpSpPr>
            <p:sp>
              <p:nvSpPr>
                <p:cNvPr id="48" name="矩形 47"/>
                <p:cNvSpPr/>
                <p:nvPr/>
              </p:nvSpPr>
              <p:spPr>
                <a:xfrm rot="16200000">
                  <a:off x="6206" y="4583"/>
                  <a:ext cx="7193" cy="147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  <p:sp>
              <p:nvSpPr>
                <p:cNvPr id="49" name="矩形 48"/>
                <p:cNvSpPr/>
                <p:nvPr/>
              </p:nvSpPr>
              <p:spPr>
                <a:xfrm rot="5400000" flipH="1">
                  <a:off x="7078" y="5205"/>
                  <a:ext cx="7204" cy="247"/>
                </a:xfrm>
                <a:prstGeom prst="rect">
                  <a:avLst/>
                </a:prstGeom>
                <a:gradFill>
                  <a:gsLst>
                    <a:gs pos="100000">
                      <a:schemeClr val="tx1">
                        <a:lumMod val="75000"/>
                        <a:lumOff val="25000"/>
                        <a:alpha val="56000"/>
                      </a:schemeClr>
                    </a:gs>
                    <a:gs pos="4000">
                      <a:schemeClr val="bg1">
                        <a:lumMod val="75000"/>
                        <a:alpha val="0"/>
                      </a:schemeClr>
                    </a:gs>
                    <a:gs pos="69000">
                      <a:schemeClr val="tx1">
                        <a:lumMod val="75000"/>
                        <a:lumOff val="25000"/>
                        <a:alpha val="3500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noProof="1">
                    <a:latin typeface="微软雅黑"/>
                    <a:ea typeface="微软雅黑"/>
                    <a:sym typeface="微软雅黑"/>
                  </a:endParaRPr>
                </a:p>
              </p:txBody>
            </p:sp>
          </p:grpSp>
        </p:grpSp>
        <p:sp>
          <p:nvSpPr>
            <p:cNvPr id="23589" name="文本框 43"/>
            <p:cNvSpPr txBox="1">
              <a:spLocks noChangeArrowheads="1"/>
            </p:cNvSpPr>
            <p:nvPr/>
          </p:nvSpPr>
          <p:spPr bwMode="auto">
            <a:xfrm rot="900000" flipH="1">
              <a:off x="16396" y="7759"/>
              <a:ext cx="4763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altLang="zh-CN" sz="1500" b="1">
                  <a:solidFill>
                    <a:srgbClr val="404040"/>
                  </a:solidFill>
                  <a:latin typeface="微软雅黑"/>
                  <a:ea typeface="微软雅黑"/>
                  <a:sym typeface="微软雅黑"/>
                </a:rPr>
                <a:t>······</a:t>
              </a:r>
              <a:endParaRPr lang="zh-CN" altLang="en-US" sz="15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14348" name="组合 40"/>
            <p:cNvGrpSpPr>
              <a:grpSpLocks/>
            </p:cNvGrpSpPr>
            <p:nvPr/>
          </p:nvGrpSpPr>
          <p:grpSpPr bwMode="auto">
            <a:xfrm rot="300000">
              <a:off x="14677" y="4211"/>
              <a:ext cx="1998" cy="1440"/>
              <a:chOff x="752" y="2108"/>
              <a:chExt cx="1998" cy="1440"/>
            </a:xfrm>
          </p:grpSpPr>
          <p:sp>
            <p:nvSpPr>
              <p:cNvPr id="42" name="椭圆形标注"/>
              <p:cNvSpPr/>
              <p:nvPr/>
            </p:nvSpPr>
            <p:spPr>
              <a:xfrm rot="19920000">
                <a:off x="1034" y="2108"/>
                <a:ext cx="1440" cy="1440"/>
              </a:xfrm>
              <a:prstGeom prst="wedgeEllipseCallout">
                <a:avLst>
                  <a:gd name="adj1" fmla="val -25046"/>
                  <a:gd name="adj2" fmla="val 65698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3592" name="文本框 20"/>
              <p:cNvSpPr txBox="1">
                <a:spLocks noChangeArrowheads="1"/>
              </p:cNvSpPr>
              <p:nvPr/>
            </p:nvSpPr>
            <p:spPr bwMode="auto">
              <a:xfrm rot="900000" flipH="1">
                <a:off x="752" y="2315"/>
                <a:ext cx="1998" cy="1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sx="999" sy="999" algn="ctr" rotWithShape="0">
                  <a:srgbClr val="000000"/>
                </a:outerShdw>
              </a:effec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en-US" altLang="zh-CN" sz="300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D</a:t>
                </a:r>
              </a:p>
            </p:txBody>
          </p:sp>
        </p:grpSp>
      </p:grpSp>
      <p:sp>
        <p:nvSpPr>
          <p:cNvPr id="14342" name="Freeform 5"/>
          <p:cNvSpPr>
            <a:spLocks noEditPoints="1" noChangeArrowheads="1"/>
          </p:cNvSpPr>
          <p:nvPr/>
        </p:nvSpPr>
        <p:spPr bwMode="auto">
          <a:xfrm>
            <a:off x="5106592" y="463154"/>
            <a:ext cx="516731" cy="520303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01"/>
              <a:gd name="T100" fmla="*/ 0 h 202"/>
              <a:gd name="T101" fmla="*/ 201 w 201"/>
              <a:gd name="T102" fmla="*/ 202 h 20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594" name="文本框 20"/>
          <p:cNvSpPr txBox="1">
            <a:spLocks noChangeArrowheads="1"/>
          </p:cNvSpPr>
          <p:nvPr/>
        </p:nvSpPr>
        <p:spPr bwMode="auto">
          <a:xfrm flipH="1">
            <a:off x="5704285" y="452438"/>
            <a:ext cx="3324225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999" sy="999" algn="ctr" rotWithShape="0">
              <a:srgbClr val="000000"/>
            </a:outerShdw>
          </a:effectLst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小组合作</a:t>
            </a:r>
          </a:p>
        </p:txBody>
      </p:sp>
      <p:sp>
        <p:nvSpPr>
          <p:cNvPr id="23595" name="文本框 51"/>
          <p:cNvSpPr txBox="1">
            <a:spLocks noChangeArrowheads="1"/>
          </p:cNvSpPr>
          <p:nvPr/>
        </p:nvSpPr>
        <p:spPr bwMode="auto">
          <a:xfrm flipH="1">
            <a:off x="5045869" y="1165623"/>
            <a:ext cx="4227910" cy="117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999" sy="999" algn="ctr" rotWithShape="0">
              <a:srgbClr val="000000"/>
            </a:outerShdw>
          </a:effectLst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我国的陆地面积与欧洲差不多。在生活中，我们也可以感受到我国面积之大。请和小组成员一起商量，用一种你们喜欢的方式，说一说祖国疆域的辽阔吧！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5114925" y="1071563"/>
            <a:ext cx="3780235" cy="3572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4176713" cy="5143500"/>
          </a:xfrm>
          <a:prstGeom prst="rect">
            <a:avLst/>
          </a:prstGeom>
          <a:solidFill>
            <a:srgbClr val="F8F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5363" name="그림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"/>
          <a:stretch>
            <a:fillRect/>
          </a:stretch>
        </p:blipFill>
        <p:spPr bwMode="auto">
          <a:xfrm>
            <a:off x="2771775" y="0"/>
            <a:ext cx="63722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2"/>
          <p:cNvSpPr/>
          <p:nvPr/>
        </p:nvSpPr>
        <p:spPr>
          <a:xfrm rot="5400000" flipH="1" flipV="1">
            <a:off x="102395" y="2549128"/>
            <a:ext cx="5143500" cy="45244"/>
          </a:xfrm>
          <a:prstGeom prst="rect">
            <a:avLst/>
          </a:prstGeom>
          <a:solidFill>
            <a:srgbClr val="71C6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ko-KR" altLang="en-US" noProof="1">
              <a:latin typeface="微软雅黑"/>
              <a:sym typeface="微软雅黑"/>
            </a:endParaRPr>
          </a:p>
        </p:txBody>
      </p:sp>
      <p:sp>
        <p:nvSpPr>
          <p:cNvPr id="15365" name="텍스트 개체 틀 4"/>
          <p:cNvSpPr txBox="1">
            <a:spLocks noChangeArrowheads="1"/>
          </p:cNvSpPr>
          <p:nvPr/>
        </p:nvSpPr>
        <p:spPr bwMode="auto">
          <a:xfrm>
            <a:off x="3299223" y="1083469"/>
            <a:ext cx="4626769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80000"/>
              </a:lnSpc>
              <a:spcBef>
                <a:spcPts val="750"/>
              </a:spcBef>
            </a:pPr>
            <a:r>
              <a:rPr lang="zh-CN" altLang="en-US" sz="3600" b="1" dirty="0">
                <a:latin typeface="微软雅黑"/>
                <a:ea typeface="微软雅黑"/>
                <a:sym typeface="微软雅黑"/>
              </a:rPr>
              <a:t>我们深深爱着中国土地</a:t>
            </a:r>
          </a:p>
        </p:txBody>
      </p:sp>
      <p:sp>
        <p:nvSpPr>
          <p:cNvPr id="15366" name="텍스트 개체 틀 4"/>
          <p:cNvSpPr txBox="1">
            <a:spLocks noChangeArrowheads="1"/>
          </p:cNvSpPr>
          <p:nvPr/>
        </p:nvSpPr>
        <p:spPr bwMode="auto">
          <a:xfrm>
            <a:off x="2920604" y="1718072"/>
            <a:ext cx="5769769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571500" indent="-5715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spcBef>
                <a:spcPts val="750"/>
              </a:spcBef>
              <a:buFont typeface="Wingdings" pitchFamily="2" charset="2"/>
              <a:buChar char="Ø"/>
            </a:pP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我们深深爱着中国土地，因为你给我们创造和奇迹的土地。</a:t>
            </a:r>
          </a:p>
          <a:p>
            <a:pPr>
              <a:spcBef>
                <a:spcPts val="750"/>
              </a:spcBef>
              <a:buFont typeface="Wingdings" pitchFamily="2" charset="2"/>
              <a:buChar char="Ø"/>
            </a:pP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这块土地好广好宽，各族儿女在这辽阔土地上生活。</a:t>
            </a:r>
          </a:p>
          <a:p>
            <a:pPr>
              <a:spcBef>
                <a:spcPts val="750"/>
              </a:spcBef>
              <a:buFont typeface="Wingdings" pitchFamily="2" charset="2"/>
              <a:buChar char="Ø"/>
            </a:pP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我们都深爱这片土地，因为这是革命先烈用鲜血留给我们世代既古老又活力的地方。</a:t>
            </a:r>
          </a:p>
          <a:p>
            <a:pPr>
              <a:spcBef>
                <a:spcPts val="750"/>
              </a:spcBef>
              <a:buFont typeface="Wingdings" pitchFamily="2" charset="2"/>
              <a:buChar char="Ø"/>
            </a:pPr>
            <a:r>
              <a:rPr lang="en-US" altLang="zh-CN" sz="2000" dirty="0">
                <a:latin typeface="微软雅黑"/>
                <a:ea typeface="微软雅黑"/>
                <a:sym typeface="微软雅黑"/>
              </a:rPr>
              <a:t>960</a:t>
            </a: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万平方米，一面红旗盖扩我们这块土地。</a:t>
            </a:r>
          </a:p>
          <a:p>
            <a:pPr>
              <a:spcBef>
                <a:spcPts val="750"/>
              </a:spcBef>
              <a:buFont typeface="Wingdings" pitchFamily="2" charset="2"/>
              <a:buChar char="Ø"/>
            </a:pP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这是我们的土地，这是我们的家乡，</a:t>
            </a:r>
          </a:p>
          <a:p>
            <a:pPr>
              <a:spcBef>
                <a:spcPts val="750"/>
              </a:spcBef>
              <a:buFont typeface="Wingdings" pitchFamily="2" charset="2"/>
              <a:buChar char="Ø"/>
            </a:pPr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我们在这里快乐生活，我们在这里快乐歌唱。</a:t>
            </a:r>
          </a:p>
        </p:txBody>
      </p:sp>
      <p:sp>
        <p:nvSpPr>
          <p:cNvPr id="15367" name="文本框 8"/>
          <p:cNvSpPr txBox="1">
            <a:spLocks noChangeArrowheads="1"/>
          </p:cNvSpPr>
          <p:nvPr/>
        </p:nvSpPr>
        <p:spPr bwMode="auto">
          <a:xfrm>
            <a:off x="994172" y="614363"/>
            <a:ext cx="417909" cy="413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我可以用诗歌来表达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……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094" y="481013"/>
            <a:ext cx="4516041" cy="368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7" y="1422798"/>
            <a:ext cx="3765947" cy="282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866775" y="2981325"/>
            <a:ext cx="2408635" cy="80724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2400" b="1" noProof="1">
                <a:solidFill>
                  <a:schemeClr val="accent6"/>
                </a:solidFill>
                <a:latin typeface="微软雅黑"/>
                <a:ea typeface="微软雅黑"/>
                <a:sym typeface="微软雅黑"/>
              </a:rPr>
              <a:t>我可以用数据来说明</a:t>
            </a:r>
            <a:r>
              <a:rPr lang="en-US" altLang="zh-CN" sz="2400" b="1" noProof="1">
                <a:solidFill>
                  <a:schemeClr val="accent6"/>
                </a:solidFill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sp>
        <p:nvSpPr>
          <p:cNvPr id="7" name="圆角矩形 6"/>
          <p:cNvSpPr/>
          <p:nvPr/>
        </p:nvSpPr>
        <p:spPr>
          <a:xfrm rot="10800000" flipH="1">
            <a:off x="178594" y="4436269"/>
            <a:ext cx="8804672" cy="359569"/>
          </a:xfrm>
          <a:prstGeom prst="roundRect">
            <a:avLst/>
          </a:prstGeom>
          <a:solidFill>
            <a:srgbClr val="FFDA6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圆角矩形 7"/>
          <p:cNvSpPr/>
          <p:nvPr/>
        </p:nvSpPr>
        <p:spPr>
          <a:xfrm rot="10800000" flipH="1">
            <a:off x="135731" y="4401742"/>
            <a:ext cx="8902304" cy="43934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ys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100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606" name="文本框 22"/>
          <p:cNvSpPr txBox="1">
            <a:spLocks noChangeArrowheads="1"/>
          </p:cNvSpPr>
          <p:nvPr/>
        </p:nvSpPr>
        <p:spPr bwMode="auto">
          <a:xfrm flipH="1">
            <a:off x="325042" y="4432698"/>
            <a:ext cx="8508206" cy="39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999" sy="999" algn="ctr" rotWithShape="0">
              <a:srgbClr val="000000"/>
            </a:outerShdw>
          </a:effectLst>
        </p:spPr>
        <p:txBody>
          <a:bodyPr lIns="68580" tIns="34290" rIns="68580" bIns="34290">
            <a:spAutoFit/>
          </a:bodyPr>
          <a:lstStyle/>
          <a:p>
            <a:pPr algn="ctr" eaLnBrk="0" hangingPunct="0">
              <a:defRPr/>
            </a:pPr>
            <a:r>
              <a:rPr lang="en-US" altLang="zh-CN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个中国</a:t>
            </a:r>
            <a:r>
              <a:rPr lang="en-US" altLang="zh-CN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=25</a:t>
            </a:r>
            <a:r>
              <a:rPr lang="zh-CN" altLang="en-US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个日本</a:t>
            </a:r>
            <a:r>
              <a:rPr lang="en-US" altLang="zh-CN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=40</a:t>
            </a:r>
            <a:r>
              <a:rPr lang="zh-CN" altLang="en-US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个英国</a:t>
            </a:r>
            <a:r>
              <a:rPr lang="en-US" altLang="zh-CN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=96</a:t>
            </a:r>
            <a:r>
              <a:rPr lang="zh-CN" altLang="en-US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个韩国；我国东西跨越共</a:t>
            </a:r>
            <a:r>
              <a:rPr lang="en-US" altLang="zh-CN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5</a:t>
            </a:r>
            <a:r>
              <a:rPr lang="zh-CN" altLang="en-US" sz="2100" b="1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个时区。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66" y="921544"/>
            <a:ext cx="3400425" cy="339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3418285" y="1023938"/>
            <a:ext cx="5725715" cy="479822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7412" name="组合 2"/>
          <p:cNvGrpSpPr>
            <a:grpSpLocks/>
          </p:cNvGrpSpPr>
          <p:nvPr/>
        </p:nvGrpSpPr>
        <p:grpSpPr bwMode="auto">
          <a:xfrm>
            <a:off x="3555206" y="1079897"/>
            <a:ext cx="352425" cy="352425"/>
            <a:chOff x="7070971" y="788848"/>
            <a:chExt cx="1800200" cy="1800200"/>
          </a:xfrm>
        </p:grpSpPr>
        <p:sp>
          <p:nvSpPr>
            <p:cNvPr id="4" name="椭圆 3"/>
            <p:cNvSpPr/>
            <p:nvPr/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" name="燕尾形 4"/>
            <p:cNvSpPr/>
            <p:nvPr/>
          </p:nvSpPr>
          <p:spPr>
            <a:xfrm>
              <a:off x="7575759" y="1165917"/>
              <a:ext cx="790628" cy="1046062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>
                <a:solidFill>
                  <a:schemeClr val="tx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7413" name="TextBox 1"/>
          <p:cNvSpPr txBox="1">
            <a:spLocks noChangeArrowheads="1"/>
          </p:cNvSpPr>
          <p:nvPr/>
        </p:nvSpPr>
        <p:spPr bwMode="auto">
          <a:xfrm>
            <a:off x="3958829" y="1045369"/>
            <a:ext cx="457795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我可以用旅游经历来描述</a:t>
            </a:r>
            <a:r>
              <a:rPr lang="en-US" altLang="zh-CN" sz="2400" b="1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sp>
        <p:nvSpPr>
          <p:cNvPr id="17414" name="Text Box 44"/>
          <p:cNvSpPr txBox="1">
            <a:spLocks noChangeArrowheads="1"/>
          </p:cNvSpPr>
          <p:nvPr/>
        </p:nvSpPr>
        <p:spPr bwMode="auto">
          <a:xfrm>
            <a:off x="3407569" y="1784747"/>
            <a:ext cx="5736431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今年的</a:t>
            </a:r>
            <a:r>
              <a:rPr lang="en-US" altLang="zh-CN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b="1" dirty="0">
                <a:solidFill>
                  <a:srgbClr val="595959"/>
                </a:solidFill>
                <a:latin typeface="微软雅黑"/>
                <a:ea typeface="微软雅黑"/>
                <a:sym typeface="微软雅黑"/>
              </a:rPr>
              <a:t>月，我和家人一起游玩了许多个省份。我发现，二月份的黑龙江，人们在溜冰滑雪；而二月份的海南岛，人们却光着膀子在游泳。早上八点，上海的市民都开始陆续去吃早饭上班了，但是这时的新疆，还在下半夜呢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087291" y="1394223"/>
            <a:ext cx="6056709" cy="2355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50081">
              <a:defRPr/>
            </a:pPr>
            <a:endParaRPr lang="zh-CN" altLang="en-US" sz="1400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" y="1394223"/>
            <a:ext cx="2984897" cy="235505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50081">
              <a:defRPr/>
            </a:pPr>
            <a:endParaRPr lang="zh-CN" altLang="en-US" sz="1400" noProof="1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056335" y="1437085"/>
            <a:ext cx="543996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86677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8667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小活动：从气温差看中国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209925" y="2076450"/>
            <a:ext cx="584835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650081" eaLnBrk="0" hangingPunct="0">
              <a:lnSpc>
                <a:spcPct val="120000"/>
              </a:lnSpc>
            </a:pPr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请你查看一下哈尔滨和三亚的实时气温，说一说：</a:t>
            </a:r>
          </a:p>
          <a:p>
            <a:pPr defTabSz="650081" eaLnBrk="0" hangingPunct="0">
              <a:lnSpc>
                <a:spcPct val="120000"/>
              </a:lnSpc>
            </a:pP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、两地气温相差多少摄氏度？</a:t>
            </a:r>
          </a:p>
          <a:p>
            <a:pPr defTabSz="650081" eaLnBrk="0" hangingPunct="0">
              <a:lnSpc>
                <a:spcPct val="120000"/>
              </a:lnSpc>
            </a:pP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、两地在穿着上可能有怎样的差别？在其他方面可能有怎样的差别？</a:t>
            </a:r>
          </a:p>
          <a:p>
            <a:pPr defTabSz="650081" eaLnBrk="0" hangingPunct="0">
              <a:lnSpc>
                <a:spcPct val="120000"/>
              </a:lnSpc>
            </a:pP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、由此，你感受到了什么？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1" y="1240631"/>
            <a:ext cx="298489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087291" y="3868341"/>
            <a:ext cx="605670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1441</Words>
  <Application>Microsoft Office PowerPoint</Application>
  <PresentationFormat>全屏显示(16:9)</PresentationFormat>
  <Paragraphs>101</Paragraphs>
  <Slides>27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맑은 고딕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2128</cp:revision>
  <dcterms:created xsi:type="dcterms:W3CDTF">2017-11-13T08:28:00Z</dcterms:created>
  <dcterms:modified xsi:type="dcterms:W3CDTF">2022-05-04T09:53:39Z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