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4"/>
  </p:notesMasterIdLst>
  <p:sldIdLst>
    <p:sldId id="368" r:id="rId3"/>
    <p:sldId id="346" r:id="rId4"/>
    <p:sldId id="261" r:id="rId5"/>
    <p:sldId id="347" r:id="rId6"/>
    <p:sldId id="345" r:id="rId7"/>
    <p:sldId id="292" r:id="rId8"/>
    <p:sldId id="334" r:id="rId9"/>
    <p:sldId id="335" r:id="rId10"/>
    <p:sldId id="336" r:id="rId11"/>
    <p:sldId id="342" r:id="rId12"/>
    <p:sldId id="343" r:id="rId13"/>
    <p:sldId id="315" r:id="rId14"/>
    <p:sldId id="348" r:id="rId15"/>
    <p:sldId id="349" r:id="rId16"/>
    <p:sldId id="356" r:id="rId17"/>
    <p:sldId id="353" r:id="rId18"/>
    <p:sldId id="350" r:id="rId19"/>
    <p:sldId id="351" r:id="rId20"/>
    <p:sldId id="355" r:id="rId21"/>
    <p:sldId id="291" r:id="rId22"/>
    <p:sldId id="369" r:id="rId23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0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C16DC-0F05-45E6-B710-050E0F96E663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177BB-F185-4BA8-BC30-F5B3068E0C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522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031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总结归纳：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（1）吸烟有害健康：吸烟的危害。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（2）喝酒有害健康：喝酒的危害。</a:t>
            </a:r>
          </a:p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设计意图：通过数据，了解青少年吸烟喝酒的情况，知道随若年龄的增长和生活范围的扩展，我们受到越来越大的烟酒诱惑。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263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活动三：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危害行为我拒绝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小采访：通过各个小组的展示，你现在对烟酒的危害有什么新的认识？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回答：烟酒有害健康，我们要远离烟酒。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824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小数据：青少年吸烟喝酒的比例。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47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活动园：课本第19页。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认知矫正大讨论：在日常生活中，人们还对烟酒存在若哪些错误的认识呢？让我们一些来分析一下这些错误的认识，并进行矫正和说服吧！</a:t>
            </a:r>
          </a:p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设计意图：通过活动园和认知矫正讨论，树立正确认识，从源头拒绝烟酒。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5772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活动园：课本第19页。</a:t>
            </a:r>
            <a:endParaRPr lang="en-US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认知矫正大讨论：在日常生活中，人们还对烟酒存在若哪些错误的认识呢？让我们一些来分析一下这些错误的认识，并进行矫正和说服吧！</a:t>
            </a:r>
          </a:p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设计意图：通过活动园和认知矫正讨论，树立正确认识，从源头拒绝烟酒。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860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【课堂小结】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随着社会生活范围的不断扩展，我们会受到烟酒的诱惑。当今社会，沾染烟酒的青少年比重仍在增加。我们只有认清烟酒的危害，主动拒绝，学会自我保护，我们才能健康地成长。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19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精讲点拨、学科建模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吸烟、喝酒的危害： 吸烟、喝酒不仅直接危害青少年的身心健康，还能诱发不良行为，甚至导致违法犯罪。</a:t>
            </a:r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  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225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．未成年人吸烟可能引起思维能力的退化和智力功能的损伤；喝酒会导致大脑功能发生变化，神经发育受阻，影响认知和行为能力的健康发展。酒精会刺激消化道，导致肠胃不适和消化不良，影响正常饮食及营养摄入，阻碍正常的生长发育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052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五、归纳总结、拓展提升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、课堂小结：通过这节课的学习，你有哪些收获？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、分发《课后拓展训练案》，如果有时间就当堂完成一部分必做题。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965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9185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316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、目标解读：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通过本课学习，同学们要达到的目标是知道吸烟、喝酒等不良生活方式的危害。</a:t>
            </a:r>
          </a:p>
          <a:p>
            <a:r>
              <a:rPr lang="en-US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、检查《课前预习案》的“预习自测”部分，学生汇报。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1461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【课堂活动】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活动一：</a:t>
            </a:r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吸烟现象我调查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1、小调查：请你向家人询问了解他们的状况，并完成下列调查表。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◆你的家人中有人吸烟/喝酒吗？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◆你有多少家人吸/喝酒？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◆他们是从什么时候开始吸烟/喝酒的？</a:t>
            </a:r>
          </a:p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◆他们是因为什么原因开始吸烟/喝酒的？&amp;吸烟/喝酒对他们的身心健康造成了什么影响？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2057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2、小数据：中国吸烟喝酒的人数统计。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8887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3、阅读角：爷爷的悔恨。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600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4、思考：爷爷因什么而悔恨不已？你知道吸烟、喝酒有哪些危害吗？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220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6、小组合作：从视频中我们初略了解了一下吸烟的危害。请你与小组同学进行合作，搜集更多的资料，详细了解一下吸烟和喝酒的危害，并把搜集到的结果分享给大家。</a:t>
            </a:r>
          </a:p>
          <a:p>
            <a:r>
              <a:rPr lang="zh-CN" altLang="zh-CN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设计意图：从学生身边的人出发，了解身边的家人的吸烟、喝酒情况，让学生对中国吸烟、喝酒的人数有粗略的认识，再展示小数据做为辅助，帮助学生了解到当前中国吸烟喝酒现状。通过阅读感悟到烟酒有害健康，并通过小组合作的方式，让学生合作了解烟酒的危害。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2331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https://www.ypppt.com/</a:t>
            </a: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177BB-F185-4BA8-BC30-F5B3068E0CE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831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C5C9-0A4D-412F-8BBF-621999549E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36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050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696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18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0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  <a:prstGeom prst="rect">
            <a:avLst/>
          </a:prstGeom>
        </p:spPr>
        <p:txBody>
          <a:bodyPr lIns="68580" tIns="34290" rIns="68580" bIns="34290" anchor="ctr" anchorCtr="0">
            <a:normAutofit/>
          </a:bodyPr>
          <a:lstStyle>
            <a:lvl1pPr algn="ctr"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659636"/>
            <a:ext cx="5104638" cy="972836"/>
          </a:xfrm>
          <a:prstGeom prst="rect">
            <a:avLst/>
          </a:prstGeom>
        </p:spPr>
        <p:txBody>
          <a:bodyPr lIns="68580" tIns="34290" rIns="68580" bIns="34290" anchor="ctr" anchorCtr="0"/>
          <a:lstStyle>
            <a:lvl1pPr algn="ctr">
              <a:defRPr sz="4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/>
              <a:t>再 见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2C679EB-924B-4662-990D-C26889888088}" type="datetimeFigureOut">
              <a:rPr lang="zh-CN" altLang="en-US" smtClean="0"/>
              <a:t>2022/5/3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D57C5C9-0A4D-412F-8BBF-621999549E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8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87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32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77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36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529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7C5C9-0A4D-412F-8BBF-621999549EA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3300" b="1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>
              <a:lumMod val="65000"/>
              <a:lumOff val="35000"/>
            </a:schemeClr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13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}_YCT%RFS~]WPCCV8PQUPU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63"/>
          <a:stretch>
            <a:fillRect/>
          </a:stretch>
        </p:blipFill>
        <p:spPr>
          <a:xfrm>
            <a:off x="652844" y="3334"/>
            <a:ext cx="7953851" cy="4362926"/>
          </a:xfrm>
          <a:prstGeom prst="rect">
            <a:avLst/>
          </a:prstGeom>
        </p:spPr>
      </p:pic>
      <p:sp>
        <p:nvSpPr>
          <p:cNvPr id="4" name="副标题 2"/>
          <p:cNvSpPr txBox="1"/>
          <p:nvPr/>
        </p:nvSpPr>
        <p:spPr>
          <a:xfrm>
            <a:off x="182166" y="1900238"/>
            <a:ext cx="5484019" cy="569119"/>
          </a:xfrm>
          <a:prstGeom prst="rect">
            <a:avLst/>
          </a:prstGeom>
        </p:spPr>
        <p:txBody>
          <a:bodyPr vert="horz" lIns="68562" tIns="34281" rIns="68562" bIns="34281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750"/>
              </a:spcBef>
              <a:defRPr/>
            </a:pPr>
            <a:endParaRPr lang="zh-CN" altLang="en-US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0" y="866537"/>
            <a:ext cx="9144000" cy="2796779"/>
          </a:xfrm>
          <a:prstGeom prst="rect">
            <a:avLst/>
          </a:prstGeom>
        </p:spPr>
        <p:txBody>
          <a:bodyPr vert="horz" lIns="68562" tIns="34281" rIns="68562" bIns="34281" rtlCol="0"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pPr lvl="0" fontAlgn="base">
              <a:lnSpc>
                <a:spcPct val="200000"/>
              </a:lnSpc>
              <a:defRPr/>
            </a:pPr>
            <a:r>
              <a:rPr lang="zh-CN" altLang="en-US" sz="2100" b="0" noProof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第一单元 面对成长中的新问题</a:t>
            </a:r>
            <a:endParaRPr lang="zh-CN" altLang="en-US" sz="2100" b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  <a:p>
            <a:pPr lvl="0" fontAlgn="base">
              <a:lnSpc>
                <a:spcPct val="200000"/>
              </a:lnSpc>
              <a:defRPr/>
            </a:pPr>
            <a:r>
              <a:rPr lang="zh-CN" altLang="en-US" spc="75" dirty="0" smtClean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主</a:t>
            </a:r>
            <a:r>
              <a:rPr lang="zh-CN" altLang="en-US" spc="75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动拒绝烟酒与毒</a:t>
            </a:r>
            <a:r>
              <a:rPr lang="zh-CN" altLang="en-US" spc="75" dirty="0" smtClean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品</a:t>
            </a:r>
            <a:endParaRPr lang="en-US" altLang="zh-CN" spc="75" dirty="0">
              <a:ln w="18000">
                <a:noFill/>
                <a:prstDash val="solid"/>
              </a:ln>
              <a:solidFill>
                <a:sysClr val="windowText" lastClr="000000">
                  <a:lumMod val="65000"/>
                  <a:lumOff val="35000"/>
                </a:sysClr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  <a:p>
            <a:pPr lvl="0" fontAlgn="base">
              <a:lnSpc>
                <a:spcPct val="200000"/>
              </a:lnSpc>
              <a:defRPr/>
            </a:pPr>
            <a:r>
              <a:rPr lang="zh-CN" altLang="en-US" sz="2100" b="0" spc="75" dirty="0" smtClean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第</a:t>
            </a:r>
            <a:r>
              <a:rPr lang="en-US" altLang="zh-CN" sz="2100" b="0" spc="75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1</a:t>
            </a:r>
            <a:r>
              <a:rPr lang="zh-CN" altLang="en-US" sz="2100" b="0" spc="75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课</a:t>
            </a:r>
            <a:r>
              <a:rPr lang="zh-CN" altLang="en-US" sz="2100" b="0" spc="75" dirty="0" smtClean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/>
                <a:ea typeface="微软雅黑"/>
                <a:cs typeface="黑体" panose="02010609060101010101" pitchFamily="49" charset="-122"/>
                <a:sym typeface="微软雅黑"/>
              </a:rPr>
              <a:t>时</a:t>
            </a:r>
            <a:endParaRPr lang="zh-CN" altLang="en-US" sz="2100" b="0" spc="75" dirty="0">
              <a:ln w="18000">
                <a:noFill/>
                <a:prstDash val="solid"/>
              </a:ln>
              <a:solidFill>
                <a:sysClr val="windowText" lastClr="000000">
                  <a:lumMod val="65000"/>
                  <a:lumOff val="35000"/>
                </a:sysClr>
              </a:solidFill>
              <a:latin typeface="微软雅黑"/>
              <a:ea typeface="微软雅黑"/>
              <a:cs typeface="黑体" panose="02010609060101010101" pitchFamily="49" charset="-122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484824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54" y="2024900"/>
            <a:ext cx="4695349" cy="173021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小组展示：</a:t>
            </a:r>
          </a:p>
          <a:p>
            <a:pPr indent="540068" algn="just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）图说危害、数说危害。</a:t>
            </a:r>
          </a:p>
          <a:p>
            <a:pPr indent="540068" algn="just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（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）相关链接、小提示。</a:t>
            </a:r>
          </a:p>
        </p:txBody>
      </p:sp>
      <p:sp>
        <p:nvSpPr>
          <p:cNvPr id="6" name="矩形 5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活动二：吸烟危害我来说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5" name="图片 4" descr="学习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465" y="1861185"/>
            <a:ext cx="3017520" cy="2437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02667" y="1893934"/>
            <a:ext cx="5405717" cy="1991425"/>
          </a:xfrm>
          <a:prstGeom prst="rect">
            <a:avLst/>
          </a:prstGeom>
        </p:spPr>
        <p:txBody>
          <a:bodyPr lIns="68580" tIns="34290" rIns="68580" bIns="34290" anchor="ctr" anchorCtr="0">
            <a:noAutofit/>
          </a:bodyPr>
          <a:lstStyle/>
          <a:p>
            <a:pPr indent="540068">
              <a:lnSpc>
                <a:spcPct val="16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总结归纳：</a:t>
            </a:r>
          </a:p>
          <a:p>
            <a:pPr indent="540068">
              <a:lnSpc>
                <a:spcPct val="16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（</a:t>
            </a: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1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）吸烟有害健康：吸烟的危害。</a:t>
            </a:r>
          </a:p>
          <a:p>
            <a:pPr indent="540068">
              <a:lnSpc>
                <a:spcPct val="16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（</a:t>
            </a: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2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cs typeface="+mj-cs"/>
                <a:sym typeface="微软雅黑"/>
              </a:rPr>
              <a:t>）喝酒有害健康：喝酒的危害。</a:t>
            </a:r>
          </a:p>
        </p:txBody>
      </p:sp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活动二：吸烟危害我来说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 descr="1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52425" y="1437322"/>
            <a:ext cx="3431858" cy="3228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7371" y="1434139"/>
            <a:ext cx="8189259" cy="617220"/>
          </a:xfrm>
          <a:prstGeom prst="rect">
            <a:avLst/>
          </a:prstGeom>
        </p:spPr>
        <p:txBody>
          <a:bodyPr lIns="68580" tIns="34290" rIns="68580" bIns="34290" anchor="ctr" anchorCtr="0">
            <a:noAutofit/>
          </a:bodyPr>
          <a:lstStyle/>
          <a:p>
            <a:pPr algn="ctr"/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通过各个小组的展示，你现在对烟酒的危害有什么新的认识？</a:t>
            </a:r>
          </a:p>
        </p:txBody>
      </p:sp>
      <p:sp>
        <p:nvSpPr>
          <p:cNvPr id="7" name="矩形 6"/>
          <p:cNvSpPr/>
          <p:nvPr/>
        </p:nvSpPr>
        <p:spPr>
          <a:xfrm>
            <a:off x="790102" y="3018779"/>
            <a:ext cx="4709160" cy="437674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烟酒有害健康，我们要远离烟酒。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629" y="2501709"/>
            <a:ext cx="1916584" cy="1889918"/>
          </a:xfrm>
          <a:prstGeom prst="rect">
            <a:avLst/>
          </a:prstGeom>
        </p:spPr>
      </p:pic>
      <p:sp>
        <p:nvSpPr>
          <p:cNvPr id="11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2077" y="718751"/>
            <a:ext cx="32499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活动三： 危害行为我拒绝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077" y="718751"/>
            <a:ext cx="32499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活动三： 危害行为我拒绝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5" y="1483043"/>
            <a:ext cx="4457700" cy="35052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724" y="1483043"/>
            <a:ext cx="438912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2077" y="718751"/>
            <a:ext cx="32499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活动三： 危害行为我拒绝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277" y="1319689"/>
            <a:ext cx="6468428" cy="3486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  <a:endParaRPr lang="zh-CN" altLang="en-US" dirty="0">
              <a:solidFill>
                <a:schemeClr val="bg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1808" y="1229944"/>
            <a:ext cx="7699431" cy="1522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150000"/>
              </a:lnSpc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认知矫正大讨论：在日常生活中，人们还对烟酒存在若哪些错误的认识呢？让我们一些来分析一下这些错误的认识，并进行矫正和说服吧！</a:t>
            </a:r>
          </a:p>
        </p:txBody>
      </p:sp>
      <p:sp>
        <p:nvSpPr>
          <p:cNvPr id="6" name="矩形 5"/>
          <p:cNvSpPr/>
          <p:nvPr/>
        </p:nvSpPr>
        <p:spPr>
          <a:xfrm>
            <a:off x="112077" y="718751"/>
            <a:ext cx="3249929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活动三： 危害行为我拒绝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" name="图片 3" descr="C:/Users/ADMINI~1/AppData/Local/Temp/kaimatting/20200807114843/output_aiMatting_20200807114845.pngoutput_aiMatting_2020080711484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374" y="2587466"/>
            <a:ext cx="3163253" cy="2345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zh-CN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课堂小结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41" y="996792"/>
            <a:ext cx="8145780" cy="382476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75588" y="1407319"/>
            <a:ext cx="6592824" cy="2789777"/>
          </a:xfrm>
          <a:prstGeom prst="rect">
            <a:avLst/>
          </a:prstGeom>
        </p:spPr>
        <p:txBody>
          <a:bodyPr lIns="68580" tIns="34290" rIns="68580" bIns="34290" anchor="ctr" anchorCtr="0">
            <a:noAutofit/>
          </a:bodyPr>
          <a:lstStyle/>
          <a:p>
            <a:pPr indent="540068">
              <a:lnSpc>
                <a:spcPct val="16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bg1"/>
                </a:solidFill>
                <a:latin typeface="微软雅黑"/>
                <a:ea typeface="微软雅黑"/>
                <a:cs typeface="+mj-cs"/>
                <a:sym typeface="微软雅黑"/>
              </a:rPr>
              <a:t>随着社会生活范围的不断扩展，我们会受到烟酒的诱惑。当今社会，沾染烟酒的青少年比重仍在增加。我们只有认清烟酒的危害，主动拒绝，学会自我保护，我们才能健康地成长。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精讲点拨、学科建模</a:t>
            </a:r>
          </a:p>
        </p:txBody>
      </p:sp>
      <p:sp>
        <p:nvSpPr>
          <p:cNvPr id="3" name="矩形 2"/>
          <p:cNvSpPr/>
          <p:nvPr/>
        </p:nvSpPr>
        <p:spPr>
          <a:xfrm>
            <a:off x="803434" y="991552"/>
            <a:ext cx="7802880" cy="11119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吸烟、喝酒的危害： 吸烟、喝酒不仅直接危害青少年的身心健康，还能诱发不良行为，甚至导致违法犯罪。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891" y="2353304"/>
            <a:ext cx="2010509" cy="2493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(XLV]SQ04DXQKOWML`GCNJ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14" r="9331" b="13647"/>
          <a:stretch>
            <a:fillRect/>
          </a:stretch>
        </p:blipFill>
        <p:spPr>
          <a:xfrm>
            <a:off x="444342" y="807244"/>
            <a:ext cx="8197691" cy="42062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精讲点拨、学科建模</a:t>
            </a:r>
          </a:p>
        </p:txBody>
      </p:sp>
      <p:sp>
        <p:nvSpPr>
          <p:cNvPr id="3" name="矩形 2"/>
          <p:cNvSpPr/>
          <p:nvPr/>
        </p:nvSpPr>
        <p:spPr>
          <a:xfrm>
            <a:off x="1107757" y="1412081"/>
            <a:ext cx="6870383" cy="283845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 algn="just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未成年人吸烟可能引起思维能力的退化和智力功能的损伤；喝酒会导致大脑功能发生变化，神经发育受阻，影响认知和行为能力的健康发展。酒精会刺激消化道，导致肠胃不适和消化不良，影响正常饮食及营养摄入，阻碍正常的生长发育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49" y="86264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归纳总结、拓展提升</a:t>
            </a:r>
          </a:p>
        </p:txBody>
      </p:sp>
      <p:sp>
        <p:nvSpPr>
          <p:cNvPr id="3" name="矩形 2"/>
          <p:cNvSpPr/>
          <p:nvPr/>
        </p:nvSpPr>
        <p:spPr>
          <a:xfrm>
            <a:off x="2082283" y="1510407"/>
            <a:ext cx="4979432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 algn="just"/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通过这节课的学习，你有哪些收获？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037" y="2314561"/>
            <a:ext cx="3971925" cy="2543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课堂引入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7" y="1186339"/>
            <a:ext cx="5699284" cy="3020854"/>
          </a:xfrm>
          <a:prstGeom prst="rect">
            <a:avLst/>
          </a:prstGeom>
        </p:spPr>
      </p:pic>
      <p:pic>
        <p:nvPicPr>
          <p:cNvPr id="8" name="图片 7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2148" y="2336006"/>
            <a:ext cx="3343275" cy="26193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74470" y="617220"/>
            <a:ext cx="17487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CFCFC"/>
                </a:solidFill>
              </a:rPr>
              <a:t>https://www.ypppt.com/</a:t>
            </a:r>
            <a:endParaRPr lang="zh-CN" altLang="en-US" sz="1100" dirty="0">
              <a:solidFill>
                <a:srgbClr val="FCFCF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1252490" y="1948459"/>
            <a:ext cx="5486400" cy="569738"/>
          </a:xfrm>
          <a:prstGeom prst="rect">
            <a:avLst/>
          </a:prstGeom>
        </p:spPr>
        <p:txBody>
          <a:bodyPr lIns="68580" tIns="34290" rIns="68580" bIns="34290" anchor="ctr" anchorCtr="0">
            <a:noAutofit/>
          </a:bodyPr>
          <a:lstStyle>
            <a:lvl1pPr algn="ctr">
              <a:lnSpc>
                <a:spcPct val="100000"/>
              </a:lnSpc>
              <a:spcBef>
                <a:spcPct val="0"/>
              </a:spcBef>
              <a:buNone/>
              <a:defRPr sz="40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500" dirty="0">
                <a:latin typeface="微软雅黑"/>
                <a:ea typeface="微软雅黑"/>
                <a:sym typeface="微软雅黑"/>
              </a:rPr>
              <a:t>再见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055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课堂引入</a:t>
            </a:r>
          </a:p>
        </p:txBody>
      </p:sp>
      <p:sp>
        <p:nvSpPr>
          <p:cNvPr id="3" name="矩形 2"/>
          <p:cNvSpPr/>
          <p:nvPr/>
        </p:nvSpPr>
        <p:spPr>
          <a:xfrm>
            <a:off x="2030919" y="1004295"/>
            <a:ext cx="4160434" cy="438582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这反映了一些什么社会现象？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2581" y="1880609"/>
            <a:ext cx="1858838" cy="2858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0"/>
            <a:ext cx="7886700" cy="617220"/>
          </a:xfrm>
        </p:spPr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课堂引入</a:t>
            </a:r>
          </a:p>
        </p:txBody>
      </p:sp>
      <p:sp>
        <p:nvSpPr>
          <p:cNvPr id="4" name="矩形 3"/>
          <p:cNvSpPr/>
          <p:nvPr/>
        </p:nvSpPr>
        <p:spPr>
          <a:xfrm>
            <a:off x="3475672" y="1655446"/>
            <a:ext cx="5039678" cy="228457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zh-CN" sz="2400" b="1" dirty="0">
                <a:latin typeface="微软雅黑"/>
                <a:ea typeface="微软雅黑"/>
                <a:sym typeface="微软雅黑"/>
              </a:rPr>
              <a:t>通过本课学习，同学们至少要达到以下目标：</a:t>
            </a:r>
            <a:endParaRPr lang="en-US" altLang="zh-CN" sz="2400" b="1" dirty="0">
              <a:latin typeface="微软雅黑"/>
              <a:ea typeface="微软雅黑"/>
              <a:sym typeface="微软雅黑"/>
            </a:endParaRPr>
          </a:p>
          <a:p>
            <a:pPr indent="540068">
              <a:lnSpc>
                <a:spcPct val="150000"/>
              </a:lnSpc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知道吸烟、喝酒等不良生活方式的危害。</a:t>
            </a:r>
          </a:p>
        </p:txBody>
      </p:sp>
      <p:pic>
        <p:nvPicPr>
          <p:cNvPr id="3" name="图片 2" descr="4_KGE@6PGDOD[H2WBZ000$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018" y="1429703"/>
            <a:ext cx="2085975" cy="2736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课堂活动</a:t>
            </a:r>
          </a:p>
        </p:txBody>
      </p:sp>
      <p:sp>
        <p:nvSpPr>
          <p:cNvPr id="9" name="矩形 8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活动一：吸烟现象我调查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3192" y="1312251"/>
            <a:ext cx="8330588" cy="346186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b="1" dirty="0">
                <a:latin typeface="微软雅黑"/>
                <a:ea typeface="微软雅黑"/>
                <a:sym typeface="微软雅黑"/>
              </a:rPr>
              <a:t>小调查：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/>
                <a:ea typeface="微软雅黑"/>
                <a:sym typeface="微软雅黑"/>
              </a:rPr>
              <a:t>请你向家人询问了解他们的状况，并完成下列调查表。</a:t>
            </a:r>
          </a:p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◆你的家人中有人吸烟/喝酒吗？</a:t>
            </a:r>
          </a:p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◆你有多少家人吸/喝酒？</a:t>
            </a:r>
          </a:p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◆他们是从什么时候开始吸烟/喝酒的？</a:t>
            </a:r>
          </a:p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zh-CN" sz="2100" dirty="0">
                <a:solidFill>
                  <a:schemeClr val="accent5">
                    <a:lumMod val="75000"/>
                  </a:schemeClr>
                </a:solidFill>
                <a:latin typeface="微软雅黑"/>
                <a:ea typeface="微软雅黑"/>
                <a:sym typeface="微软雅黑"/>
              </a:rPr>
              <a:t>◆他们是因为什么原因开始吸烟/喝酒的？&amp;吸烟/喝酒对他们的身心健康造成了什么影响？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4394" y="718743"/>
            <a:ext cx="1872638" cy="1798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</a:p>
        </p:txBody>
      </p:sp>
      <p:sp>
        <p:nvSpPr>
          <p:cNvPr id="9" name="矩形 8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活动一：吸烟现象我调查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17221" y="1364775"/>
            <a:ext cx="4459923" cy="9816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小数据：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中国吸烟喝酒的人数统计。</a:t>
            </a:r>
            <a:endParaRPr lang="zh-CN" altLang="zh-CN" sz="2100" b="1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781" y="2702859"/>
            <a:ext cx="3050438" cy="19662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</a:p>
        </p:txBody>
      </p:sp>
      <p:sp>
        <p:nvSpPr>
          <p:cNvPr id="6" name="矩形 5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活动一：吸烟现象我调查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137726" y="928974"/>
            <a:ext cx="3712463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阅读角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921" y="1449705"/>
            <a:ext cx="7427595" cy="3413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</a:p>
        </p:txBody>
      </p:sp>
      <p:sp>
        <p:nvSpPr>
          <p:cNvPr id="6" name="矩形 5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活动一：吸烟现象我调查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67727" y="1366979"/>
            <a:ext cx="2938543" cy="15234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540068">
              <a:lnSpc>
                <a:spcPct val="15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爷爷因什么而悔恨不已？你知道吸烟、喝酒有哪些危害吗？</a:t>
            </a:r>
          </a:p>
        </p:txBody>
      </p:sp>
      <p:sp>
        <p:nvSpPr>
          <p:cNvPr id="7" name="思想气泡: 云 6"/>
          <p:cNvSpPr/>
          <p:nvPr/>
        </p:nvSpPr>
        <p:spPr>
          <a:xfrm>
            <a:off x="4965932" y="1111165"/>
            <a:ext cx="3402581" cy="2239907"/>
          </a:xfrm>
          <a:prstGeom prst="cloudCallout">
            <a:avLst>
              <a:gd name="adj1" fmla="val -54061"/>
              <a:gd name="adj2" fmla="val 5481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961" y="1896089"/>
            <a:ext cx="2319875" cy="2909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 anchor="ctr" anchorCtr="0">
            <a:norm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rPr>
              <a:t>课堂活动</a:t>
            </a:r>
          </a:p>
        </p:txBody>
      </p:sp>
      <p:sp>
        <p:nvSpPr>
          <p:cNvPr id="6" name="矩形 5"/>
          <p:cNvSpPr/>
          <p:nvPr/>
        </p:nvSpPr>
        <p:spPr>
          <a:xfrm>
            <a:off x="112078" y="718751"/>
            <a:ext cx="311407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微软雅黑"/>
                <a:ea typeface="微软雅黑"/>
                <a:sym typeface="微软雅黑"/>
              </a:rPr>
              <a:t>活动一：吸烟现象我调查</a:t>
            </a:r>
            <a:endParaRPr lang="zh-CN" altLang="zh-CN" sz="2100" b="1" dirty="0">
              <a:solidFill>
                <a:srgbClr val="0070C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9808" y="1038207"/>
            <a:ext cx="7725335" cy="200739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小组合作：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 indent="5334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xmlns="" val="200" checksum="3773799597"/>
                </a:ext>
              </a:extLst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我们初略了解了一下吸烟的危害。请你与小组同学进行合作，搜集更多的资料，详细了解一下吸烟和喝酒的危害，并把搜集到的结果分享给大家。</a:t>
            </a:r>
          </a:p>
        </p:txBody>
      </p:sp>
      <p:pic>
        <p:nvPicPr>
          <p:cNvPr id="3" name="图片 2" descr="C:/Users/ADMINI~1/AppData/Local/Temp/kaimatting/20200807114458/output_aiMatting_20200807114503.pngoutput_aiMatting_2020080711450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8791" y="2644140"/>
            <a:ext cx="2601278" cy="2386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1384</Words>
  <Application>Microsoft Office PowerPoint</Application>
  <PresentationFormat>全屏显示(16:9)</PresentationFormat>
  <Paragraphs>128</Paragraphs>
  <Slides>21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课堂引入</vt:lpstr>
      <vt:lpstr>课堂引入</vt:lpstr>
      <vt:lpstr>课堂引入</vt:lpstr>
      <vt:lpstr>课堂活动</vt:lpstr>
      <vt:lpstr>课堂活动</vt:lpstr>
      <vt:lpstr>课堂活动</vt:lpstr>
      <vt:lpstr>课堂活动</vt:lpstr>
      <vt:lpstr>课堂活动</vt:lpstr>
      <vt:lpstr>课堂活动</vt:lpstr>
      <vt:lpstr>课堂活动</vt:lpstr>
      <vt:lpstr>课堂活动</vt:lpstr>
      <vt:lpstr>课堂活动</vt:lpstr>
      <vt:lpstr>课堂活动</vt:lpstr>
      <vt:lpstr>课堂活动</vt:lpstr>
      <vt:lpstr>课堂小结</vt:lpstr>
      <vt:lpstr>精讲点拨、学科建模</vt:lpstr>
      <vt:lpstr>精讲点拨、学科建模</vt:lpstr>
      <vt:lpstr>归纳总结、拓展提升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2020-08-07T03:55:00Z</dcterms:created>
  <dcterms:modified xsi:type="dcterms:W3CDTF">2022-05-03T10:50:48Z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