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"/>
  </p:notesMasterIdLst>
  <p:sldIdLst>
    <p:sldId id="270" r:id="rId3"/>
    <p:sldId id="272" r:id="rId4"/>
    <p:sldId id="340" r:id="rId5"/>
    <p:sldId id="341" r:id="rId6"/>
    <p:sldId id="278" r:id="rId7"/>
    <p:sldId id="345" r:id="rId8"/>
    <p:sldId id="346" r:id="rId9"/>
    <p:sldId id="347" r:id="rId10"/>
    <p:sldId id="349" r:id="rId11"/>
    <p:sldId id="258" r:id="rId12"/>
    <p:sldId id="350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FCF6DA"/>
    <a:srgbClr val="FADA09"/>
    <a:srgbClr val="5C988C"/>
    <a:srgbClr val="FE95F5"/>
    <a:srgbClr val="704155"/>
    <a:srgbClr val="EB1D2A"/>
    <a:srgbClr val="52ABFF"/>
    <a:srgbClr val="FF9778"/>
    <a:srgbClr val="72C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C849C-5909-4B60-957E-3E1C55A100BA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89B63-62F1-410C-ACF9-ED174B110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55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E89B63-62F1-410C-ACF9-ED174B110F5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7778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7389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049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205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13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43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755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0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67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8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428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67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66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8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1"/>
            <a:ext cx="520700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第二单元 做聪明的消费者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100763" y="1780709"/>
            <a:ext cx="52165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5</a:t>
            </a:r>
            <a:r>
              <a:rPr lang="zh-CN" alt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合理消费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79642" y="3278554"/>
            <a:ext cx="28733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2</a:t>
            </a:r>
            <a:r>
              <a:rPr lang="zh-CN" sz="4000" b="1" dirty="0" smtClean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</a:t>
            </a:r>
            <a:r>
              <a:rPr lang="zh-CN" sz="4000" b="1" dirty="0">
                <a:solidFill>
                  <a:schemeClr val="tx1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时</a:t>
            </a:r>
          </a:p>
        </p:txBody>
      </p:sp>
      <p:pic>
        <p:nvPicPr>
          <p:cNvPr id="8" name="图片 7" descr="道德与法治三上正文（送审版）-3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609" y="1780710"/>
            <a:ext cx="1944081" cy="3500479"/>
          </a:xfrm>
          <a:prstGeom prst="rect">
            <a:avLst/>
          </a:prstGeom>
        </p:spPr>
      </p:pic>
      <p:pic>
        <p:nvPicPr>
          <p:cNvPr id="10" name="图片 9" descr="道德与法治三上正文（送审版）-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430" y="1755140"/>
            <a:ext cx="1708151" cy="351409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914790" y="473824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903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09" y="172086"/>
            <a:ext cx="398145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谈话导入，激发兴趣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23055" y="5602605"/>
            <a:ext cx="39395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 dirty="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学会合理消费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82346" y="1149350"/>
            <a:ext cx="10451465" cy="4131310"/>
            <a:chOff x="1547" y="2116"/>
            <a:chExt cx="16459" cy="6506"/>
          </a:xfrm>
        </p:grpSpPr>
        <p:sp>
          <p:nvSpPr>
            <p:cNvPr id="4" name="圆角矩形 3"/>
            <p:cNvSpPr/>
            <p:nvPr/>
          </p:nvSpPr>
          <p:spPr>
            <a:xfrm>
              <a:off x="1547" y="2575"/>
              <a:ext cx="16121" cy="564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734" y="2116"/>
              <a:ext cx="16121" cy="596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812800" fontAlgn="auto">
                <a:lnSpc>
                  <a:spcPct val="250000"/>
                </a:lnSpc>
                <a:extLst>
                  <a:ext uri="{35155182-B16C-46BC-9424-99874614C6A1}">
                    <wpsdc:indentchars xmlns:wpsdc="http://www.wps.cn/officeDocument/2017/drawingmlCustomData" xmlns="" val="200" checksum="3877492575"/>
                  </a:ext>
                </a:extLst>
              </a:pP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李霖请几位同学喝饮料，到了茶饮店，他豪气地让几位同学自己选，结果结账的时候，发现钱不够支付，他一下子脸红了，觉得非常尴尬。</a:t>
              </a:r>
            </a:p>
          </p:txBody>
        </p:sp>
        <p:pic>
          <p:nvPicPr>
            <p:cNvPr id="5" name="图片 4" descr="FFFFFFF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442" y="6181"/>
              <a:ext cx="1564" cy="2441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1101092" y="5788241"/>
            <a:ext cx="1926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rgbClr val="F7FDF1"/>
                </a:solidFill>
              </a:rPr>
              <a:t>https://www.ypppt.com/</a:t>
            </a:r>
            <a:endParaRPr lang="zh-CN" altLang="en-US" sz="120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小组讨论，认识合理消费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04845" y="1372871"/>
            <a:ext cx="8214360" cy="47089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62000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xmlns="" val="200" checksum="3688930908"/>
                </a:ext>
              </a:extLst>
            </a:pPr>
            <a:r>
              <a:rPr lang="zh-CN" altLang="en-US" sz="3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学生</a:t>
            </a:r>
            <a:r>
              <a:rPr lang="en-US" altLang="zh-CN" sz="3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生活场景：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月初得到</a:t>
            </a:r>
            <a:r>
              <a:rPr lang="en-US" alt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1500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元，立马花了</a:t>
            </a:r>
            <a:r>
              <a:rPr lang="en-US" alt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900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元给自己置办了许多新衣物，月中花了</a:t>
            </a:r>
            <a:r>
              <a:rPr lang="en-US" alt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550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元和朋友外出聚餐、赠送朋友礼物，月末十天只剩下</a:t>
            </a:r>
            <a:r>
              <a:rPr lang="en-US" alt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50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元生活费，因为需要还上个月欠朋友的</a:t>
            </a:r>
            <a:r>
              <a:rPr lang="en-US" alt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r>
              <a:rPr lang="zh-CN" altLang="en-US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元，无奈之下，只能再次向其他朋友借钱。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65" y="1210310"/>
            <a:ext cx="2764155" cy="262509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66" y="3858260"/>
            <a:ext cx="2907665" cy="2625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小组讨论，认识合理消费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04845" y="1372871"/>
            <a:ext cx="8214360" cy="47089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62000" fontAlgn="auto">
              <a:lnSpc>
                <a:spcPct val="200000"/>
              </a:lnSpc>
              <a:extLst>
                <a:ext uri="{35155182-B16C-46BC-9424-99874614C6A1}">
                  <wpsdc:indentchars xmlns:wpsdc="http://www.wps.cn/officeDocument/2017/drawingmlCustomData" xmlns="" val="200" checksum="3688930908"/>
                </a:ext>
              </a:extLst>
            </a:pPr>
            <a:r>
              <a:rPr lang="zh-CN" sz="3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</a:t>
            </a:r>
            <a:r>
              <a:rPr sz="3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生2生活场景：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月初得到1500元，去超市花了200元补充快</a:t>
            </a:r>
            <a:r>
              <a:rPr 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用完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用品，花费600元在食堂按需就餐，花费200元偶尔和朋友一起吃饭，月末有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许多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剩余</a:t>
            </a:r>
            <a:r>
              <a:rPr lang="zh-CN"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</a:t>
            </a:r>
            <a:r>
              <a:rPr sz="3000" dirty="0" err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生活费，于是拿出一半投入之前的理财项目获取收益</a:t>
            </a:r>
            <a:r>
              <a:rPr sz="30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20" y="1531622"/>
            <a:ext cx="2656840" cy="25711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51" y="4102737"/>
            <a:ext cx="2461260" cy="2148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小组讨论，认识合理消费</a:t>
            </a:r>
          </a:p>
        </p:txBody>
      </p:sp>
      <p:pic>
        <p:nvPicPr>
          <p:cNvPr id="8" name="图片 7" descr="开心的梨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" y="847090"/>
            <a:ext cx="1112520" cy="111252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06831" y="1265556"/>
            <a:ext cx="898207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这两种不同的消费方式导致的结果会有什么不同?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497331" y="2388235"/>
            <a:ext cx="3990340" cy="3577590"/>
            <a:chOff x="2358" y="3761"/>
            <a:chExt cx="6284" cy="5634"/>
          </a:xfrm>
        </p:grpSpPr>
        <p:sp>
          <p:nvSpPr>
            <p:cNvPr id="17" name="TextBox 1"/>
            <p:cNvSpPr txBox="1"/>
            <p:nvPr/>
          </p:nvSpPr>
          <p:spPr>
            <a:xfrm>
              <a:off x="2358" y="3761"/>
              <a:ext cx="6284" cy="5634"/>
            </a:xfrm>
            <a:prstGeom prst="foldedCorner">
              <a:avLst/>
            </a:prstGeom>
            <a:solidFill>
              <a:srgbClr val="DEEBF7"/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dist="101600" dir="8100000" algn="tl" rotWithShape="0">
                <a:schemeClr val="accent5">
                  <a:lumMod val="50000"/>
                  <a:alpha val="25000"/>
                </a:scheme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252000" tIns="216000" rIns="252000" bIns="0" anchor="ctr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800">
                  <a:latin typeface="楷体" panose="02010609060101010101" charset="-122"/>
                  <a:ea typeface="楷体" panose="02010609060101010101" charset="-122"/>
                </a:defRPr>
              </a:lvl1pPr>
            </a:lstStyle>
            <a:p>
              <a:pPr algn="l"/>
              <a:r>
                <a:rPr lang="zh-CN" altLang="en-US" sz="2400" dirty="0" smtClean="0"/>
                <a:t>    </a:t>
              </a:r>
              <a:endParaRPr lang="en-US" altLang="zh-CN" sz="2400" dirty="0" smtClean="0"/>
            </a:p>
            <a:p>
              <a:pPr algn="l"/>
              <a:endParaRPr lang="en-US" altLang="zh-CN" sz="2400" dirty="0"/>
            </a:p>
            <a:p>
              <a:pPr algn="l"/>
              <a:endParaRPr lang="en-US" altLang="zh-CN" sz="2400" dirty="0" smtClean="0"/>
            </a:p>
            <a:p>
              <a:pPr algn="l"/>
              <a:endParaRPr lang="en-US" altLang="zh-CN" sz="2400" dirty="0"/>
            </a:p>
            <a:p>
              <a:pPr algn="l"/>
              <a:endParaRPr lang="zh-CN" altLang="en-US" sz="24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2599" y="3902"/>
              <a:ext cx="5658" cy="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smtClean="0">
                  <a:latin typeface="楷体" panose="02010609060101010101" charset="-122"/>
                  <a:ea typeface="楷体" panose="02010609060101010101" charset="-122"/>
                </a:rPr>
                <a:t>合理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消费的好处</a:t>
              </a:r>
              <a:endParaRPr lang="zh-CN" altLang="en-US" sz="32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712" y="5074"/>
              <a:ext cx="5571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2730" y="6069"/>
              <a:ext cx="5553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730" y="7064"/>
              <a:ext cx="5553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2712" y="8059"/>
              <a:ext cx="5571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6567806" y="2382520"/>
            <a:ext cx="3990340" cy="3577590"/>
            <a:chOff x="2358" y="3761"/>
            <a:chExt cx="6284" cy="5634"/>
          </a:xfrm>
        </p:grpSpPr>
        <p:sp>
          <p:nvSpPr>
            <p:cNvPr id="16" name="TextBox 1"/>
            <p:cNvSpPr txBox="1"/>
            <p:nvPr/>
          </p:nvSpPr>
          <p:spPr>
            <a:xfrm>
              <a:off x="2358" y="3761"/>
              <a:ext cx="6284" cy="5634"/>
            </a:xfrm>
            <a:prstGeom prst="foldedCorner">
              <a:avLst/>
            </a:prstGeom>
            <a:solidFill>
              <a:srgbClr val="DEEBF7"/>
            </a:solidFill>
            <a:ln w="3175"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dist="101600" dir="8100000" algn="tl" rotWithShape="0">
                <a:schemeClr val="accent5">
                  <a:lumMod val="50000"/>
                  <a:alpha val="25000"/>
                </a:scheme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252000" tIns="216000" rIns="252000" bIns="0" anchor="ctr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800">
                  <a:latin typeface="楷体" panose="02010609060101010101" charset="-122"/>
                  <a:ea typeface="楷体" panose="02010609060101010101" charset="-122"/>
                </a:defRPr>
              </a:lvl1pPr>
            </a:lstStyle>
            <a:p>
              <a:pPr algn="l"/>
              <a:r>
                <a:rPr lang="zh-CN" altLang="en-US" sz="2400" dirty="0" smtClean="0"/>
                <a:t>    </a:t>
              </a:r>
              <a:endParaRPr lang="en-US" altLang="zh-CN" sz="2400" dirty="0" smtClean="0"/>
            </a:p>
            <a:p>
              <a:pPr algn="l"/>
              <a:endParaRPr lang="en-US" altLang="zh-CN" sz="2400" dirty="0"/>
            </a:p>
            <a:p>
              <a:pPr algn="l"/>
              <a:endParaRPr lang="en-US" altLang="zh-CN" sz="2400" dirty="0" smtClean="0"/>
            </a:p>
            <a:p>
              <a:pPr algn="l"/>
              <a:endParaRPr lang="en-US" altLang="zh-CN" sz="2400" dirty="0"/>
            </a:p>
            <a:p>
              <a:pPr algn="l"/>
              <a:endParaRPr lang="zh-CN" altLang="en-US" sz="2400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599" y="3902"/>
              <a:ext cx="5658" cy="8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smtClean="0">
                  <a:latin typeface="楷体" panose="02010609060101010101" charset="-122"/>
                  <a:ea typeface="楷体" panose="02010609060101010101" charset="-122"/>
                </a:rPr>
                <a:t>过度</a:t>
              </a:r>
              <a:r>
                <a:rPr lang="zh-CN" altLang="en-US" sz="2400" dirty="0" smtClean="0">
                  <a:latin typeface="楷体" panose="02010609060101010101" charset="-122"/>
                  <a:ea typeface="楷体" panose="02010609060101010101" charset="-122"/>
                </a:rPr>
                <a:t>消费的坏处</a:t>
              </a:r>
              <a:endParaRPr lang="zh-CN" altLang="en-US" sz="32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2712" y="5074"/>
              <a:ext cx="5571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2730" y="6069"/>
              <a:ext cx="5553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730" y="7064"/>
              <a:ext cx="5553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2712" y="8059"/>
              <a:ext cx="5571" cy="0"/>
            </a:xfrm>
            <a:prstGeom prst="line">
              <a:avLst/>
            </a:prstGeom>
            <a:ln>
              <a:solidFill>
                <a:srgbClr val="0A90D0"/>
              </a:solidFill>
              <a:prstDash val="lgDashDot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890646" y="1524636"/>
            <a:ext cx="5929631" cy="4220845"/>
            <a:chOff x="6042" y="2367"/>
            <a:chExt cx="9338" cy="6647"/>
          </a:xfrm>
        </p:grpSpPr>
        <p:sp>
          <p:nvSpPr>
            <p:cNvPr id="5" name="圆角矩形标注 4"/>
            <p:cNvSpPr/>
            <p:nvPr/>
          </p:nvSpPr>
          <p:spPr>
            <a:xfrm>
              <a:off x="6042" y="2513"/>
              <a:ext cx="9328" cy="6501"/>
            </a:xfrm>
            <a:prstGeom prst="wedgeRoundRectCallout">
              <a:avLst>
                <a:gd name="adj1" fmla="val -62673"/>
                <a:gd name="adj2" fmla="val -7529"/>
                <a:gd name="adj3" fmla="val 16667"/>
              </a:avLst>
            </a:prstGeom>
            <a:solidFill>
              <a:srgbClr val="FCF6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248" y="2367"/>
              <a:ext cx="9132" cy="634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914400" algn="l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阅读课本第</a:t>
              </a:r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41</a:t>
              </a:r>
              <a:r>
                <a:rPr lang="zh-CN" altLang="en-US" sz="32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页的阅读角，谈谈你对“由奢入俭难”的认识。养成什么样的消费习惯才能避免这种情况的出现？</a:t>
              </a:r>
            </a:p>
          </p:txBody>
        </p:sp>
      </p:grpSp>
      <p:pic>
        <p:nvPicPr>
          <p:cNvPr id="10" name="图片 9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63957" y="2137411"/>
            <a:ext cx="1969135" cy="40519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小组讨论，认识合理消费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332561" y="1849755"/>
            <a:ext cx="738664" cy="3676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量入为出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创设情境，学会合理安排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856" y="881380"/>
            <a:ext cx="11459845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近期，学校将组织春游，同学们需要自备午餐。小超市里 有许多商品供大家选购。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6610" y="3345181"/>
            <a:ext cx="10572751" cy="2364105"/>
            <a:chOff x="1286" y="4979"/>
            <a:chExt cx="16650" cy="3723"/>
          </a:xfrm>
        </p:grpSpPr>
        <p:grpSp>
          <p:nvGrpSpPr>
            <p:cNvPr id="8" name="组合 7"/>
            <p:cNvGrpSpPr/>
            <p:nvPr/>
          </p:nvGrpSpPr>
          <p:grpSpPr>
            <a:xfrm>
              <a:off x="1286" y="4979"/>
              <a:ext cx="16650" cy="2715"/>
              <a:chOff x="572" y="4979"/>
              <a:chExt cx="16650" cy="2715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2" cstate="email">
                <a:clrChange>
                  <a:clrFrom>
                    <a:srgbClr val="F8F1E6">
                      <a:alpha val="100000"/>
                    </a:srgbClr>
                  </a:clrFrom>
                  <a:clrTo>
                    <a:srgbClr val="F8F1E6">
                      <a:alpha val="100000"/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72" y="4979"/>
                <a:ext cx="6133" cy="2640"/>
              </a:xfrm>
              <a:prstGeom prst="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 rotWithShape="1">
              <a:blip r:embed="rId3" cstate="email">
                <a:clrChange>
                  <a:clrFrom>
                    <a:srgbClr val="F8F1E6">
                      <a:alpha val="100000"/>
                    </a:srgbClr>
                  </a:clrFrom>
                  <a:clrTo>
                    <a:srgbClr val="F8F1E6">
                      <a:alpha val="100000"/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7239" y="5000"/>
                <a:ext cx="4712" cy="2694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 rotWithShape="1">
              <a:blip r:embed="rId4" cstate="email">
                <a:clrChange>
                  <a:clrFrom>
                    <a:srgbClr val="F8F1E6">
                      <a:alpha val="100000"/>
                    </a:srgbClr>
                  </a:clrFrom>
                  <a:clrTo>
                    <a:srgbClr val="F8F1E6">
                      <a:alpha val="100000"/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2988" y="5340"/>
                <a:ext cx="4234" cy="2262"/>
              </a:xfrm>
              <a:prstGeom prst="rect">
                <a:avLst/>
              </a:prstGeom>
            </p:spPr>
          </p:pic>
        </p:grpSp>
        <p:sp>
          <p:nvSpPr>
            <p:cNvPr id="9" name="文本框 8"/>
            <p:cNvSpPr txBox="1"/>
            <p:nvPr/>
          </p:nvSpPr>
          <p:spPr>
            <a:xfrm>
              <a:off x="1835" y="7975"/>
              <a:ext cx="16101" cy="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6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1.5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4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         </a:t>
              </a:r>
              <a:r>
                <a:rPr lang="en-US" altLang="zh-CN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</a:t>
              </a:r>
              <a:r>
                <a:rPr lang="zh-CN" altLang="en-US" sz="24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元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74916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创设情境，学会合理安排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1" t="-866" r="-303"/>
          <a:stretch>
            <a:fillRect/>
          </a:stretch>
        </p:blipFill>
        <p:spPr>
          <a:xfrm>
            <a:off x="1923417" y="1131570"/>
            <a:ext cx="6849745" cy="54330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965531" y="1849755"/>
            <a:ext cx="738664" cy="3676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合理安排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04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91172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辩论明理，树立节约意识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EFC">
                  <a:alpha val="100000"/>
                </a:srgbClr>
              </a:clrFrom>
              <a:clrTo>
                <a:srgbClr val="FFFEF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5321" y="2071372"/>
            <a:ext cx="4899660" cy="339153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948046" y="2127886"/>
            <a:ext cx="5772151" cy="3966210"/>
            <a:chOff x="9367" y="3351"/>
            <a:chExt cx="9090" cy="6246"/>
          </a:xfrm>
        </p:grpSpPr>
        <p:pic>
          <p:nvPicPr>
            <p:cNvPr id="10" name="图片 9" descr="道德与法治三上正文（送审版）-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89" y="5136"/>
              <a:ext cx="2168" cy="4461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9367" y="3351"/>
              <a:ext cx="6534" cy="4371"/>
              <a:chOff x="9231" y="2991"/>
              <a:chExt cx="6534" cy="4371"/>
            </a:xfrm>
          </p:grpSpPr>
          <p:sp>
            <p:nvSpPr>
              <p:cNvPr id="6" name="圆角矩形标注 5"/>
              <p:cNvSpPr/>
              <p:nvPr/>
            </p:nvSpPr>
            <p:spPr>
              <a:xfrm>
                <a:off x="9281" y="2991"/>
                <a:ext cx="6433" cy="4371"/>
              </a:xfrm>
              <a:prstGeom prst="wedgeRoundRectCallout">
                <a:avLst>
                  <a:gd name="adj1" fmla="val 56901"/>
                  <a:gd name="adj2" fmla="val 23896"/>
                  <a:gd name="adj3" fmla="val 1666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9231" y="3038"/>
                <a:ext cx="6534" cy="407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indent="914400" algn="l" fontAlgn="auto">
                  <a:lnSpc>
                    <a:spcPct val="18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000" dirty="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  <a:sym typeface="+mn-ea"/>
                  </a:rPr>
                  <a:t>阅读课本第</a:t>
                </a:r>
                <a:r>
                  <a:rPr lang="en-US" altLang="zh-CN" sz="3000" dirty="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  <a:sym typeface="+mn-ea"/>
                  </a:rPr>
                  <a:t>43</a:t>
                </a:r>
                <a:r>
                  <a:rPr lang="zh-CN" altLang="en-US" sz="3000" dirty="0">
                    <a:latin typeface="楷体" panose="02010609060101010101" charset="-122"/>
                    <a:ea typeface="楷体" panose="02010609060101010101" charset="-122"/>
                    <a:cs typeface="楷体" panose="02010609060101010101" charset="-122"/>
                    <a:sym typeface="+mn-ea"/>
                  </a:rPr>
                  <a:t>页的阅读角，你赞成谁的观点？请说说你的理由。</a:t>
                </a: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6481445" y="5351780"/>
            <a:ext cx="3082291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3600">
                <a:solidFill>
                  <a:srgbClr val="FF0000"/>
                </a:solidFill>
                <a:latin typeface="幼圆" panose="02010509060101010101" charset="-122"/>
                <a:ea typeface="幼圆" panose="02010509060101010101" charset="-122"/>
              </a:rPr>
              <a:t>节约意识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81712" y="1134746"/>
            <a:ext cx="946594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/>
              <a:t>班级小辩论：家庭条件好的同学是否也要注意节约？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1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134,&quot;width&quot;:4353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134,&quot;width&quot;:4579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422</Words>
  <Application>Microsoft Office PowerPoint</Application>
  <PresentationFormat>宽屏</PresentationFormat>
  <Paragraphs>57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92</cp:revision>
  <dcterms:created xsi:type="dcterms:W3CDTF">2020-05-18T00:36:00Z</dcterms:created>
  <dcterms:modified xsi:type="dcterms:W3CDTF">2022-04-28T02:34:25Z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