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2"/>
    <p:sldMasterId id="2147483668" r:id="rId3"/>
  </p:sldMasterIdLst>
  <p:notesMasterIdLst>
    <p:notesMasterId r:id="rId36"/>
  </p:notesMasterIdLst>
  <p:sldIdLst>
    <p:sldId id="259" r:id="rId4"/>
    <p:sldId id="260" r:id="rId5"/>
    <p:sldId id="261" r:id="rId6"/>
    <p:sldId id="283" r:id="rId7"/>
    <p:sldId id="284" r:id="rId8"/>
    <p:sldId id="285" r:id="rId9"/>
    <p:sldId id="286" r:id="rId10"/>
    <p:sldId id="287" r:id="rId11"/>
    <p:sldId id="288" r:id="rId12"/>
    <p:sldId id="289" r:id="rId13"/>
    <p:sldId id="291" r:id="rId14"/>
    <p:sldId id="290" r:id="rId15"/>
    <p:sldId id="293" r:id="rId16"/>
    <p:sldId id="292" r:id="rId17"/>
    <p:sldId id="295" r:id="rId18"/>
    <p:sldId id="294" r:id="rId19"/>
    <p:sldId id="296" r:id="rId20"/>
    <p:sldId id="297" r:id="rId21"/>
    <p:sldId id="301" r:id="rId22"/>
    <p:sldId id="298" r:id="rId23"/>
    <p:sldId id="302" r:id="rId24"/>
    <p:sldId id="299" r:id="rId25"/>
    <p:sldId id="303" r:id="rId26"/>
    <p:sldId id="300" r:id="rId27"/>
    <p:sldId id="304" r:id="rId28"/>
    <p:sldId id="305" r:id="rId29"/>
    <p:sldId id="306" r:id="rId30"/>
    <p:sldId id="307" r:id="rId31"/>
    <p:sldId id="308" r:id="rId32"/>
    <p:sldId id="310" r:id="rId33"/>
    <p:sldId id="311" r:id="rId34"/>
    <p:sldId id="312" r:id="rId35"/>
  </p:sldIdLst>
  <p:sldSz cx="12192000" cy="6858000"/>
  <p:notesSz cx="6858000" cy="9144000"/>
  <p:custDataLst>
    <p:tags r:id="rId3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4224" userDrawn="1">
          <p15:clr>
            <a:srgbClr val="A4A3A4"/>
          </p15:clr>
        </p15:guide>
        <p15:guide id="3" orient="horz" pos="1071" userDrawn="1">
          <p15:clr>
            <a:srgbClr val="A4A3A4"/>
          </p15:clr>
        </p15:guide>
        <p15:guide id="4" orient="horz" pos="1412" userDrawn="1">
          <p15:clr>
            <a:srgbClr val="A4A3A4"/>
          </p15:clr>
        </p15:guide>
        <p15:guide id="5" pos="483" userDrawn="1">
          <p15:clr>
            <a:srgbClr val="A4A3A4"/>
          </p15:clr>
        </p15:guide>
        <p15:guide id="6" pos="719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ECF3"/>
    <a:srgbClr val="FF9409"/>
    <a:srgbClr val="2E7E38"/>
    <a:srgbClr val="DEE0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984" y="114"/>
      </p:cViewPr>
      <p:guideLst>
        <p:guide pos="3840"/>
        <p:guide orient="horz" pos="4224"/>
        <p:guide orient="horz" pos="1071"/>
        <p:guide orient="horz" pos="1412"/>
        <p:guide pos="483"/>
        <p:guide pos="7197"/>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42"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257262-CA5B-41CB-B033-67CCF35F8904}" type="datetimeFigureOut">
              <a:rPr lang="zh-CN" altLang="en-US" smtClean="0"/>
              <a:t>2022/4/27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854285-8A2F-4A13-99AC-D41DAEA8FB83}" type="slidenum">
              <a:rPr lang="zh-CN" altLang="en-US" smtClean="0"/>
              <a:t>‹#›</a:t>
            </a:fld>
            <a:endParaRPr lang="zh-CN" altLang="en-US"/>
          </a:p>
        </p:txBody>
      </p:sp>
    </p:spTree>
    <p:extLst>
      <p:ext uri="{BB962C8B-B14F-4D97-AF65-F5344CB8AC3E}">
        <p14:creationId xmlns:p14="http://schemas.microsoft.com/office/powerpoint/2010/main" val="2321855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242888" y="1431925"/>
            <a:ext cx="6872287" cy="3865563"/>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56340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511155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1703701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FE854285-8A2F-4A13-99AC-D41DAEA8FB83}" type="slidenum">
              <a:rPr lang="zh-CN" altLang="en-US" smtClean="0"/>
              <a:t>16</a:t>
            </a:fld>
            <a:endParaRPr lang="zh-CN" altLang="en-US"/>
          </a:p>
        </p:txBody>
      </p:sp>
    </p:spTree>
    <p:extLst>
      <p:ext uri="{BB962C8B-B14F-4D97-AF65-F5344CB8AC3E}">
        <p14:creationId xmlns:p14="http://schemas.microsoft.com/office/powerpoint/2010/main" val="1001380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30</a:t>
            </a:fld>
            <a:endParaRPr lang="zh-CN" altLang="en-US"/>
          </a:p>
        </p:txBody>
      </p:sp>
    </p:spTree>
    <p:extLst>
      <p:ext uri="{BB962C8B-B14F-4D97-AF65-F5344CB8AC3E}">
        <p14:creationId xmlns:p14="http://schemas.microsoft.com/office/powerpoint/2010/main" val="4146161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242888" y="1431925"/>
            <a:ext cx="6872287" cy="3865563"/>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100518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069450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首页">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81C3A1DE-4D53-4F73-A032-185288FCF33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内页1">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2F30C228-D1FD-45D6-A82C-453010FB304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grpSp>
        <p:nvGrpSpPr>
          <p:cNvPr id="13" name="组合 12">
            <a:extLst>
              <a:ext uri="{FF2B5EF4-FFF2-40B4-BE49-F238E27FC236}">
                <a16:creationId xmlns:a16="http://schemas.microsoft.com/office/drawing/2014/main" xmlns="" id="{13B7E704-C0D9-42A4-9B7C-A674FF9A14F6}"/>
              </a:ext>
            </a:extLst>
          </p:cNvPr>
          <p:cNvGrpSpPr/>
          <p:nvPr userDrawn="1"/>
        </p:nvGrpSpPr>
        <p:grpSpPr>
          <a:xfrm>
            <a:off x="240665" y="182880"/>
            <a:ext cx="965200" cy="1009015"/>
            <a:chOff x="11295" y="1307"/>
            <a:chExt cx="3874" cy="4046"/>
          </a:xfrm>
        </p:grpSpPr>
        <p:pic>
          <p:nvPicPr>
            <p:cNvPr id="14" name="图片 13" descr="f7d30ea4b628d33971365e72821aa1c5">
              <a:extLst>
                <a:ext uri="{FF2B5EF4-FFF2-40B4-BE49-F238E27FC236}">
                  <a16:creationId xmlns:a16="http://schemas.microsoft.com/office/drawing/2014/main" xmlns="" id="{DF3B67B5-B13C-4929-990E-32BE3C6F304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5" name="文本框 14">
              <a:extLst>
                <a:ext uri="{FF2B5EF4-FFF2-40B4-BE49-F238E27FC236}">
                  <a16:creationId xmlns:a16="http://schemas.microsoft.com/office/drawing/2014/main" xmlns="" id="{A1B78269-7A89-4EF4-A89A-6B80C5302DEB}"/>
                </a:ext>
              </a:extLst>
            </p:cNvPr>
            <p:cNvSpPr txBox="1"/>
            <p:nvPr/>
          </p:nvSpPr>
          <p:spPr>
            <a:xfrm rot="20760000">
              <a:off x="12314" y="2289"/>
              <a:ext cx="2229" cy="1851"/>
            </a:xfrm>
            <a:prstGeom prst="rect">
              <a:avLst/>
            </a:prstGeom>
            <a:noFill/>
          </p:spPr>
          <p:txBody>
            <a:bodyPr wrap="square" rtlCol="0">
              <a:spAutoFit/>
            </a:bodyPr>
            <a:lstStyle/>
            <a:p>
              <a:pPr algn="ctr"/>
              <a:r>
                <a:rPr lang="en-US" altLang="zh-CN" sz="2400" dirty="0">
                  <a:latin typeface="锐字工房洪荒之光中黑简1.0" panose="02010600030101010101" charset="-122"/>
                  <a:ea typeface="锐字工房洪荒之光中黑简1.0" panose="02010600030101010101" charset="-122"/>
                </a:rPr>
                <a:t>7</a:t>
              </a:r>
            </a:p>
          </p:txBody>
        </p:sp>
      </p:grpSp>
      <p:sp>
        <p:nvSpPr>
          <p:cNvPr id="16" name="文本框 15">
            <a:extLst>
              <a:ext uri="{FF2B5EF4-FFF2-40B4-BE49-F238E27FC236}">
                <a16:creationId xmlns:a16="http://schemas.microsoft.com/office/drawing/2014/main" xmlns="" id="{82228D38-A530-43BA-9EAE-279A9451BB71}"/>
              </a:ext>
            </a:extLst>
          </p:cNvPr>
          <p:cNvSpPr txBox="1"/>
          <p:nvPr userDrawn="1"/>
        </p:nvSpPr>
        <p:spPr>
          <a:xfrm>
            <a:off x="1339214" y="304864"/>
            <a:ext cx="4058285" cy="830997"/>
          </a:xfrm>
          <a:prstGeom prst="rect">
            <a:avLst/>
          </a:prstGeom>
          <a:noFill/>
        </p:spPr>
        <p:txBody>
          <a:bodyPr wrap="square" rtlCol="0">
            <a:spAutoFit/>
          </a:bodyPr>
          <a:lstStyle>
            <a:defPPr>
              <a:defRPr lang="en-US"/>
            </a:defPPr>
            <a:lvl1pPr>
              <a:defRPr sz="4800" b="1" cap="all">
                <a:ln w="19050">
                  <a:solidFill>
                    <a:schemeClr val="bg1"/>
                  </a:solidFill>
                </a:ln>
                <a:solidFill>
                  <a:srgbClr val="FF940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人身意外伤害</a:t>
            </a:r>
          </a:p>
        </p:txBody>
      </p:sp>
      <p:pic>
        <p:nvPicPr>
          <p:cNvPr id="17" name="图片 16">
            <a:extLst>
              <a:ext uri="{FF2B5EF4-FFF2-40B4-BE49-F238E27FC236}">
                <a16:creationId xmlns:a16="http://schemas.microsoft.com/office/drawing/2014/main" xmlns="" id="{DE6E571F-4E38-4030-8750-3E15E71BE73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t="-7788"/>
          <a:stretch/>
        </p:blipFill>
        <p:spPr>
          <a:xfrm rot="19200000" flipH="1">
            <a:off x="10450720" y="-272993"/>
            <a:ext cx="2195781" cy="1560973"/>
          </a:xfrm>
          <a:prstGeom prst="ellipse">
            <a:avLst/>
          </a:prstGeom>
          <a:effectLst>
            <a:outerShdw blurRad="50800" dist="38100" dir="2700000" algn="tl" rotWithShape="0">
              <a:prstClr val="black">
                <a:alpha val="40000"/>
              </a:prstClr>
            </a:outerShdw>
          </a:effectLst>
        </p:spPr>
      </p:pic>
      <p:pic>
        <p:nvPicPr>
          <p:cNvPr id="18" name="图片 17">
            <a:extLst>
              <a:ext uri="{FF2B5EF4-FFF2-40B4-BE49-F238E27FC236}">
                <a16:creationId xmlns:a16="http://schemas.microsoft.com/office/drawing/2014/main" xmlns="" id="{A60AB06A-8659-41E3-86CD-33F519FAC8A0}"/>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24829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351546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48627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65989" y="6712093"/>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extLst>
      <p:ext uri="{BB962C8B-B14F-4D97-AF65-F5344CB8AC3E}">
        <p14:creationId xmlns:p14="http://schemas.microsoft.com/office/powerpoint/2010/main" val="28276888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261708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2022/4/27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33787121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2022/4/27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40583906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6897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1930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7901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EFDB28E8-115C-477D-902A-71A770DC290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spTree>
    <p:extLst>
      <p:ext uri="{BB962C8B-B14F-4D97-AF65-F5344CB8AC3E}">
        <p14:creationId xmlns:p14="http://schemas.microsoft.com/office/powerpoint/2010/main" val="757079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94410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89256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03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30699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3302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59731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64988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33678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5472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54B7BCF9-2597-453B-A565-2B461FEA496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spTree>
    <p:extLst>
      <p:ext uri="{BB962C8B-B14F-4D97-AF65-F5344CB8AC3E}">
        <p14:creationId xmlns:p14="http://schemas.microsoft.com/office/powerpoint/2010/main" val="3479812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2F30C228-D1FD-45D6-A82C-453010FB304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grpSp>
        <p:nvGrpSpPr>
          <p:cNvPr id="13" name="组合 12">
            <a:extLst>
              <a:ext uri="{FF2B5EF4-FFF2-40B4-BE49-F238E27FC236}">
                <a16:creationId xmlns:a16="http://schemas.microsoft.com/office/drawing/2014/main" xmlns="" id="{13B7E704-C0D9-42A4-9B7C-A674FF9A14F6}"/>
              </a:ext>
            </a:extLst>
          </p:cNvPr>
          <p:cNvGrpSpPr/>
          <p:nvPr userDrawn="1"/>
        </p:nvGrpSpPr>
        <p:grpSpPr>
          <a:xfrm>
            <a:off x="240665" y="182880"/>
            <a:ext cx="965200" cy="1009015"/>
            <a:chOff x="11295" y="1307"/>
            <a:chExt cx="3874" cy="4046"/>
          </a:xfrm>
        </p:grpSpPr>
        <p:pic>
          <p:nvPicPr>
            <p:cNvPr id="14" name="图片 13" descr="f7d30ea4b628d33971365e72821aa1c5">
              <a:extLst>
                <a:ext uri="{FF2B5EF4-FFF2-40B4-BE49-F238E27FC236}">
                  <a16:creationId xmlns:a16="http://schemas.microsoft.com/office/drawing/2014/main" xmlns="" id="{DF3B67B5-B13C-4929-990E-32BE3C6F304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5" name="文本框 14">
              <a:extLst>
                <a:ext uri="{FF2B5EF4-FFF2-40B4-BE49-F238E27FC236}">
                  <a16:creationId xmlns:a16="http://schemas.microsoft.com/office/drawing/2014/main" xmlns="" id="{A1B78269-7A89-4EF4-A89A-6B80C5302DEB}"/>
                </a:ext>
              </a:extLst>
            </p:cNvPr>
            <p:cNvSpPr txBox="1"/>
            <p:nvPr/>
          </p:nvSpPr>
          <p:spPr>
            <a:xfrm rot="20760000">
              <a:off x="12314" y="2298"/>
              <a:ext cx="2229" cy="1833"/>
            </a:xfrm>
            <a:prstGeom prst="rect">
              <a:avLst/>
            </a:prstGeom>
            <a:noFill/>
          </p:spPr>
          <p:txBody>
            <a:bodyPr wrap="square" rtlCol="0">
              <a:spAutoFit/>
            </a:bodyPr>
            <a:lstStyle/>
            <a:p>
              <a:pPr algn="ctr"/>
              <a:r>
                <a:rPr lang="en-US" altLang="zh-CN" sz="2400">
                  <a:latin typeface="锐字工房洪荒之光中黑简1.0" panose="02010600030101010101" charset="-122"/>
                  <a:ea typeface="锐字工房洪荒之光中黑简1.0" panose="02010600030101010101" charset="-122"/>
                </a:rPr>
                <a:t>1</a:t>
              </a:r>
            </a:p>
          </p:txBody>
        </p:sp>
      </p:grpSp>
      <p:sp>
        <p:nvSpPr>
          <p:cNvPr id="16" name="文本框 15">
            <a:extLst>
              <a:ext uri="{FF2B5EF4-FFF2-40B4-BE49-F238E27FC236}">
                <a16:creationId xmlns:a16="http://schemas.microsoft.com/office/drawing/2014/main" xmlns="" id="{82228D38-A530-43BA-9EAE-279A9451BB71}"/>
              </a:ext>
            </a:extLst>
          </p:cNvPr>
          <p:cNvSpPr txBox="1"/>
          <p:nvPr userDrawn="1"/>
        </p:nvSpPr>
        <p:spPr>
          <a:xfrm>
            <a:off x="1339214" y="304864"/>
            <a:ext cx="6687185" cy="830997"/>
          </a:xfrm>
          <a:prstGeom prst="rect">
            <a:avLst/>
          </a:prstGeom>
          <a:noFill/>
        </p:spPr>
        <p:txBody>
          <a:bodyPr wrap="square" rtlCol="0">
            <a:spAutoFit/>
          </a:bodyPr>
          <a:lstStyle/>
          <a:p>
            <a:r>
              <a:rPr lang="zh-CN" altLang="en-US" sz="4800" b="1" kern="1200" cap="all" dirty="0">
                <a:ln w="19050">
                  <a:solidFill>
                    <a:schemeClr val="bg1"/>
                  </a:solidFill>
                </a:ln>
                <a:solidFill>
                  <a:srgbClr val="FF940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sym typeface="Calibri" panose="020F0502020204030204" charset="0"/>
              </a:rPr>
              <a:t>气道异物梗阻</a:t>
            </a:r>
          </a:p>
        </p:txBody>
      </p:sp>
      <p:pic>
        <p:nvPicPr>
          <p:cNvPr id="17" name="图片 16">
            <a:extLst>
              <a:ext uri="{FF2B5EF4-FFF2-40B4-BE49-F238E27FC236}">
                <a16:creationId xmlns:a16="http://schemas.microsoft.com/office/drawing/2014/main" xmlns="" id="{DE6E571F-4E38-4030-8750-3E15E71BE73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t="-7788"/>
          <a:stretch/>
        </p:blipFill>
        <p:spPr>
          <a:xfrm rot="19200000" flipH="1">
            <a:off x="10450720" y="-272993"/>
            <a:ext cx="2195781" cy="1560973"/>
          </a:xfrm>
          <a:prstGeom prst="ellipse">
            <a:avLst/>
          </a:prstGeom>
          <a:effectLst>
            <a:outerShdw blurRad="50800" dist="38100" dir="2700000" algn="tl" rotWithShape="0">
              <a:prstClr val="black">
                <a:alpha val="40000"/>
              </a:prstClr>
            </a:outerShdw>
          </a:effectLst>
        </p:spPr>
      </p:pic>
      <p:pic>
        <p:nvPicPr>
          <p:cNvPr id="18" name="图片 17">
            <a:extLst>
              <a:ext uri="{FF2B5EF4-FFF2-40B4-BE49-F238E27FC236}">
                <a16:creationId xmlns:a16="http://schemas.microsoft.com/office/drawing/2014/main" xmlns="" id="{A60AB06A-8659-41E3-86CD-33F519FAC8A0}"/>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4538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页1">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2F30C228-D1FD-45D6-A82C-453010FB304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grpSp>
        <p:nvGrpSpPr>
          <p:cNvPr id="13" name="组合 12">
            <a:extLst>
              <a:ext uri="{FF2B5EF4-FFF2-40B4-BE49-F238E27FC236}">
                <a16:creationId xmlns:a16="http://schemas.microsoft.com/office/drawing/2014/main" xmlns="" id="{13B7E704-C0D9-42A4-9B7C-A674FF9A14F6}"/>
              </a:ext>
            </a:extLst>
          </p:cNvPr>
          <p:cNvGrpSpPr/>
          <p:nvPr userDrawn="1"/>
        </p:nvGrpSpPr>
        <p:grpSpPr>
          <a:xfrm>
            <a:off x="240665" y="182880"/>
            <a:ext cx="965200" cy="1009015"/>
            <a:chOff x="11295" y="1307"/>
            <a:chExt cx="3874" cy="4046"/>
          </a:xfrm>
        </p:grpSpPr>
        <p:pic>
          <p:nvPicPr>
            <p:cNvPr id="14" name="图片 13" descr="f7d30ea4b628d33971365e72821aa1c5">
              <a:extLst>
                <a:ext uri="{FF2B5EF4-FFF2-40B4-BE49-F238E27FC236}">
                  <a16:creationId xmlns:a16="http://schemas.microsoft.com/office/drawing/2014/main" xmlns="" id="{DF3B67B5-B13C-4929-990E-32BE3C6F304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5" name="文本框 14">
              <a:extLst>
                <a:ext uri="{FF2B5EF4-FFF2-40B4-BE49-F238E27FC236}">
                  <a16:creationId xmlns:a16="http://schemas.microsoft.com/office/drawing/2014/main" xmlns="" id="{A1B78269-7A89-4EF4-A89A-6B80C5302DEB}"/>
                </a:ext>
              </a:extLst>
            </p:cNvPr>
            <p:cNvSpPr txBox="1"/>
            <p:nvPr/>
          </p:nvSpPr>
          <p:spPr>
            <a:xfrm rot="20760000">
              <a:off x="12314" y="2289"/>
              <a:ext cx="2229" cy="1851"/>
            </a:xfrm>
            <a:prstGeom prst="rect">
              <a:avLst/>
            </a:prstGeom>
            <a:noFill/>
          </p:spPr>
          <p:txBody>
            <a:bodyPr wrap="square" rtlCol="0">
              <a:spAutoFit/>
            </a:bodyPr>
            <a:lstStyle/>
            <a:p>
              <a:pPr algn="ctr"/>
              <a:r>
                <a:rPr lang="en-US" altLang="zh-CN" sz="2400" dirty="0">
                  <a:latin typeface="锐字工房洪荒之光中黑简1.0" panose="02010600030101010101" charset="-122"/>
                  <a:ea typeface="锐字工房洪荒之光中黑简1.0" panose="02010600030101010101" charset="-122"/>
                </a:rPr>
                <a:t>2</a:t>
              </a:r>
            </a:p>
          </p:txBody>
        </p:sp>
      </p:grpSp>
      <p:sp>
        <p:nvSpPr>
          <p:cNvPr id="16" name="文本框 15">
            <a:extLst>
              <a:ext uri="{FF2B5EF4-FFF2-40B4-BE49-F238E27FC236}">
                <a16:creationId xmlns:a16="http://schemas.microsoft.com/office/drawing/2014/main" xmlns="" id="{82228D38-A530-43BA-9EAE-279A9451BB71}"/>
              </a:ext>
            </a:extLst>
          </p:cNvPr>
          <p:cNvSpPr txBox="1"/>
          <p:nvPr userDrawn="1"/>
        </p:nvSpPr>
        <p:spPr>
          <a:xfrm>
            <a:off x="1339215" y="304864"/>
            <a:ext cx="3706370" cy="830997"/>
          </a:xfrm>
          <a:prstGeom prst="rect">
            <a:avLst/>
          </a:prstGeom>
          <a:noFill/>
        </p:spPr>
        <p:txBody>
          <a:bodyPr wrap="square" rtlCol="0">
            <a:spAutoFit/>
          </a:bodyPr>
          <a:lstStyle>
            <a:defPPr>
              <a:defRPr lang="en-US"/>
            </a:defPPr>
            <a:lvl1pPr>
              <a:defRPr sz="4800" b="1" cap="all">
                <a:ln w="19050">
                  <a:solidFill>
                    <a:schemeClr val="bg1"/>
                  </a:solidFill>
                </a:ln>
                <a:solidFill>
                  <a:srgbClr val="FF940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sym typeface="Calibri" panose="020F0502020204030204" charset="0"/>
              </a:rPr>
              <a:t>溺水</a:t>
            </a:r>
          </a:p>
        </p:txBody>
      </p:sp>
      <p:pic>
        <p:nvPicPr>
          <p:cNvPr id="17" name="图片 16">
            <a:extLst>
              <a:ext uri="{FF2B5EF4-FFF2-40B4-BE49-F238E27FC236}">
                <a16:creationId xmlns:a16="http://schemas.microsoft.com/office/drawing/2014/main" xmlns="" id="{DE6E571F-4E38-4030-8750-3E15E71BE73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t="-7788"/>
          <a:stretch/>
        </p:blipFill>
        <p:spPr>
          <a:xfrm rot="19200000" flipH="1">
            <a:off x="10450720" y="-272993"/>
            <a:ext cx="2195781" cy="1560973"/>
          </a:xfrm>
          <a:prstGeom prst="ellipse">
            <a:avLst/>
          </a:prstGeom>
          <a:effectLst>
            <a:outerShdw blurRad="50800" dist="38100" dir="2700000" algn="tl" rotWithShape="0">
              <a:prstClr val="black">
                <a:alpha val="40000"/>
              </a:prstClr>
            </a:outerShdw>
          </a:effectLst>
        </p:spPr>
      </p:pic>
      <p:pic>
        <p:nvPicPr>
          <p:cNvPr id="18" name="图片 17">
            <a:extLst>
              <a:ext uri="{FF2B5EF4-FFF2-40B4-BE49-F238E27FC236}">
                <a16:creationId xmlns:a16="http://schemas.microsoft.com/office/drawing/2014/main" xmlns="" id="{A60AB06A-8659-41E3-86CD-33F519FAC8A0}"/>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30121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内页1">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2F30C228-D1FD-45D6-A82C-453010FB304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grpSp>
        <p:nvGrpSpPr>
          <p:cNvPr id="13" name="组合 12">
            <a:extLst>
              <a:ext uri="{FF2B5EF4-FFF2-40B4-BE49-F238E27FC236}">
                <a16:creationId xmlns:a16="http://schemas.microsoft.com/office/drawing/2014/main" xmlns="" id="{13B7E704-C0D9-42A4-9B7C-A674FF9A14F6}"/>
              </a:ext>
            </a:extLst>
          </p:cNvPr>
          <p:cNvGrpSpPr/>
          <p:nvPr userDrawn="1"/>
        </p:nvGrpSpPr>
        <p:grpSpPr>
          <a:xfrm>
            <a:off x="240665" y="182880"/>
            <a:ext cx="965200" cy="1009015"/>
            <a:chOff x="11295" y="1307"/>
            <a:chExt cx="3874" cy="4046"/>
          </a:xfrm>
        </p:grpSpPr>
        <p:pic>
          <p:nvPicPr>
            <p:cNvPr id="14" name="图片 13" descr="f7d30ea4b628d33971365e72821aa1c5">
              <a:extLst>
                <a:ext uri="{FF2B5EF4-FFF2-40B4-BE49-F238E27FC236}">
                  <a16:creationId xmlns:a16="http://schemas.microsoft.com/office/drawing/2014/main" xmlns="" id="{DF3B67B5-B13C-4929-990E-32BE3C6F304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5" name="文本框 14">
              <a:extLst>
                <a:ext uri="{FF2B5EF4-FFF2-40B4-BE49-F238E27FC236}">
                  <a16:creationId xmlns:a16="http://schemas.microsoft.com/office/drawing/2014/main" xmlns="" id="{A1B78269-7A89-4EF4-A89A-6B80C5302DEB}"/>
                </a:ext>
              </a:extLst>
            </p:cNvPr>
            <p:cNvSpPr txBox="1"/>
            <p:nvPr/>
          </p:nvSpPr>
          <p:spPr>
            <a:xfrm rot="20760000">
              <a:off x="12314" y="2289"/>
              <a:ext cx="2229" cy="1851"/>
            </a:xfrm>
            <a:prstGeom prst="rect">
              <a:avLst/>
            </a:prstGeom>
            <a:noFill/>
          </p:spPr>
          <p:txBody>
            <a:bodyPr wrap="square" rtlCol="0">
              <a:spAutoFit/>
            </a:bodyPr>
            <a:lstStyle/>
            <a:p>
              <a:pPr algn="ctr"/>
              <a:r>
                <a:rPr lang="en-US" altLang="zh-CN" sz="2400" dirty="0">
                  <a:latin typeface="锐字工房洪荒之光中黑简1.0" panose="02010600030101010101" charset="-122"/>
                  <a:ea typeface="锐字工房洪荒之光中黑简1.0" panose="02010600030101010101" charset="-122"/>
                </a:rPr>
                <a:t>3</a:t>
              </a:r>
            </a:p>
          </p:txBody>
        </p:sp>
      </p:grpSp>
      <p:sp>
        <p:nvSpPr>
          <p:cNvPr id="16" name="文本框 15">
            <a:extLst>
              <a:ext uri="{FF2B5EF4-FFF2-40B4-BE49-F238E27FC236}">
                <a16:creationId xmlns:a16="http://schemas.microsoft.com/office/drawing/2014/main" xmlns="" id="{82228D38-A530-43BA-9EAE-279A9451BB71}"/>
              </a:ext>
            </a:extLst>
          </p:cNvPr>
          <p:cNvSpPr txBox="1"/>
          <p:nvPr userDrawn="1"/>
        </p:nvSpPr>
        <p:spPr>
          <a:xfrm>
            <a:off x="1339215" y="304864"/>
            <a:ext cx="3706370" cy="830997"/>
          </a:xfrm>
          <a:prstGeom prst="rect">
            <a:avLst/>
          </a:prstGeom>
          <a:noFill/>
        </p:spPr>
        <p:txBody>
          <a:bodyPr wrap="square" rtlCol="0">
            <a:spAutoFit/>
          </a:bodyPr>
          <a:lstStyle>
            <a:defPPr>
              <a:defRPr lang="en-US"/>
            </a:defPPr>
            <a:lvl1pPr>
              <a:defRPr sz="4800" b="1" cap="all">
                <a:ln w="19050">
                  <a:solidFill>
                    <a:schemeClr val="bg1"/>
                  </a:solidFill>
                </a:ln>
                <a:solidFill>
                  <a:srgbClr val="FF940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sym typeface="Calibri" panose="020F0502020204030204" charset="0"/>
              </a:rPr>
              <a:t>中暑</a:t>
            </a:r>
          </a:p>
        </p:txBody>
      </p:sp>
      <p:pic>
        <p:nvPicPr>
          <p:cNvPr id="17" name="图片 16">
            <a:extLst>
              <a:ext uri="{FF2B5EF4-FFF2-40B4-BE49-F238E27FC236}">
                <a16:creationId xmlns:a16="http://schemas.microsoft.com/office/drawing/2014/main" xmlns="" id="{DE6E571F-4E38-4030-8750-3E15E71BE73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t="-7788"/>
          <a:stretch/>
        </p:blipFill>
        <p:spPr>
          <a:xfrm rot="19200000" flipH="1">
            <a:off x="10450720" y="-272993"/>
            <a:ext cx="2195781" cy="1560973"/>
          </a:xfrm>
          <a:prstGeom prst="ellipse">
            <a:avLst/>
          </a:prstGeom>
          <a:effectLst>
            <a:outerShdw blurRad="50800" dist="38100" dir="2700000" algn="tl" rotWithShape="0">
              <a:prstClr val="black">
                <a:alpha val="40000"/>
              </a:prstClr>
            </a:outerShdw>
          </a:effectLst>
        </p:spPr>
      </p:pic>
      <p:pic>
        <p:nvPicPr>
          <p:cNvPr id="18" name="图片 17">
            <a:extLst>
              <a:ext uri="{FF2B5EF4-FFF2-40B4-BE49-F238E27FC236}">
                <a16:creationId xmlns:a16="http://schemas.microsoft.com/office/drawing/2014/main" xmlns="" id="{A60AB06A-8659-41E3-86CD-33F519FAC8A0}"/>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787525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内页1">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2F30C228-D1FD-45D6-A82C-453010FB304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grpSp>
        <p:nvGrpSpPr>
          <p:cNvPr id="13" name="组合 12">
            <a:extLst>
              <a:ext uri="{FF2B5EF4-FFF2-40B4-BE49-F238E27FC236}">
                <a16:creationId xmlns:a16="http://schemas.microsoft.com/office/drawing/2014/main" xmlns="" id="{13B7E704-C0D9-42A4-9B7C-A674FF9A14F6}"/>
              </a:ext>
            </a:extLst>
          </p:cNvPr>
          <p:cNvGrpSpPr/>
          <p:nvPr userDrawn="1"/>
        </p:nvGrpSpPr>
        <p:grpSpPr>
          <a:xfrm>
            <a:off x="240665" y="182880"/>
            <a:ext cx="965200" cy="1009015"/>
            <a:chOff x="11295" y="1307"/>
            <a:chExt cx="3874" cy="4046"/>
          </a:xfrm>
        </p:grpSpPr>
        <p:pic>
          <p:nvPicPr>
            <p:cNvPr id="14" name="图片 13" descr="f7d30ea4b628d33971365e72821aa1c5">
              <a:extLst>
                <a:ext uri="{FF2B5EF4-FFF2-40B4-BE49-F238E27FC236}">
                  <a16:creationId xmlns:a16="http://schemas.microsoft.com/office/drawing/2014/main" xmlns="" id="{DF3B67B5-B13C-4929-990E-32BE3C6F304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5" name="文本框 14">
              <a:extLst>
                <a:ext uri="{FF2B5EF4-FFF2-40B4-BE49-F238E27FC236}">
                  <a16:creationId xmlns:a16="http://schemas.microsoft.com/office/drawing/2014/main" xmlns="" id="{A1B78269-7A89-4EF4-A89A-6B80C5302DEB}"/>
                </a:ext>
              </a:extLst>
            </p:cNvPr>
            <p:cNvSpPr txBox="1"/>
            <p:nvPr/>
          </p:nvSpPr>
          <p:spPr>
            <a:xfrm rot="20760000">
              <a:off x="12314" y="2289"/>
              <a:ext cx="2229" cy="1851"/>
            </a:xfrm>
            <a:prstGeom prst="rect">
              <a:avLst/>
            </a:prstGeom>
            <a:noFill/>
          </p:spPr>
          <p:txBody>
            <a:bodyPr wrap="square" rtlCol="0">
              <a:spAutoFit/>
            </a:bodyPr>
            <a:lstStyle/>
            <a:p>
              <a:pPr algn="ctr"/>
              <a:r>
                <a:rPr lang="en-US" altLang="zh-CN" sz="2400" dirty="0">
                  <a:latin typeface="锐字工房洪荒之光中黑简1.0" panose="02010600030101010101" charset="-122"/>
                  <a:ea typeface="锐字工房洪荒之光中黑简1.0" panose="02010600030101010101" charset="-122"/>
                </a:rPr>
                <a:t>4</a:t>
              </a:r>
            </a:p>
          </p:txBody>
        </p:sp>
      </p:grpSp>
      <p:sp>
        <p:nvSpPr>
          <p:cNvPr id="16" name="文本框 15">
            <a:extLst>
              <a:ext uri="{FF2B5EF4-FFF2-40B4-BE49-F238E27FC236}">
                <a16:creationId xmlns:a16="http://schemas.microsoft.com/office/drawing/2014/main" xmlns="" id="{82228D38-A530-43BA-9EAE-279A9451BB71}"/>
              </a:ext>
            </a:extLst>
          </p:cNvPr>
          <p:cNvSpPr txBox="1"/>
          <p:nvPr userDrawn="1"/>
        </p:nvSpPr>
        <p:spPr>
          <a:xfrm>
            <a:off x="1339215" y="304864"/>
            <a:ext cx="3706370" cy="830997"/>
          </a:xfrm>
          <a:prstGeom prst="rect">
            <a:avLst/>
          </a:prstGeom>
          <a:noFill/>
        </p:spPr>
        <p:txBody>
          <a:bodyPr wrap="square" rtlCol="0">
            <a:spAutoFit/>
          </a:bodyPr>
          <a:lstStyle>
            <a:defPPr>
              <a:defRPr lang="en-US"/>
            </a:defPPr>
            <a:lvl1pPr>
              <a:defRPr sz="4800" b="1" cap="all">
                <a:ln w="19050">
                  <a:solidFill>
                    <a:schemeClr val="bg1"/>
                  </a:solidFill>
                </a:ln>
                <a:solidFill>
                  <a:srgbClr val="FF940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触电</a:t>
            </a:r>
          </a:p>
        </p:txBody>
      </p:sp>
      <p:pic>
        <p:nvPicPr>
          <p:cNvPr id="17" name="图片 16">
            <a:extLst>
              <a:ext uri="{FF2B5EF4-FFF2-40B4-BE49-F238E27FC236}">
                <a16:creationId xmlns:a16="http://schemas.microsoft.com/office/drawing/2014/main" xmlns="" id="{DE6E571F-4E38-4030-8750-3E15E71BE73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t="-7788"/>
          <a:stretch/>
        </p:blipFill>
        <p:spPr>
          <a:xfrm rot="19200000" flipH="1">
            <a:off x="10450720" y="-272993"/>
            <a:ext cx="2195781" cy="1560973"/>
          </a:xfrm>
          <a:prstGeom prst="ellipse">
            <a:avLst/>
          </a:prstGeom>
          <a:effectLst>
            <a:outerShdw blurRad="50800" dist="38100" dir="2700000" algn="tl" rotWithShape="0">
              <a:prstClr val="black">
                <a:alpha val="40000"/>
              </a:prstClr>
            </a:outerShdw>
          </a:effectLst>
        </p:spPr>
      </p:pic>
      <p:pic>
        <p:nvPicPr>
          <p:cNvPr id="18" name="图片 17">
            <a:extLst>
              <a:ext uri="{FF2B5EF4-FFF2-40B4-BE49-F238E27FC236}">
                <a16:creationId xmlns:a16="http://schemas.microsoft.com/office/drawing/2014/main" xmlns="" id="{A60AB06A-8659-41E3-86CD-33F519FAC8A0}"/>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4191306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内页1">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2F30C228-D1FD-45D6-A82C-453010FB304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grpSp>
        <p:nvGrpSpPr>
          <p:cNvPr id="13" name="组合 12">
            <a:extLst>
              <a:ext uri="{FF2B5EF4-FFF2-40B4-BE49-F238E27FC236}">
                <a16:creationId xmlns:a16="http://schemas.microsoft.com/office/drawing/2014/main" xmlns="" id="{13B7E704-C0D9-42A4-9B7C-A674FF9A14F6}"/>
              </a:ext>
            </a:extLst>
          </p:cNvPr>
          <p:cNvGrpSpPr/>
          <p:nvPr userDrawn="1"/>
        </p:nvGrpSpPr>
        <p:grpSpPr>
          <a:xfrm>
            <a:off x="240665" y="182880"/>
            <a:ext cx="965200" cy="1009015"/>
            <a:chOff x="11295" y="1307"/>
            <a:chExt cx="3874" cy="4046"/>
          </a:xfrm>
        </p:grpSpPr>
        <p:pic>
          <p:nvPicPr>
            <p:cNvPr id="14" name="图片 13" descr="f7d30ea4b628d33971365e72821aa1c5">
              <a:extLst>
                <a:ext uri="{FF2B5EF4-FFF2-40B4-BE49-F238E27FC236}">
                  <a16:creationId xmlns:a16="http://schemas.microsoft.com/office/drawing/2014/main" xmlns="" id="{DF3B67B5-B13C-4929-990E-32BE3C6F304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5" name="文本框 14">
              <a:extLst>
                <a:ext uri="{FF2B5EF4-FFF2-40B4-BE49-F238E27FC236}">
                  <a16:creationId xmlns:a16="http://schemas.microsoft.com/office/drawing/2014/main" xmlns="" id="{A1B78269-7A89-4EF4-A89A-6B80C5302DEB}"/>
                </a:ext>
              </a:extLst>
            </p:cNvPr>
            <p:cNvSpPr txBox="1"/>
            <p:nvPr/>
          </p:nvSpPr>
          <p:spPr>
            <a:xfrm rot="20760000">
              <a:off x="12314" y="2289"/>
              <a:ext cx="2229" cy="1851"/>
            </a:xfrm>
            <a:prstGeom prst="rect">
              <a:avLst/>
            </a:prstGeom>
            <a:noFill/>
          </p:spPr>
          <p:txBody>
            <a:bodyPr wrap="square" rtlCol="0">
              <a:spAutoFit/>
            </a:bodyPr>
            <a:lstStyle/>
            <a:p>
              <a:pPr algn="ctr"/>
              <a:r>
                <a:rPr lang="en-US" altLang="zh-CN" sz="2400" dirty="0">
                  <a:latin typeface="锐字工房洪荒之光中黑简1.0" panose="02010600030101010101" charset="-122"/>
                  <a:ea typeface="锐字工房洪荒之光中黑简1.0" panose="02010600030101010101" charset="-122"/>
                </a:rPr>
                <a:t>5</a:t>
              </a:r>
            </a:p>
          </p:txBody>
        </p:sp>
      </p:grpSp>
      <p:sp>
        <p:nvSpPr>
          <p:cNvPr id="16" name="文本框 15">
            <a:extLst>
              <a:ext uri="{FF2B5EF4-FFF2-40B4-BE49-F238E27FC236}">
                <a16:creationId xmlns:a16="http://schemas.microsoft.com/office/drawing/2014/main" xmlns="" id="{82228D38-A530-43BA-9EAE-279A9451BB71}"/>
              </a:ext>
            </a:extLst>
          </p:cNvPr>
          <p:cNvSpPr txBox="1"/>
          <p:nvPr userDrawn="1"/>
        </p:nvSpPr>
        <p:spPr>
          <a:xfrm>
            <a:off x="1339215" y="304864"/>
            <a:ext cx="3706370" cy="830997"/>
          </a:xfrm>
          <a:prstGeom prst="rect">
            <a:avLst/>
          </a:prstGeom>
          <a:noFill/>
        </p:spPr>
        <p:txBody>
          <a:bodyPr wrap="square" rtlCol="0">
            <a:spAutoFit/>
          </a:bodyPr>
          <a:lstStyle>
            <a:defPPr>
              <a:defRPr lang="en-US"/>
            </a:defPPr>
            <a:lvl1pPr>
              <a:defRPr sz="4800" b="1" cap="all">
                <a:ln w="19050">
                  <a:solidFill>
                    <a:schemeClr val="bg1"/>
                  </a:solidFill>
                </a:ln>
                <a:solidFill>
                  <a:srgbClr val="FF940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烫烧伤</a:t>
            </a:r>
          </a:p>
        </p:txBody>
      </p:sp>
      <p:pic>
        <p:nvPicPr>
          <p:cNvPr id="17" name="图片 16">
            <a:extLst>
              <a:ext uri="{FF2B5EF4-FFF2-40B4-BE49-F238E27FC236}">
                <a16:creationId xmlns:a16="http://schemas.microsoft.com/office/drawing/2014/main" xmlns="" id="{DE6E571F-4E38-4030-8750-3E15E71BE73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t="-7788"/>
          <a:stretch/>
        </p:blipFill>
        <p:spPr>
          <a:xfrm rot="19200000" flipH="1">
            <a:off x="10450720" y="-272993"/>
            <a:ext cx="2195781" cy="1560973"/>
          </a:xfrm>
          <a:prstGeom prst="ellipse">
            <a:avLst/>
          </a:prstGeom>
          <a:effectLst>
            <a:outerShdw blurRad="50800" dist="38100" dir="2700000" algn="tl" rotWithShape="0">
              <a:prstClr val="black">
                <a:alpha val="40000"/>
              </a:prstClr>
            </a:outerShdw>
          </a:effectLst>
        </p:spPr>
      </p:pic>
      <p:pic>
        <p:nvPicPr>
          <p:cNvPr id="18" name="图片 17">
            <a:extLst>
              <a:ext uri="{FF2B5EF4-FFF2-40B4-BE49-F238E27FC236}">
                <a16:creationId xmlns:a16="http://schemas.microsoft.com/office/drawing/2014/main" xmlns="" id="{A60AB06A-8659-41E3-86CD-33F519FAC8A0}"/>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2378454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内页1">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2F30C228-D1FD-45D6-A82C-453010FB304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grpSp>
        <p:nvGrpSpPr>
          <p:cNvPr id="13" name="组合 12">
            <a:extLst>
              <a:ext uri="{FF2B5EF4-FFF2-40B4-BE49-F238E27FC236}">
                <a16:creationId xmlns:a16="http://schemas.microsoft.com/office/drawing/2014/main" xmlns="" id="{13B7E704-C0D9-42A4-9B7C-A674FF9A14F6}"/>
              </a:ext>
            </a:extLst>
          </p:cNvPr>
          <p:cNvGrpSpPr/>
          <p:nvPr userDrawn="1"/>
        </p:nvGrpSpPr>
        <p:grpSpPr>
          <a:xfrm>
            <a:off x="240665" y="182880"/>
            <a:ext cx="965200" cy="1009015"/>
            <a:chOff x="11295" y="1307"/>
            <a:chExt cx="3874" cy="4046"/>
          </a:xfrm>
        </p:grpSpPr>
        <p:pic>
          <p:nvPicPr>
            <p:cNvPr id="14" name="图片 13" descr="f7d30ea4b628d33971365e72821aa1c5">
              <a:extLst>
                <a:ext uri="{FF2B5EF4-FFF2-40B4-BE49-F238E27FC236}">
                  <a16:creationId xmlns:a16="http://schemas.microsoft.com/office/drawing/2014/main" xmlns="" id="{DF3B67B5-B13C-4929-990E-32BE3C6F304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5" name="文本框 14">
              <a:extLst>
                <a:ext uri="{FF2B5EF4-FFF2-40B4-BE49-F238E27FC236}">
                  <a16:creationId xmlns:a16="http://schemas.microsoft.com/office/drawing/2014/main" xmlns="" id="{A1B78269-7A89-4EF4-A89A-6B80C5302DEB}"/>
                </a:ext>
              </a:extLst>
            </p:cNvPr>
            <p:cNvSpPr txBox="1"/>
            <p:nvPr/>
          </p:nvSpPr>
          <p:spPr>
            <a:xfrm rot="20760000">
              <a:off x="12314" y="2289"/>
              <a:ext cx="2229" cy="1851"/>
            </a:xfrm>
            <a:prstGeom prst="rect">
              <a:avLst/>
            </a:prstGeom>
            <a:noFill/>
          </p:spPr>
          <p:txBody>
            <a:bodyPr wrap="square" rtlCol="0">
              <a:spAutoFit/>
            </a:bodyPr>
            <a:lstStyle/>
            <a:p>
              <a:pPr algn="ctr"/>
              <a:r>
                <a:rPr lang="en-US" altLang="zh-CN" sz="2400" dirty="0">
                  <a:latin typeface="锐字工房洪荒之光中黑简1.0" panose="02010600030101010101" charset="-122"/>
                  <a:ea typeface="锐字工房洪荒之光中黑简1.0" panose="02010600030101010101" charset="-122"/>
                </a:rPr>
                <a:t>6</a:t>
              </a:r>
            </a:p>
          </p:txBody>
        </p:sp>
      </p:grpSp>
      <p:sp>
        <p:nvSpPr>
          <p:cNvPr id="16" name="文本框 15">
            <a:extLst>
              <a:ext uri="{FF2B5EF4-FFF2-40B4-BE49-F238E27FC236}">
                <a16:creationId xmlns:a16="http://schemas.microsoft.com/office/drawing/2014/main" xmlns="" id="{82228D38-A530-43BA-9EAE-279A9451BB71}"/>
              </a:ext>
            </a:extLst>
          </p:cNvPr>
          <p:cNvSpPr txBox="1"/>
          <p:nvPr userDrawn="1"/>
        </p:nvSpPr>
        <p:spPr>
          <a:xfrm>
            <a:off x="1339215" y="304864"/>
            <a:ext cx="3706370" cy="830997"/>
          </a:xfrm>
          <a:prstGeom prst="rect">
            <a:avLst/>
          </a:prstGeom>
          <a:noFill/>
        </p:spPr>
        <p:txBody>
          <a:bodyPr wrap="square" rtlCol="0">
            <a:spAutoFit/>
          </a:bodyPr>
          <a:lstStyle>
            <a:defPPr>
              <a:defRPr lang="en-US"/>
            </a:defPPr>
            <a:lvl1pPr>
              <a:defRPr sz="4800" b="1" cap="all">
                <a:ln w="19050">
                  <a:solidFill>
                    <a:schemeClr val="bg1"/>
                  </a:solidFill>
                </a:ln>
                <a:solidFill>
                  <a:srgbClr val="FF940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交通事故</a:t>
            </a:r>
          </a:p>
        </p:txBody>
      </p:sp>
      <p:pic>
        <p:nvPicPr>
          <p:cNvPr id="17" name="图片 16">
            <a:extLst>
              <a:ext uri="{FF2B5EF4-FFF2-40B4-BE49-F238E27FC236}">
                <a16:creationId xmlns:a16="http://schemas.microsoft.com/office/drawing/2014/main" xmlns="" id="{DE6E571F-4E38-4030-8750-3E15E71BE73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t="-7788"/>
          <a:stretch/>
        </p:blipFill>
        <p:spPr>
          <a:xfrm rot="19200000" flipH="1">
            <a:off x="10450720" y="-272993"/>
            <a:ext cx="2195781" cy="1560973"/>
          </a:xfrm>
          <a:prstGeom prst="ellipse">
            <a:avLst/>
          </a:prstGeom>
          <a:effectLst>
            <a:outerShdw blurRad="50800" dist="38100" dir="2700000" algn="tl" rotWithShape="0">
              <a:prstClr val="black">
                <a:alpha val="40000"/>
              </a:prstClr>
            </a:outerShdw>
          </a:effectLst>
        </p:spPr>
      </p:pic>
      <p:pic>
        <p:nvPicPr>
          <p:cNvPr id="18" name="图片 17">
            <a:extLst>
              <a:ext uri="{FF2B5EF4-FFF2-40B4-BE49-F238E27FC236}">
                <a16:creationId xmlns:a16="http://schemas.microsoft.com/office/drawing/2014/main" xmlns="" id="{A60AB06A-8659-41E3-86CD-33F519FAC8A0}"/>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1712705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157277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2022/4/27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86422955"/>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5.xml"/><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1.jpe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5.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8.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10.xml"/><Relationship Id="rId4" Type="http://schemas.openxmlformats.org/officeDocument/2006/relationships/image" Target="../media/image51.jpeg"/></Relationships>
</file>

<file path=ppt/slides/_rels/slide2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10.xml"/><Relationship Id="rId5" Type="http://schemas.openxmlformats.org/officeDocument/2006/relationships/image" Target="../media/image55.png"/><Relationship Id="rId4" Type="http://schemas.openxmlformats.org/officeDocument/2006/relationships/image" Target="../media/image54.jpe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jpeg"/><Relationship Id="rId1" Type="http://schemas.openxmlformats.org/officeDocument/2006/relationships/slideLayout" Target="../slideLayouts/slideLayout10.xml"/><Relationship Id="rId6" Type="http://schemas.openxmlformats.org/officeDocument/2006/relationships/image" Target="../media/image60.jpeg"/><Relationship Id="rId5" Type="http://schemas.openxmlformats.org/officeDocument/2006/relationships/image" Target="../media/image59.png"/><Relationship Id="rId4" Type="http://schemas.openxmlformats.org/officeDocument/2006/relationships/image" Target="../media/image58.jpeg"/></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slideLayout" Target="../slideLayouts/slideLayout10.xml"/><Relationship Id="rId5" Type="http://schemas.openxmlformats.org/officeDocument/2006/relationships/image" Target="../media/image65.png"/><Relationship Id="rId4" Type="http://schemas.openxmlformats.org/officeDocument/2006/relationships/image" Target="../media/image64.png"/></Relationships>
</file>

<file path=ppt/slides/_rels/slide2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0.xml"/><Relationship Id="rId4" Type="http://schemas.openxmlformats.org/officeDocument/2006/relationships/image" Target="../media/image70.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1.jpe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6.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4.png"/><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3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 Id="rId5" Type="http://schemas.openxmlformats.org/officeDocument/2006/relationships/image" Target="../media/image25.jpe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矩形 259"/>
          <p:cNvSpPr>
            <a:spLocks noChangeArrowheads="1"/>
          </p:cNvSpPr>
          <p:nvPr/>
        </p:nvSpPr>
        <p:spPr bwMode="auto">
          <a:xfrm>
            <a:off x="2282282" y="845395"/>
            <a:ext cx="857705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buNone/>
            </a:pPr>
            <a:r>
              <a:rPr lang="zh-CN" altLang="en-US" sz="8000" b="1" cap="all" dirty="0">
                <a:ln w="38100">
                  <a:solidFill>
                    <a:schemeClr val="bg1"/>
                  </a:solidFill>
                </a:ln>
                <a:solidFill>
                  <a:srgbClr val="2E7E38"/>
                </a:solidFill>
                <a:effectLst>
                  <a:outerShdw blurRad="38100" dist="38100" dir="2700000" algn="tl">
                    <a:srgbClr val="000000">
                      <a:alpha val="43137"/>
                    </a:srgbClr>
                  </a:outerShdw>
                </a:effectLst>
                <a:latin typeface="+mn-lt"/>
                <a:ea typeface="+mn-ea"/>
                <a:cs typeface="+mn-ea"/>
                <a:sym typeface="+mn-lt"/>
              </a:rPr>
              <a:t>小学生</a:t>
            </a:r>
          </a:p>
        </p:txBody>
      </p:sp>
      <p:pic>
        <p:nvPicPr>
          <p:cNvPr id="11" name="图片 10" descr="图片包含 植物&#10;&#10;已生成高可信度的说明">
            <a:extLst>
              <a:ext uri="{FF2B5EF4-FFF2-40B4-BE49-F238E27FC236}">
                <a16:creationId xmlns:a16="http://schemas.microsoft.com/office/drawing/2014/main" xmlns="" id="{FAE9000C-4A19-4D95-B64C-9AA1FA0FEA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41171" y="602124"/>
            <a:ext cx="4215825" cy="5211156"/>
          </a:xfrm>
          <a:prstGeom prst="rect">
            <a:avLst/>
          </a:prstGeom>
        </p:spPr>
      </p:pic>
      <p:pic>
        <p:nvPicPr>
          <p:cNvPr id="10" name="图片 9" descr="b4e2b2963786013a0e29a8e310116bbb"/>
          <p:cNvPicPr>
            <a:picLocks noChangeAspect="1"/>
          </p:cNvPicPr>
          <p:nvPr/>
        </p:nvPicPr>
        <p:blipFill>
          <a:blip r:embed="rId4"/>
          <a:stretch>
            <a:fillRect/>
          </a:stretch>
        </p:blipFill>
        <p:spPr>
          <a:xfrm>
            <a:off x="-19050" y="4333875"/>
            <a:ext cx="12230100" cy="2524125"/>
          </a:xfrm>
          <a:prstGeom prst="rect">
            <a:avLst/>
          </a:prstGeom>
        </p:spPr>
      </p:pic>
      <p:pic>
        <p:nvPicPr>
          <p:cNvPr id="26" name="图片 25" descr="8fd71eaf8677ef70d2293deb973682b3">
            <a:extLst>
              <a:ext uri="{FF2B5EF4-FFF2-40B4-BE49-F238E27FC236}">
                <a16:creationId xmlns:a16="http://schemas.microsoft.com/office/drawing/2014/main" xmlns="" id="{EF691A65-3B6C-46DB-97C7-276902726F15}"/>
              </a:ext>
            </a:extLst>
          </p:cNvPr>
          <p:cNvPicPr>
            <a:picLocks noChangeAspect="1"/>
          </p:cNvPicPr>
          <p:nvPr/>
        </p:nvPicPr>
        <p:blipFill>
          <a:blip r:embed="rId5"/>
          <a:stretch>
            <a:fillRect/>
          </a:stretch>
        </p:blipFill>
        <p:spPr>
          <a:xfrm>
            <a:off x="455098" y="3770789"/>
            <a:ext cx="1996470" cy="1824683"/>
          </a:xfrm>
          <a:prstGeom prst="rect">
            <a:avLst/>
          </a:prstGeom>
        </p:spPr>
      </p:pic>
      <p:pic>
        <p:nvPicPr>
          <p:cNvPr id="27" name="图片 26" descr="0116e6821abf8d9d7ec5c9c9e77eaef8">
            <a:extLst>
              <a:ext uri="{FF2B5EF4-FFF2-40B4-BE49-F238E27FC236}">
                <a16:creationId xmlns:a16="http://schemas.microsoft.com/office/drawing/2014/main" xmlns="" id="{96187019-0942-4DC3-A8DC-DDE252004C0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t="-8170"/>
          <a:stretch/>
        </p:blipFill>
        <p:spPr>
          <a:xfrm rot="2400000">
            <a:off x="2503106" y="378484"/>
            <a:ext cx="2213930" cy="1492885"/>
          </a:xfrm>
          <a:prstGeom prst="ellipse">
            <a:avLst/>
          </a:prstGeom>
          <a:effectLst>
            <a:outerShdw blurRad="50800" dist="38100" dir="2700000" algn="tl" rotWithShape="0">
              <a:prstClr val="black">
                <a:alpha val="40000"/>
              </a:prstClr>
            </a:outerShdw>
          </a:effectLst>
        </p:spPr>
      </p:pic>
      <p:pic>
        <p:nvPicPr>
          <p:cNvPr id="30" name="图片 29">
            <a:extLst>
              <a:ext uri="{FF2B5EF4-FFF2-40B4-BE49-F238E27FC236}">
                <a16:creationId xmlns:a16="http://schemas.microsoft.com/office/drawing/2014/main" xmlns="" id="{6123E0AE-A53A-403C-9971-A709E13EF0C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610902" y="3191682"/>
            <a:ext cx="2181048" cy="3594278"/>
          </a:xfrm>
          <a:prstGeom prst="rect">
            <a:avLst/>
          </a:prstGeom>
          <a:effectLst>
            <a:outerShdw blurRad="50800" dist="38100" dir="2700000" algn="tl" rotWithShape="0">
              <a:prstClr val="black">
                <a:alpha val="40000"/>
              </a:prstClr>
            </a:outerShdw>
          </a:effectLst>
        </p:spPr>
      </p:pic>
      <p:pic>
        <p:nvPicPr>
          <p:cNvPr id="24" name="图片 23" descr="ea11243b2077ee3abef0a39733d4f91e">
            <a:extLst>
              <a:ext uri="{FF2B5EF4-FFF2-40B4-BE49-F238E27FC236}">
                <a16:creationId xmlns:a16="http://schemas.microsoft.com/office/drawing/2014/main" xmlns="" id="{2A9FB0EB-FAD6-45B8-9996-93C121B8ADAD}"/>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pic>
        <p:nvPicPr>
          <p:cNvPr id="34" name="图片 33" descr="129e31cd37098471b19ff0d691246199">
            <a:extLst>
              <a:ext uri="{FF2B5EF4-FFF2-40B4-BE49-F238E27FC236}">
                <a16:creationId xmlns:a16="http://schemas.microsoft.com/office/drawing/2014/main" xmlns="" id="{2C7A2291-F5AA-480D-A664-842F6059C1C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8886604" y="390242"/>
            <a:ext cx="2248358" cy="2248358"/>
          </a:xfrm>
          <a:prstGeom prst="rect">
            <a:avLst/>
          </a:prstGeom>
        </p:spPr>
      </p:pic>
      <p:sp>
        <p:nvSpPr>
          <p:cNvPr id="2" name="矩形 1">
            <a:extLst>
              <a:ext uri="{FF2B5EF4-FFF2-40B4-BE49-F238E27FC236}">
                <a16:creationId xmlns:a16="http://schemas.microsoft.com/office/drawing/2014/main" xmlns="" id="{EB04D79B-52ED-4947-91F0-513463039540}"/>
              </a:ext>
            </a:extLst>
          </p:cNvPr>
          <p:cNvSpPr/>
          <p:nvPr/>
        </p:nvSpPr>
        <p:spPr>
          <a:xfrm>
            <a:off x="4038840" y="3526353"/>
            <a:ext cx="5572062" cy="461665"/>
          </a:xfrm>
          <a:prstGeom prst="rect">
            <a:avLst/>
          </a:prstGeom>
        </p:spPr>
        <p:txBody>
          <a:bodyPr wrap="square">
            <a:spAutoFit/>
          </a:bodyPr>
          <a:lstStyle/>
          <a:p>
            <a:pPr marL="285750" indent="-285750" algn="ctr"/>
            <a:r>
              <a:rPr lang="zh-CN" altLang="en-US"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小学   四（</a:t>
            </a:r>
            <a:r>
              <a:rPr lang="en-US" altLang="zh-CN"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1</a:t>
            </a:r>
            <a:r>
              <a:rPr lang="zh-CN" altLang="en-US"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）班</a:t>
            </a:r>
            <a:r>
              <a:rPr lang="en-US" altLang="zh-CN"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   </a:t>
            </a:r>
            <a:r>
              <a:rPr lang="en-US" altLang="zh-CN" sz="2400" b="1" cap="all" dirty="0" smtClean="0">
                <a:ln w="3175">
                  <a:solidFill>
                    <a:schemeClr val="bg1"/>
                  </a:solidFill>
                </a:ln>
                <a:solidFill>
                  <a:srgbClr val="2E7E38"/>
                </a:solidFill>
                <a:effectLst>
                  <a:outerShdw blurRad="38100" dist="38100" dir="2700000" algn="tl">
                    <a:srgbClr val="000000">
                      <a:alpha val="43137"/>
                    </a:srgbClr>
                  </a:outerShdw>
                </a:effectLst>
                <a:cs typeface="+mn-ea"/>
                <a:sym typeface="+mn-lt"/>
              </a:rPr>
              <a:t>20XX</a:t>
            </a:r>
            <a:r>
              <a:rPr lang="zh-CN" altLang="en-US" sz="2400" b="1" cap="all" dirty="0" smtClean="0">
                <a:ln w="3175">
                  <a:solidFill>
                    <a:schemeClr val="bg1"/>
                  </a:solidFill>
                </a:ln>
                <a:solidFill>
                  <a:srgbClr val="2E7E38"/>
                </a:solidFill>
                <a:effectLst>
                  <a:outerShdw blurRad="38100" dist="38100" dir="2700000" algn="tl">
                    <a:srgbClr val="000000">
                      <a:alpha val="43137"/>
                    </a:srgbClr>
                  </a:outerShdw>
                </a:effectLst>
                <a:cs typeface="+mn-ea"/>
                <a:sym typeface="+mn-lt"/>
              </a:rPr>
              <a:t>年</a:t>
            </a:r>
            <a:r>
              <a:rPr lang="en-US" altLang="zh-CN"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12</a:t>
            </a:r>
            <a:r>
              <a:rPr lang="zh-CN" altLang="en-US"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月</a:t>
            </a:r>
            <a:r>
              <a:rPr lang="en-US" altLang="zh-CN"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12</a:t>
            </a:r>
            <a:r>
              <a:rPr lang="zh-CN" altLang="en-US"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日</a:t>
            </a:r>
            <a:endParaRPr lang="en-US" altLang="zh-CN"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endParaRPr>
          </a:p>
        </p:txBody>
      </p:sp>
      <p:sp>
        <p:nvSpPr>
          <p:cNvPr id="12" name="矩形 259">
            <a:extLst>
              <a:ext uri="{FF2B5EF4-FFF2-40B4-BE49-F238E27FC236}">
                <a16:creationId xmlns:a16="http://schemas.microsoft.com/office/drawing/2014/main" xmlns="" id="{97043829-3905-4C6B-9D85-9D5041985D2D}"/>
              </a:ext>
            </a:extLst>
          </p:cNvPr>
          <p:cNvSpPr>
            <a:spLocks noChangeArrowheads="1"/>
          </p:cNvSpPr>
          <p:nvPr/>
        </p:nvSpPr>
        <p:spPr bwMode="auto">
          <a:xfrm>
            <a:off x="2583991" y="1963469"/>
            <a:ext cx="857705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buNone/>
            </a:pPr>
            <a:r>
              <a:rPr lang="zh-CN" altLang="en-US" sz="8000" b="1" cap="all" dirty="0">
                <a:ln w="38100">
                  <a:solidFill>
                    <a:schemeClr val="bg1"/>
                  </a:solidFill>
                </a:ln>
                <a:solidFill>
                  <a:srgbClr val="FF9409"/>
                </a:solidFill>
                <a:effectLst>
                  <a:outerShdw blurRad="38100" dist="38100" dir="2700000" algn="tl">
                    <a:srgbClr val="000000">
                      <a:alpha val="43137"/>
                    </a:srgbClr>
                  </a:outerShdw>
                </a:effectLst>
                <a:latin typeface="+mn-lt"/>
                <a:ea typeface="+mn-ea"/>
                <a:cs typeface="+mn-ea"/>
                <a:sym typeface="+mn-lt"/>
              </a:rPr>
              <a:t>常用急救知识</a:t>
            </a:r>
            <a:r>
              <a:rPr lang="en-US" altLang="zh-CN" sz="8000" b="1" cap="all" dirty="0">
                <a:ln w="38100">
                  <a:solidFill>
                    <a:schemeClr val="bg1"/>
                  </a:solidFill>
                </a:ln>
                <a:solidFill>
                  <a:srgbClr val="FF9409"/>
                </a:solidFill>
                <a:effectLst>
                  <a:outerShdw blurRad="38100" dist="38100" dir="2700000" algn="tl">
                    <a:srgbClr val="000000">
                      <a:alpha val="43137"/>
                    </a:srgbClr>
                  </a:outerShdw>
                </a:effectLst>
                <a:latin typeface="+mn-lt"/>
                <a:ea typeface="+mn-ea"/>
                <a:cs typeface="+mn-ea"/>
                <a:sym typeface="+mn-lt"/>
              </a:rPr>
              <a:t>PPT</a:t>
            </a:r>
          </a:p>
        </p:txBody>
      </p:sp>
    </p:spTree>
    <p:extLst>
      <p:ext uri="{BB962C8B-B14F-4D97-AF65-F5344CB8AC3E}">
        <p14:creationId xmlns:p14="http://schemas.microsoft.com/office/powerpoint/2010/main" val="440756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0-#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6"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Effect transition="in" filter="wipe(down)">
                                      <p:cBhvr>
                                        <p:cTn id="17" dur="217">
                                          <p:stCondLst>
                                            <p:cond delay="0"/>
                                          </p:stCondLst>
                                        </p:cTn>
                                        <p:tgtEl>
                                          <p:spTgt spid="7"/>
                                        </p:tgtEl>
                                      </p:cBhvr>
                                    </p:animEffect>
                                    <p:anim calcmode="lin" valueType="num">
                                      <p:cBhvr>
                                        <p:cTn id="18" dur="683"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9" dur="249"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0" dur="249" tmFilter="0, 0; 0.125,0.2665; 0.25,0.4; 0.375,0.465; 0.5,0.5;  0.625,0.535; 0.75,0.6; 0.875,0.7335; 1,1">
                                          <p:stCondLst>
                                            <p:cond delay="249"/>
                                          </p:stCondLst>
                                        </p:cTn>
                                        <p:tgtEl>
                                          <p:spTgt spid="7"/>
                                        </p:tgtEl>
                                        <p:attrNameLst>
                                          <p:attrName>ppt_y</p:attrName>
                                        </p:attrNameLst>
                                      </p:cBhvr>
                                      <p:tavLst>
                                        <p:tav tm="0" fmla="#ppt_y-sin(pi*$)/9">
                                          <p:val>
                                            <p:fltVal val="0"/>
                                          </p:val>
                                        </p:tav>
                                        <p:tav tm="100000">
                                          <p:val>
                                            <p:fltVal val="1"/>
                                          </p:val>
                                        </p:tav>
                                      </p:tavLst>
                                    </p:anim>
                                    <p:anim calcmode="lin" valueType="num">
                                      <p:cBhvr>
                                        <p:cTn id="21" dur="124" tmFilter="0, 0; 0.125,0.2665; 0.25,0.4; 0.375,0.465; 0.5,0.5;  0.625,0.535; 0.75,0.6; 0.875,0.7335; 1,1">
                                          <p:stCondLst>
                                            <p:cond delay="497"/>
                                          </p:stCondLst>
                                        </p:cTn>
                                        <p:tgtEl>
                                          <p:spTgt spid="7"/>
                                        </p:tgtEl>
                                        <p:attrNameLst>
                                          <p:attrName>ppt_y</p:attrName>
                                        </p:attrNameLst>
                                      </p:cBhvr>
                                      <p:tavLst>
                                        <p:tav tm="0" fmla="#ppt_y-sin(pi*$)/27">
                                          <p:val>
                                            <p:fltVal val="0"/>
                                          </p:val>
                                        </p:tav>
                                        <p:tav tm="100000">
                                          <p:val>
                                            <p:fltVal val="1"/>
                                          </p:val>
                                        </p:tav>
                                      </p:tavLst>
                                    </p:anim>
                                    <p:anim calcmode="lin" valueType="num">
                                      <p:cBhvr>
                                        <p:cTn id="22" dur="62" tmFilter="0, 0; 0.125,0.2665; 0.25,0.4; 0.375,0.465; 0.5,0.5;  0.625,0.535; 0.75,0.6; 0.875,0.7335; 1,1">
                                          <p:stCondLst>
                                            <p:cond delay="621"/>
                                          </p:stCondLst>
                                        </p:cTn>
                                        <p:tgtEl>
                                          <p:spTgt spid="7"/>
                                        </p:tgtEl>
                                        <p:attrNameLst>
                                          <p:attrName>ppt_y</p:attrName>
                                        </p:attrNameLst>
                                      </p:cBhvr>
                                      <p:tavLst>
                                        <p:tav tm="0" fmla="#ppt_y-sin(pi*$)/81">
                                          <p:val>
                                            <p:fltVal val="0"/>
                                          </p:val>
                                        </p:tav>
                                        <p:tav tm="100000">
                                          <p:val>
                                            <p:fltVal val="1"/>
                                          </p:val>
                                        </p:tav>
                                      </p:tavLst>
                                    </p:anim>
                                    <p:animScale>
                                      <p:cBhvr>
                                        <p:cTn id="23" dur="10">
                                          <p:stCondLst>
                                            <p:cond delay="244"/>
                                          </p:stCondLst>
                                        </p:cTn>
                                        <p:tgtEl>
                                          <p:spTgt spid="7"/>
                                        </p:tgtEl>
                                      </p:cBhvr>
                                      <p:to x="100000" y="60000"/>
                                    </p:animScale>
                                    <p:animScale>
                                      <p:cBhvr>
                                        <p:cTn id="24" dur="62" decel="50000">
                                          <p:stCondLst>
                                            <p:cond delay="254"/>
                                          </p:stCondLst>
                                        </p:cTn>
                                        <p:tgtEl>
                                          <p:spTgt spid="7"/>
                                        </p:tgtEl>
                                      </p:cBhvr>
                                      <p:to x="100000" y="100000"/>
                                    </p:animScale>
                                    <p:animScale>
                                      <p:cBhvr>
                                        <p:cTn id="25" dur="10">
                                          <p:stCondLst>
                                            <p:cond delay="492"/>
                                          </p:stCondLst>
                                        </p:cTn>
                                        <p:tgtEl>
                                          <p:spTgt spid="7"/>
                                        </p:tgtEl>
                                      </p:cBhvr>
                                      <p:to x="100000" y="80000"/>
                                    </p:animScale>
                                    <p:animScale>
                                      <p:cBhvr>
                                        <p:cTn id="26" dur="62" decel="50000">
                                          <p:stCondLst>
                                            <p:cond delay="502"/>
                                          </p:stCondLst>
                                        </p:cTn>
                                        <p:tgtEl>
                                          <p:spTgt spid="7"/>
                                        </p:tgtEl>
                                      </p:cBhvr>
                                      <p:to x="100000" y="100000"/>
                                    </p:animScale>
                                    <p:animScale>
                                      <p:cBhvr>
                                        <p:cTn id="27" dur="10">
                                          <p:stCondLst>
                                            <p:cond delay="616"/>
                                          </p:stCondLst>
                                        </p:cTn>
                                        <p:tgtEl>
                                          <p:spTgt spid="7"/>
                                        </p:tgtEl>
                                      </p:cBhvr>
                                      <p:to x="100000" y="90000"/>
                                    </p:animScale>
                                    <p:animScale>
                                      <p:cBhvr>
                                        <p:cTn id="28" dur="62" decel="50000">
                                          <p:stCondLst>
                                            <p:cond delay="625"/>
                                          </p:stCondLst>
                                        </p:cTn>
                                        <p:tgtEl>
                                          <p:spTgt spid="7"/>
                                        </p:tgtEl>
                                      </p:cBhvr>
                                      <p:to x="100000" y="100000"/>
                                    </p:animScale>
                                    <p:animScale>
                                      <p:cBhvr>
                                        <p:cTn id="29" dur="10">
                                          <p:stCondLst>
                                            <p:cond delay="678"/>
                                          </p:stCondLst>
                                        </p:cTn>
                                        <p:tgtEl>
                                          <p:spTgt spid="7"/>
                                        </p:tgtEl>
                                      </p:cBhvr>
                                      <p:to x="100000" y="95000"/>
                                    </p:animScale>
                                    <p:animScale>
                                      <p:cBhvr>
                                        <p:cTn id="30" dur="62" decel="50000">
                                          <p:stCondLst>
                                            <p:cond delay="688"/>
                                          </p:stCondLst>
                                        </p:cTn>
                                        <p:tgtEl>
                                          <p:spTgt spid="7"/>
                                        </p:tgtEl>
                                      </p:cBhvr>
                                      <p:to x="100000" y="100000"/>
                                    </p:animScale>
                                  </p:childTnLst>
                                </p:cTn>
                              </p:par>
                            </p:childTnLst>
                          </p:cTn>
                        </p:par>
                        <p:par>
                          <p:cTn id="31" fill="hold">
                            <p:stCondLst>
                              <p:cond delay="2150"/>
                            </p:stCondLst>
                            <p:childTnLst>
                              <p:par>
                                <p:cTn id="32" presetID="50" presetClass="entr" presetSubtype="0" decel="10000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 calcmode="lin" valueType="num">
                                      <p:cBhvr>
                                        <p:cTn id="34" dur="750" fill="hold"/>
                                        <p:tgtEl>
                                          <p:spTgt spid="12"/>
                                        </p:tgtEl>
                                        <p:attrNameLst>
                                          <p:attrName>ppt_w</p:attrName>
                                        </p:attrNameLst>
                                      </p:cBhvr>
                                      <p:tavLst>
                                        <p:tav tm="0">
                                          <p:val>
                                            <p:strVal val="#ppt_w+.3"/>
                                          </p:val>
                                        </p:tav>
                                        <p:tav tm="100000">
                                          <p:val>
                                            <p:strVal val="#ppt_w"/>
                                          </p:val>
                                        </p:tav>
                                      </p:tavLst>
                                    </p:anim>
                                    <p:anim calcmode="lin" valueType="num">
                                      <p:cBhvr>
                                        <p:cTn id="35" dur="750" fill="hold"/>
                                        <p:tgtEl>
                                          <p:spTgt spid="12"/>
                                        </p:tgtEl>
                                        <p:attrNameLst>
                                          <p:attrName>ppt_h</p:attrName>
                                        </p:attrNameLst>
                                      </p:cBhvr>
                                      <p:tavLst>
                                        <p:tav tm="0">
                                          <p:val>
                                            <p:strVal val="#ppt_h"/>
                                          </p:val>
                                        </p:tav>
                                        <p:tav tm="100000">
                                          <p:val>
                                            <p:strVal val="#ppt_h"/>
                                          </p:val>
                                        </p:tav>
                                      </p:tavLst>
                                    </p:anim>
                                    <p:animEffect transition="in" filter="fade">
                                      <p:cBhvr>
                                        <p:cTn id="36" dur="750"/>
                                        <p:tgtEl>
                                          <p:spTgt spid="12"/>
                                        </p:tgtEl>
                                      </p:cBhvr>
                                    </p:animEffect>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500" fill="hold"/>
                                        <p:tgtEl>
                                          <p:spTgt spid="2"/>
                                        </p:tgtEl>
                                        <p:attrNameLst>
                                          <p:attrName>ppt_x</p:attrName>
                                        </p:attrNameLst>
                                      </p:cBhvr>
                                      <p:tavLst>
                                        <p:tav tm="0">
                                          <p:val>
                                            <p:strVal val="#ppt_x"/>
                                          </p:val>
                                        </p:tav>
                                        <p:tav tm="100000">
                                          <p:val>
                                            <p:strVal val="#ppt_x"/>
                                          </p:val>
                                        </p:tav>
                                      </p:tavLst>
                                    </p:anim>
                                    <p:anim calcmode="lin" valueType="num">
                                      <p:cBhvr additive="base">
                                        <p:cTn id="41" dur="500" fill="hold"/>
                                        <p:tgtEl>
                                          <p:spTgt spid="2"/>
                                        </p:tgtEl>
                                        <p:attrNameLst>
                                          <p:attrName>ppt_y</p:attrName>
                                        </p:attrNameLst>
                                      </p:cBhvr>
                                      <p:tavLst>
                                        <p:tav tm="0">
                                          <p:val>
                                            <p:strVal val="1+#ppt_h/2"/>
                                          </p:val>
                                        </p:tav>
                                        <p:tav tm="100000">
                                          <p:val>
                                            <p:strVal val="#ppt_y"/>
                                          </p:val>
                                        </p:tav>
                                      </p:tavLst>
                                    </p:anim>
                                  </p:childTnLst>
                                </p:cTn>
                              </p:par>
                            </p:childTnLst>
                          </p:cTn>
                        </p:par>
                        <p:par>
                          <p:cTn id="42" fill="hold">
                            <p:stCondLst>
                              <p:cond delay="4000"/>
                            </p:stCondLst>
                            <p:childTnLst>
                              <p:par>
                                <p:cTn id="43" presetID="2" presetClass="entr" presetSubtype="2"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1+#ppt_w/2"/>
                                          </p:val>
                                        </p:tav>
                                        <p:tav tm="100000">
                                          <p:val>
                                            <p:strVal val="#ppt_x"/>
                                          </p:val>
                                        </p:tav>
                                      </p:tavLst>
                                    </p:anim>
                                    <p:anim calcmode="lin" valueType="num">
                                      <p:cBhvr additive="base">
                                        <p:cTn id="4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12" grpId="0"/>
    </p:bldLst>
  </p:timing>
  <p:extLst mod="1">
    <p:ext uri="{E180D4A7-C9FB-4DFB-919C-405C955672EB}">
      <p14:showEvtLst xmlns:p14="http://schemas.microsoft.com/office/powerpoint/2010/main">
        <p14:playEvt time="208" objId="4"/>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D79F5E0A-1144-4773-9E41-905E56BA4322}"/>
              </a:ext>
            </a:extLst>
          </p:cNvPr>
          <p:cNvGrpSpPr/>
          <p:nvPr/>
        </p:nvGrpSpPr>
        <p:grpSpPr>
          <a:xfrm>
            <a:off x="2063570" y="2981185"/>
            <a:ext cx="1944000" cy="1944000"/>
            <a:chOff x="1831342" y="2981185"/>
            <a:chExt cx="1944000" cy="1944000"/>
          </a:xfrm>
          <a:effectLst>
            <a:outerShdw blurRad="50800" dist="38100" dir="2700000" algn="tl" rotWithShape="0">
              <a:prstClr val="black">
                <a:alpha val="40000"/>
              </a:prstClr>
            </a:outerShdw>
          </a:effectLst>
        </p:grpSpPr>
        <p:sp>
          <p:nvSpPr>
            <p:cNvPr id="9" name="椭圆 8">
              <a:extLst>
                <a:ext uri="{FF2B5EF4-FFF2-40B4-BE49-F238E27FC236}">
                  <a16:creationId xmlns:a16="http://schemas.microsoft.com/office/drawing/2014/main" xmlns="" id="{3C5E0274-4748-43C0-9B1A-4BBA07CD5072}"/>
                </a:ext>
              </a:extLst>
            </p:cNvPr>
            <p:cNvSpPr/>
            <p:nvPr/>
          </p:nvSpPr>
          <p:spPr>
            <a:xfrm>
              <a:off x="1831342" y="2981185"/>
              <a:ext cx="1944000" cy="1944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Picture 6" descr="7">
              <a:extLst>
                <a:ext uri="{FF2B5EF4-FFF2-40B4-BE49-F238E27FC236}">
                  <a16:creationId xmlns:a16="http://schemas.microsoft.com/office/drawing/2014/main" xmlns="" id="{7392C175-A04B-4FB3-9441-660902E15B21}"/>
                </a:ext>
              </a:extLst>
            </p:cNvPr>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03342" y="3053185"/>
              <a:ext cx="1800000" cy="1800000"/>
            </a:xfrm>
            <a:prstGeom prst="ellipse">
              <a:avLst/>
            </a:prstGeom>
            <a:noFill/>
          </p:spPr>
        </p:pic>
      </p:grpSp>
      <p:grpSp>
        <p:nvGrpSpPr>
          <p:cNvPr id="14" name="组合 13">
            <a:extLst>
              <a:ext uri="{FF2B5EF4-FFF2-40B4-BE49-F238E27FC236}">
                <a16:creationId xmlns:a16="http://schemas.microsoft.com/office/drawing/2014/main" xmlns="" id="{B856517B-4E5E-499D-8A6C-87642E6D557D}"/>
              </a:ext>
            </a:extLst>
          </p:cNvPr>
          <p:cNvGrpSpPr/>
          <p:nvPr/>
        </p:nvGrpSpPr>
        <p:grpSpPr>
          <a:xfrm>
            <a:off x="8192806" y="2981185"/>
            <a:ext cx="1944000" cy="1944000"/>
            <a:chOff x="5841493" y="2999185"/>
            <a:chExt cx="1944000" cy="1944000"/>
          </a:xfrm>
          <a:effectLst>
            <a:outerShdw blurRad="50800" dist="38100" dir="2700000" algn="tl" rotWithShape="0">
              <a:prstClr val="black">
                <a:alpha val="40000"/>
              </a:prstClr>
            </a:outerShdw>
          </a:effectLst>
        </p:grpSpPr>
        <p:sp>
          <p:nvSpPr>
            <p:cNvPr id="12" name="椭圆 11">
              <a:extLst>
                <a:ext uri="{FF2B5EF4-FFF2-40B4-BE49-F238E27FC236}">
                  <a16:creationId xmlns:a16="http://schemas.microsoft.com/office/drawing/2014/main" xmlns="" id="{7F5866C7-811C-4FEC-993F-0B55DD55D8DD}"/>
                </a:ext>
              </a:extLst>
            </p:cNvPr>
            <p:cNvSpPr/>
            <p:nvPr/>
          </p:nvSpPr>
          <p:spPr>
            <a:xfrm>
              <a:off x="5841493" y="2999185"/>
              <a:ext cx="1944000" cy="19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4" name="Picture 7" descr="7">
              <a:extLst>
                <a:ext uri="{FF2B5EF4-FFF2-40B4-BE49-F238E27FC236}">
                  <a16:creationId xmlns:a16="http://schemas.microsoft.com/office/drawing/2014/main" xmlns="" id="{05CD9CE0-25A4-4AF2-8206-8E303AD6CB95}"/>
                </a:ext>
              </a:extLst>
            </p:cNvPr>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13493" y="3071185"/>
              <a:ext cx="1800000" cy="1800000"/>
            </a:xfrm>
            <a:prstGeom prst="ellipse">
              <a:avLst/>
            </a:prstGeom>
            <a:solidFill>
              <a:schemeClr val="accent5">
                <a:lumMod val="60000"/>
                <a:lumOff val="40000"/>
              </a:schemeClr>
            </a:solidFill>
          </p:spPr>
        </p:pic>
      </p:grpSp>
      <p:sp>
        <p:nvSpPr>
          <p:cNvPr id="6" name="矩形 5">
            <a:extLst>
              <a:ext uri="{FF2B5EF4-FFF2-40B4-BE49-F238E27FC236}">
                <a16:creationId xmlns:a16="http://schemas.microsoft.com/office/drawing/2014/main" xmlns="" id="{C5FF6CD3-9822-4AEF-8408-683CE00C2A37}"/>
              </a:ext>
            </a:extLst>
          </p:cNvPr>
          <p:cNvSpPr/>
          <p:nvPr/>
        </p:nvSpPr>
        <p:spPr>
          <a:xfrm>
            <a:off x="779256" y="1711502"/>
            <a:ext cx="5090800" cy="584775"/>
          </a:xfrm>
          <a:prstGeom prst="rect">
            <a:avLst/>
          </a:prstGeom>
          <a:noFill/>
        </p:spPr>
        <p:txBody>
          <a:bodyPr wrap="square" rtlCol="0">
            <a:spAutoFit/>
          </a:bodyPr>
          <a:lstStyle/>
          <a:p>
            <a:r>
              <a:rPr lang="zh-CN" altLang="en-US" sz="3200" dirty="0">
                <a:ln w="3175">
                  <a:solidFill>
                    <a:schemeClr val="bg1"/>
                  </a:solidFill>
                </a:ln>
                <a:solidFill>
                  <a:schemeClr val="accent3"/>
                </a:solidFill>
                <a:effectLst>
                  <a:outerShdw blurRad="38100" dist="38100" dir="2700000" algn="tl">
                    <a:srgbClr val="000000">
                      <a:alpha val="43137"/>
                    </a:srgbClr>
                  </a:outerShdw>
                </a:effectLst>
                <a:cs typeface="+mn-ea"/>
                <a:sym typeface="+mn-lt"/>
              </a:rPr>
              <a:t>溺水倒水方法</a:t>
            </a:r>
          </a:p>
        </p:txBody>
      </p:sp>
      <p:sp>
        <p:nvSpPr>
          <p:cNvPr id="7" name="矩形 6">
            <a:extLst>
              <a:ext uri="{FF2B5EF4-FFF2-40B4-BE49-F238E27FC236}">
                <a16:creationId xmlns:a16="http://schemas.microsoft.com/office/drawing/2014/main" xmlns="" id="{8FFD0B08-B1B6-4D27-92A6-0D71E7986FDB}"/>
              </a:ext>
            </a:extLst>
          </p:cNvPr>
          <p:cNvSpPr/>
          <p:nvPr/>
        </p:nvSpPr>
        <p:spPr>
          <a:xfrm>
            <a:off x="772333" y="2293501"/>
            <a:ext cx="6920238" cy="499624"/>
          </a:xfrm>
          <a:prstGeom prst="rect">
            <a:avLst/>
          </a:prstGeom>
        </p:spPr>
        <p:txBody>
          <a:bodyPr wrap="square">
            <a:spAutoFit/>
          </a:bodyPr>
          <a:lstStyle/>
          <a:p>
            <a:pPr>
              <a:lnSpc>
                <a:spcPct val="150000"/>
              </a:lnSpc>
            </a:pPr>
            <a:r>
              <a:rPr lang="zh-CN" altLang="en-US" sz="2000" b="1" dirty="0">
                <a:solidFill>
                  <a:schemeClr val="accent6"/>
                </a:solidFill>
                <a:cs typeface="+mn-ea"/>
                <a:sym typeface="+mn-lt"/>
              </a:rPr>
              <a:t>注意：</a:t>
            </a:r>
            <a:r>
              <a:rPr lang="zh-CN" altLang="en-US" sz="1600" dirty="0">
                <a:solidFill>
                  <a:schemeClr val="tx1">
                    <a:lumMod val="65000"/>
                    <a:lumOff val="35000"/>
                  </a:schemeClr>
                </a:solidFill>
                <a:cs typeface="+mn-ea"/>
                <a:sym typeface="+mn-lt"/>
              </a:rPr>
              <a:t>倒水时间不宜过长。以免延误人工呼吸与胸外心脏按压的抢救。</a:t>
            </a:r>
          </a:p>
        </p:txBody>
      </p:sp>
      <p:grpSp>
        <p:nvGrpSpPr>
          <p:cNvPr id="15" name="组合 14">
            <a:extLst>
              <a:ext uri="{FF2B5EF4-FFF2-40B4-BE49-F238E27FC236}">
                <a16:creationId xmlns:a16="http://schemas.microsoft.com/office/drawing/2014/main" xmlns="" id="{6B9E2521-CC29-4C2C-9A22-B3EE274799D3}"/>
              </a:ext>
            </a:extLst>
          </p:cNvPr>
          <p:cNvGrpSpPr/>
          <p:nvPr/>
        </p:nvGrpSpPr>
        <p:grpSpPr>
          <a:xfrm>
            <a:off x="5128188" y="2981185"/>
            <a:ext cx="1944000" cy="1944000"/>
            <a:chOff x="8198468" y="2999185"/>
            <a:chExt cx="1944000" cy="1944000"/>
          </a:xfrm>
          <a:effectLst>
            <a:outerShdw blurRad="50800" dist="38100" dir="2700000" algn="tl" rotWithShape="0">
              <a:prstClr val="black">
                <a:alpha val="40000"/>
              </a:prstClr>
            </a:outerShdw>
          </a:effectLst>
        </p:grpSpPr>
        <p:sp>
          <p:nvSpPr>
            <p:cNvPr id="13" name="椭圆 12">
              <a:extLst>
                <a:ext uri="{FF2B5EF4-FFF2-40B4-BE49-F238E27FC236}">
                  <a16:creationId xmlns:a16="http://schemas.microsoft.com/office/drawing/2014/main" xmlns="" id="{9FBB6EFF-D4E4-4C47-A779-2A2BCCCE42B7}"/>
                </a:ext>
              </a:extLst>
            </p:cNvPr>
            <p:cNvSpPr/>
            <p:nvPr/>
          </p:nvSpPr>
          <p:spPr>
            <a:xfrm>
              <a:off x="8198468" y="2999185"/>
              <a:ext cx="1944000" cy="1944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Picture 8" descr="7">
              <a:extLst>
                <a:ext uri="{FF2B5EF4-FFF2-40B4-BE49-F238E27FC236}">
                  <a16:creationId xmlns:a16="http://schemas.microsoft.com/office/drawing/2014/main" xmlns="" id="{137B9F5B-7496-4F42-A03B-D4177F103E42}"/>
                </a:ext>
              </a:extLst>
            </p:cNvPr>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270468" y="3071185"/>
              <a:ext cx="1800000" cy="1800000"/>
            </a:xfrm>
            <a:prstGeom prst="ellipse">
              <a:avLst/>
            </a:prstGeom>
            <a:noFill/>
          </p:spPr>
        </p:pic>
      </p:grpSp>
      <p:sp>
        <p:nvSpPr>
          <p:cNvPr id="16" name="矩形 15">
            <a:extLst>
              <a:ext uri="{FF2B5EF4-FFF2-40B4-BE49-F238E27FC236}">
                <a16:creationId xmlns:a16="http://schemas.microsoft.com/office/drawing/2014/main" xmlns="" id="{50FD4E56-86AB-41C1-A950-A37B1E7C7455}"/>
              </a:ext>
            </a:extLst>
          </p:cNvPr>
          <p:cNvSpPr/>
          <p:nvPr/>
        </p:nvSpPr>
        <p:spPr>
          <a:xfrm>
            <a:off x="2521852" y="4963606"/>
            <a:ext cx="1019635" cy="458908"/>
          </a:xfrm>
          <a:prstGeom prst="rect">
            <a:avLst/>
          </a:prstGeom>
        </p:spPr>
        <p:txBody>
          <a:bodyPr wrap="square">
            <a:spAutoFit/>
          </a:bodyPr>
          <a:lstStyle/>
          <a:p>
            <a:pPr algn="ctr">
              <a:lnSpc>
                <a:spcPct val="150000"/>
              </a:lnSpc>
            </a:pPr>
            <a:r>
              <a:rPr lang="zh-CN" altLang="en-US" b="1" dirty="0">
                <a:solidFill>
                  <a:schemeClr val="accent6"/>
                </a:solidFill>
                <a:cs typeface="+mn-ea"/>
                <a:sym typeface="+mn-lt"/>
              </a:rPr>
              <a:t>方法①</a:t>
            </a:r>
          </a:p>
        </p:txBody>
      </p:sp>
      <p:sp>
        <p:nvSpPr>
          <p:cNvPr id="17" name="矩形 16">
            <a:extLst>
              <a:ext uri="{FF2B5EF4-FFF2-40B4-BE49-F238E27FC236}">
                <a16:creationId xmlns:a16="http://schemas.microsoft.com/office/drawing/2014/main" xmlns="" id="{BCDCCE69-8D1E-4708-BF29-93D6A7F44244}"/>
              </a:ext>
            </a:extLst>
          </p:cNvPr>
          <p:cNvSpPr/>
          <p:nvPr/>
        </p:nvSpPr>
        <p:spPr>
          <a:xfrm>
            <a:off x="5588420" y="4963606"/>
            <a:ext cx="1019635" cy="458908"/>
          </a:xfrm>
          <a:prstGeom prst="rect">
            <a:avLst/>
          </a:prstGeom>
        </p:spPr>
        <p:txBody>
          <a:bodyPr wrap="square">
            <a:spAutoFit/>
          </a:bodyPr>
          <a:lstStyle/>
          <a:p>
            <a:pPr algn="ctr">
              <a:lnSpc>
                <a:spcPct val="150000"/>
              </a:lnSpc>
            </a:pPr>
            <a:r>
              <a:rPr lang="zh-CN" altLang="en-US" b="1" dirty="0">
                <a:solidFill>
                  <a:schemeClr val="accent3"/>
                </a:solidFill>
                <a:cs typeface="+mn-ea"/>
                <a:sym typeface="+mn-lt"/>
              </a:rPr>
              <a:t>方法②</a:t>
            </a:r>
          </a:p>
        </p:txBody>
      </p:sp>
      <p:sp>
        <p:nvSpPr>
          <p:cNvPr id="18" name="矩形 17">
            <a:extLst>
              <a:ext uri="{FF2B5EF4-FFF2-40B4-BE49-F238E27FC236}">
                <a16:creationId xmlns:a16="http://schemas.microsoft.com/office/drawing/2014/main" xmlns="" id="{07C2603F-E917-4A7D-AFBA-52CB385984E2}"/>
              </a:ext>
            </a:extLst>
          </p:cNvPr>
          <p:cNvSpPr/>
          <p:nvPr/>
        </p:nvSpPr>
        <p:spPr>
          <a:xfrm>
            <a:off x="8654988" y="4963606"/>
            <a:ext cx="1019635" cy="458908"/>
          </a:xfrm>
          <a:prstGeom prst="rect">
            <a:avLst/>
          </a:prstGeom>
        </p:spPr>
        <p:txBody>
          <a:bodyPr wrap="square">
            <a:spAutoFit/>
          </a:bodyPr>
          <a:lstStyle/>
          <a:p>
            <a:pPr algn="ctr">
              <a:lnSpc>
                <a:spcPct val="150000"/>
              </a:lnSpc>
            </a:pPr>
            <a:r>
              <a:rPr lang="zh-CN" altLang="en-US" b="1" dirty="0">
                <a:solidFill>
                  <a:schemeClr val="accent2"/>
                </a:solidFill>
                <a:cs typeface="+mn-ea"/>
                <a:sym typeface="+mn-lt"/>
              </a:rPr>
              <a:t>方法③</a:t>
            </a:r>
          </a:p>
        </p:txBody>
      </p:sp>
    </p:spTree>
    <p:extLst>
      <p:ext uri="{BB962C8B-B14F-4D97-AF65-F5344CB8AC3E}">
        <p14:creationId xmlns:p14="http://schemas.microsoft.com/office/powerpoint/2010/main" val="34736971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600"/>
                            </p:stCondLst>
                            <p:childTnLst>
                              <p:par>
                                <p:cTn id="9" presetID="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26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3100"/>
                            </p:stCondLst>
                            <p:childTnLst>
                              <p:par>
                                <p:cTn id="18" presetID="10"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par>
                          <p:cTn id="21" fill="hold">
                            <p:stCondLst>
                              <p:cond delay="36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par>
                          <p:cTn id="25" fill="hold">
                            <p:stCondLst>
                              <p:cond delay="4100"/>
                            </p:stCondLst>
                            <p:childTnLst>
                              <p:par>
                                <p:cTn id="26" presetID="42"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b4e2b2963786013a0e29a8e310116bbb">
            <a:extLst>
              <a:ext uri="{FF2B5EF4-FFF2-40B4-BE49-F238E27FC236}">
                <a16:creationId xmlns:a16="http://schemas.microsoft.com/office/drawing/2014/main" xmlns="" id="{92246F98-F9F1-481D-B689-7D626E8AD778}"/>
              </a:ext>
            </a:extLst>
          </p:cNvPr>
          <p:cNvPicPr>
            <a:picLocks noChangeAspect="1"/>
          </p:cNvPicPr>
          <p:nvPr/>
        </p:nvPicPr>
        <p:blipFill>
          <a:blip r:embed="rId2"/>
          <a:stretch>
            <a:fillRect/>
          </a:stretch>
        </p:blipFill>
        <p:spPr>
          <a:xfrm>
            <a:off x="-19050" y="4333875"/>
            <a:ext cx="12230100" cy="2524125"/>
          </a:xfrm>
          <a:prstGeom prst="rect">
            <a:avLst/>
          </a:prstGeom>
        </p:spPr>
      </p:pic>
      <p:sp>
        <p:nvSpPr>
          <p:cNvPr id="5" name="文本框 4">
            <a:extLst>
              <a:ext uri="{FF2B5EF4-FFF2-40B4-BE49-F238E27FC236}">
                <a16:creationId xmlns:a16="http://schemas.microsoft.com/office/drawing/2014/main" xmlns="" id="{297CB644-81E5-4734-97D3-8FA374698806}"/>
              </a:ext>
            </a:extLst>
          </p:cNvPr>
          <p:cNvSpPr txBox="1"/>
          <p:nvPr/>
        </p:nvSpPr>
        <p:spPr>
          <a:xfrm>
            <a:off x="3123015" y="1706284"/>
            <a:ext cx="3658785" cy="769441"/>
          </a:xfrm>
          <a:prstGeom prst="rect">
            <a:avLst/>
          </a:prstGeom>
          <a:noFill/>
        </p:spPr>
        <p:txBody>
          <a:bodyPr wrap="square" rtlCol="0">
            <a:spAutoFit/>
          </a:bodyPr>
          <a:lstStyle/>
          <a:p>
            <a:r>
              <a:rPr lang="zh-CN" altLang="en-US" sz="4400" dirty="0">
                <a:ln w="3175">
                  <a:solidFill>
                    <a:schemeClr val="bg1"/>
                  </a:solidFill>
                </a:ln>
                <a:solidFill>
                  <a:srgbClr val="FF9409"/>
                </a:solidFill>
                <a:effectLst>
                  <a:outerShdw blurRad="38100" dist="38100" dir="2700000" algn="tl">
                    <a:srgbClr val="000000">
                      <a:alpha val="43137"/>
                    </a:srgbClr>
                  </a:outerShdw>
                </a:effectLst>
                <a:cs typeface="+mn-ea"/>
                <a:sym typeface="+mn-lt"/>
              </a:rPr>
              <a:t>中暑</a:t>
            </a:r>
          </a:p>
        </p:txBody>
      </p:sp>
      <p:grpSp>
        <p:nvGrpSpPr>
          <p:cNvPr id="6" name="组合 5">
            <a:extLst>
              <a:ext uri="{FF2B5EF4-FFF2-40B4-BE49-F238E27FC236}">
                <a16:creationId xmlns:a16="http://schemas.microsoft.com/office/drawing/2014/main" xmlns="" id="{21BC441B-0A30-4696-8079-90D80926CDD4}"/>
              </a:ext>
            </a:extLst>
          </p:cNvPr>
          <p:cNvGrpSpPr/>
          <p:nvPr/>
        </p:nvGrpSpPr>
        <p:grpSpPr>
          <a:xfrm>
            <a:off x="1024470" y="1187124"/>
            <a:ext cx="2145323" cy="2242709"/>
            <a:chOff x="11295" y="1307"/>
            <a:chExt cx="3874" cy="4046"/>
          </a:xfrm>
          <a:effectLst>
            <a:outerShdw blurRad="50800" dist="38100" dir="2700000" algn="tl" rotWithShape="0">
              <a:prstClr val="black">
                <a:alpha val="40000"/>
              </a:prstClr>
            </a:outerShdw>
          </a:effectLst>
        </p:grpSpPr>
        <p:pic>
          <p:nvPicPr>
            <p:cNvPr id="7" name="图片 6" descr="f7d30ea4b628d33971365e72821aa1c5">
              <a:extLst>
                <a:ext uri="{FF2B5EF4-FFF2-40B4-BE49-F238E27FC236}">
                  <a16:creationId xmlns:a16="http://schemas.microsoft.com/office/drawing/2014/main" xmlns="" id="{A9996CA0-D392-44F0-87F7-D560B3C5CD0A}"/>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8" name="文本框 7">
              <a:extLst>
                <a:ext uri="{FF2B5EF4-FFF2-40B4-BE49-F238E27FC236}">
                  <a16:creationId xmlns:a16="http://schemas.microsoft.com/office/drawing/2014/main" xmlns="" id="{66DD3918-63DB-4AAE-9339-755B84636CA3}"/>
                </a:ext>
              </a:extLst>
            </p:cNvPr>
            <p:cNvSpPr txBox="1"/>
            <p:nvPr/>
          </p:nvSpPr>
          <p:spPr>
            <a:xfrm rot="20760000">
              <a:off x="12314" y="2216"/>
              <a:ext cx="2229" cy="1999"/>
            </a:xfrm>
            <a:prstGeom prst="rect">
              <a:avLst/>
            </a:prstGeom>
            <a:noFill/>
          </p:spPr>
          <p:txBody>
            <a:bodyPr wrap="square" rtlCol="0">
              <a:spAutoFit/>
            </a:bodyPr>
            <a:lstStyle/>
            <a:p>
              <a:pPr algn="ctr"/>
              <a:r>
                <a:rPr lang="en-US" altLang="zh-CN" sz="6600" dirty="0">
                  <a:ln>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3</a:t>
              </a:r>
            </a:p>
          </p:txBody>
        </p:sp>
      </p:grpSp>
      <p:pic>
        <p:nvPicPr>
          <p:cNvPr id="9" name="图片 8">
            <a:extLst>
              <a:ext uri="{FF2B5EF4-FFF2-40B4-BE49-F238E27FC236}">
                <a16:creationId xmlns:a16="http://schemas.microsoft.com/office/drawing/2014/main" xmlns="" id="{379E089F-F9C5-41ED-9038-AC6654498DD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485902" y="748617"/>
            <a:ext cx="3360127" cy="5537352"/>
          </a:xfrm>
          <a:prstGeom prst="rect">
            <a:avLst/>
          </a:prstGeom>
          <a:effectLst>
            <a:outerShdw blurRad="50800" dist="38100" dir="2700000" algn="tl" rotWithShape="0">
              <a:prstClr val="black">
                <a:alpha val="40000"/>
              </a:prstClr>
            </a:outerShdw>
          </a:effectLst>
        </p:spPr>
      </p:pic>
      <p:sp>
        <p:nvSpPr>
          <p:cNvPr id="3" name="矩形 2">
            <a:extLst>
              <a:ext uri="{FF2B5EF4-FFF2-40B4-BE49-F238E27FC236}">
                <a16:creationId xmlns:a16="http://schemas.microsoft.com/office/drawing/2014/main" xmlns="" id="{FB6AEF00-33C1-4FD4-8CEB-553DC5155C92}"/>
              </a:ext>
            </a:extLst>
          </p:cNvPr>
          <p:cNvSpPr/>
          <p:nvPr/>
        </p:nvSpPr>
        <p:spPr>
          <a:xfrm>
            <a:off x="3154569" y="2414170"/>
            <a:ext cx="4617831" cy="784830"/>
          </a:xfrm>
          <a:prstGeom prst="rect">
            <a:avLst/>
          </a:prstGeom>
        </p:spPr>
        <p:txBody>
          <a:bodyPr wrap="square">
            <a:spAutoFit/>
          </a:bodyPr>
          <a:lstStyle/>
          <a:p>
            <a:pPr algn="just">
              <a:lnSpc>
                <a:spcPct val="150000"/>
              </a:lnSpc>
            </a:pPr>
            <a:r>
              <a:rPr lang="zh-CN" altLang="en-US" sz="1000" dirty="0">
                <a:solidFill>
                  <a:schemeClr val="tx1">
                    <a:lumMod val="65000"/>
                    <a:lumOff val="35000"/>
                  </a:schemeClr>
                </a:solidFill>
                <a:cs typeface="+mn-ea"/>
                <a:sym typeface="+mn-lt"/>
              </a:rPr>
              <a:t>中暑是指长时间暴露在高温环境中、或在炎热环境中进行体力活动引起机体体温调节功能紊乱所致的一组临床症候群，以高热、皮肤干燥以及中枢神经系统症状为特征。</a:t>
            </a:r>
          </a:p>
        </p:txBody>
      </p:sp>
      <p:pic>
        <p:nvPicPr>
          <p:cNvPr id="12" name="图片 11" descr="0116e6821abf8d9d7ec5c9c9e77eaef8">
            <a:extLst>
              <a:ext uri="{FF2B5EF4-FFF2-40B4-BE49-F238E27FC236}">
                <a16:creationId xmlns:a16="http://schemas.microsoft.com/office/drawing/2014/main" xmlns="" id="{7F6EF37A-2152-4214-A57D-825CFF36A85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8170"/>
          <a:stretch/>
        </p:blipFill>
        <p:spPr>
          <a:xfrm rot="19200000" flipH="1">
            <a:off x="6489016" y="782192"/>
            <a:ext cx="2213930" cy="1492885"/>
          </a:xfrm>
          <a:prstGeom prst="ellipse">
            <a:avLst/>
          </a:prstGeom>
          <a:effectLst>
            <a:outerShdw blurRad="50800" dist="38100" dir="2700000" algn="tl" rotWithShape="0">
              <a:prstClr val="black">
                <a:alpha val="40000"/>
              </a:prstClr>
            </a:outerShdw>
          </a:effectLst>
        </p:spPr>
      </p:pic>
      <p:pic>
        <p:nvPicPr>
          <p:cNvPr id="14" name="图片 13" descr="ea11243b2077ee3abef0a39733d4f91e">
            <a:extLst>
              <a:ext uri="{FF2B5EF4-FFF2-40B4-BE49-F238E27FC236}">
                <a16:creationId xmlns:a16="http://schemas.microsoft.com/office/drawing/2014/main" xmlns="" id="{3E4F33D9-2398-4270-835E-87BE7338E08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3430372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32"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out)">
                                      <p:cBhvr>
                                        <p:cTn id="19" dur="700"/>
                                        <p:tgtEl>
                                          <p:spTgt spid="6"/>
                                        </p:tgtEl>
                                      </p:cBhvr>
                                    </p:animEffect>
                                  </p:childTnLst>
                                </p:cTn>
                              </p:par>
                            </p:childTnLst>
                          </p:cTn>
                        </p:par>
                        <p:par>
                          <p:cTn id="20" fill="hold">
                            <p:stCondLst>
                              <p:cond delay="2700"/>
                            </p:stCondLst>
                            <p:childTnLst>
                              <p:par>
                                <p:cTn id="21" presetID="2" presetClass="entr" presetSubtype="3"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3200"/>
                            </p:stCondLst>
                            <p:childTnLst>
                              <p:par>
                                <p:cTn id="26" presetID="22" presetClass="entr" presetSubtype="8" fill="hold" grpId="0" nodeType="afterEffect">
                                  <p:stCondLst>
                                    <p:cond delay="0"/>
                                  </p:stCondLst>
                                  <p:iterate type="wd">
                                    <p:tmPct val="10000"/>
                                  </p:iterate>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par>
                          <p:cTn id="29" fill="hold">
                            <p:stCondLst>
                              <p:cond delay="3700"/>
                            </p:stCondLst>
                            <p:childTnLst>
                              <p:par>
                                <p:cTn id="30" presetID="16" presetClass="entr" presetSubtype="21"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barn(inVertical)">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576FC7AE-E275-4DD0-A4D9-04C9205FFEA6}"/>
              </a:ext>
            </a:extLst>
          </p:cNvPr>
          <p:cNvSpPr/>
          <p:nvPr/>
        </p:nvSpPr>
        <p:spPr>
          <a:xfrm>
            <a:off x="779256" y="1711502"/>
            <a:ext cx="5090800" cy="584775"/>
          </a:xfrm>
          <a:prstGeom prst="rect">
            <a:avLst/>
          </a:prstGeom>
          <a:noFill/>
        </p:spPr>
        <p:txBody>
          <a:bodyPr wrap="square" rtlCol="0">
            <a:spAutoFit/>
          </a:bodyPr>
          <a:lstStyle/>
          <a:p>
            <a:r>
              <a:rPr lang="zh-CN" altLang="en-US" sz="3200" dirty="0">
                <a:ln w="3175">
                  <a:solidFill>
                    <a:schemeClr val="bg1"/>
                  </a:solidFill>
                </a:ln>
                <a:solidFill>
                  <a:schemeClr val="accent3"/>
                </a:solidFill>
                <a:effectLst>
                  <a:outerShdw blurRad="38100" dist="38100" dir="2700000" algn="tl">
                    <a:srgbClr val="000000">
                      <a:alpha val="43137"/>
                    </a:srgbClr>
                  </a:outerShdw>
                </a:effectLst>
                <a:cs typeface="+mn-ea"/>
                <a:sym typeface="+mn-lt"/>
              </a:rPr>
              <a:t>先兆中暑</a:t>
            </a:r>
          </a:p>
        </p:txBody>
      </p:sp>
      <p:sp>
        <p:nvSpPr>
          <p:cNvPr id="4" name="矩形 3">
            <a:extLst>
              <a:ext uri="{FF2B5EF4-FFF2-40B4-BE49-F238E27FC236}">
                <a16:creationId xmlns:a16="http://schemas.microsoft.com/office/drawing/2014/main" xmlns="" id="{2432535B-8325-4EC7-95F9-C0300982F4D2}"/>
              </a:ext>
            </a:extLst>
          </p:cNvPr>
          <p:cNvSpPr/>
          <p:nvPr/>
        </p:nvSpPr>
        <p:spPr>
          <a:xfrm>
            <a:off x="779256" y="2469998"/>
            <a:ext cx="5316744" cy="2169825"/>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高温环境下，出现头痛、头晕、口渴、多汗、四肢无力发酸、注意力不集中、动作不协调等表现。</a:t>
            </a:r>
          </a:p>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体温正常或略有升高。</a:t>
            </a:r>
          </a:p>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如及时转移到阴凉通风处，喝些糖盐水，短时间内即可恢复。 </a:t>
            </a:r>
          </a:p>
        </p:txBody>
      </p:sp>
      <p:pic>
        <p:nvPicPr>
          <p:cNvPr id="8" name="Picture 4" descr="9">
            <a:extLst>
              <a:ext uri="{FF2B5EF4-FFF2-40B4-BE49-F238E27FC236}">
                <a16:creationId xmlns:a16="http://schemas.microsoft.com/office/drawing/2014/main" xmlns="" id="{3C45E833-D14F-4865-B29F-E95F7000BFC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691086" y="2290989"/>
            <a:ext cx="4151085" cy="3018690"/>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740330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5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50"/>
                            </p:stCondLst>
                            <p:childTnLst>
                              <p:par>
                                <p:cTn id="13" presetID="9"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9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9">
            <a:extLst>
              <a:ext uri="{FF2B5EF4-FFF2-40B4-BE49-F238E27FC236}">
                <a16:creationId xmlns:a16="http://schemas.microsoft.com/office/drawing/2014/main" xmlns="" id="{AC50FFC1-D68B-43FC-862B-952F183D52B0}"/>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829667" y="2276475"/>
            <a:ext cx="4056048" cy="3018690"/>
          </a:xfrm>
          <a:prstGeom prst="rect">
            <a:avLst/>
          </a:prstGeom>
          <a:noFill/>
          <a:effectLst>
            <a:outerShdw blurRad="50800" dist="38100" dir="2700000" algn="tl" rotWithShape="0">
              <a:prstClr val="black">
                <a:alpha val="40000"/>
              </a:prstClr>
            </a:outerShdw>
          </a:effectLst>
        </p:spPr>
      </p:pic>
      <p:sp>
        <p:nvSpPr>
          <p:cNvPr id="2" name="矩形 1">
            <a:extLst>
              <a:ext uri="{FF2B5EF4-FFF2-40B4-BE49-F238E27FC236}">
                <a16:creationId xmlns:a16="http://schemas.microsoft.com/office/drawing/2014/main" xmlns="" id="{576FC7AE-E275-4DD0-A4D9-04C9205FFEA6}"/>
              </a:ext>
            </a:extLst>
          </p:cNvPr>
          <p:cNvSpPr/>
          <p:nvPr/>
        </p:nvSpPr>
        <p:spPr>
          <a:xfrm>
            <a:off x="779256" y="1711502"/>
            <a:ext cx="5090800" cy="584775"/>
          </a:xfrm>
          <a:prstGeom prst="rect">
            <a:avLst/>
          </a:prstGeom>
          <a:noFill/>
        </p:spPr>
        <p:txBody>
          <a:bodyPr wrap="square" rtlCol="0">
            <a:spAutoFit/>
          </a:bodyPr>
          <a:lstStyle/>
          <a:p>
            <a:r>
              <a:rPr lang="zh-CN" altLang="en-US" sz="3200" dirty="0">
                <a:ln w="3175">
                  <a:solidFill>
                    <a:schemeClr val="bg1"/>
                  </a:solidFill>
                </a:ln>
                <a:solidFill>
                  <a:schemeClr val="accent3"/>
                </a:solidFill>
                <a:effectLst>
                  <a:outerShdw blurRad="38100" dist="38100" dir="2700000" algn="tl">
                    <a:srgbClr val="000000">
                      <a:alpha val="43137"/>
                    </a:srgbClr>
                  </a:outerShdw>
                </a:effectLst>
                <a:cs typeface="+mn-ea"/>
                <a:sym typeface="+mn-lt"/>
              </a:rPr>
              <a:t>轻度中暑</a:t>
            </a:r>
          </a:p>
        </p:txBody>
      </p:sp>
      <p:sp>
        <p:nvSpPr>
          <p:cNvPr id="4" name="矩形 3">
            <a:extLst>
              <a:ext uri="{FF2B5EF4-FFF2-40B4-BE49-F238E27FC236}">
                <a16:creationId xmlns:a16="http://schemas.microsoft.com/office/drawing/2014/main" xmlns="" id="{2432535B-8325-4EC7-95F9-C0300982F4D2}"/>
              </a:ext>
            </a:extLst>
          </p:cNvPr>
          <p:cNvSpPr/>
          <p:nvPr/>
        </p:nvSpPr>
        <p:spPr>
          <a:xfrm>
            <a:off x="779256" y="2469998"/>
            <a:ext cx="5316744" cy="1754326"/>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体温会超过</a:t>
            </a:r>
            <a:r>
              <a:rPr lang="en-US" altLang="zh-CN" dirty="0">
                <a:solidFill>
                  <a:prstClr val="black">
                    <a:lumMod val="65000"/>
                    <a:lumOff val="35000"/>
                  </a:prstClr>
                </a:solidFill>
                <a:cs typeface="+mn-ea"/>
                <a:sym typeface="+mn-lt"/>
              </a:rPr>
              <a:t>38℃</a:t>
            </a:r>
            <a:r>
              <a:rPr lang="zh-CN" altLang="en-US" dirty="0">
                <a:solidFill>
                  <a:prstClr val="black">
                    <a:lumMod val="65000"/>
                    <a:lumOff val="35000"/>
                  </a:prstClr>
                </a:solidFill>
                <a:cs typeface="+mn-ea"/>
                <a:sym typeface="+mn-lt"/>
              </a:rPr>
              <a:t>。</a:t>
            </a:r>
          </a:p>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除头晕、口渴外，还会面色潮红、大量出汗、皮肤发热等表现；或出现四肢湿冷、面色苍白、血压下降、脉搏增快等表现。</a:t>
            </a:r>
          </a:p>
        </p:txBody>
      </p:sp>
      <p:sp>
        <p:nvSpPr>
          <p:cNvPr id="7" name="TextBox 6"/>
          <p:cNvSpPr txBox="1"/>
          <p:nvPr/>
        </p:nvSpPr>
        <p:spPr>
          <a:xfrm>
            <a:off x="9222904" y="187921"/>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5">
                    <a:lumMod val="20000"/>
                    <a:lumOff val="80000"/>
                  </a:schemeClr>
                </a:solidFill>
                <a:effectLst/>
                <a:uLnTx/>
                <a:uFillTx/>
              </a:rPr>
              <a:t>行业</a:t>
            </a:r>
            <a:r>
              <a:rPr kumimoji="0" lang="en-US" altLang="zh-CN" sz="100" b="0" i="0" u="none" strike="noStrike" kern="0" cap="none" spc="0" normalizeH="0" baseline="0" noProof="0" dirty="0" smtClean="0">
                <a:ln>
                  <a:noFill/>
                </a:ln>
                <a:solidFill>
                  <a:schemeClr val="accent5">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5">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5">
                    <a:lumMod val="20000"/>
                    <a:lumOff val="80000"/>
                  </a:schemeClr>
                </a:solidFill>
                <a:effectLst/>
                <a:uLnTx/>
                <a:uFillTx/>
              </a:rPr>
              <a:t>http://www.1ppt.com/hangye/</a:t>
            </a:r>
          </a:p>
        </p:txBody>
      </p:sp>
    </p:spTree>
    <p:extLst>
      <p:ext uri="{BB962C8B-B14F-4D97-AF65-F5344CB8AC3E}">
        <p14:creationId xmlns:p14="http://schemas.microsoft.com/office/powerpoint/2010/main" val="16777715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5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50"/>
                            </p:stCondLst>
                            <p:childTnLst>
                              <p:par>
                                <p:cTn id="13" presetID="5"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heckerboard(across)">
                                      <p:cBhvr>
                                        <p:cTn id="15" dur="9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576FC7AE-E275-4DD0-A4D9-04C9205FFEA6}"/>
              </a:ext>
            </a:extLst>
          </p:cNvPr>
          <p:cNvSpPr/>
          <p:nvPr/>
        </p:nvSpPr>
        <p:spPr>
          <a:xfrm>
            <a:off x="779256" y="1711502"/>
            <a:ext cx="5090800" cy="584775"/>
          </a:xfrm>
          <a:prstGeom prst="rect">
            <a:avLst/>
          </a:prstGeom>
          <a:noFill/>
        </p:spPr>
        <p:txBody>
          <a:bodyPr wrap="square" rtlCol="0">
            <a:spAutoFit/>
          </a:bodyPr>
          <a:lstStyle/>
          <a:p>
            <a:r>
              <a:rPr lang="zh-CN" altLang="en-US" sz="3200" dirty="0">
                <a:ln w="3175">
                  <a:solidFill>
                    <a:schemeClr val="bg1"/>
                  </a:solidFill>
                </a:ln>
                <a:solidFill>
                  <a:schemeClr val="accent3"/>
                </a:solidFill>
                <a:effectLst>
                  <a:outerShdw blurRad="38100" dist="38100" dir="2700000" algn="tl">
                    <a:srgbClr val="000000">
                      <a:alpha val="43137"/>
                    </a:srgbClr>
                  </a:outerShdw>
                </a:effectLst>
                <a:cs typeface="+mn-ea"/>
                <a:sym typeface="+mn-lt"/>
              </a:rPr>
              <a:t>重症中暑</a:t>
            </a:r>
          </a:p>
        </p:txBody>
      </p:sp>
      <p:sp>
        <p:nvSpPr>
          <p:cNvPr id="4" name="矩形 3">
            <a:extLst>
              <a:ext uri="{FF2B5EF4-FFF2-40B4-BE49-F238E27FC236}">
                <a16:creationId xmlns:a16="http://schemas.microsoft.com/office/drawing/2014/main" xmlns="" id="{2432535B-8325-4EC7-95F9-C0300982F4D2}"/>
              </a:ext>
            </a:extLst>
          </p:cNvPr>
          <p:cNvSpPr/>
          <p:nvPr/>
        </p:nvSpPr>
        <p:spPr>
          <a:xfrm>
            <a:off x="779256" y="2469998"/>
            <a:ext cx="5316744" cy="2169825"/>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可以突然昏倒，四肢肌肉抽搐、疼痛，头痛、呕吐，体温高达</a:t>
            </a:r>
            <a:r>
              <a:rPr lang="en-US" altLang="zh-CN" dirty="0">
                <a:solidFill>
                  <a:prstClr val="black">
                    <a:lumMod val="65000"/>
                    <a:lumOff val="35000"/>
                  </a:prstClr>
                </a:solidFill>
                <a:cs typeface="+mn-ea"/>
                <a:sym typeface="+mn-lt"/>
              </a:rPr>
              <a:t>41℃</a:t>
            </a:r>
            <a:r>
              <a:rPr lang="zh-CN" altLang="en-US" dirty="0">
                <a:solidFill>
                  <a:prstClr val="black">
                    <a:lumMod val="65000"/>
                    <a:lumOff val="35000"/>
                  </a:prstClr>
                </a:solidFill>
                <a:cs typeface="+mn-ea"/>
                <a:sym typeface="+mn-lt"/>
              </a:rPr>
              <a:t>以上，皮肤干燥无汗，意识模糊，精神失常、躁动甚至昏迷。</a:t>
            </a:r>
          </a:p>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重症中暑是情况最严重的一种，如不及时救治将会危及生命，需立即送医院抢救。</a:t>
            </a:r>
          </a:p>
        </p:txBody>
      </p:sp>
      <p:pic>
        <p:nvPicPr>
          <p:cNvPr id="7" name="Picture 4">
            <a:extLst>
              <a:ext uri="{FF2B5EF4-FFF2-40B4-BE49-F238E27FC236}">
                <a16:creationId xmlns:a16="http://schemas.microsoft.com/office/drawing/2014/main" xmlns="" id="{E7D219E4-5143-47BC-80A1-9882648B5E10}"/>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6713552" y="2276475"/>
            <a:ext cx="4167257" cy="3125441"/>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6093641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6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100"/>
                            </p:stCondLst>
                            <p:childTnLst>
                              <p:par>
                                <p:cTn id="13" presetID="3" presetClass="entr" presetSubtype="1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8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F1FB052-BB9A-425A-9D26-3FBA2AC724CE}"/>
              </a:ext>
            </a:extLst>
          </p:cNvPr>
          <p:cNvSpPr/>
          <p:nvPr/>
        </p:nvSpPr>
        <p:spPr>
          <a:xfrm>
            <a:off x="779256" y="1711502"/>
            <a:ext cx="5090800" cy="584775"/>
          </a:xfrm>
          <a:prstGeom prst="rect">
            <a:avLst/>
          </a:prstGeom>
          <a:noFill/>
        </p:spPr>
        <p:txBody>
          <a:bodyPr wrap="square" rtlCol="0">
            <a:spAutoFit/>
          </a:bodyPr>
          <a:lstStyle/>
          <a:p>
            <a:r>
              <a:rPr lang="zh-CN" altLang="en-US" sz="3200" dirty="0">
                <a:ln w="3175">
                  <a:solidFill>
                    <a:schemeClr val="bg1"/>
                  </a:solidFill>
                </a:ln>
                <a:solidFill>
                  <a:schemeClr val="accent3"/>
                </a:solidFill>
                <a:effectLst>
                  <a:outerShdw blurRad="38100" dist="38100" dir="2700000" algn="tl">
                    <a:srgbClr val="000000">
                      <a:alpha val="43137"/>
                    </a:srgbClr>
                  </a:outerShdw>
                </a:effectLst>
                <a:cs typeface="+mn-ea"/>
                <a:sym typeface="+mn-lt"/>
              </a:rPr>
              <a:t>中暑的预防</a:t>
            </a:r>
          </a:p>
        </p:txBody>
      </p:sp>
      <p:sp>
        <p:nvSpPr>
          <p:cNvPr id="3" name="矩形 2">
            <a:extLst>
              <a:ext uri="{FF2B5EF4-FFF2-40B4-BE49-F238E27FC236}">
                <a16:creationId xmlns:a16="http://schemas.microsoft.com/office/drawing/2014/main" xmlns="" id="{1B1267FC-9D91-4F66-B78F-687FEC1AC3E0}"/>
              </a:ext>
            </a:extLst>
          </p:cNvPr>
          <p:cNvSpPr/>
          <p:nvPr/>
        </p:nvSpPr>
        <p:spPr>
          <a:xfrm>
            <a:off x="779256" y="2290989"/>
            <a:ext cx="7088393" cy="3391698"/>
          </a:xfrm>
          <a:prstGeom prst="rect">
            <a:avLst/>
          </a:prstGeom>
        </p:spPr>
        <p:txBody>
          <a:bodyPr wrap="square">
            <a:spAutoFit/>
          </a:bodyPr>
          <a:lstStyle/>
          <a:p>
            <a:pPr marL="285750" lvl="1" indent="-285750">
              <a:lnSpc>
                <a:spcPct val="150000"/>
              </a:lnSpc>
              <a:spcBef>
                <a:spcPct val="20000"/>
              </a:spcBef>
              <a:buFont typeface="Arial" panose="020B0604020202020204" pitchFamily="34" charset="0"/>
              <a:buChar char="•"/>
              <a:defRPr/>
            </a:pPr>
            <a:r>
              <a:rPr lang="zh-CN" altLang="en-US" sz="1600" dirty="0">
                <a:solidFill>
                  <a:prstClr val="black">
                    <a:lumMod val="65000"/>
                    <a:lumOff val="35000"/>
                  </a:prstClr>
                </a:solidFill>
                <a:cs typeface="+mn-ea"/>
                <a:sym typeface="+mn-lt"/>
              </a:rPr>
              <a:t>出门要打伞或带帽子，最好不要在</a:t>
            </a:r>
            <a:r>
              <a:rPr lang="en-US" altLang="zh-CN" sz="1600" dirty="0">
                <a:solidFill>
                  <a:prstClr val="black">
                    <a:lumMod val="65000"/>
                    <a:lumOff val="35000"/>
                  </a:prstClr>
                </a:solidFill>
                <a:cs typeface="+mn-ea"/>
                <a:sym typeface="+mn-lt"/>
              </a:rPr>
              <a:t>10</a:t>
            </a:r>
            <a:r>
              <a:rPr lang="zh-CN" altLang="en-US" sz="1600" dirty="0">
                <a:solidFill>
                  <a:prstClr val="black">
                    <a:lumMod val="65000"/>
                    <a:lumOff val="35000"/>
                  </a:prstClr>
                </a:solidFill>
                <a:cs typeface="+mn-ea"/>
                <a:sym typeface="+mn-lt"/>
              </a:rPr>
              <a:t>点至</a:t>
            </a:r>
            <a:r>
              <a:rPr lang="en-US" altLang="zh-CN" sz="1600" dirty="0">
                <a:solidFill>
                  <a:prstClr val="black">
                    <a:lumMod val="65000"/>
                    <a:lumOff val="35000"/>
                  </a:prstClr>
                </a:solidFill>
                <a:cs typeface="+mn-ea"/>
                <a:sym typeface="+mn-lt"/>
              </a:rPr>
              <a:t>16</a:t>
            </a:r>
            <a:r>
              <a:rPr lang="zh-CN" altLang="en-US" sz="1600" dirty="0">
                <a:solidFill>
                  <a:prstClr val="black">
                    <a:lumMod val="65000"/>
                    <a:lumOff val="35000"/>
                  </a:prstClr>
                </a:solidFill>
                <a:cs typeface="+mn-ea"/>
                <a:sym typeface="+mn-lt"/>
              </a:rPr>
              <a:t>点间在烈日下行走；</a:t>
            </a:r>
          </a:p>
          <a:p>
            <a:pPr marL="285750" lvl="1" indent="-285750">
              <a:lnSpc>
                <a:spcPct val="150000"/>
              </a:lnSpc>
              <a:spcBef>
                <a:spcPct val="20000"/>
              </a:spcBef>
              <a:buFont typeface="Arial" panose="020B0604020202020204" pitchFamily="34" charset="0"/>
              <a:buChar char="•"/>
              <a:defRPr/>
            </a:pPr>
            <a:r>
              <a:rPr lang="zh-CN" altLang="en-US" sz="1600" dirty="0">
                <a:solidFill>
                  <a:prstClr val="black">
                    <a:lumMod val="65000"/>
                    <a:lumOff val="35000"/>
                  </a:prstClr>
                </a:solidFill>
                <a:cs typeface="+mn-ea"/>
                <a:sym typeface="+mn-lt"/>
              </a:rPr>
              <a:t>外出时要作好防护工作，如涂抹防晒霜，准备充足的水和饮料；</a:t>
            </a:r>
          </a:p>
          <a:p>
            <a:pPr marL="285750" lvl="1" indent="-285750">
              <a:lnSpc>
                <a:spcPct val="150000"/>
              </a:lnSpc>
              <a:spcBef>
                <a:spcPct val="20000"/>
              </a:spcBef>
              <a:buFont typeface="Arial" panose="020B0604020202020204" pitchFamily="34" charset="0"/>
              <a:buChar char="•"/>
              <a:defRPr/>
            </a:pPr>
            <a:r>
              <a:rPr lang="zh-CN" altLang="en-US" sz="1600" dirty="0">
                <a:solidFill>
                  <a:prstClr val="black">
                    <a:lumMod val="65000"/>
                    <a:lumOff val="35000"/>
                  </a:prstClr>
                </a:solidFill>
                <a:cs typeface="+mn-ea"/>
                <a:sym typeface="+mn-lt"/>
              </a:rPr>
              <a:t>准备防暑降温药品，如十滴水、仁丹、风油精等；</a:t>
            </a:r>
            <a:endParaRPr lang="en-US" altLang="zh-CN" sz="1600" dirty="0">
              <a:solidFill>
                <a:prstClr val="black">
                  <a:lumMod val="65000"/>
                  <a:lumOff val="35000"/>
                </a:prstClr>
              </a:solidFill>
              <a:cs typeface="+mn-ea"/>
              <a:sym typeface="+mn-lt"/>
            </a:endParaRPr>
          </a:p>
          <a:p>
            <a:pPr marL="285750" lvl="1" indent="-285750">
              <a:lnSpc>
                <a:spcPct val="150000"/>
              </a:lnSpc>
              <a:spcBef>
                <a:spcPct val="20000"/>
              </a:spcBef>
              <a:buFont typeface="Arial" panose="020B0604020202020204" pitchFamily="34" charset="0"/>
              <a:buChar char="•"/>
              <a:defRPr/>
            </a:pPr>
            <a:r>
              <a:rPr lang="zh-CN" altLang="en-US" sz="1600" dirty="0">
                <a:solidFill>
                  <a:prstClr val="black">
                    <a:lumMod val="65000"/>
                    <a:lumOff val="35000"/>
                  </a:prstClr>
                </a:solidFill>
                <a:cs typeface="+mn-ea"/>
                <a:sym typeface="+mn-lt"/>
              </a:rPr>
              <a:t>外出时的衣服尽量选用棉、麻、丝类织物；</a:t>
            </a:r>
          </a:p>
          <a:p>
            <a:pPr marL="285750" lvl="1" indent="-285750">
              <a:lnSpc>
                <a:spcPct val="150000"/>
              </a:lnSpc>
              <a:spcBef>
                <a:spcPct val="20000"/>
              </a:spcBef>
              <a:buFont typeface="Arial" panose="020B0604020202020204" pitchFamily="34" charset="0"/>
              <a:buChar char="•"/>
              <a:defRPr/>
            </a:pPr>
            <a:r>
              <a:rPr lang="zh-CN" altLang="en-US" sz="1600" dirty="0">
                <a:solidFill>
                  <a:prstClr val="black">
                    <a:lumMod val="65000"/>
                    <a:lumOff val="35000"/>
                  </a:prstClr>
                </a:solidFill>
                <a:cs typeface="+mn-ea"/>
                <a:sym typeface="+mn-lt"/>
              </a:rPr>
              <a:t>患有疾病时减少外出活动；</a:t>
            </a:r>
          </a:p>
          <a:p>
            <a:pPr marL="285750" lvl="1" indent="-285750">
              <a:lnSpc>
                <a:spcPct val="150000"/>
              </a:lnSpc>
              <a:spcBef>
                <a:spcPct val="20000"/>
              </a:spcBef>
              <a:buFont typeface="Arial" panose="020B0604020202020204" pitchFamily="34" charset="0"/>
              <a:buChar char="•"/>
              <a:defRPr/>
            </a:pPr>
            <a:r>
              <a:rPr lang="zh-CN" altLang="en-US" sz="1600" dirty="0">
                <a:solidFill>
                  <a:prstClr val="black">
                    <a:lumMod val="65000"/>
                    <a:lumOff val="35000"/>
                  </a:prstClr>
                </a:solidFill>
                <a:cs typeface="+mn-ea"/>
                <a:sym typeface="+mn-lt"/>
              </a:rPr>
              <a:t>不要等口渴了才喝水，应充分补充身体水分，出汗多时可适当喝一些盐水；</a:t>
            </a:r>
          </a:p>
          <a:p>
            <a:pPr marL="285750" lvl="1" indent="-285750">
              <a:lnSpc>
                <a:spcPct val="150000"/>
              </a:lnSpc>
              <a:spcBef>
                <a:spcPct val="20000"/>
              </a:spcBef>
              <a:buFont typeface="Arial" panose="020B0604020202020204" pitchFamily="34" charset="0"/>
              <a:buChar char="•"/>
              <a:defRPr/>
            </a:pPr>
            <a:r>
              <a:rPr lang="zh-CN" altLang="en-US" sz="1600" dirty="0">
                <a:solidFill>
                  <a:prstClr val="black">
                    <a:lumMod val="65000"/>
                    <a:lumOff val="35000"/>
                  </a:prstClr>
                </a:solidFill>
                <a:cs typeface="+mn-ea"/>
                <a:sym typeface="+mn-lt"/>
              </a:rPr>
              <a:t>多食蔬菜、水果；</a:t>
            </a:r>
          </a:p>
          <a:p>
            <a:pPr marL="285750" lvl="1" indent="-285750">
              <a:lnSpc>
                <a:spcPct val="150000"/>
              </a:lnSpc>
              <a:spcBef>
                <a:spcPct val="20000"/>
              </a:spcBef>
              <a:buFont typeface="Arial" panose="020B0604020202020204" pitchFamily="34" charset="0"/>
              <a:buChar char="•"/>
              <a:defRPr/>
            </a:pPr>
            <a:r>
              <a:rPr lang="zh-CN" altLang="en-US" sz="1600" dirty="0">
                <a:solidFill>
                  <a:prstClr val="black">
                    <a:lumMod val="65000"/>
                    <a:lumOff val="35000"/>
                  </a:prstClr>
                </a:solidFill>
                <a:cs typeface="+mn-ea"/>
                <a:sym typeface="+mn-lt"/>
              </a:rPr>
              <a:t>保证充足的睡眠和休息。</a:t>
            </a:r>
          </a:p>
        </p:txBody>
      </p:sp>
      <p:grpSp>
        <p:nvGrpSpPr>
          <p:cNvPr id="14" name="组合 13">
            <a:extLst>
              <a:ext uri="{FF2B5EF4-FFF2-40B4-BE49-F238E27FC236}">
                <a16:creationId xmlns:a16="http://schemas.microsoft.com/office/drawing/2014/main" xmlns="" id="{EBEE6A11-136A-4E11-BA59-FF110BB1738F}"/>
              </a:ext>
            </a:extLst>
          </p:cNvPr>
          <p:cNvGrpSpPr/>
          <p:nvPr/>
        </p:nvGrpSpPr>
        <p:grpSpPr>
          <a:xfrm>
            <a:off x="7388613" y="1377823"/>
            <a:ext cx="4943087" cy="4979433"/>
            <a:chOff x="6740913" y="1377823"/>
            <a:chExt cx="4943087" cy="4979433"/>
          </a:xfrm>
          <a:effectLst>
            <a:outerShdw blurRad="50800" dist="38100" dir="2700000" algn="tl" rotWithShape="0">
              <a:prstClr val="black">
                <a:alpha val="40000"/>
              </a:prstClr>
            </a:outerShdw>
          </a:effectLst>
        </p:grpSpPr>
        <p:pic>
          <p:nvPicPr>
            <p:cNvPr id="9" name="图片 8">
              <a:extLst>
                <a:ext uri="{FF2B5EF4-FFF2-40B4-BE49-F238E27FC236}">
                  <a16:creationId xmlns:a16="http://schemas.microsoft.com/office/drawing/2014/main" xmlns="" id="{0B8264D4-E106-4766-8889-C8AA5A38DF5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6740913" y="1377823"/>
              <a:ext cx="4943087" cy="4979433"/>
            </a:xfrm>
            <a:prstGeom prst="rect">
              <a:avLst/>
            </a:prstGeom>
          </p:spPr>
        </p:pic>
        <p:pic>
          <p:nvPicPr>
            <p:cNvPr id="10" name="图片 9">
              <a:extLst>
                <a:ext uri="{FF2B5EF4-FFF2-40B4-BE49-F238E27FC236}">
                  <a16:creationId xmlns:a16="http://schemas.microsoft.com/office/drawing/2014/main" xmlns="" id="{BF87E3C0-970A-482D-8C72-6AF9CFF8DC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19677" y="2689331"/>
              <a:ext cx="1393694" cy="1349829"/>
            </a:xfrm>
            <a:prstGeom prst="ellipse">
              <a:avLst/>
            </a:prstGeom>
          </p:spPr>
        </p:pic>
        <p:pic>
          <p:nvPicPr>
            <p:cNvPr id="11" name="图片 10">
              <a:extLst>
                <a:ext uri="{FF2B5EF4-FFF2-40B4-BE49-F238E27FC236}">
                  <a16:creationId xmlns:a16="http://schemas.microsoft.com/office/drawing/2014/main" xmlns="" id="{240BE71F-0154-45F2-83B4-AB6D0CB3497C}"/>
                </a:ext>
              </a:extLst>
            </p:cNvPr>
            <p:cNvPicPr>
              <a:picLocks noChangeAspect="1"/>
            </p:cNvPicPr>
            <p:nvPr/>
          </p:nvPicPr>
          <p:blipFill>
            <a:blip r:embed="rId4"/>
            <a:stretch>
              <a:fillRect/>
            </a:stretch>
          </p:blipFill>
          <p:spPr>
            <a:xfrm>
              <a:off x="9071944" y="2084896"/>
              <a:ext cx="1799256" cy="1774112"/>
            </a:xfrm>
            <a:prstGeom prst="ellipse">
              <a:avLst/>
            </a:prstGeom>
          </p:spPr>
        </p:pic>
        <p:pic>
          <p:nvPicPr>
            <p:cNvPr id="12" name="图片 11">
              <a:extLst>
                <a:ext uri="{FF2B5EF4-FFF2-40B4-BE49-F238E27FC236}">
                  <a16:creationId xmlns:a16="http://schemas.microsoft.com/office/drawing/2014/main" xmlns="" id="{3801E691-115F-4312-8AD7-58E33EA254C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97612" y="4039160"/>
              <a:ext cx="1547919" cy="1451476"/>
            </a:xfrm>
            <a:prstGeom prst="ellipse">
              <a:avLst/>
            </a:prstGeom>
          </p:spPr>
        </p:pic>
        <p:pic>
          <p:nvPicPr>
            <p:cNvPr id="13" name="图片 12">
              <a:extLst>
                <a:ext uri="{FF2B5EF4-FFF2-40B4-BE49-F238E27FC236}">
                  <a16:creationId xmlns:a16="http://schemas.microsoft.com/office/drawing/2014/main" xmlns="" id="{EB87D6CE-0593-45FD-98D8-3A48DEBC5CF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94254" y="4219312"/>
              <a:ext cx="1616743" cy="1568019"/>
            </a:xfrm>
            <a:prstGeom prst="ellipse">
              <a:avLst/>
            </a:prstGeom>
          </p:spPr>
        </p:pic>
      </p:grpSp>
    </p:spTree>
    <p:extLst>
      <p:ext uri="{BB962C8B-B14F-4D97-AF65-F5344CB8AC3E}">
        <p14:creationId xmlns:p14="http://schemas.microsoft.com/office/powerpoint/2010/main" val="3748709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6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100"/>
                            </p:stCondLst>
                            <p:childTnLst>
                              <p:par>
                                <p:cTn id="13" presetID="2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edge">
                                      <p:cBhvr>
                                        <p:cTn id="1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F1FB052-BB9A-425A-9D26-3FBA2AC724CE}"/>
              </a:ext>
            </a:extLst>
          </p:cNvPr>
          <p:cNvSpPr/>
          <p:nvPr/>
        </p:nvSpPr>
        <p:spPr>
          <a:xfrm>
            <a:off x="779256" y="1711502"/>
            <a:ext cx="5090800" cy="584775"/>
          </a:xfrm>
          <a:prstGeom prst="rect">
            <a:avLst/>
          </a:prstGeom>
          <a:noFill/>
        </p:spPr>
        <p:txBody>
          <a:bodyPr wrap="square" rtlCol="0">
            <a:spAutoFit/>
          </a:bodyPr>
          <a:lstStyle/>
          <a:p>
            <a:r>
              <a:rPr lang="zh-CN" altLang="en-US" sz="3200" dirty="0">
                <a:ln w="3175">
                  <a:solidFill>
                    <a:schemeClr val="bg1"/>
                  </a:solidFill>
                </a:ln>
                <a:solidFill>
                  <a:schemeClr val="accent3"/>
                </a:solidFill>
                <a:effectLst>
                  <a:outerShdw blurRad="38100" dist="38100" dir="2700000" algn="tl">
                    <a:srgbClr val="000000">
                      <a:alpha val="43137"/>
                    </a:srgbClr>
                  </a:outerShdw>
                </a:effectLst>
                <a:cs typeface="+mn-ea"/>
                <a:sym typeface="+mn-lt"/>
              </a:rPr>
              <a:t>中暑的救治</a:t>
            </a:r>
          </a:p>
        </p:txBody>
      </p:sp>
      <p:sp>
        <p:nvSpPr>
          <p:cNvPr id="5" name="矩形 4">
            <a:extLst>
              <a:ext uri="{FF2B5EF4-FFF2-40B4-BE49-F238E27FC236}">
                <a16:creationId xmlns:a16="http://schemas.microsoft.com/office/drawing/2014/main" xmlns="" id="{C21FDAF5-DA32-4AA3-9C47-09EB0A6ABC8B}"/>
              </a:ext>
            </a:extLst>
          </p:cNvPr>
          <p:cNvSpPr/>
          <p:nvPr/>
        </p:nvSpPr>
        <p:spPr>
          <a:xfrm>
            <a:off x="5457372" y="2682593"/>
            <a:ext cx="6096000" cy="2585323"/>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迅速将中暑者转移至阴凉通风处或空调房间休息。使其平卧，头部抬高，松解衣扣。</a:t>
            </a:r>
          </a:p>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补充水分</a:t>
            </a:r>
          </a:p>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降温：吹风、冰敷</a:t>
            </a:r>
          </a:p>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呼叫医务人员到场，给中暑者输液</a:t>
            </a:r>
          </a:p>
          <a:p>
            <a:pPr marL="285750" indent="-285750">
              <a:lnSpc>
                <a:spcPct val="150000"/>
              </a:lnSpc>
              <a:buFont typeface="Arial" panose="020B0604020202020204" pitchFamily="34" charset="0"/>
              <a:buChar char="•"/>
            </a:pPr>
            <a:r>
              <a:rPr lang="zh-CN" altLang="en-US" dirty="0">
                <a:solidFill>
                  <a:prstClr val="black">
                    <a:lumMod val="65000"/>
                    <a:lumOff val="35000"/>
                  </a:prstClr>
                </a:solidFill>
                <a:cs typeface="+mn-ea"/>
                <a:sym typeface="+mn-lt"/>
              </a:rPr>
              <a:t>送医院处理</a:t>
            </a:r>
          </a:p>
        </p:txBody>
      </p:sp>
      <p:grpSp>
        <p:nvGrpSpPr>
          <p:cNvPr id="11" name="组合 10">
            <a:extLst>
              <a:ext uri="{FF2B5EF4-FFF2-40B4-BE49-F238E27FC236}">
                <a16:creationId xmlns:a16="http://schemas.microsoft.com/office/drawing/2014/main" xmlns="" id="{D28EC2C3-369A-4833-A450-54C1B9192CA7}"/>
              </a:ext>
            </a:extLst>
          </p:cNvPr>
          <p:cNvGrpSpPr/>
          <p:nvPr/>
        </p:nvGrpSpPr>
        <p:grpSpPr>
          <a:xfrm>
            <a:off x="551543" y="2438400"/>
            <a:ext cx="4200934" cy="3106058"/>
            <a:chOff x="551543" y="2438400"/>
            <a:chExt cx="4200934" cy="3106058"/>
          </a:xfrm>
        </p:grpSpPr>
        <p:pic>
          <p:nvPicPr>
            <p:cNvPr id="10" name="图片 9">
              <a:extLst>
                <a:ext uri="{FF2B5EF4-FFF2-40B4-BE49-F238E27FC236}">
                  <a16:creationId xmlns:a16="http://schemas.microsoft.com/office/drawing/2014/main" xmlns="" id="{DD2B508C-A628-4B48-B67D-EFBBF9DD89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1543" y="2438400"/>
              <a:ext cx="4200934" cy="3106058"/>
            </a:xfrm>
            <a:prstGeom prst="rect">
              <a:avLst/>
            </a:prstGeom>
          </p:spPr>
        </p:pic>
        <p:pic>
          <p:nvPicPr>
            <p:cNvPr id="8" name="图片 7">
              <a:extLst>
                <a:ext uri="{FF2B5EF4-FFF2-40B4-BE49-F238E27FC236}">
                  <a16:creationId xmlns:a16="http://schemas.microsoft.com/office/drawing/2014/main" xmlns="" id="{129111AB-BBF4-40B1-83EC-1F8A34F82651}"/>
                </a:ext>
              </a:extLst>
            </p:cNvPr>
            <p:cNvPicPr>
              <a:picLocks noChangeAspect="1"/>
            </p:cNvPicPr>
            <p:nvPr/>
          </p:nvPicPr>
          <p:blipFill>
            <a:blip r:embed="rId4" cstate="screen">
              <a:extLst>
                <a:ext uri="{BEBA8EAE-BF5A-486C-A8C5-ECC9F3942E4B}">
                  <a14:imgProps xmlns:a14="http://schemas.microsoft.com/office/drawing/2010/main">
                    <a14:imgLayer>
                      <a14:imgEffect>
                        <a14:backgroundRemoval t="2254" b="95902" l="3465" r="89845">
                          <a14:foregroundMark x1="7288" y1="43443" x2="37037" y2="30123"/>
                          <a14:foregroundMark x1="37037" y1="30123" x2="37276" y2="29713"/>
                          <a14:foregroundMark x1="8483" y1="33402" x2="34289" y2="29098"/>
                          <a14:foregroundMark x1="4301" y1="42828" x2="18638" y2="43852"/>
                          <a14:foregroundMark x1="18638" y1="43852" x2="49223" y2="15164"/>
                          <a14:foregroundMark x1="49223" y1="15164" x2="63202" y2="9836"/>
                          <a14:foregroundMark x1="63202" y1="9836" x2="80287" y2="51639"/>
                          <a14:foregroundMark x1="80287" y1="51639" x2="79570" y2="77664"/>
                          <a14:foregroundMark x1="79570" y1="77664" x2="62485" y2="87705"/>
                          <a14:foregroundMark x1="62485" y1="87705" x2="47790" y2="87705"/>
                          <a14:foregroundMark x1="47790" y1="87705" x2="35245" y2="77459"/>
                          <a14:foregroundMark x1="35245" y1="77459" x2="27718" y2="52254"/>
                          <a14:foregroundMark x1="27718" y1="52254" x2="16607" y2="46311"/>
                          <a14:foregroundMark x1="11947" y1="65164" x2="6452" y2="39959"/>
                          <a14:foregroundMark x1="6452" y1="39959" x2="15771" y2="17008"/>
                          <a14:foregroundMark x1="15771" y1="17008" x2="49821" y2="2869"/>
                          <a14:foregroundMark x1="49821" y1="2869" x2="65591" y2="2869"/>
                          <a14:foregroundMark x1="65591" y1="2869" x2="80167" y2="20287"/>
                          <a14:foregroundMark x1="80167" y1="20287" x2="84468" y2="49795"/>
                          <a14:foregroundMark x1="84468" y1="49795" x2="83990" y2="76639"/>
                          <a14:foregroundMark x1="83990" y1="76639" x2="70012" y2="95902"/>
                          <a14:foregroundMark x1="70012" y1="95902" x2="37754" y2="95902"/>
                          <a14:foregroundMark x1="37754" y1="95902" x2="22342" y2="82172"/>
                          <a14:foregroundMark x1="22342" y1="82172" x2="11947" y2="54508"/>
                          <a14:foregroundMark x1="11947" y1="54508" x2="9319" y2="29713"/>
                          <a14:foregroundMark x1="3465" y1="41393" x2="67742" y2="33402"/>
                          <a14:foregroundMark x1="26643" y1="71107" x2="61410" y2="67418"/>
                          <a14:foregroundMark x1="52449" y1="2254" x2="63919" y2="2254"/>
                        </a14:backgroundRemoval>
                      </a14:imgEffect>
                    </a14:imgLayer>
                  </a14:imgProps>
                </a:ext>
                <a:ext uri="{28A0092B-C50C-407E-A947-70E740481C1C}">
                  <a14:useLocalDpi xmlns:a14="http://schemas.microsoft.com/office/drawing/2010/main"/>
                </a:ext>
              </a:extLst>
            </a:blip>
            <a:stretch>
              <a:fillRect/>
            </a:stretch>
          </p:blipFill>
          <p:spPr>
            <a:xfrm>
              <a:off x="1169207" y="2973767"/>
              <a:ext cx="3435426" cy="2002973"/>
            </a:xfrm>
            <a:prstGeom prst="rect">
              <a:avLst/>
            </a:prstGeom>
          </p:spPr>
        </p:pic>
      </p:grpSp>
    </p:spTree>
    <p:extLst>
      <p:ext uri="{BB962C8B-B14F-4D97-AF65-F5344CB8AC3E}">
        <p14:creationId xmlns:p14="http://schemas.microsoft.com/office/powerpoint/2010/main" val="367309790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6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100"/>
                            </p:stCondLst>
                            <p:childTnLst>
                              <p:par>
                                <p:cTn id="13" presetID="49" presetClass="entr" presetSubtype="0" decel="10000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 calcmode="lin" valueType="num">
                                      <p:cBhvr>
                                        <p:cTn id="17" dur="500" fill="hold"/>
                                        <p:tgtEl>
                                          <p:spTgt spid="11"/>
                                        </p:tgtEl>
                                        <p:attrNameLst>
                                          <p:attrName>style.rotation</p:attrName>
                                        </p:attrNameLst>
                                      </p:cBhvr>
                                      <p:tavLst>
                                        <p:tav tm="0">
                                          <p:val>
                                            <p:fltVal val="360"/>
                                          </p:val>
                                        </p:tav>
                                        <p:tav tm="100000">
                                          <p:val>
                                            <p:fltVal val="0"/>
                                          </p:val>
                                        </p:tav>
                                      </p:tavLst>
                                    </p:anim>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b4e2b2963786013a0e29a8e310116bbb">
            <a:extLst>
              <a:ext uri="{FF2B5EF4-FFF2-40B4-BE49-F238E27FC236}">
                <a16:creationId xmlns:a16="http://schemas.microsoft.com/office/drawing/2014/main" xmlns="" id="{92246F98-F9F1-481D-B689-7D626E8AD778}"/>
              </a:ext>
            </a:extLst>
          </p:cNvPr>
          <p:cNvPicPr>
            <a:picLocks noChangeAspect="1"/>
          </p:cNvPicPr>
          <p:nvPr/>
        </p:nvPicPr>
        <p:blipFill>
          <a:blip r:embed="rId2"/>
          <a:stretch>
            <a:fillRect/>
          </a:stretch>
        </p:blipFill>
        <p:spPr>
          <a:xfrm>
            <a:off x="-19050" y="4333875"/>
            <a:ext cx="12230100" cy="2524125"/>
          </a:xfrm>
          <a:prstGeom prst="rect">
            <a:avLst/>
          </a:prstGeom>
        </p:spPr>
      </p:pic>
      <p:sp>
        <p:nvSpPr>
          <p:cNvPr id="5" name="文本框 4">
            <a:extLst>
              <a:ext uri="{FF2B5EF4-FFF2-40B4-BE49-F238E27FC236}">
                <a16:creationId xmlns:a16="http://schemas.microsoft.com/office/drawing/2014/main" xmlns="" id="{297CB644-81E5-4734-97D3-8FA374698806}"/>
              </a:ext>
            </a:extLst>
          </p:cNvPr>
          <p:cNvSpPr txBox="1"/>
          <p:nvPr/>
        </p:nvSpPr>
        <p:spPr>
          <a:xfrm>
            <a:off x="3123015" y="1706284"/>
            <a:ext cx="3658785" cy="769441"/>
          </a:xfrm>
          <a:prstGeom prst="rect">
            <a:avLst/>
          </a:prstGeom>
          <a:noFill/>
        </p:spPr>
        <p:txBody>
          <a:bodyPr wrap="square" rtlCol="0">
            <a:spAutoFit/>
          </a:bodyPr>
          <a:lstStyle/>
          <a:p>
            <a:r>
              <a:rPr lang="zh-CN" altLang="en-US" sz="4400" dirty="0">
                <a:ln w="3175">
                  <a:solidFill>
                    <a:schemeClr val="bg1"/>
                  </a:solidFill>
                </a:ln>
                <a:solidFill>
                  <a:srgbClr val="FF9409"/>
                </a:solidFill>
                <a:effectLst>
                  <a:outerShdw blurRad="38100" dist="38100" dir="2700000" algn="tl">
                    <a:srgbClr val="000000">
                      <a:alpha val="43137"/>
                    </a:srgbClr>
                  </a:outerShdw>
                </a:effectLst>
                <a:cs typeface="+mn-ea"/>
                <a:sym typeface="+mn-lt"/>
              </a:rPr>
              <a:t>触电</a:t>
            </a:r>
          </a:p>
        </p:txBody>
      </p:sp>
      <p:grpSp>
        <p:nvGrpSpPr>
          <p:cNvPr id="6" name="组合 5">
            <a:extLst>
              <a:ext uri="{FF2B5EF4-FFF2-40B4-BE49-F238E27FC236}">
                <a16:creationId xmlns:a16="http://schemas.microsoft.com/office/drawing/2014/main" xmlns="" id="{21BC441B-0A30-4696-8079-90D80926CDD4}"/>
              </a:ext>
            </a:extLst>
          </p:cNvPr>
          <p:cNvGrpSpPr/>
          <p:nvPr/>
        </p:nvGrpSpPr>
        <p:grpSpPr>
          <a:xfrm>
            <a:off x="1024470" y="1187124"/>
            <a:ext cx="2145323" cy="2242709"/>
            <a:chOff x="11295" y="1307"/>
            <a:chExt cx="3874" cy="4046"/>
          </a:xfrm>
          <a:effectLst>
            <a:outerShdw blurRad="50800" dist="38100" dir="2700000" algn="tl" rotWithShape="0">
              <a:prstClr val="black">
                <a:alpha val="40000"/>
              </a:prstClr>
            </a:outerShdw>
          </a:effectLst>
        </p:grpSpPr>
        <p:pic>
          <p:nvPicPr>
            <p:cNvPr id="7" name="图片 6" descr="f7d30ea4b628d33971365e72821aa1c5">
              <a:extLst>
                <a:ext uri="{FF2B5EF4-FFF2-40B4-BE49-F238E27FC236}">
                  <a16:creationId xmlns:a16="http://schemas.microsoft.com/office/drawing/2014/main" xmlns="" id="{A9996CA0-D392-44F0-87F7-D560B3C5CD0A}"/>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8" name="文本框 7">
              <a:extLst>
                <a:ext uri="{FF2B5EF4-FFF2-40B4-BE49-F238E27FC236}">
                  <a16:creationId xmlns:a16="http://schemas.microsoft.com/office/drawing/2014/main" xmlns="" id="{66DD3918-63DB-4AAE-9339-755B84636CA3}"/>
                </a:ext>
              </a:extLst>
            </p:cNvPr>
            <p:cNvSpPr txBox="1"/>
            <p:nvPr/>
          </p:nvSpPr>
          <p:spPr>
            <a:xfrm rot="20760000">
              <a:off x="12314" y="2216"/>
              <a:ext cx="2229" cy="1999"/>
            </a:xfrm>
            <a:prstGeom prst="rect">
              <a:avLst/>
            </a:prstGeom>
            <a:noFill/>
          </p:spPr>
          <p:txBody>
            <a:bodyPr wrap="square" rtlCol="0">
              <a:spAutoFit/>
            </a:bodyPr>
            <a:lstStyle/>
            <a:p>
              <a:pPr algn="ctr"/>
              <a:r>
                <a:rPr lang="en-US" altLang="zh-CN" sz="6600" dirty="0">
                  <a:ln>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4</a:t>
              </a:r>
            </a:p>
          </p:txBody>
        </p:sp>
      </p:grpSp>
      <p:pic>
        <p:nvPicPr>
          <p:cNvPr id="9" name="图片 8">
            <a:extLst>
              <a:ext uri="{FF2B5EF4-FFF2-40B4-BE49-F238E27FC236}">
                <a16:creationId xmlns:a16="http://schemas.microsoft.com/office/drawing/2014/main" xmlns="" id="{379E089F-F9C5-41ED-9038-AC6654498DD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485902" y="748617"/>
            <a:ext cx="3360127" cy="5537352"/>
          </a:xfrm>
          <a:prstGeom prst="rect">
            <a:avLst/>
          </a:prstGeom>
          <a:effectLst>
            <a:outerShdw blurRad="50800" dist="38100" dir="2700000" algn="tl" rotWithShape="0">
              <a:prstClr val="black">
                <a:alpha val="40000"/>
              </a:prstClr>
            </a:outerShdw>
          </a:effectLst>
        </p:spPr>
      </p:pic>
      <p:sp>
        <p:nvSpPr>
          <p:cNvPr id="3" name="矩形 2">
            <a:extLst>
              <a:ext uri="{FF2B5EF4-FFF2-40B4-BE49-F238E27FC236}">
                <a16:creationId xmlns:a16="http://schemas.microsoft.com/office/drawing/2014/main" xmlns="" id="{FB6AEF00-33C1-4FD4-8CEB-553DC5155C92}"/>
              </a:ext>
            </a:extLst>
          </p:cNvPr>
          <p:cNvSpPr/>
          <p:nvPr/>
        </p:nvSpPr>
        <p:spPr>
          <a:xfrm>
            <a:off x="3154569" y="2414170"/>
            <a:ext cx="4617831" cy="784830"/>
          </a:xfrm>
          <a:prstGeom prst="rect">
            <a:avLst/>
          </a:prstGeom>
        </p:spPr>
        <p:txBody>
          <a:bodyPr wrap="square">
            <a:spAutoFit/>
          </a:bodyPr>
          <a:lstStyle/>
          <a:p>
            <a:pPr algn="just">
              <a:lnSpc>
                <a:spcPct val="150000"/>
              </a:lnSpc>
            </a:pPr>
            <a:r>
              <a:rPr lang="zh-CN" altLang="en-US" sz="1000" dirty="0">
                <a:solidFill>
                  <a:schemeClr val="tx1">
                    <a:lumMod val="65000"/>
                    <a:lumOff val="35000"/>
                  </a:schemeClr>
                </a:solidFill>
                <a:cs typeface="+mn-ea"/>
                <a:sym typeface="+mn-lt"/>
              </a:rPr>
              <a:t>触电是电击伤的俗称，通常是指人体直接触及电源或高压电经过空气或其他导电介质传递电流通过人体时引起的组织损伤和功能障碍，重者发生心跳和呼吸骤停。</a:t>
            </a:r>
          </a:p>
        </p:txBody>
      </p:sp>
      <p:pic>
        <p:nvPicPr>
          <p:cNvPr id="12" name="图片 11" descr="0116e6821abf8d9d7ec5c9c9e77eaef8">
            <a:extLst>
              <a:ext uri="{FF2B5EF4-FFF2-40B4-BE49-F238E27FC236}">
                <a16:creationId xmlns:a16="http://schemas.microsoft.com/office/drawing/2014/main" xmlns="" id="{7F6EF37A-2152-4214-A57D-825CFF36A85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8170"/>
          <a:stretch/>
        </p:blipFill>
        <p:spPr>
          <a:xfrm rot="19200000" flipH="1">
            <a:off x="6489016" y="782192"/>
            <a:ext cx="2213930" cy="1492885"/>
          </a:xfrm>
          <a:prstGeom prst="ellipse">
            <a:avLst/>
          </a:prstGeom>
          <a:effectLst>
            <a:outerShdw blurRad="50800" dist="38100" dir="2700000" algn="tl" rotWithShape="0">
              <a:prstClr val="black">
                <a:alpha val="40000"/>
              </a:prstClr>
            </a:outerShdw>
          </a:effectLst>
        </p:spPr>
      </p:pic>
      <p:pic>
        <p:nvPicPr>
          <p:cNvPr id="14" name="图片 13" descr="ea11243b2077ee3abef0a39733d4f91e">
            <a:extLst>
              <a:ext uri="{FF2B5EF4-FFF2-40B4-BE49-F238E27FC236}">
                <a16:creationId xmlns:a16="http://schemas.microsoft.com/office/drawing/2014/main" xmlns="" id="{3E4F33D9-2398-4270-835E-87BE7338E08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334066771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32"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out)">
                                      <p:cBhvr>
                                        <p:cTn id="19" dur="700"/>
                                        <p:tgtEl>
                                          <p:spTgt spid="6"/>
                                        </p:tgtEl>
                                      </p:cBhvr>
                                    </p:animEffect>
                                  </p:childTnLst>
                                </p:cTn>
                              </p:par>
                            </p:childTnLst>
                          </p:cTn>
                        </p:par>
                        <p:par>
                          <p:cTn id="20" fill="hold">
                            <p:stCondLst>
                              <p:cond delay="2700"/>
                            </p:stCondLst>
                            <p:childTnLst>
                              <p:par>
                                <p:cTn id="21" presetID="2" presetClass="entr" presetSubtype="3"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3200"/>
                            </p:stCondLst>
                            <p:childTnLst>
                              <p:par>
                                <p:cTn id="26" presetID="22" presetClass="entr" presetSubtype="8" fill="hold" grpId="0" nodeType="afterEffect">
                                  <p:stCondLst>
                                    <p:cond delay="0"/>
                                  </p:stCondLst>
                                  <p:iterate type="wd">
                                    <p:tmPct val="10000"/>
                                  </p:iterate>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par>
                          <p:cTn id="29" fill="hold">
                            <p:stCondLst>
                              <p:cond delay="3700"/>
                            </p:stCondLst>
                            <p:childTnLst>
                              <p:par>
                                <p:cTn id="30" presetID="16" presetClass="entr" presetSubtype="21"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barn(inVertical)">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950B81ED-4E3C-477D-985F-3DBC73213411}"/>
              </a:ext>
            </a:extLst>
          </p:cNvPr>
          <p:cNvSpPr/>
          <p:nvPr/>
        </p:nvSpPr>
        <p:spPr>
          <a:xfrm>
            <a:off x="779256" y="1711502"/>
            <a:ext cx="5090800" cy="584775"/>
          </a:xfrm>
          <a:prstGeom prst="rect">
            <a:avLst/>
          </a:prstGeom>
          <a:noFill/>
        </p:spPr>
        <p:txBody>
          <a:bodyPr wrap="square" rtlCol="0">
            <a:spAutoFit/>
          </a:bodyPr>
          <a:lstStyle/>
          <a:p>
            <a:r>
              <a:rPr lang="zh-CN" altLang="en-US" sz="3200" dirty="0">
                <a:ln w="3175">
                  <a:solidFill>
                    <a:schemeClr val="bg1"/>
                  </a:solidFill>
                </a:ln>
                <a:solidFill>
                  <a:schemeClr val="accent3"/>
                </a:solidFill>
                <a:effectLst>
                  <a:outerShdw blurRad="38100" dist="38100" dir="2700000" algn="tl">
                    <a:srgbClr val="000000">
                      <a:alpha val="43137"/>
                    </a:srgbClr>
                  </a:outerShdw>
                </a:effectLst>
                <a:cs typeface="+mn-ea"/>
                <a:sym typeface="+mn-lt"/>
              </a:rPr>
              <a:t>应急要点</a:t>
            </a:r>
          </a:p>
        </p:txBody>
      </p:sp>
      <p:sp>
        <p:nvSpPr>
          <p:cNvPr id="7" name="矩形 6">
            <a:extLst>
              <a:ext uri="{FF2B5EF4-FFF2-40B4-BE49-F238E27FC236}">
                <a16:creationId xmlns:a16="http://schemas.microsoft.com/office/drawing/2014/main" xmlns="" id="{19EABC3D-703D-4B18-8610-42946D6A1A47}"/>
              </a:ext>
            </a:extLst>
          </p:cNvPr>
          <p:cNvSpPr/>
          <p:nvPr/>
        </p:nvSpPr>
        <p:spPr>
          <a:xfrm>
            <a:off x="779256" y="2475077"/>
            <a:ext cx="3743332" cy="369332"/>
          </a:xfrm>
          <a:prstGeom prst="rect">
            <a:avLst/>
          </a:prstGeom>
        </p:spPr>
        <p:txBody>
          <a:bodyPr wrap="none">
            <a:spAutoFit/>
          </a:bodyPr>
          <a:lstStyle/>
          <a:p>
            <a:r>
              <a:rPr lang="zh-CN" altLang="en-US" b="1" dirty="0">
                <a:solidFill>
                  <a:schemeClr val="accent6"/>
                </a:solidFill>
                <a:cs typeface="+mn-ea"/>
                <a:sym typeface="+mn-lt"/>
              </a:rPr>
              <a:t>切断电源防触电，心肺复苏是关键</a:t>
            </a:r>
          </a:p>
        </p:txBody>
      </p:sp>
      <p:sp>
        <p:nvSpPr>
          <p:cNvPr id="8" name="矩形 7">
            <a:extLst>
              <a:ext uri="{FF2B5EF4-FFF2-40B4-BE49-F238E27FC236}">
                <a16:creationId xmlns:a16="http://schemas.microsoft.com/office/drawing/2014/main" xmlns="" id="{E062E495-CBC1-43B3-BE2D-1D6356BB07DE}"/>
              </a:ext>
            </a:extLst>
          </p:cNvPr>
          <p:cNvSpPr/>
          <p:nvPr/>
        </p:nvSpPr>
        <p:spPr>
          <a:xfrm>
            <a:off x="779256" y="2881086"/>
            <a:ext cx="3633087" cy="1794337"/>
          </a:xfrm>
          <a:prstGeom prst="rect">
            <a:avLst/>
          </a:prstGeom>
        </p:spPr>
        <p:txBody>
          <a:bodyPr wrap="square">
            <a:spAutoFit/>
          </a:bodyPr>
          <a:lstStyle/>
          <a:p>
            <a:pPr marL="285750" lvl="1" indent="-285750">
              <a:lnSpc>
                <a:spcPct val="150000"/>
              </a:lnSpc>
              <a:spcBef>
                <a:spcPct val="20000"/>
              </a:spcBef>
              <a:buFont typeface="Arial" panose="020B0604020202020204" pitchFamily="34" charset="0"/>
              <a:buChar char="•"/>
            </a:pPr>
            <a:r>
              <a:rPr lang="zh-CN" altLang="en-US" sz="1400" dirty="0">
                <a:solidFill>
                  <a:prstClr val="black">
                    <a:lumMod val="65000"/>
                    <a:lumOff val="35000"/>
                  </a:prstClr>
                </a:solidFill>
                <a:cs typeface="+mn-ea"/>
                <a:sym typeface="+mn-lt"/>
              </a:rPr>
              <a:t>立即关闭电源或用木棒、竹竿等不导电的东西挑开电线。切不可触摸触电者。</a:t>
            </a: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触电者呼吸心脏停止，立即心肺复苏</a:t>
            </a:r>
            <a:endParaRPr lang="en-US" altLang="zh-CN" sz="1400" dirty="0">
              <a:solidFill>
                <a:prstClr val="black">
                  <a:lumMod val="65000"/>
                  <a:lumOff val="35000"/>
                </a:prstClr>
              </a:solidFill>
              <a:cs typeface="+mn-ea"/>
              <a:sym typeface="+mn-lt"/>
            </a:endParaRPr>
          </a:p>
          <a:p>
            <a:pPr marL="285750" lvl="1" indent="-285750">
              <a:lnSpc>
                <a:spcPct val="150000"/>
              </a:lnSpc>
              <a:spcBef>
                <a:spcPct val="20000"/>
              </a:spcBef>
              <a:buFont typeface="Arial" panose="020B0604020202020204" pitchFamily="34" charset="0"/>
              <a:buChar char="•"/>
            </a:pPr>
            <a:r>
              <a:rPr lang="zh-CN" altLang="en-US" sz="1400" dirty="0">
                <a:solidFill>
                  <a:prstClr val="black">
                    <a:lumMod val="65000"/>
                    <a:lumOff val="35000"/>
                  </a:prstClr>
                </a:solidFill>
                <a:cs typeface="+mn-ea"/>
                <a:sym typeface="+mn-lt"/>
              </a:rPr>
              <a:t>在就地抢救的同时，尽快呼叫医务人员或向有关医疗单位求援。</a:t>
            </a:r>
            <a:endParaRPr lang="en-US" altLang="zh-CN" sz="1400" dirty="0">
              <a:solidFill>
                <a:prstClr val="black">
                  <a:lumMod val="65000"/>
                  <a:lumOff val="35000"/>
                </a:prstClr>
              </a:solidFill>
              <a:cs typeface="+mn-ea"/>
              <a:sym typeface="+mn-lt"/>
            </a:endParaRPr>
          </a:p>
        </p:txBody>
      </p:sp>
      <p:grpSp>
        <p:nvGrpSpPr>
          <p:cNvPr id="13" name="组合 12">
            <a:extLst>
              <a:ext uri="{FF2B5EF4-FFF2-40B4-BE49-F238E27FC236}">
                <a16:creationId xmlns:a16="http://schemas.microsoft.com/office/drawing/2014/main" xmlns="" id="{3650E4ED-384A-4284-8B62-938BC54F6204}"/>
              </a:ext>
            </a:extLst>
          </p:cNvPr>
          <p:cNvGrpSpPr/>
          <p:nvPr/>
        </p:nvGrpSpPr>
        <p:grpSpPr>
          <a:xfrm>
            <a:off x="6681569" y="2019056"/>
            <a:ext cx="4392831" cy="3633457"/>
            <a:chOff x="5491398" y="2357798"/>
            <a:chExt cx="3454400" cy="2857250"/>
          </a:xfrm>
          <a:effectLst>
            <a:outerShdw blurRad="50800" dist="38100" dir="2700000" algn="tl" rotWithShape="0">
              <a:prstClr val="black">
                <a:alpha val="40000"/>
              </a:prstClr>
            </a:outerShdw>
          </a:effectLst>
        </p:grpSpPr>
        <p:pic>
          <p:nvPicPr>
            <p:cNvPr id="12" name="图片 11">
              <a:extLst>
                <a:ext uri="{FF2B5EF4-FFF2-40B4-BE49-F238E27FC236}">
                  <a16:creationId xmlns:a16="http://schemas.microsoft.com/office/drawing/2014/main" xmlns="" id="{25EA7111-FCE5-4A35-B6A5-7C4BAFB3624C}"/>
                </a:ext>
              </a:extLst>
            </p:cNvPr>
            <p:cNvPicPr>
              <a:picLocks noChangeAspect="1"/>
            </p:cNvPicPr>
            <p:nvPr/>
          </p:nvPicPr>
          <p:blipFill rotWithShape="1">
            <a:blip r:embed="rId2" cstate="screen">
              <a:extLst>
                <a:ext uri="{BEBA8EAE-BF5A-486C-A8C5-ECC9F3942E4B}">
                  <a14:imgProps xmlns:a14="http://schemas.microsoft.com/office/drawing/2010/main">
                    <a14:imgLayer>
                      <a14:imgEffect>
                        <a14:backgroundRemoval t="3571" b="90000" l="6647" r="97489">
                          <a14:foregroundMark x1="33383" y1="3571" x2="72969" y2="9107"/>
                          <a14:foregroundMark x1="91728" y1="43214" x2="97489" y2="71607"/>
                          <a14:foregroundMark x1="97489" y1="71607" x2="97489" y2="71607"/>
                          <a14:foregroundMark x1="10931" y1="26607" x2="10783" y2="35000"/>
                          <a14:foregroundMark x1="13146" y1="19107" x2="14771" y2="21250"/>
                          <a14:foregroundMark x1="6647" y1="40000" x2="11817" y2="54643"/>
                          <a14:foregroundMark x1="17282" y1="18036" x2="17282" y2="17500"/>
                        </a14:backgroundRemoval>
                      </a14:imgEffect>
                    </a14:imgLayer>
                  </a14:imgProps>
                </a:ext>
                <a:ext uri="{28A0092B-C50C-407E-A947-70E740481C1C}">
                  <a14:useLocalDpi xmlns:a14="http://schemas.microsoft.com/office/drawing/2010/main"/>
                </a:ext>
              </a:extLst>
            </a:blip>
            <a:srcRect/>
            <a:stretch/>
          </p:blipFill>
          <p:spPr>
            <a:xfrm>
              <a:off x="5491398" y="2357798"/>
              <a:ext cx="3454400" cy="2857250"/>
            </a:xfrm>
            <a:prstGeom prst="rect">
              <a:avLst/>
            </a:prstGeom>
          </p:spPr>
        </p:pic>
        <p:pic>
          <p:nvPicPr>
            <p:cNvPr id="9" name="Picture 5" descr="20081021112726695_2">
              <a:extLst>
                <a:ext uri="{FF2B5EF4-FFF2-40B4-BE49-F238E27FC236}">
                  <a16:creationId xmlns:a16="http://schemas.microsoft.com/office/drawing/2014/main" xmlns="" id="{EF18E0A3-9F2D-46D4-8B23-D68C1D9DCDC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13484" y="2820569"/>
              <a:ext cx="1963741" cy="1738731"/>
            </a:xfrm>
            <a:prstGeom prst="rect">
              <a:avLst/>
            </a:prstGeom>
            <a:noFill/>
          </p:spPr>
        </p:pic>
      </p:grpSp>
      <p:sp>
        <p:nvSpPr>
          <p:cNvPr id="10" name="矩形 9">
            <a:extLst>
              <a:ext uri="{FF2B5EF4-FFF2-40B4-BE49-F238E27FC236}">
                <a16:creationId xmlns:a16="http://schemas.microsoft.com/office/drawing/2014/main" xmlns="" id="{5990EAEE-9A2C-4BBB-AD23-1DE042D88342}"/>
              </a:ext>
            </a:extLst>
          </p:cNvPr>
          <p:cNvSpPr/>
          <p:nvPr/>
        </p:nvSpPr>
        <p:spPr>
          <a:xfrm>
            <a:off x="779255" y="4728437"/>
            <a:ext cx="9424287" cy="743665"/>
          </a:xfrm>
          <a:prstGeom prst="rect">
            <a:avLst/>
          </a:prstGeom>
        </p:spPr>
        <p:txBody>
          <a:bodyPr wrap="square">
            <a:spAutoFit/>
          </a:bodyPr>
          <a:lstStyle/>
          <a:p>
            <a:pPr marL="0" lvl="1">
              <a:lnSpc>
                <a:spcPct val="150000"/>
              </a:lnSpc>
              <a:spcBef>
                <a:spcPct val="20000"/>
              </a:spcBef>
            </a:pPr>
            <a:r>
              <a:rPr lang="zh-CN" altLang="en-US" sz="1400" b="1" dirty="0">
                <a:solidFill>
                  <a:schemeClr val="accent6"/>
                </a:solidFill>
                <a:cs typeface="+mn-ea"/>
                <a:sym typeface="+mn-lt"/>
              </a:rPr>
              <a:t>雷击的人不带电，放心抢救送医院</a:t>
            </a:r>
          </a:p>
          <a:p>
            <a:pPr marL="0" lvl="1">
              <a:lnSpc>
                <a:spcPct val="150000"/>
              </a:lnSpc>
              <a:spcBef>
                <a:spcPct val="20000"/>
              </a:spcBef>
            </a:pPr>
            <a:r>
              <a:rPr lang="zh-CN" altLang="en-US" sz="1400" dirty="0">
                <a:solidFill>
                  <a:prstClr val="black">
                    <a:lumMod val="65000"/>
                    <a:lumOff val="35000"/>
                  </a:prstClr>
                </a:solidFill>
                <a:cs typeface="+mn-ea"/>
                <a:sym typeface="+mn-lt"/>
              </a:rPr>
              <a:t>被雷击的人，其实他的身体是不带电的，抢救时千万不要有顾虑，应迅速扑灭他身上的火。</a:t>
            </a:r>
          </a:p>
        </p:txBody>
      </p:sp>
    </p:spTree>
    <p:extLst>
      <p:ext uri="{BB962C8B-B14F-4D97-AF65-F5344CB8AC3E}">
        <p14:creationId xmlns:p14="http://schemas.microsoft.com/office/powerpoint/2010/main" val="49331500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wd">
                                    <p:tmPct val="1000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50"/>
                            </p:stCondLst>
                            <p:childTnLst>
                              <p:par>
                                <p:cTn id="9" presetID="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50"/>
                            </p:stCondLst>
                            <p:childTnLst>
                              <p:par>
                                <p:cTn id="14" presetID="16" presetClass="entr" presetSubtype="2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inVertical)">
                                      <p:cBhvr>
                                        <p:cTn id="16" dur="500"/>
                                        <p:tgtEl>
                                          <p:spTgt spid="8"/>
                                        </p:tgtEl>
                                      </p:cBhvr>
                                    </p:animEffect>
                                  </p:childTnLst>
                                </p:cTn>
                              </p:par>
                            </p:childTnLst>
                          </p:cTn>
                        </p:par>
                        <p:par>
                          <p:cTn id="17" fill="hold">
                            <p:stCondLst>
                              <p:cond delay="1550"/>
                            </p:stCondLst>
                            <p:childTnLst>
                              <p:par>
                                <p:cTn id="18" presetID="22" presetClass="entr" presetSubtype="4"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par>
                          <p:cTn id="21" fill="hold">
                            <p:stCondLst>
                              <p:cond delay="2050"/>
                            </p:stCondLst>
                            <p:childTnLst>
                              <p:par>
                                <p:cTn id="22" presetID="31" presetClass="entr" presetSubtype="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1000" fill="hold"/>
                                        <p:tgtEl>
                                          <p:spTgt spid="13"/>
                                        </p:tgtEl>
                                        <p:attrNameLst>
                                          <p:attrName>ppt_w</p:attrName>
                                        </p:attrNameLst>
                                      </p:cBhvr>
                                      <p:tavLst>
                                        <p:tav tm="0">
                                          <p:val>
                                            <p:fltVal val="0"/>
                                          </p:val>
                                        </p:tav>
                                        <p:tav tm="100000">
                                          <p:val>
                                            <p:strVal val="#ppt_w"/>
                                          </p:val>
                                        </p:tav>
                                      </p:tavLst>
                                    </p:anim>
                                    <p:anim calcmode="lin" valueType="num">
                                      <p:cBhvr>
                                        <p:cTn id="25" dur="1000" fill="hold"/>
                                        <p:tgtEl>
                                          <p:spTgt spid="13"/>
                                        </p:tgtEl>
                                        <p:attrNameLst>
                                          <p:attrName>ppt_h</p:attrName>
                                        </p:attrNameLst>
                                      </p:cBhvr>
                                      <p:tavLst>
                                        <p:tav tm="0">
                                          <p:val>
                                            <p:fltVal val="0"/>
                                          </p:val>
                                        </p:tav>
                                        <p:tav tm="100000">
                                          <p:val>
                                            <p:strVal val="#ppt_h"/>
                                          </p:val>
                                        </p:tav>
                                      </p:tavLst>
                                    </p:anim>
                                    <p:anim calcmode="lin" valueType="num">
                                      <p:cBhvr>
                                        <p:cTn id="26" dur="1000" fill="hold"/>
                                        <p:tgtEl>
                                          <p:spTgt spid="13"/>
                                        </p:tgtEl>
                                        <p:attrNameLst>
                                          <p:attrName>style.rotation</p:attrName>
                                        </p:attrNameLst>
                                      </p:cBhvr>
                                      <p:tavLst>
                                        <p:tav tm="0">
                                          <p:val>
                                            <p:fltVal val="90"/>
                                          </p:val>
                                        </p:tav>
                                        <p:tav tm="100000">
                                          <p:val>
                                            <p:fltVal val="0"/>
                                          </p:val>
                                        </p:tav>
                                      </p:tavLst>
                                    </p:anim>
                                    <p:animEffect transition="in" filter="fade">
                                      <p:cBhvr>
                                        <p:cTn id="2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b4e2b2963786013a0e29a8e310116bbb">
            <a:extLst>
              <a:ext uri="{FF2B5EF4-FFF2-40B4-BE49-F238E27FC236}">
                <a16:creationId xmlns:a16="http://schemas.microsoft.com/office/drawing/2014/main" xmlns="" id="{92246F98-F9F1-481D-B689-7D626E8AD778}"/>
              </a:ext>
            </a:extLst>
          </p:cNvPr>
          <p:cNvPicPr>
            <a:picLocks noChangeAspect="1"/>
          </p:cNvPicPr>
          <p:nvPr/>
        </p:nvPicPr>
        <p:blipFill>
          <a:blip r:embed="rId2"/>
          <a:stretch>
            <a:fillRect/>
          </a:stretch>
        </p:blipFill>
        <p:spPr>
          <a:xfrm>
            <a:off x="-19050" y="4333875"/>
            <a:ext cx="12230100" cy="2524125"/>
          </a:xfrm>
          <a:prstGeom prst="rect">
            <a:avLst/>
          </a:prstGeom>
        </p:spPr>
      </p:pic>
      <p:sp>
        <p:nvSpPr>
          <p:cNvPr id="5" name="文本框 4">
            <a:extLst>
              <a:ext uri="{FF2B5EF4-FFF2-40B4-BE49-F238E27FC236}">
                <a16:creationId xmlns:a16="http://schemas.microsoft.com/office/drawing/2014/main" xmlns="" id="{297CB644-81E5-4734-97D3-8FA374698806}"/>
              </a:ext>
            </a:extLst>
          </p:cNvPr>
          <p:cNvSpPr txBox="1"/>
          <p:nvPr/>
        </p:nvSpPr>
        <p:spPr>
          <a:xfrm>
            <a:off x="3123015" y="1706284"/>
            <a:ext cx="3658785" cy="769441"/>
          </a:xfrm>
          <a:prstGeom prst="rect">
            <a:avLst/>
          </a:prstGeom>
          <a:noFill/>
        </p:spPr>
        <p:txBody>
          <a:bodyPr wrap="square" rtlCol="0">
            <a:spAutoFit/>
          </a:bodyPr>
          <a:lstStyle/>
          <a:p>
            <a:r>
              <a:rPr lang="zh-CN" altLang="en-US" sz="4400" dirty="0">
                <a:ln w="3175">
                  <a:solidFill>
                    <a:schemeClr val="bg1"/>
                  </a:solidFill>
                </a:ln>
                <a:solidFill>
                  <a:srgbClr val="FF9409"/>
                </a:solidFill>
                <a:effectLst>
                  <a:outerShdw blurRad="38100" dist="38100" dir="2700000" algn="tl">
                    <a:srgbClr val="000000">
                      <a:alpha val="43137"/>
                    </a:srgbClr>
                  </a:outerShdw>
                </a:effectLst>
                <a:cs typeface="+mn-ea"/>
                <a:sym typeface="+mn-lt"/>
              </a:rPr>
              <a:t>烫烧伤</a:t>
            </a:r>
          </a:p>
        </p:txBody>
      </p:sp>
      <p:grpSp>
        <p:nvGrpSpPr>
          <p:cNvPr id="6" name="组合 5">
            <a:extLst>
              <a:ext uri="{FF2B5EF4-FFF2-40B4-BE49-F238E27FC236}">
                <a16:creationId xmlns:a16="http://schemas.microsoft.com/office/drawing/2014/main" xmlns="" id="{21BC441B-0A30-4696-8079-90D80926CDD4}"/>
              </a:ext>
            </a:extLst>
          </p:cNvPr>
          <p:cNvGrpSpPr/>
          <p:nvPr/>
        </p:nvGrpSpPr>
        <p:grpSpPr>
          <a:xfrm>
            <a:off x="1024470" y="1187124"/>
            <a:ext cx="2145323" cy="2242709"/>
            <a:chOff x="11295" y="1307"/>
            <a:chExt cx="3874" cy="4046"/>
          </a:xfrm>
          <a:effectLst>
            <a:outerShdw blurRad="50800" dist="38100" dir="2700000" algn="tl" rotWithShape="0">
              <a:prstClr val="black">
                <a:alpha val="40000"/>
              </a:prstClr>
            </a:outerShdw>
          </a:effectLst>
        </p:grpSpPr>
        <p:pic>
          <p:nvPicPr>
            <p:cNvPr id="7" name="图片 6" descr="f7d30ea4b628d33971365e72821aa1c5">
              <a:extLst>
                <a:ext uri="{FF2B5EF4-FFF2-40B4-BE49-F238E27FC236}">
                  <a16:creationId xmlns:a16="http://schemas.microsoft.com/office/drawing/2014/main" xmlns="" id="{A9996CA0-D392-44F0-87F7-D560B3C5CD0A}"/>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8" name="文本框 7">
              <a:extLst>
                <a:ext uri="{FF2B5EF4-FFF2-40B4-BE49-F238E27FC236}">
                  <a16:creationId xmlns:a16="http://schemas.microsoft.com/office/drawing/2014/main" xmlns="" id="{66DD3918-63DB-4AAE-9339-755B84636CA3}"/>
                </a:ext>
              </a:extLst>
            </p:cNvPr>
            <p:cNvSpPr txBox="1"/>
            <p:nvPr/>
          </p:nvSpPr>
          <p:spPr>
            <a:xfrm rot="20760000">
              <a:off x="12314" y="2216"/>
              <a:ext cx="2229" cy="1999"/>
            </a:xfrm>
            <a:prstGeom prst="rect">
              <a:avLst/>
            </a:prstGeom>
            <a:noFill/>
          </p:spPr>
          <p:txBody>
            <a:bodyPr wrap="square" rtlCol="0">
              <a:spAutoFit/>
            </a:bodyPr>
            <a:lstStyle/>
            <a:p>
              <a:pPr algn="ctr"/>
              <a:r>
                <a:rPr lang="en-US" altLang="zh-CN" sz="6600" dirty="0">
                  <a:ln>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5</a:t>
              </a:r>
            </a:p>
          </p:txBody>
        </p:sp>
      </p:grpSp>
      <p:pic>
        <p:nvPicPr>
          <p:cNvPr id="9" name="图片 8">
            <a:extLst>
              <a:ext uri="{FF2B5EF4-FFF2-40B4-BE49-F238E27FC236}">
                <a16:creationId xmlns:a16="http://schemas.microsoft.com/office/drawing/2014/main" xmlns="" id="{379E089F-F9C5-41ED-9038-AC6654498DD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485902" y="748617"/>
            <a:ext cx="3360127" cy="5537352"/>
          </a:xfrm>
          <a:prstGeom prst="rect">
            <a:avLst/>
          </a:prstGeom>
          <a:effectLst>
            <a:outerShdw blurRad="50800" dist="38100" dir="2700000" algn="tl" rotWithShape="0">
              <a:prstClr val="black">
                <a:alpha val="40000"/>
              </a:prstClr>
            </a:outerShdw>
          </a:effectLst>
        </p:spPr>
      </p:pic>
      <p:sp>
        <p:nvSpPr>
          <p:cNvPr id="3" name="矩形 2">
            <a:extLst>
              <a:ext uri="{FF2B5EF4-FFF2-40B4-BE49-F238E27FC236}">
                <a16:creationId xmlns:a16="http://schemas.microsoft.com/office/drawing/2014/main" xmlns="" id="{FB6AEF00-33C1-4FD4-8CEB-553DC5155C92}"/>
              </a:ext>
            </a:extLst>
          </p:cNvPr>
          <p:cNvSpPr/>
          <p:nvPr/>
        </p:nvSpPr>
        <p:spPr>
          <a:xfrm>
            <a:off x="3154569" y="2414170"/>
            <a:ext cx="4617831" cy="784830"/>
          </a:xfrm>
          <a:prstGeom prst="rect">
            <a:avLst/>
          </a:prstGeom>
        </p:spPr>
        <p:txBody>
          <a:bodyPr wrap="square">
            <a:spAutoFit/>
          </a:bodyPr>
          <a:lstStyle/>
          <a:p>
            <a:pPr algn="just">
              <a:lnSpc>
                <a:spcPct val="150000"/>
              </a:lnSpc>
            </a:pPr>
            <a:r>
              <a:rPr lang="zh-CN" altLang="en-US" sz="1000" dirty="0">
                <a:solidFill>
                  <a:schemeClr val="tx1">
                    <a:lumMod val="65000"/>
                    <a:lumOff val="35000"/>
                  </a:schemeClr>
                </a:solidFill>
                <a:cs typeface="+mn-ea"/>
                <a:sym typeface="+mn-lt"/>
              </a:rPr>
              <a:t>烧伤，又称水火灼伤。是外科临床常见多发病，无论何时何地和男女老幼皆可发生。临床上，一般分为：“水烫、油烫、烧伤（火烫）”三大类。病性与水、油、火和烫伤面积大小，深浅有关。</a:t>
            </a:r>
          </a:p>
        </p:txBody>
      </p:sp>
      <p:pic>
        <p:nvPicPr>
          <p:cNvPr id="12" name="图片 11" descr="0116e6821abf8d9d7ec5c9c9e77eaef8">
            <a:extLst>
              <a:ext uri="{FF2B5EF4-FFF2-40B4-BE49-F238E27FC236}">
                <a16:creationId xmlns:a16="http://schemas.microsoft.com/office/drawing/2014/main" xmlns="" id="{7F6EF37A-2152-4214-A57D-825CFF36A85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8170"/>
          <a:stretch/>
        </p:blipFill>
        <p:spPr>
          <a:xfrm rot="19200000" flipH="1">
            <a:off x="6489016" y="782192"/>
            <a:ext cx="2213930" cy="1492885"/>
          </a:xfrm>
          <a:prstGeom prst="ellipse">
            <a:avLst/>
          </a:prstGeom>
          <a:effectLst>
            <a:outerShdw blurRad="50800" dist="38100" dir="2700000" algn="tl" rotWithShape="0">
              <a:prstClr val="black">
                <a:alpha val="40000"/>
              </a:prstClr>
            </a:outerShdw>
          </a:effectLst>
        </p:spPr>
      </p:pic>
      <p:pic>
        <p:nvPicPr>
          <p:cNvPr id="14" name="图片 13" descr="ea11243b2077ee3abef0a39733d4f91e">
            <a:extLst>
              <a:ext uri="{FF2B5EF4-FFF2-40B4-BE49-F238E27FC236}">
                <a16:creationId xmlns:a16="http://schemas.microsoft.com/office/drawing/2014/main" xmlns="" id="{3E4F33D9-2398-4270-835E-87BE7338E08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364060018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32"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out)">
                                      <p:cBhvr>
                                        <p:cTn id="19" dur="700"/>
                                        <p:tgtEl>
                                          <p:spTgt spid="6"/>
                                        </p:tgtEl>
                                      </p:cBhvr>
                                    </p:animEffect>
                                  </p:childTnLst>
                                </p:cTn>
                              </p:par>
                            </p:childTnLst>
                          </p:cTn>
                        </p:par>
                        <p:par>
                          <p:cTn id="20" fill="hold">
                            <p:stCondLst>
                              <p:cond delay="2700"/>
                            </p:stCondLst>
                            <p:childTnLst>
                              <p:par>
                                <p:cTn id="21" presetID="2" presetClass="entr" presetSubtype="3"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3200"/>
                            </p:stCondLst>
                            <p:childTnLst>
                              <p:par>
                                <p:cTn id="26" presetID="22" presetClass="entr" presetSubtype="8" fill="hold" grpId="0" nodeType="afterEffect">
                                  <p:stCondLst>
                                    <p:cond delay="0"/>
                                  </p:stCondLst>
                                  <p:iterate type="wd">
                                    <p:tmPct val="10000"/>
                                  </p:iterate>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par>
                          <p:cTn id="29" fill="hold">
                            <p:stCondLst>
                              <p:cond delay="3750"/>
                            </p:stCondLst>
                            <p:childTnLst>
                              <p:par>
                                <p:cTn id="30" presetID="5" presetClass="entr" presetSubtype="10" fill="hold" grpId="0" nodeType="after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Effect transition="in" filter="checkerboard(across)">
                                      <p:cBhvr>
                                        <p:cTn id="3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12601" y="1477744"/>
            <a:ext cx="6766799" cy="5517415"/>
          </a:xfrm>
          <a:prstGeom prst="rect">
            <a:avLst/>
          </a:prstGeom>
        </p:spPr>
      </p:pic>
      <p:sp>
        <p:nvSpPr>
          <p:cNvPr id="47" name="矩形 46"/>
          <p:cNvSpPr/>
          <p:nvPr/>
        </p:nvSpPr>
        <p:spPr>
          <a:xfrm>
            <a:off x="4047160" y="2222177"/>
            <a:ext cx="4583443" cy="1200329"/>
          </a:xfrm>
          <a:prstGeom prst="rect">
            <a:avLst/>
          </a:prstGeom>
        </p:spPr>
        <p:txBody>
          <a:bodyPr wrap="square">
            <a:spAutoFit/>
          </a:bodyPr>
          <a:lstStyle/>
          <a:p>
            <a:pPr>
              <a:lnSpc>
                <a:spcPct val="150000"/>
              </a:lnSpc>
            </a:pPr>
            <a:r>
              <a:rPr lang="zh-CN" altLang="en-US" sz="2400" b="1" dirty="0">
                <a:ln>
                  <a:solidFill>
                    <a:schemeClr val="bg1"/>
                  </a:solidFill>
                </a:ln>
                <a:solidFill>
                  <a:srgbClr val="FF9409"/>
                </a:solidFill>
                <a:effectLst>
                  <a:outerShdw blurRad="38100" dist="38100" dir="2700000" algn="tl">
                    <a:srgbClr val="000000">
                      <a:alpha val="43137"/>
                    </a:srgbClr>
                  </a:outerShdw>
                </a:effectLst>
                <a:cs typeface="+mn-ea"/>
                <a:sym typeface="+mn-lt"/>
              </a:rPr>
              <a:t>什么是急救</a:t>
            </a:r>
          </a:p>
          <a:p>
            <a:pPr>
              <a:lnSpc>
                <a:spcPct val="150000"/>
              </a:lnSpc>
            </a:pPr>
            <a:r>
              <a:rPr lang="zh-CN" altLang="en-US" sz="1200" dirty="0">
                <a:solidFill>
                  <a:schemeClr val="bg1"/>
                </a:solidFill>
                <a:cs typeface="+mn-ea"/>
                <a:sym typeface="+mn-lt"/>
              </a:rPr>
              <a:t>急救是</a:t>
            </a:r>
            <a:r>
              <a:rPr lang="zh-CN" altLang="en-US" sz="1200" b="1" dirty="0">
                <a:solidFill>
                  <a:schemeClr val="bg1"/>
                </a:solidFill>
                <a:cs typeface="+mn-ea"/>
                <a:sym typeface="+mn-lt"/>
              </a:rPr>
              <a:t>对于遭受意外伤害或突发疾病的伤患，在紧急医疗救护人员未达现场或送至医院治疗前，给予立即的救护。</a:t>
            </a:r>
          </a:p>
        </p:txBody>
      </p:sp>
      <p:sp>
        <p:nvSpPr>
          <p:cNvPr id="2" name="矩形 1"/>
          <p:cNvSpPr/>
          <p:nvPr/>
        </p:nvSpPr>
        <p:spPr>
          <a:xfrm>
            <a:off x="3561398" y="416127"/>
            <a:ext cx="5069205" cy="1200329"/>
          </a:xfrm>
          <a:prstGeom prst="rect">
            <a:avLst/>
          </a:prstGeom>
        </p:spPr>
        <p:txBody>
          <a:bodyPr wrap="square">
            <a:spAutoFit/>
          </a:bodyPr>
          <a:lstStyle/>
          <a:p>
            <a:pPr algn="ctr"/>
            <a:r>
              <a:rPr lang="zh-CN" altLang="en-US" sz="7200" b="1" cap="all" dirty="0">
                <a:ln w="12700">
                  <a:solidFill>
                    <a:schemeClr val="bg1"/>
                  </a:solidFill>
                </a:ln>
                <a:solidFill>
                  <a:srgbClr val="FF9409"/>
                </a:solidFill>
                <a:effectLst>
                  <a:outerShdw blurRad="38100" dist="38100" dir="2700000" algn="tl">
                    <a:srgbClr val="000000">
                      <a:alpha val="43137"/>
                    </a:srgbClr>
                  </a:outerShdw>
                </a:effectLst>
                <a:cs typeface="+mn-ea"/>
                <a:sym typeface="+mn-lt"/>
              </a:rPr>
              <a:t>课前小知识</a:t>
            </a:r>
          </a:p>
        </p:txBody>
      </p:sp>
      <p:sp>
        <p:nvSpPr>
          <p:cNvPr id="5" name="矩形 4">
            <a:extLst>
              <a:ext uri="{FF2B5EF4-FFF2-40B4-BE49-F238E27FC236}">
                <a16:creationId xmlns:a16="http://schemas.microsoft.com/office/drawing/2014/main" xmlns="" id="{232B1C45-ED7B-4741-B368-18A9E4F41867}"/>
              </a:ext>
            </a:extLst>
          </p:cNvPr>
          <p:cNvSpPr/>
          <p:nvPr/>
        </p:nvSpPr>
        <p:spPr>
          <a:xfrm>
            <a:off x="4047160" y="3540994"/>
            <a:ext cx="4988889" cy="1754326"/>
          </a:xfrm>
          <a:prstGeom prst="rect">
            <a:avLst/>
          </a:prstGeom>
        </p:spPr>
        <p:txBody>
          <a:bodyPr wrap="square">
            <a:spAutoFit/>
          </a:bodyPr>
          <a:lstStyle/>
          <a:p>
            <a:pPr>
              <a:lnSpc>
                <a:spcPct val="150000"/>
              </a:lnSpc>
            </a:pPr>
            <a:r>
              <a:rPr lang="zh-CN" altLang="en-US" sz="2400" b="1" dirty="0">
                <a:ln>
                  <a:solidFill>
                    <a:schemeClr val="bg1"/>
                  </a:solidFill>
                </a:ln>
                <a:solidFill>
                  <a:srgbClr val="FF9409"/>
                </a:solidFill>
                <a:effectLst>
                  <a:outerShdw blurRad="38100" dist="38100" dir="2700000" algn="tl">
                    <a:srgbClr val="000000">
                      <a:alpha val="43137"/>
                    </a:srgbClr>
                  </a:outerShdw>
                </a:effectLst>
                <a:cs typeface="+mn-ea"/>
                <a:sym typeface="+mn-lt"/>
              </a:rPr>
              <a:t>为什么要了解基本的急救常识</a:t>
            </a:r>
          </a:p>
          <a:p>
            <a:pPr>
              <a:lnSpc>
                <a:spcPct val="150000"/>
              </a:lnSpc>
            </a:pPr>
            <a:r>
              <a:rPr lang="zh-CN" altLang="en-US" sz="1200" b="1" dirty="0">
                <a:solidFill>
                  <a:schemeClr val="bg1"/>
                </a:solidFill>
                <a:cs typeface="+mn-ea"/>
                <a:sym typeface="+mn-lt"/>
              </a:rPr>
              <a:t>掌握急救知识的人数极度匮乏 </a:t>
            </a:r>
          </a:p>
          <a:p>
            <a:pPr>
              <a:lnSpc>
                <a:spcPct val="150000"/>
              </a:lnSpc>
            </a:pPr>
            <a:r>
              <a:rPr lang="zh-CN" altLang="en-US" sz="1200" b="1" dirty="0">
                <a:solidFill>
                  <a:schemeClr val="bg1"/>
                </a:solidFill>
                <a:cs typeface="+mn-ea"/>
                <a:sym typeface="+mn-lt"/>
              </a:rPr>
              <a:t>挽救生命</a:t>
            </a:r>
          </a:p>
          <a:p>
            <a:pPr>
              <a:lnSpc>
                <a:spcPct val="150000"/>
              </a:lnSpc>
            </a:pPr>
            <a:r>
              <a:rPr lang="zh-CN" altLang="en-US" sz="1200" b="1" dirty="0">
                <a:solidFill>
                  <a:schemeClr val="bg1"/>
                </a:solidFill>
                <a:cs typeface="+mn-ea"/>
                <a:sym typeface="+mn-lt"/>
              </a:rPr>
              <a:t>防止伤势或病情恶化</a:t>
            </a:r>
          </a:p>
          <a:p>
            <a:pPr>
              <a:lnSpc>
                <a:spcPct val="150000"/>
              </a:lnSpc>
            </a:pPr>
            <a:r>
              <a:rPr lang="zh-CN" altLang="en-US" sz="1200" b="1" dirty="0">
                <a:solidFill>
                  <a:schemeClr val="bg1"/>
                </a:solidFill>
                <a:cs typeface="+mn-ea"/>
                <a:sym typeface="+mn-lt"/>
              </a:rPr>
              <a:t>增进医疗效果</a:t>
            </a:r>
          </a:p>
        </p:txBody>
      </p:sp>
      <p:pic>
        <p:nvPicPr>
          <p:cNvPr id="8" name="图片 7">
            <a:extLst>
              <a:ext uri="{FF2B5EF4-FFF2-40B4-BE49-F238E27FC236}">
                <a16:creationId xmlns:a16="http://schemas.microsoft.com/office/drawing/2014/main" xmlns="" id="{C4026623-110D-4FE8-8BD0-0627087399D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flipH="1">
            <a:off x="303286" y="1960599"/>
            <a:ext cx="2971798" cy="4897401"/>
          </a:xfrm>
          <a:prstGeom prst="rect">
            <a:avLst/>
          </a:prstGeom>
          <a:effectLst>
            <a:outerShdw blurRad="50800" dist="38100" dir="2700000" algn="tl" rotWithShape="0">
              <a:prstClr val="black">
                <a:alpha val="40000"/>
              </a:prstClr>
            </a:outerShdw>
          </a:effectLst>
        </p:spPr>
      </p:pic>
      <p:pic>
        <p:nvPicPr>
          <p:cNvPr id="9" name="图片 8">
            <a:extLst>
              <a:ext uri="{FF2B5EF4-FFF2-40B4-BE49-F238E27FC236}">
                <a16:creationId xmlns:a16="http://schemas.microsoft.com/office/drawing/2014/main" xmlns="" id="{A8B4F83F-283D-4EA3-AEA3-40F8C9CE4AD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20201" y="4055180"/>
            <a:ext cx="1700783" cy="2802820"/>
          </a:xfrm>
          <a:prstGeom prst="rect">
            <a:avLst/>
          </a:prstGeom>
          <a:effectLst>
            <a:outerShdw blurRad="50800" dist="38100" dir="2700000" algn="tl" rotWithShape="0">
              <a:prstClr val="black">
                <a:alpha val="40000"/>
              </a:prstClr>
            </a:outerShdw>
          </a:effectLst>
        </p:spPr>
      </p:pic>
      <p:pic>
        <p:nvPicPr>
          <p:cNvPr id="6" name="图片 5" descr="ea11243b2077ee3abef0a39733d4f91e">
            <a:extLst>
              <a:ext uri="{FF2B5EF4-FFF2-40B4-BE49-F238E27FC236}">
                <a16:creationId xmlns:a16="http://schemas.microsoft.com/office/drawing/2014/main" xmlns="" id="{A47B6C73-64D9-46D5-B381-D8D54DCF5BE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pic>
        <p:nvPicPr>
          <p:cNvPr id="10" name="图片 9" descr="0116e6821abf8d9d7ec5c9c9e77eaef8">
            <a:extLst>
              <a:ext uri="{FF2B5EF4-FFF2-40B4-BE49-F238E27FC236}">
                <a16:creationId xmlns:a16="http://schemas.microsoft.com/office/drawing/2014/main" xmlns="" id="{EFEC5E93-D3A1-4183-BA3D-7647F121D35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t="-8170"/>
          <a:stretch/>
        </p:blipFill>
        <p:spPr>
          <a:xfrm rot="19200000" flipH="1">
            <a:off x="9736735" y="192383"/>
            <a:ext cx="2213930" cy="1492885"/>
          </a:xfrm>
          <a:prstGeom prst="ellipse">
            <a:avLst/>
          </a:prstGeom>
          <a:effectLst>
            <a:outerShdw blurRad="50800" dist="38100" dir="2700000" algn="tl" rotWithShape="0">
              <a:prstClr val="black">
                <a:alpha val="40000"/>
              </a:prstClr>
            </a:outerShdw>
          </a:effectLst>
        </p:spPr>
      </p:pic>
      <p:grpSp>
        <p:nvGrpSpPr>
          <p:cNvPr id="11" name="组合 10">
            <a:extLst>
              <a:ext uri="{FF2B5EF4-FFF2-40B4-BE49-F238E27FC236}">
                <a16:creationId xmlns:a16="http://schemas.microsoft.com/office/drawing/2014/main" xmlns="" id="{3D575358-5E3C-436F-BCFA-296F9BC643CB}"/>
              </a:ext>
            </a:extLst>
          </p:cNvPr>
          <p:cNvGrpSpPr/>
          <p:nvPr/>
        </p:nvGrpSpPr>
        <p:grpSpPr>
          <a:xfrm>
            <a:off x="3597420" y="2314641"/>
            <a:ext cx="497090" cy="519655"/>
            <a:chOff x="11295" y="1307"/>
            <a:chExt cx="3874" cy="4046"/>
          </a:xfrm>
          <a:effectLst>
            <a:outerShdw blurRad="50800" dist="38100" dir="2700000" algn="tl" rotWithShape="0">
              <a:prstClr val="black">
                <a:alpha val="40000"/>
              </a:prstClr>
            </a:outerShdw>
          </a:effectLst>
        </p:grpSpPr>
        <p:pic>
          <p:nvPicPr>
            <p:cNvPr id="12" name="图片 11" descr="f7d30ea4b628d33971365e72821aa1c5">
              <a:extLst>
                <a:ext uri="{FF2B5EF4-FFF2-40B4-BE49-F238E27FC236}">
                  <a16:creationId xmlns:a16="http://schemas.microsoft.com/office/drawing/2014/main" xmlns="" id="{AED0A7A8-16BF-438D-9664-FAEDBEA0D95D}"/>
                </a:ext>
              </a:extLst>
            </p:cNvPr>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3" name="文本框 12">
              <a:extLst>
                <a:ext uri="{FF2B5EF4-FFF2-40B4-BE49-F238E27FC236}">
                  <a16:creationId xmlns:a16="http://schemas.microsoft.com/office/drawing/2014/main" xmlns="" id="{3E70934E-2D62-4125-AC37-9FFD162A3507}"/>
                </a:ext>
              </a:extLst>
            </p:cNvPr>
            <p:cNvSpPr txBox="1"/>
            <p:nvPr/>
          </p:nvSpPr>
          <p:spPr>
            <a:xfrm rot="20760000">
              <a:off x="12314" y="2017"/>
              <a:ext cx="2229" cy="2396"/>
            </a:xfrm>
            <a:prstGeom prst="rect">
              <a:avLst/>
            </a:prstGeom>
            <a:noFill/>
          </p:spPr>
          <p:txBody>
            <a:bodyPr wrap="square" rtlCol="0">
              <a:spAutoFit/>
            </a:bodyPr>
            <a:lstStyle/>
            <a:p>
              <a:pPr algn="ctr"/>
              <a:r>
                <a:rPr lang="en-US" altLang="zh-CN" sz="1400"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1</a:t>
              </a:r>
            </a:p>
          </p:txBody>
        </p:sp>
      </p:grpSp>
      <p:grpSp>
        <p:nvGrpSpPr>
          <p:cNvPr id="14" name="组合 13">
            <a:extLst>
              <a:ext uri="{FF2B5EF4-FFF2-40B4-BE49-F238E27FC236}">
                <a16:creationId xmlns:a16="http://schemas.microsoft.com/office/drawing/2014/main" xmlns="" id="{EAADE170-A766-49E3-A20C-7B7F302C8212}"/>
              </a:ext>
            </a:extLst>
          </p:cNvPr>
          <p:cNvGrpSpPr/>
          <p:nvPr/>
        </p:nvGrpSpPr>
        <p:grpSpPr>
          <a:xfrm>
            <a:off x="3597420" y="3562814"/>
            <a:ext cx="497090" cy="519655"/>
            <a:chOff x="11295" y="1307"/>
            <a:chExt cx="3874" cy="4046"/>
          </a:xfrm>
          <a:effectLst>
            <a:outerShdw blurRad="50800" dist="38100" dir="2700000" algn="tl" rotWithShape="0">
              <a:prstClr val="black">
                <a:alpha val="40000"/>
              </a:prstClr>
            </a:outerShdw>
          </a:effectLst>
        </p:grpSpPr>
        <p:pic>
          <p:nvPicPr>
            <p:cNvPr id="15" name="图片 14" descr="f7d30ea4b628d33971365e72821aa1c5">
              <a:extLst>
                <a:ext uri="{FF2B5EF4-FFF2-40B4-BE49-F238E27FC236}">
                  <a16:creationId xmlns:a16="http://schemas.microsoft.com/office/drawing/2014/main" xmlns="" id="{85789881-F6FC-4E18-ADFF-8BF1A1724EA8}"/>
                </a:ext>
              </a:extLst>
            </p:cNvPr>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6" name="文本框 15">
              <a:extLst>
                <a:ext uri="{FF2B5EF4-FFF2-40B4-BE49-F238E27FC236}">
                  <a16:creationId xmlns:a16="http://schemas.microsoft.com/office/drawing/2014/main" xmlns="" id="{5B66E419-ECED-4337-9731-035913FA6C0A}"/>
                </a:ext>
              </a:extLst>
            </p:cNvPr>
            <p:cNvSpPr txBox="1"/>
            <p:nvPr/>
          </p:nvSpPr>
          <p:spPr>
            <a:xfrm rot="20760000">
              <a:off x="12314" y="2017"/>
              <a:ext cx="2229" cy="2396"/>
            </a:xfrm>
            <a:prstGeom prst="rect">
              <a:avLst/>
            </a:prstGeom>
            <a:noFill/>
          </p:spPr>
          <p:txBody>
            <a:bodyPr wrap="square" rtlCol="0">
              <a:spAutoFit/>
            </a:bodyPr>
            <a:lstStyle/>
            <a:p>
              <a:pPr algn="ctr"/>
              <a:r>
                <a:rPr lang="en-US" altLang="zh-CN" sz="1400"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2</a:t>
              </a:r>
            </a:p>
          </p:txBody>
        </p:sp>
      </p:grpSp>
      <p:sp>
        <p:nvSpPr>
          <p:cNvPr id="4" name="文本框 3"/>
          <p:cNvSpPr txBox="1"/>
          <p:nvPr/>
        </p:nvSpPr>
        <p:spPr>
          <a:xfrm>
            <a:off x="408373" y="506027"/>
            <a:ext cx="1802167" cy="253916"/>
          </a:xfrm>
          <a:prstGeom prst="rect">
            <a:avLst/>
          </a:prstGeom>
          <a:noFill/>
        </p:spPr>
        <p:txBody>
          <a:bodyPr wrap="square" rtlCol="0">
            <a:spAutoFit/>
          </a:bodyPr>
          <a:lstStyle/>
          <a:p>
            <a:r>
              <a:rPr lang="en-US" altLang="zh-CN" sz="1000" dirty="0">
                <a:solidFill>
                  <a:srgbClr val="D9ECF3"/>
                </a:solidFill>
              </a:rPr>
              <a:t>https://www.ypppt.com/</a:t>
            </a:r>
            <a:endParaRPr lang="zh-CN" altLang="en-US" sz="1000" dirty="0">
              <a:solidFill>
                <a:srgbClr val="D9ECF3"/>
              </a:solidFill>
            </a:endParaRPr>
          </a:p>
        </p:txBody>
      </p:sp>
    </p:spTree>
    <p:extLst>
      <p:ext uri="{BB962C8B-B14F-4D97-AF65-F5344CB8AC3E}">
        <p14:creationId xmlns:p14="http://schemas.microsoft.com/office/powerpoint/2010/main" val="14089079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1+#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6" presetClass="entr" presetSubtype="0" fill="hold" grpId="0" nodeType="afterEffect">
                                  <p:stCondLst>
                                    <p:cond delay="0"/>
                                  </p:stCondLst>
                                  <p:iterate type="lt">
                                    <p:tmPct val="10000"/>
                                  </p:iterate>
                                  <p:childTnLst>
                                    <p:set>
                                      <p:cBhvr>
                                        <p:cTn id="15" dur="1" fill="hold">
                                          <p:stCondLst>
                                            <p:cond delay="0"/>
                                          </p:stCondLst>
                                        </p:cTn>
                                        <p:tgtEl>
                                          <p:spTgt spid="2"/>
                                        </p:tgtEl>
                                        <p:attrNameLst>
                                          <p:attrName>style.visibility</p:attrName>
                                        </p:attrNameLst>
                                      </p:cBhvr>
                                      <p:to>
                                        <p:strVal val="visible"/>
                                      </p:to>
                                    </p:set>
                                    <p:animEffect transition="in" filter="wipe(down)">
                                      <p:cBhvr>
                                        <p:cTn id="16" dur="217">
                                          <p:stCondLst>
                                            <p:cond delay="0"/>
                                          </p:stCondLst>
                                        </p:cTn>
                                        <p:tgtEl>
                                          <p:spTgt spid="2"/>
                                        </p:tgtEl>
                                      </p:cBhvr>
                                    </p:animEffect>
                                    <p:anim calcmode="lin" valueType="num">
                                      <p:cBhvr>
                                        <p:cTn id="17" dur="683"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8" dur="249"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9" dur="249" tmFilter="0, 0; 0.125,0.2665; 0.25,0.4; 0.375,0.465; 0.5,0.5;  0.625,0.535; 0.75,0.6; 0.875,0.7335; 1,1">
                                          <p:stCondLst>
                                            <p:cond delay="249"/>
                                          </p:stCondLst>
                                        </p:cTn>
                                        <p:tgtEl>
                                          <p:spTgt spid="2"/>
                                        </p:tgtEl>
                                        <p:attrNameLst>
                                          <p:attrName>ppt_y</p:attrName>
                                        </p:attrNameLst>
                                      </p:cBhvr>
                                      <p:tavLst>
                                        <p:tav tm="0" fmla="#ppt_y-sin(pi*$)/9">
                                          <p:val>
                                            <p:fltVal val="0"/>
                                          </p:val>
                                        </p:tav>
                                        <p:tav tm="100000">
                                          <p:val>
                                            <p:fltVal val="1"/>
                                          </p:val>
                                        </p:tav>
                                      </p:tavLst>
                                    </p:anim>
                                    <p:anim calcmode="lin" valueType="num">
                                      <p:cBhvr>
                                        <p:cTn id="20" dur="124" tmFilter="0, 0; 0.125,0.2665; 0.25,0.4; 0.375,0.465; 0.5,0.5;  0.625,0.535; 0.75,0.6; 0.875,0.7335; 1,1">
                                          <p:stCondLst>
                                            <p:cond delay="497"/>
                                          </p:stCondLst>
                                        </p:cTn>
                                        <p:tgtEl>
                                          <p:spTgt spid="2"/>
                                        </p:tgtEl>
                                        <p:attrNameLst>
                                          <p:attrName>ppt_y</p:attrName>
                                        </p:attrNameLst>
                                      </p:cBhvr>
                                      <p:tavLst>
                                        <p:tav tm="0" fmla="#ppt_y-sin(pi*$)/27">
                                          <p:val>
                                            <p:fltVal val="0"/>
                                          </p:val>
                                        </p:tav>
                                        <p:tav tm="100000">
                                          <p:val>
                                            <p:fltVal val="1"/>
                                          </p:val>
                                        </p:tav>
                                      </p:tavLst>
                                    </p:anim>
                                    <p:anim calcmode="lin" valueType="num">
                                      <p:cBhvr>
                                        <p:cTn id="21" dur="62" tmFilter="0, 0; 0.125,0.2665; 0.25,0.4; 0.375,0.465; 0.5,0.5;  0.625,0.535; 0.75,0.6; 0.875,0.7335; 1,1">
                                          <p:stCondLst>
                                            <p:cond delay="621"/>
                                          </p:stCondLst>
                                        </p:cTn>
                                        <p:tgtEl>
                                          <p:spTgt spid="2"/>
                                        </p:tgtEl>
                                        <p:attrNameLst>
                                          <p:attrName>ppt_y</p:attrName>
                                        </p:attrNameLst>
                                      </p:cBhvr>
                                      <p:tavLst>
                                        <p:tav tm="0" fmla="#ppt_y-sin(pi*$)/81">
                                          <p:val>
                                            <p:fltVal val="0"/>
                                          </p:val>
                                        </p:tav>
                                        <p:tav tm="100000">
                                          <p:val>
                                            <p:fltVal val="1"/>
                                          </p:val>
                                        </p:tav>
                                      </p:tavLst>
                                    </p:anim>
                                    <p:animScale>
                                      <p:cBhvr>
                                        <p:cTn id="22" dur="10">
                                          <p:stCondLst>
                                            <p:cond delay="244"/>
                                          </p:stCondLst>
                                        </p:cTn>
                                        <p:tgtEl>
                                          <p:spTgt spid="2"/>
                                        </p:tgtEl>
                                      </p:cBhvr>
                                      <p:to x="100000" y="60000"/>
                                    </p:animScale>
                                    <p:animScale>
                                      <p:cBhvr>
                                        <p:cTn id="23" dur="62" decel="50000">
                                          <p:stCondLst>
                                            <p:cond delay="254"/>
                                          </p:stCondLst>
                                        </p:cTn>
                                        <p:tgtEl>
                                          <p:spTgt spid="2"/>
                                        </p:tgtEl>
                                      </p:cBhvr>
                                      <p:to x="100000" y="100000"/>
                                    </p:animScale>
                                    <p:animScale>
                                      <p:cBhvr>
                                        <p:cTn id="24" dur="10">
                                          <p:stCondLst>
                                            <p:cond delay="492"/>
                                          </p:stCondLst>
                                        </p:cTn>
                                        <p:tgtEl>
                                          <p:spTgt spid="2"/>
                                        </p:tgtEl>
                                      </p:cBhvr>
                                      <p:to x="100000" y="80000"/>
                                    </p:animScale>
                                    <p:animScale>
                                      <p:cBhvr>
                                        <p:cTn id="25" dur="62" decel="50000">
                                          <p:stCondLst>
                                            <p:cond delay="502"/>
                                          </p:stCondLst>
                                        </p:cTn>
                                        <p:tgtEl>
                                          <p:spTgt spid="2"/>
                                        </p:tgtEl>
                                      </p:cBhvr>
                                      <p:to x="100000" y="100000"/>
                                    </p:animScale>
                                    <p:animScale>
                                      <p:cBhvr>
                                        <p:cTn id="26" dur="10">
                                          <p:stCondLst>
                                            <p:cond delay="616"/>
                                          </p:stCondLst>
                                        </p:cTn>
                                        <p:tgtEl>
                                          <p:spTgt spid="2"/>
                                        </p:tgtEl>
                                      </p:cBhvr>
                                      <p:to x="100000" y="90000"/>
                                    </p:animScale>
                                    <p:animScale>
                                      <p:cBhvr>
                                        <p:cTn id="27" dur="62" decel="50000">
                                          <p:stCondLst>
                                            <p:cond delay="625"/>
                                          </p:stCondLst>
                                        </p:cTn>
                                        <p:tgtEl>
                                          <p:spTgt spid="2"/>
                                        </p:tgtEl>
                                      </p:cBhvr>
                                      <p:to x="100000" y="100000"/>
                                    </p:animScale>
                                    <p:animScale>
                                      <p:cBhvr>
                                        <p:cTn id="28" dur="10">
                                          <p:stCondLst>
                                            <p:cond delay="678"/>
                                          </p:stCondLst>
                                        </p:cTn>
                                        <p:tgtEl>
                                          <p:spTgt spid="2"/>
                                        </p:tgtEl>
                                      </p:cBhvr>
                                      <p:to x="100000" y="95000"/>
                                    </p:animScale>
                                    <p:animScale>
                                      <p:cBhvr>
                                        <p:cTn id="29" dur="62" decel="50000">
                                          <p:stCondLst>
                                            <p:cond delay="688"/>
                                          </p:stCondLst>
                                        </p:cTn>
                                        <p:tgtEl>
                                          <p:spTgt spid="2"/>
                                        </p:tgtEl>
                                      </p:cBhvr>
                                      <p:to x="100000" y="100000"/>
                                    </p:animScale>
                                  </p:childTnLst>
                                </p:cTn>
                              </p:par>
                            </p:childTnLst>
                          </p:cTn>
                        </p:par>
                        <p:par>
                          <p:cTn id="30" fill="hold">
                            <p:stCondLst>
                              <p:cond delay="1800"/>
                            </p:stCondLst>
                            <p:childTnLst>
                              <p:par>
                                <p:cTn id="31" presetID="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0-#ppt_w/2"/>
                                          </p:val>
                                        </p:tav>
                                        <p:tav tm="100000">
                                          <p:val>
                                            <p:strVal val="#ppt_x"/>
                                          </p:val>
                                        </p:tav>
                                      </p:tavLst>
                                    </p:anim>
                                    <p:anim calcmode="lin" valueType="num">
                                      <p:cBhvr additive="base">
                                        <p:cTn id="34" dur="750" fill="hold"/>
                                        <p:tgtEl>
                                          <p:spTgt spid="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750" fill="hold"/>
                                        <p:tgtEl>
                                          <p:spTgt spid="9"/>
                                        </p:tgtEl>
                                        <p:attrNameLst>
                                          <p:attrName>ppt_x</p:attrName>
                                        </p:attrNameLst>
                                      </p:cBhvr>
                                      <p:tavLst>
                                        <p:tav tm="0">
                                          <p:val>
                                            <p:strVal val="1+#ppt_w/2"/>
                                          </p:val>
                                        </p:tav>
                                        <p:tav tm="100000">
                                          <p:val>
                                            <p:strVal val="#ppt_x"/>
                                          </p:val>
                                        </p:tav>
                                      </p:tavLst>
                                    </p:anim>
                                    <p:anim calcmode="lin" valueType="num">
                                      <p:cBhvr additive="base">
                                        <p:cTn id="38" dur="75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2550"/>
                            </p:stCondLst>
                            <p:childTnLst>
                              <p:par>
                                <p:cTn id="40" presetID="53" presetClass="entr" presetSubtype="16"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par>
                          <p:cTn id="45" fill="hold">
                            <p:stCondLst>
                              <p:cond delay="3050"/>
                            </p:stCondLst>
                            <p:childTnLst>
                              <p:par>
                                <p:cTn id="46" presetID="22" presetClass="entr" presetSubtype="1"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wipe(up)">
                                      <p:cBhvr>
                                        <p:cTn id="48" dur="500"/>
                                        <p:tgtEl>
                                          <p:spTgt spid="47"/>
                                        </p:tgtEl>
                                      </p:cBhvr>
                                    </p:animEffect>
                                  </p:childTnLst>
                                </p:cTn>
                              </p:par>
                            </p:childTnLst>
                          </p:cTn>
                        </p:par>
                        <p:par>
                          <p:cTn id="49" fill="hold">
                            <p:stCondLst>
                              <p:cond delay="3550"/>
                            </p:stCondLst>
                            <p:childTnLst>
                              <p:par>
                                <p:cTn id="50" presetID="53" presetClass="entr" presetSubtype="16"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childTnLst>
                          </p:cTn>
                        </p:par>
                        <p:par>
                          <p:cTn id="55" fill="hold">
                            <p:stCondLst>
                              <p:cond delay="4050"/>
                            </p:stCondLst>
                            <p:childTnLst>
                              <p:par>
                                <p:cTn id="56" presetID="22" presetClass="entr" presetSubtype="1" fill="hold" grpId="0"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wipe(up)">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2"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950B81ED-4E3C-477D-985F-3DBC73213411}"/>
              </a:ext>
            </a:extLst>
          </p:cNvPr>
          <p:cNvSpPr/>
          <p:nvPr/>
        </p:nvSpPr>
        <p:spPr>
          <a:xfrm>
            <a:off x="779256" y="1711502"/>
            <a:ext cx="5090800" cy="523220"/>
          </a:xfrm>
          <a:prstGeom prst="rect">
            <a:avLst/>
          </a:prstGeom>
          <a:noFill/>
        </p:spPr>
        <p:txBody>
          <a:bodyPr wrap="square" rtlCol="0">
            <a:spAutoFit/>
          </a:bodyPr>
          <a:lstStyle/>
          <a:p>
            <a:r>
              <a:rPr lang="zh-CN" altLang="en-US" sz="2800" dirty="0">
                <a:ln w="3175">
                  <a:solidFill>
                    <a:schemeClr val="bg1"/>
                  </a:solidFill>
                </a:ln>
                <a:solidFill>
                  <a:schemeClr val="accent3"/>
                </a:solidFill>
                <a:effectLst>
                  <a:outerShdw blurRad="38100" dist="38100" dir="2700000" algn="tl">
                    <a:srgbClr val="000000">
                      <a:alpha val="43137"/>
                    </a:srgbClr>
                  </a:outerShdw>
                </a:effectLst>
                <a:cs typeface="+mn-ea"/>
                <a:sym typeface="+mn-lt"/>
              </a:rPr>
              <a:t>烫烧伤处理</a:t>
            </a:r>
          </a:p>
        </p:txBody>
      </p:sp>
      <p:pic>
        <p:nvPicPr>
          <p:cNvPr id="4" name="Picture 4" descr="燙">
            <a:extLst>
              <a:ext uri="{FF2B5EF4-FFF2-40B4-BE49-F238E27FC236}">
                <a16:creationId xmlns:a16="http://schemas.microsoft.com/office/drawing/2014/main" xmlns="" id="{846E2D2C-A301-417C-8901-07D2A674F67C}"/>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a:xfrm>
            <a:off x="4434681" y="2584450"/>
            <a:ext cx="3322637" cy="1181101"/>
          </a:xfrm>
          <a:prstGeom prst="rect">
            <a:avLst/>
          </a:prstGeom>
          <a:noFill/>
          <a:ln/>
          <a:effectLst>
            <a:outerShdw blurRad="50800" dist="38100" dir="2700000" algn="tl" rotWithShape="0">
              <a:prstClr val="black">
                <a:alpha val="40000"/>
              </a:prstClr>
            </a:outerShdw>
          </a:effectLst>
        </p:spPr>
      </p:pic>
      <p:pic>
        <p:nvPicPr>
          <p:cNvPr id="5" name="Picture 4" descr="燙">
            <a:extLst>
              <a:ext uri="{FF2B5EF4-FFF2-40B4-BE49-F238E27FC236}">
                <a16:creationId xmlns:a16="http://schemas.microsoft.com/office/drawing/2014/main" xmlns="" id="{9855289A-9FE5-419F-A711-2B903B94937C}"/>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a:xfrm>
            <a:off x="8102599" y="2584450"/>
            <a:ext cx="3322637" cy="1181100"/>
          </a:xfrm>
          <a:prstGeom prst="rect">
            <a:avLst/>
          </a:prstGeom>
          <a:noFill/>
          <a:ln/>
          <a:effectLst>
            <a:outerShdw blurRad="50800" dist="38100" dir="2700000" algn="tl" rotWithShape="0">
              <a:prstClr val="black">
                <a:alpha val="40000"/>
              </a:prstClr>
            </a:outerShdw>
          </a:effectLst>
        </p:spPr>
      </p:pic>
      <p:pic>
        <p:nvPicPr>
          <p:cNvPr id="6" name="Picture 4" descr="燙">
            <a:extLst>
              <a:ext uri="{FF2B5EF4-FFF2-40B4-BE49-F238E27FC236}">
                <a16:creationId xmlns:a16="http://schemas.microsoft.com/office/drawing/2014/main" xmlns="" id="{892B75A8-0786-4BE2-BB12-0EED17970BF1}"/>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a:xfrm>
            <a:off x="766762" y="4052680"/>
            <a:ext cx="3322637" cy="1181101"/>
          </a:xfrm>
          <a:prstGeom prst="rect">
            <a:avLst/>
          </a:prstGeom>
          <a:noFill/>
          <a:ln/>
          <a:effectLst>
            <a:outerShdw blurRad="50800" dist="38100" dir="2700000" algn="tl" rotWithShape="0">
              <a:prstClr val="black">
                <a:alpha val="40000"/>
              </a:prstClr>
            </a:outerShdw>
          </a:effectLst>
        </p:spPr>
      </p:pic>
      <p:pic>
        <p:nvPicPr>
          <p:cNvPr id="7" name="Picture 4" descr="燙">
            <a:extLst>
              <a:ext uri="{FF2B5EF4-FFF2-40B4-BE49-F238E27FC236}">
                <a16:creationId xmlns:a16="http://schemas.microsoft.com/office/drawing/2014/main" xmlns="" id="{CE3D3681-53E7-48F7-A05B-079FC736A30A}"/>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a:xfrm>
            <a:off x="4434681" y="4052680"/>
            <a:ext cx="3322637" cy="1181101"/>
          </a:xfrm>
          <a:prstGeom prst="rect">
            <a:avLst/>
          </a:prstGeom>
          <a:noFill/>
          <a:ln/>
          <a:effectLst>
            <a:outerShdw blurRad="50800" dist="38100" dir="2700000" algn="tl" rotWithShape="0">
              <a:prstClr val="black">
                <a:alpha val="40000"/>
              </a:prstClr>
            </a:outerShdw>
          </a:effectLst>
        </p:spPr>
      </p:pic>
      <p:pic>
        <p:nvPicPr>
          <p:cNvPr id="8" name="Picture 4" descr="燙">
            <a:extLst>
              <a:ext uri="{FF2B5EF4-FFF2-40B4-BE49-F238E27FC236}">
                <a16:creationId xmlns:a16="http://schemas.microsoft.com/office/drawing/2014/main" xmlns="" id="{47983B17-F04A-468F-BB3A-E649D17A405A}"/>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a:xfrm>
            <a:off x="8102600" y="4052681"/>
            <a:ext cx="3322637" cy="1181100"/>
          </a:xfrm>
          <a:prstGeom prst="rect">
            <a:avLst/>
          </a:prstGeom>
          <a:noFill/>
          <a:ln/>
          <a:effectLst>
            <a:outerShdw blurRad="50800" dist="38100" dir="2700000" algn="tl" rotWithShape="0">
              <a:prstClr val="black">
                <a:alpha val="40000"/>
              </a:prstClr>
            </a:outerShdw>
          </a:effectLst>
        </p:spPr>
      </p:pic>
      <p:sp>
        <p:nvSpPr>
          <p:cNvPr id="10" name="矩形 9">
            <a:extLst>
              <a:ext uri="{FF2B5EF4-FFF2-40B4-BE49-F238E27FC236}">
                <a16:creationId xmlns:a16="http://schemas.microsoft.com/office/drawing/2014/main" xmlns="" id="{8097705B-2A33-4675-A9A5-F04079B21330}"/>
              </a:ext>
            </a:extLst>
          </p:cNvPr>
          <p:cNvSpPr/>
          <p:nvPr/>
        </p:nvSpPr>
        <p:spPr>
          <a:xfrm>
            <a:off x="1501962" y="2996855"/>
            <a:ext cx="2714205" cy="584775"/>
          </a:xfrm>
          <a:prstGeom prst="rect">
            <a:avLst/>
          </a:prstGeom>
        </p:spPr>
        <p:txBody>
          <a:bodyPr wrap="none">
            <a:spAutoFit/>
          </a:bodyPr>
          <a:lstStyle/>
          <a:p>
            <a:r>
              <a:rPr lang="zh-CN" altLang="en-US" sz="3200" b="1" dirty="0">
                <a:ln>
                  <a:solidFill>
                    <a:schemeClr val="bg1"/>
                  </a:solidFill>
                </a:ln>
                <a:solidFill>
                  <a:schemeClr val="accent6"/>
                </a:solidFill>
                <a:cs typeface="+mn-ea"/>
                <a:sym typeface="+mn-lt"/>
              </a:rPr>
              <a:t>设法除去热源</a:t>
            </a:r>
          </a:p>
        </p:txBody>
      </p:sp>
      <p:sp>
        <p:nvSpPr>
          <p:cNvPr id="14" name="windy_322562">
            <a:extLst>
              <a:ext uri="{FF2B5EF4-FFF2-40B4-BE49-F238E27FC236}">
                <a16:creationId xmlns:a16="http://schemas.microsoft.com/office/drawing/2014/main" xmlns="" id="{F0CB81CB-9A34-42F7-BFB5-CBD245F3A6BF}"/>
              </a:ext>
            </a:extLst>
          </p:cNvPr>
          <p:cNvSpPr>
            <a:spLocks noChangeAspect="1"/>
          </p:cNvSpPr>
          <p:nvPr/>
        </p:nvSpPr>
        <p:spPr bwMode="auto">
          <a:xfrm>
            <a:off x="763727" y="2844510"/>
            <a:ext cx="738235" cy="737120"/>
          </a:xfrm>
          <a:custGeom>
            <a:avLst/>
            <a:gdLst>
              <a:gd name="connsiteX0" fmla="*/ 303775 w 607639"/>
              <a:gd name="connsiteY0" fmla="*/ 498545 h 606722"/>
              <a:gd name="connsiteX1" fmla="*/ 329117 w 607639"/>
              <a:gd name="connsiteY1" fmla="*/ 523878 h 606722"/>
              <a:gd name="connsiteX2" fmla="*/ 329117 w 607639"/>
              <a:gd name="connsiteY2" fmla="*/ 581389 h 606722"/>
              <a:gd name="connsiteX3" fmla="*/ 303775 w 607639"/>
              <a:gd name="connsiteY3" fmla="*/ 606722 h 606722"/>
              <a:gd name="connsiteX4" fmla="*/ 278522 w 607639"/>
              <a:gd name="connsiteY4" fmla="*/ 581389 h 606722"/>
              <a:gd name="connsiteX5" fmla="*/ 278522 w 607639"/>
              <a:gd name="connsiteY5" fmla="*/ 523878 h 606722"/>
              <a:gd name="connsiteX6" fmla="*/ 303775 w 607639"/>
              <a:gd name="connsiteY6" fmla="*/ 498545 h 606722"/>
              <a:gd name="connsiteX7" fmla="*/ 230509 w 607639"/>
              <a:gd name="connsiteY7" fmla="*/ 484364 h 606722"/>
              <a:gd name="connsiteX8" fmla="*/ 244481 w 607639"/>
              <a:gd name="connsiteY8" fmla="*/ 517331 h 606722"/>
              <a:gd name="connsiteX9" fmla="*/ 233713 w 607639"/>
              <a:gd name="connsiteY9" fmla="*/ 543989 h 606722"/>
              <a:gd name="connsiteX10" fmla="*/ 200787 w 607639"/>
              <a:gd name="connsiteY10" fmla="*/ 557940 h 606722"/>
              <a:gd name="connsiteX11" fmla="*/ 186815 w 607639"/>
              <a:gd name="connsiteY11" fmla="*/ 525062 h 606722"/>
              <a:gd name="connsiteX12" fmla="*/ 197583 w 607639"/>
              <a:gd name="connsiteY12" fmla="*/ 498404 h 606722"/>
              <a:gd name="connsiteX13" fmla="*/ 230509 w 607639"/>
              <a:gd name="connsiteY13" fmla="*/ 484364 h 606722"/>
              <a:gd name="connsiteX14" fmla="*/ 147658 w 607639"/>
              <a:gd name="connsiteY14" fmla="*/ 434044 h 606722"/>
              <a:gd name="connsiteX15" fmla="*/ 165547 w 607639"/>
              <a:gd name="connsiteY15" fmla="*/ 441440 h 606722"/>
              <a:gd name="connsiteX16" fmla="*/ 165547 w 607639"/>
              <a:gd name="connsiteY16" fmla="*/ 477156 h 606722"/>
              <a:gd name="connsiteX17" fmla="*/ 110455 w 607639"/>
              <a:gd name="connsiteY17" fmla="*/ 532151 h 606722"/>
              <a:gd name="connsiteX18" fmla="*/ 74677 w 607639"/>
              <a:gd name="connsiteY18" fmla="*/ 532151 h 606722"/>
              <a:gd name="connsiteX19" fmla="*/ 74677 w 607639"/>
              <a:gd name="connsiteY19" fmla="*/ 496435 h 606722"/>
              <a:gd name="connsiteX20" fmla="*/ 129769 w 607639"/>
              <a:gd name="connsiteY20" fmla="*/ 441440 h 606722"/>
              <a:gd name="connsiteX21" fmla="*/ 147658 w 607639"/>
              <a:gd name="connsiteY21" fmla="*/ 434044 h 606722"/>
              <a:gd name="connsiteX22" fmla="*/ 480992 w 607639"/>
              <a:gd name="connsiteY22" fmla="*/ 379219 h 606722"/>
              <a:gd name="connsiteX23" fmla="*/ 506360 w 607639"/>
              <a:gd name="connsiteY23" fmla="*/ 379219 h 606722"/>
              <a:gd name="connsiteX24" fmla="*/ 531640 w 607639"/>
              <a:gd name="connsiteY24" fmla="*/ 404472 h 606722"/>
              <a:gd name="connsiteX25" fmla="*/ 506360 w 607639"/>
              <a:gd name="connsiteY25" fmla="*/ 429814 h 606722"/>
              <a:gd name="connsiteX26" fmla="*/ 480992 w 607639"/>
              <a:gd name="connsiteY26" fmla="*/ 429814 h 606722"/>
              <a:gd name="connsiteX27" fmla="*/ 455712 w 607639"/>
              <a:gd name="connsiteY27" fmla="*/ 404472 h 606722"/>
              <a:gd name="connsiteX28" fmla="*/ 480992 w 607639"/>
              <a:gd name="connsiteY28" fmla="*/ 379219 h 606722"/>
              <a:gd name="connsiteX29" fmla="*/ 109924 w 607639"/>
              <a:gd name="connsiteY29" fmla="*/ 366069 h 606722"/>
              <a:gd name="connsiteX30" fmla="*/ 123779 w 607639"/>
              <a:gd name="connsiteY30" fmla="*/ 379651 h 606722"/>
              <a:gd name="connsiteX31" fmla="*/ 110347 w 607639"/>
              <a:gd name="connsiteY31" fmla="*/ 412816 h 606722"/>
              <a:gd name="connsiteX32" fmla="*/ 83927 w 607639"/>
              <a:gd name="connsiteY32" fmla="*/ 424019 h 606722"/>
              <a:gd name="connsiteX33" fmla="*/ 50747 w 607639"/>
              <a:gd name="connsiteY33" fmla="*/ 410682 h 606722"/>
              <a:gd name="connsiteX34" fmla="*/ 64090 w 607639"/>
              <a:gd name="connsiteY34" fmla="*/ 377517 h 606722"/>
              <a:gd name="connsiteX35" fmla="*/ 90599 w 607639"/>
              <a:gd name="connsiteY35" fmla="*/ 366225 h 606722"/>
              <a:gd name="connsiteX36" fmla="*/ 109924 w 607639"/>
              <a:gd name="connsiteY36" fmla="*/ 366069 h 606722"/>
              <a:gd name="connsiteX37" fmla="*/ 430415 w 607639"/>
              <a:gd name="connsiteY37" fmla="*/ 303290 h 606722"/>
              <a:gd name="connsiteX38" fmla="*/ 506343 w 607639"/>
              <a:gd name="connsiteY38" fmla="*/ 303290 h 606722"/>
              <a:gd name="connsiteX39" fmla="*/ 607639 w 607639"/>
              <a:gd name="connsiteY39" fmla="*/ 404446 h 606722"/>
              <a:gd name="connsiteX40" fmla="*/ 506343 w 607639"/>
              <a:gd name="connsiteY40" fmla="*/ 505601 h 606722"/>
              <a:gd name="connsiteX41" fmla="*/ 480974 w 607639"/>
              <a:gd name="connsiteY41" fmla="*/ 480268 h 606722"/>
              <a:gd name="connsiteX42" fmla="*/ 506343 w 607639"/>
              <a:gd name="connsiteY42" fmla="*/ 455023 h 606722"/>
              <a:gd name="connsiteX43" fmla="*/ 556991 w 607639"/>
              <a:gd name="connsiteY43" fmla="*/ 404446 h 606722"/>
              <a:gd name="connsiteX44" fmla="*/ 506343 w 607639"/>
              <a:gd name="connsiteY44" fmla="*/ 353868 h 606722"/>
              <a:gd name="connsiteX45" fmla="*/ 430415 w 607639"/>
              <a:gd name="connsiteY45" fmla="*/ 353868 h 606722"/>
              <a:gd name="connsiteX46" fmla="*/ 405046 w 607639"/>
              <a:gd name="connsiteY46" fmla="*/ 328623 h 606722"/>
              <a:gd name="connsiteX47" fmla="*/ 430415 w 607639"/>
              <a:gd name="connsiteY47" fmla="*/ 303290 h 606722"/>
              <a:gd name="connsiteX48" fmla="*/ 25272 w 607639"/>
              <a:gd name="connsiteY48" fmla="*/ 278099 h 606722"/>
              <a:gd name="connsiteX49" fmla="*/ 83469 w 607639"/>
              <a:gd name="connsiteY49" fmla="*/ 278099 h 606722"/>
              <a:gd name="connsiteX50" fmla="*/ 108741 w 607639"/>
              <a:gd name="connsiteY50" fmla="*/ 303317 h 606722"/>
              <a:gd name="connsiteX51" fmla="*/ 83469 w 607639"/>
              <a:gd name="connsiteY51" fmla="*/ 328624 h 606722"/>
              <a:gd name="connsiteX52" fmla="*/ 25272 w 607639"/>
              <a:gd name="connsiteY52" fmla="*/ 328624 h 606722"/>
              <a:gd name="connsiteX53" fmla="*/ 0 w 607639"/>
              <a:gd name="connsiteY53" fmla="*/ 303317 h 606722"/>
              <a:gd name="connsiteX54" fmla="*/ 25272 w 607639"/>
              <a:gd name="connsiteY54" fmla="*/ 278099 h 606722"/>
              <a:gd name="connsiteX55" fmla="*/ 455718 w 607639"/>
              <a:gd name="connsiteY55" fmla="*/ 202241 h 606722"/>
              <a:gd name="connsiteX56" fmla="*/ 531615 w 607639"/>
              <a:gd name="connsiteY56" fmla="*/ 202241 h 606722"/>
              <a:gd name="connsiteX57" fmla="*/ 556973 w 607639"/>
              <a:gd name="connsiteY57" fmla="*/ 227504 h 606722"/>
              <a:gd name="connsiteX58" fmla="*/ 531615 w 607639"/>
              <a:gd name="connsiteY58" fmla="*/ 252766 h 606722"/>
              <a:gd name="connsiteX59" fmla="*/ 455718 w 607639"/>
              <a:gd name="connsiteY59" fmla="*/ 252766 h 606722"/>
              <a:gd name="connsiteX60" fmla="*/ 430449 w 607639"/>
              <a:gd name="connsiteY60" fmla="*/ 227504 h 606722"/>
              <a:gd name="connsiteX61" fmla="*/ 455718 w 607639"/>
              <a:gd name="connsiteY61" fmla="*/ 202241 h 606722"/>
              <a:gd name="connsiteX62" fmla="*/ 303787 w 607639"/>
              <a:gd name="connsiteY62" fmla="*/ 202241 h 606722"/>
              <a:gd name="connsiteX63" fmla="*/ 374187 w 607639"/>
              <a:gd name="connsiteY63" fmla="*/ 230777 h 606722"/>
              <a:gd name="connsiteX64" fmla="*/ 374810 w 607639"/>
              <a:gd name="connsiteY64" fmla="*/ 266514 h 606722"/>
              <a:gd name="connsiteX65" fmla="*/ 338943 w 607639"/>
              <a:gd name="connsiteY65" fmla="*/ 267136 h 606722"/>
              <a:gd name="connsiteX66" fmla="*/ 303787 w 607639"/>
              <a:gd name="connsiteY66" fmla="*/ 252735 h 606722"/>
              <a:gd name="connsiteX67" fmla="*/ 253235 w 607639"/>
              <a:gd name="connsiteY67" fmla="*/ 303317 h 606722"/>
              <a:gd name="connsiteX68" fmla="*/ 303787 w 607639"/>
              <a:gd name="connsiteY68" fmla="*/ 353900 h 606722"/>
              <a:gd name="connsiteX69" fmla="*/ 338943 w 607639"/>
              <a:gd name="connsiteY69" fmla="*/ 339587 h 606722"/>
              <a:gd name="connsiteX70" fmla="*/ 374810 w 607639"/>
              <a:gd name="connsiteY70" fmla="*/ 340209 h 606722"/>
              <a:gd name="connsiteX71" fmla="*/ 374187 w 607639"/>
              <a:gd name="connsiteY71" fmla="*/ 375946 h 606722"/>
              <a:gd name="connsiteX72" fmla="*/ 303787 w 607639"/>
              <a:gd name="connsiteY72" fmla="*/ 404482 h 606722"/>
              <a:gd name="connsiteX73" fmla="*/ 202593 w 607639"/>
              <a:gd name="connsiteY73" fmla="*/ 303317 h 606722"/>
              <a:gd name="connsiteX74" fmla="*/ 303787 w 607639"/>
              <a:gd name="connsiteY74" fmla="*/ 202241 h 606722"/>
              <a:gd name="connsiteX75" fmla="*/ 81794 w 607639"/>
              <a:gd name="connsiteY75" fmla="*/ 186528 h 606722"/>
              <a:gd name="connsiteX76" fmla="*/ 108497 w 607639"/>
              <a:gd name="connsiteY76" fmla="*/ 197285 h 606722"/>
              <a:gd name="connsiteX77" fmla="*/ 122471 w 607639"/>
              <a:gd name="connsiteY77" fmla="*/ 230177 h 606722"/>
              <a:gd name="connsiteX78" fmla="*/ 89538 w 607639"/>
              <a:gd name="connsiteY78" fmla="*/ 244134 h 606722"/>
              <a:gd name="connsiteX79" fmla="*/ 62835 w 607639"/>
              <a:gd name="connsiteY79" fmla="*/ 233377 h 606722"/>
              <a:gd name="connsiteX80" fmla="*/ 48861 w 607639"/>
              <a:gd name="connsiteY80" fmla="*/ 200485 h 606722"/>
              <a:gd name="connsiteX81" fmla="*/ 81794 w 607639"/>
              <a:gd name="connsiteY81" fmla="*/ 186528 h 606722"/>
              <a:gd name="connsiteX82" fmla="*/ 303776 w 607639"/>
              <a:gd name="connsiteY82" fmla="*/ 126383 h 606722"/>
              <a:gd name="connsiteX83" fmla="*/ 409141 w 607639"/>
              <a:gd name="connsiteY83" fmla="*/ 161308 h 606722"/>
              <a:gd name="connsiteX84" fmla="*/ 414392 w 607639"/>
              <a:gd name="connsiteY84" fmla="*/ 196588 h 606722"/>
              <a:gd name="connsiteX85" fmla="*/ 378973 w 607639"/>
              <a:gd name="connsiteY85" fmla="*/ 201831 h 606722"/>
              <a:gd name="connsiteX86" fmla="*/ 303776 w 607639"/>
              <a:gd name="connsiteY86" fmla="*/ 176948 h 606722"/>
              <a:gd name="connsiteX87" fmla="*/ 177230 w 607639"/>
              <a:gd name="connsiteY87" fmla="*/ 303317 h 606722"/>
              <a:gd name="connsiteX88" fmla="*/ 303776 w 607639"/>
              <a:gd name="connsiteY88" fmla="*/ 429774 h 606722"/>
              <a:gd name="connsiteX89" fmla="*/ 378973 w 607639"/>
              <a:gd name="connsiteY89" fmla="*/ 404802 h 606722"/>
              <a:gd name="connsiteX90" fmla="*/ 414392 w 607639"/>
              <a:gd name="connsiteY90" fmla="*/ 410046 h 606722"/>
              <a:gd name="connsiteX91" fmla="*/ 409141 w 607639"/>
              <a:gd name="connsiteY91" fmla="*/ 445414 h 606722"/>
              <a:gd name="connsiteX92" fmla="*/ 303776 w 607639"/>
              <a:gd name="connsiteY92" fmla="*/ 480339 h 606722"/>
              <a:gd name="connsiteX93" fmla="*/ 126594 w 607639"/>
              <a:gd name="connsiteY93" fmla="*/ 303317 h 606722"/>
              <a:gd name="connsiteX94" fmla="*/ 303776 w 607639"/>
              <a:gd name="connsiteY94" fmla="*/ 126383 h 606722"/>
              <a:gd name="connsiteX95" fmla="*/ 92566 w 607639"/>
              <a:gd name="connsiteY95" fmla="*/ 67125 h 606722"/>
              <a:gd name="connsiteX96" fmla="*/ 110455 w 607639"/>
              <a:gd name="connsiteY96" fmla="*/ 74587 h 606722"/>
              <a:gd name="connsiteX97" fmla="*/ 165547 w 607639"/>
              <a:gd name="connsiteY97" fmla="*/ 129485 h 606722"/>
              <a:gd name="connsiteX98" fmla="*/ 165547 w 607639"/>
              <a:gd name="connsiteY98" fmla="*/ 165284 h 606722"/>
              <a:gd name="connsiteX99" fmla="*/ 129769 w 607639"/>
              <a:gd name="connsiteY99" fmla="*/ 165284 h 606722"/>
              <a:gd name="connsiteX100" fmla="*/ 74677 w 607639"/>
              <a:gd name="connsiteY100" fmla="*/ 110297 h 606722"/>
              <a:gd name="connsiteX101" fmla="*/ 74677 w 607639"/>
              <a:gd name="connsiteY101" fmla="*/ 74587 h 606722"/>
              <a:gd name="connsiteX102" fmla="*/ 92566 w 607639"/>
              <a:gd name="connsiteY102" fmla="*/ 67125 h 606722"/>
              <a:gd name="connsiteX103" fmla="*/ 215678 w 607639"/>
              <a:gd name="connsiteY103" fmla="*/ 50428 h 606722"/>
              <a:gd name="connsiteX104" fmla="*/ 229540 w 607639"/>
              <a:gd name="connsiteY104" fmla="*/ 64004 h 606722"/>
              <a:gd name="connsiteX105" fmla="*/ 240844 w 607639"/>
              <a:gd name="connsiteY105" fmla="*/ 90490 h 606722"/>
              <a:gd name="connsiteX106" fmla="*/ 227404 w 607639"/>
              <a:gd name="connsiteY106" fmla="*/ 123642 h 606722"/>
              <a:gd name="connsiteX107" fmla="*/ 194205 w 607639"/>
              <a:gd name="connsiteY107" fmla="*/ 110222 h 606722"/>
              <a:gd name="connsiteX108" fmla="*/ 182901 w 607639"/>
              <a:gd name="connsiteY108" fmla="*/ 83824 h 606722"/>
              <a:gd name="connsiteX109" fmla="*/ 196341 w 607639"/>
              <a:gd name="connsiteY109" fmla="*/ 50584 h 606722"/>
              <a:gd name="connsiteX110" fmla="*/ 215678 w 607639"/>
              <a:gd name="connsiteY110" fmla="*/ 50428 h 606722"/>
              <a:gd name="connsiteX111" fmla="*/ 303775 w 607639"/>
              <a:gd name="connsiteY111" fmla="*/ 0 h 606722"/>
              <a:gd name="connsiteX112" fmla="*/ 329117 w 607639"/>
              <a:gd name="connsiteY112" fmla="*/ 25248 h 606722"/>
              <a:gd name="connsiteX113" fmla="*/ 329117 w 607639"/>
              <a:gd name="connsiteY113" fmla="*/ 82857 h 606722"/>
              <a:gd name="connsiteX114" fmla="*/ 303775 w 607639"/>
              <a:gd name="connsiteY114" fmla="*/ 108106 h 606722"/>
              <a:gd name="connsiteX115" fmla="*/ 278522 w 607639"/>
              <a:gd name="connsiteY115" fmla="*/ 82857 h 606722"/>
              <a:gd name="connsiteX116" fmla="*/ 278522 w 607639"/>
              <a:gd name="connsiteY116" fmla="*/ 25248 h 606722"/>
              <a:gd name="connsiteX117" fmla="*/ 303775 w 607639"/>
              <a:gd name="connsiteY11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607639" h="606722">
                <a:moveTo>
                  <a:pt x="303775" y="498545"/>
                </a:moveTo>
                <a:cubicBezTo>
                  <a:pt x="317735" y="498545"/>
                  <a:pt x="329117" y="509923"/>
                  <a:pt x="329117" y="523878"/>
                </a:cubicBezTo>
                <a:lnTo>
                  <a:pt x="329117" y="581389"/>
                </a:lnTo>
                <a:cubicBezTo>
                  <a:pt x="329117" y="595344"/>
                  <a:pt x="317735" y="606722"/>
                  <a:pt x="303775" y="606722"/>
                </a:cubicBezTo>
                <a:cubicBezTo>
                  <a:pt x="289815" y="606722"/>
                  <a:pt x="278522" y="595344"/>
                  <a:pt x="278522" y="581389"/>
                </a:cubicBezTo>
                <a:lnTo>
                  <a:pt x="278522" y="523878"/>
                </a:lnTo>
                <a:cubicBezTo>
                  <a:pt x="278522" y="509923"/>
                  <a:pt x="289815" y="498545"/>
                  <a:pt x="303775" y="498545"/>
                </a:cubicBezTo>
                <a:close/>
                <a:moveTo>
                  <a:pt x="230509" y="484364"/>
                </a:moveTo>
                <a:cubicBezTo>
                  <a:pt x="243502" y="489607"/>
                  <a:pt x="249731" y="504358"/>
                  <a:pt x="244481" y="517331"/>
                </a:cubicBezTo>
                <a:lnTo>
                  <a:pt x="233713" y="543989"/>
                </a:lnTo>
                <a:cubicBezTo>
                  <a:pt x="228463" y="556874"/>
                  <a:pt x="213779" y="563183"/>
                  <a:pt x="200787" y="557940"/>
                </a:cubicBezTo>
                <a:cubicBezTo>
                  <a:pt x="187794" y="552698"/>
                  <a:pt x="181565" y="537947"/>
                  <a:pt x="186815" y="525062"/>
                </a:cubicBezTo>
                <a:lnTo>
                  <a:pt x="197583" y="498404"/>
                </a:lnTo>
                <a:cubicBezTo>
                  <a:pt x="202834" y="485430"/>
                  <a:pt x="217606" y="479210"/>
                  <a:pt x="230509" y="484364"/>
                </a:cubicBezTo>
                <a:close/>
                <a:moveTo>
                  <a:pt x="147658" y="434044"/>
                </a:moveTo>
                <a:cubicBezTo>
                  <a:pt x="154133" y="434044"/>
                  <a:pt x="160607" y="436509"/>
                  <a:pt x="165547" y="441440"/>
                </a:cubicBezTo>
                <a:cubicBezTo>
                  <a:pt x="175426" y="451302"/>
                  <a:pt x="175426" y="467294"/>
                  <a:pt x="165547" y="477156"/>
                </a:cubicBezTo>
                <a:lnTo>
                  <a:pt x="110455" y="532151"/>
                </a:lnTo>
                <a:cubicBezTo>
                  <a:pt x="100576" y="542013"/>
                  <a:pt x="84556" y="542013"/>
                  <a:pt x="74677" y="532151"/>
                </a:cubicBezTo>
                <a:cubicBezTo>
                  <a:pt x="64709" y="522289"/>
                  <a:pt x="64709" y="506297"/>
                  <a:pt x="74677" y="496435"/>
                </a:cubicBezTo>
                <a:lnTo>
                  <a:pt x="129769" y="441440"/>
                </a:lnTo>
                <a:cubicBezTo>
                  <a:pt x="134708" y="436509"/>
                  <a:pt x="141183" y="434044"/>
                  <a:pt x="147658" y="434044"/>
                </a:cubicBezTo>
                <a:close/>
                <a:moveTo>
                  <a:pt x="480992" y="379219"/>
                </a:moveTo>
                <a:lnTo>
                  <a:pt x="506360" y="379219"/>
                </a:lnTo>
                <a:cubicBezTo>
                  <a:pt x="520335" y="379219"/>
                  <a:pt x="531640" y="390512"/>
                  <a:pt x="531640" y="404472"/>
                </a:cubicBezTo>
                <a:cubicBezTo>
                  <a:pt x="531640" y="418432"/>
                  <a:pt x="520335" y="429814"/>
                  <a:pt x="506360" y="429814"/>
                </a:cubicBezTo>
                <a:lnTo>
                  <a:pt x="480992" y="429814"/>
                </a:lnTo>
                <a:cubicBezTo>
                  <a:pt x="467017" y="429814"/>
                  <a:pt x="455712" y="418432"/>
                  <a:pt x="455712" y="404472"/>
                </a:cubicBezTo>
                <a:cubicBezTo>
                  <a:pt x="455712" y="390512"/>
                  <a:pt x="467017" y="379219"/>
                  <a:pt x="480992" y="379219"/>
                </a:cubicBezTo>
                <a:close/>
                <a:moveTo>
                  <a:pt x="109924" y="366069"/>
                </a:moveTo>
                <a:cubicBezTo>
                  <a:pt x="115929" y="368492"/>
                  <a:pt x="121021" y="373205"/>
                  <a:pt x="123779" y="379651"/>
                </a:cubicBezTo>
                <a:cubicBezTo>
                  <a:pt x="129205" y="392455"/>
                  <a:pt x="123245" y="407303"/>
                  <a:pt x="110347" y="412816"/>
                </a:cubicBezTo>
                <a:lnTo>
                  <a:pt x="83927" y="424019"/>
                </a:lnTo>
                <a:cubicBezTo>
                  <a:pt x="71029" y="429532"/>
                  <a:pt x="56173" y="423486"/>
                  <a:pt x="50747" y="410682"/>
                </a:cubicBezTo>
                <a:cubicBezTo>
                  <a:pt x="45232" y="397790"/>
                  <a:pt x="51192" y="382941"/>
                  <a:pt x="64090" y="377517"/>
                </a:cubicBezTo>
                <a:lnTo>
                  <a:pt x="90599" y="366225"/>
                </a:lnTo>
                <a:cubicBezTo>
                  <a:pt x="97004" y="363513"/>
                  <a:pt x="103920" y="363646"/>
                  <a:pt x="109924" y="366069"/>
                </a:cubicBezTo>
                <a:close/>
                <a:moveTo>
                  <a:pt x="430415" y="303290"/>
                </a:moveTo>
                <a:lnTo>
                  <a:pt x="506343" y="303290"/>
                </a:lnTo>
                <a:cubicBezTo>
                  <a:pt x="562243" y="303290"/>
                  <a:pt x="607639" y="348623"/>
                  <a:pt x="607639" y="404446"/>
                </a:cubicBezTo>
                <a:cubicBezTo>
                  <a:pt x="607639" y="460357"/>
                  <a:pt x="562243" y="505601"/>
                  <a:pt x="506343" y="505601"/>
                </a:cubicBezTo>
                <a:cubicBezTo>
                  <a:pt x="492368" y="505601"/>
                  <a:pt x="480974" y="494312"/>
                  <a:pt x="480974" y="480268"/>
                </a:cubicBezTo>
                <a:cubicBezTo>
                  <a:pt x="480974" y="466312"/>
                  <a:pt x="492368" y="455023"/>
                  <a:pt x="506343" y="455023"/>
                </a:cubicBezTo>
                <a:cubicBezTo>
                  <a:pt x="534293" y="455023"/>
                  <a:pt x="556991" y="432357"/>
                  <a:pt x="556991" y="404446"/>
                </a:cubicBezTo>
                <a:cubicBezTo>
                  <a:pt x="556991" y="376534"/>
                  <a:pt x="534293" y="353868"/>
                  <a:pt x="506343" y="353868"/>
                </a:cubicBezTo>
                <a:lnTo>
                  <a:pt x="430415" y="353868"/>
                </a:lnTo>
                <a:cubicBezTo>
                  <a:pt x="416351" y="353868"/>
                  <a:pt x="405046" y="342579"/>
                  <a:pt x="405046" y="328623"/>
                </a:cubicBezTo>
                <a:cubicBezTo>
                  <a:pt x="405046" y="314668"/>
                  <a:pt x="416351" y="303290"/>
                  <a:pt x="430415" y="303290"/>
                </a:cubicBezTo>
                <a:close/>
                <a:moveTo>
                  <a:pt x="25272" y="278099"/>
                </a:moveTo>
                <a:lnTo>
                  <a:pt x="83469" y="278099"/>
                </a:lnTo>
                <a:cubicBezTo>
                  <a:pt x="97440" y="278099"/>
                  <a:pt x="108741" y="289376"/>
                  <a:pt x="108741" y="303317"/>
                </a:cubicBezTo>
                <a:cubicBezTo>
                  <a:pt x="108741" y="317258"/>
                  <a:pt x="97440" y="328624"/>
                  <a:pt x="83469" y="328624"/>
                </a:cubicBezTo>
                <a:lnTo>
                  <a:pt x="25272" y="328624"/>
                </a:lnTo>
                <a:cubicBezTo>
                  <a:pt x="11301" y="328624"/>
                  <a:pt x="0" y="317258"/>
                  <a:pt x="0" y="303317"/>
                </a:cubicBezTo>
                <a:cubicBezTo>
                  <a:pt x="0" y="289376"/>
                  <a:pt x="11301" y="278099"/>
                  <a:pt x="25272" y="278099"/>
                </a:cubicBezTo>
                <a:close/>
                <a:moveTo>
                  <a:pt x="455718" y="202241"/>
                </a:moveTo>
                <a:lnTo>
                  <a:pt x="531615" y="202241"/>
                </a:lnTo>
                <a:cubicBezTo>
                  <a:pt x="545584" y="202241"/>
                  <a:pt x="556973" y="213538"/>
                  <a:pt x="556973" y="227504"/>
                </a:cubicBezTo>
                <a:cubicBezTo>
                  <a:pt x="556973" y="241469"/>
                  <a:pt x="545584" y="252766"/>
                  <a:pt x="531615" y="252766"/>
                </a:cubicBezTo>
                <a:lnTo>
                  <a:pt x="455718" y="252766"/>
                </a:lnTo>
                <a:cubicBezTo>
                  <a:pt x="441749" y="252766"/>
                  <a:pt x="430449" y="241469"/>
                  <a:pt x="430449" y="227504"/>
                </a:cubicBezTo>
                <a:cubicBezTo>
                  <a:pt x="430449" y="213538"/>
                  <a:pt x="441749" y="202241"/>
                  <a:pt x="455718" y="202241"/>
                </a:cubicBezTo>
                <a:close/>
                <a:moveTo>
                  <a:pt x="303787" y="202241"/>
                </a:moveTo>
                <a:cubicBezTo>
                  <a:pt x="330398" y="202241"/>
                  <a:pt x="355408" y="212642"/>
                  <a:pt x="374187" y="230777"/>
                </a:cubicBezTo>
                <a:cubicBezTo>
                  <a:pt x="384244" y="240467"/>
                  <a:pt x="384511" y="256468"/>
                  <a:pt x="374810" y="266514"/>
                </a:cubicBezTo>
                <a:cubicBezTo>
                  <a:pt x="365020" y="276559"/>
                  <a:pt x="349000" y="276826"/>
                  <a:pt x="338943" y="267136"/>
                </a:cubicBezTo>
                <a:cubicBezTo>
                  <a:pt x="329508" y="257980"/>
                  <a:pt x="317137" y="252735"/>
                  <a:pt x="303787" y="252735"/>
                </a:cubicBezTo>
                <a:cubicBezTo>
                  <a:pt x="275841" y="252735"/>
                  <a:pt x="253235" y="275403"/>
                  <a:pt x="253235" y="303317"/>
                </a:cubicBezTo>
                <a:cubicBezTo>
                  <a:pt x="253235" y="331320"/>
                  <a:pt x="275841" y="353900"/>
                  <a:pt x="303787" y="353900"/>
                </a:cubicBezTo>
                <a:cubicBezTo>
                  <a:pt x="317137" y="353900"/>
                  <a:pt x="329508" y="348744"/>
                  <a:pt x="338943" y="339587"/>
                </a:cubicBezTo>
                <a:cubicBezTo>
                  <a:pt x="349000" y="329897"/>
                  <a:pt x="365020" y="330164"/>
                  <a:pt x="374810" y="340209"/>
                </a:cubicBezTo>
                <a:cubicBezTo>
                  <a:pt x="384511" y="350166"/>
                  <a:pt x="384244" y="366256"/>
                  <a:pt x="374187" y="375946"/>
                </a:cubicBezTo>
                <a:cubicBezTo>
                  <a:pt x="355408" y="394081"/>
                  <a:pt x="330398" y="404482"/>
                  <a:pt x="303787" y="404482"/>
                </a:cubicBezTo>
                <a:cubicBezTo>
                  <a:pt x="247895" y="404482"/>
                  <a:pt x="202593" y="359233"/>
                  <a:pt x="202593" y="303317"/>
                </a:cubicBezTo>
                <a:cubicBezTo>
                  <a:pt x="202593" y="247490"/>
                  <a:pt x="247895" y="202241"/>
                  <a:pt x="303787" y="202241"/>
                </a:cubicBezTo>
                <a:close/>
                <a:moveTo>
                  <a:pt x="81794" y="186528"/>
                </a:moveTo>
                <a:lnTo>
                  <a:pt x="108497" y="197285"/>
                </a:lnTo>
                <a:cubicBezTo>
                  <a:pt x="121492" y="202530"/>
                  <a:pt x="127723" y="217287"/>
                  <a:pt x="122471" y="230177"/>
                </a:cubicBezTo>
                <a:cubicBezTo>
                  <a:pt x="117220" y="243156"/>
                  <a:pt x="102533" y="249379"/>
                  <a:pt x="89538" y="244134"/>
                </a:cubicBezTo>
                <a:lnTo>
                  <a:pt x="62835" y="233377"/>
                </a:lnTo>
                <a:cubicBezTo>
                  <a:pt x="49840" y="228221"/>
                  <a:pt x="43609" y="213464"/>
                  <a:pt x="48861" y="200485"/>
                </a:cubicBezTo>
                <a:cubicBezTo>
                  <a:pt x="54023" y="187506"/>
                  <a:pt x="68799" y="181283"/>
                  <a:pt x="81794" y="186528"/>
                </a:cubicBezTo>
                <a:close/>
                <a:moveTo>
                  <a:pt x="303776" y="126383"/>
                </a:moveTo>
                <a:cubicBezTo>
                  <a:pt x="342220" y="126383"/>
                  <a:pt x="378795" y="138824"/>
                  <a:pt x="409141" y="161308"/>
                </a:cubicBezTo>
                <a:cubicBezTo>
                  <a:pt x="420354" y="169572"/>
                  <a:pt x="422757" y="185390"/>
                  <a:pt x="414392" y="196588"/>
                </a:cubicBezTo>
                <a:cubicBezTo>
                  <a:pt x="406027" y="207874"/>
                  <a:pt x="390186" y="210184"/>
                  <a:pt x="378973" y="201831"/>
                </a:cubicBezTo>
                <a:cubicBezTo>
                  <a:pt x="357259" y="185746"/>
                  <a:pt x="331185" y="176948"/>
                  <a:pt x="303776" y="176948"/>
                </a:cubicBezTo>
                <a:cubicBezTo>
                  <a:pt x="233918" y="176948"/>
                  <a:pt x="177230" y="233556"/>
                  <a:pt x="177230" y="303317"/>
                </a:cubicBezTo>
                <a:cubicBezTo>
                  <a:pt x="177230" y="373166"/>
                  <a:pt x="233918" y="429774"/>
                  <a:pt x="303776" y="429774"/>
                </a:cubicBezTo>
                <a:cubicBezTo>
                  <a:pt x="331185" y="429774"/>
                  <a:pt x="357259" y="420887"/>
                  <a:pt x="378973" y="404802"/>
                </a:cubicBezTo>
                <a:cubicBezTo>
                  <a:pt x="390186" y="396538"/>
                  <a:pt x="406027" y="398848"/>
                  <a:pt x="414392" y="410046"/>
                </a:cubicBezTo>
                <a:cubicBezTo>
                  <a:pt x="422757" y="421243"/>
                  <a:pt x="420354" y="437061"/>
                  <a:pt x="409141" y="445414"/>
                </a:cubicBezTo>
                <a:cubicBezTo>
                  <a:pt x="378795" y="467898"/>
                  <a:pt x="342220" y="480339"/>
                  <a:pt x="303776" y="480339"/>
                </a:cubicBezTo>
                <a:cubicBezTo>
                  <a:pt x="205974" y="480339"/>
                  <a:pt x="126594" y="401070"/>
                  <a:pt x="126594" y="303317"/>
                </a:cubicBezTo>
                <a:cubicBezTo>
                  <a:pt x="126594" y="205652"/>
                  <a:pt x="205974" y="126383"/>
                  <a:pt x="303776" y="126383"/>
                </a:cubicBezTo>
                <a:close/>
                <a:moveTo>
                  <a:pt x="92566" y="67125"/>
                </a:moveTo>
                <a:cubicBezTo>
                  <a:pt x="99041" y="67125"/>
                  <a:pt x="105516" y="69613"/>
                  <a:pt x="110455" y="74587"/>
                </a:cubicBezTo>
                <a:lnTo>
                  <a:pt x="165547" y="129485"/>
                </a:lnTo>
                <a:cubicBezTo>
                  <a:pt x="175426" y="139434"/>
                  <a:pt x="175426" y="155423"/>
                  <a:pt x="165547" y="165284"/>
                </a:cubicBezTo>
                <a:cubicBezTo>
                  <a:pt x="155668" y="175144"/>
                  <a:pt x="139648" y="175144"/>
                  <a:pt x="129769" y="165284"/>
                </a:cubicBezTo>
                <a:lnTo>
                  <a:pt x="74677" y="110297"/>
                </a:lnTo>
                <a:cubicBezTo>
                  <a:pt x="64709" y="100437"/>
                  <a:pt x="64709" y="84447"/>
                  <a:pt x="74677" y="74587"/>
                </a:cubicBezTo>
                <a:cubicBezTo>
                  <a:pt x="79617" y="69613"/>
                  <a:pt x="86091" y="67125"/>
                  <a:pt x="92566" y="67125"/>
                </a:cubicBezTo>
                <a:close/>
                <a:moveTo>
                  <a:pt x="215678" y="50428"/>
                </a:moveTo>
                <a:cubicBezTo>
                  <a:pt x="221685" y="52850"/>
                  <a:pt x="226781" y="57561"/>
                  <a:pt x="229540" y="64004"/>
                </a:cubicBezTo>
                <a:lnTo>
                  <a:pt x="240844" y="90490"/>
                </a:lnTo>
                <a:cubicBezTo>
                  <a:pt x="246273" y="103289"/>
                  <a:pt x="240310" y="118132"/>
                  <a:pt x="227404" y="123642"/>
                </a:cubicBezTo>
                <a:cubicBezTo>
                  <a:pt x="214498" y="129064"/>
                  <a:pt x="199634" y="123109"/>
                  <a:pt x="194205" y="110222"/>
                </a:cubicBezTo>
                <a:lnTo>
                  <a:pt x="182901" y="83824"/>
                </a:lnTo>
                <a:cubicBezTo>
                  <a:pt x="177472" y="70937"/>
                  <a:pt x="183435" y="56094"/>
                  <a:pt x="196341" y="50584"/>
                </a:cubicBezTo>
                <a:cubicBezTo>
                  <a:pt x="202750" y="47873"/>
                  <a:pt x="209670" y="48006"/>
                  <a:pt x="215678" y="50428"/>
                </a:cubicBezTo>
                <a:close/>
                <a:moveTo>
                  <a:pt x="303775" y="0"/>
                </a:moveTo>
                <a:cubicBezTo>
                  <a:pt x="317735" y="0"/>
                  <a:pt x="329117" y="11291"/>
                  <a:pt x="329117" y="25248"/>
                </a:cubicBezTo>
                <a:lnTo>
                  <a:pt x="329117" y="82857"/>
                </a:lnTo>
                <a:cubicBezTo>
                  <a:pt x="329117" y="96815"/>
                  <a:pt x="317735" y="108106"/>
                  <a:pt x="303775" y="108106"/>
                </a:cubicBezTo>
                <a:cubicBezTo>
                  <a:pt x="289815" y="108106"/>
                  <a:pt x="278522" y="96815"/>
                  <a:pt x="278522" y="82857"/>
                </a:cubicBezTo>
                <a:lnTo>
                  <a:pt x="278522" y="25248"/>
                </a:lnTo>
                <a:cubicBezTo>
                  <a:pt x="278522" y="11291"/>
                  <a:pt x="289815" y="0"/>
                  <a:pt x="303775" y="0"/>
                </a:cubicBezTo>
                <a:close/>
              </a:path>
            </a:pathLst>
          </a:custGeom>
          <a:solidFill>
            <a:schemeClr val="accent6"/>
          </a:solidFill>
          <a:ln>
            <a:noFill/>
          </a:ln>
          <a:effectLst>
            <a:outerShdw blurRad="50800" dist="38100" dir="2700000" algn="tl" rotWithShape="0">
              <a:prstClr val="black">
                <a:alpha val="40000"/>
              </a:prstClr>
            </a:outerShdw>
          </a:effectLst>
        </p:spPr>
        <p:txBody>
          <a:bodyPr/>
          <a:lstStyle/>
          <a:p>
            <a:endParaRPr lang="zh-CN" altLang="en-US">
              <a:cs typeface="+mn-ea"/>
              <a:sym typeface="+mn-lt"/>
            </a:endParaRPr>
          </a:p>
        </p:txBody>
      </p:sp>
    </p:spTree>
    <p:extLst>
      <p:ext uri="{BB962C8B-B14F-4D97-AF65-F5344CB8AC3E}">
        <p14:creationId xmlns:p14="http://schemas.microsoft.com/office/powerpoint/2010/main" val="25810855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heel(1)">
                                      <p:cBhvr>
                                        <p:cTn id="11" dur="700"/>
                                        <p:tgtEl>
                                          <p:spTgt spid="14"/>
                                        </p:tgtEl>
                                      </p:cBhvr>
                                    </p:animEffect>
                                  </p:childTnLst>
                                </p:cTn>
                              </p:par>
                            </p:childTnLst>
                          </p:cTn>
                        </p:par>
                        <p:par>
                          <p:cTn id="12" fill="hold">
                            <p:stCondLst>
                              <p:cond delay="1200"/>
                            </p:stCondLst>
                            <p:childTnLst>
                              <p:par>
                                <p:cTn id="13" presetID="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par>
                          <p:cTn id="17" fill="hold">
                            <p:stCondLst>
                              <p:cond delay="1700"/>
                            </p:stCondLst>
                            <p:childTnLst>
                              <p:par>
                                <p:cTn id="18" presetID="3" presetClass="entr" presetSubtype="1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linds(horizontal)">
                                      <p:cBhvr>
                                        <p:cTn id="20" dur="500"/>
                                        <p:tgtEl>
                                          <p:spTgt spid="4"/>
                                        </p:tgtEl>
                                      </p:cBhvr>
                                    </p:animEffect>
                                  </p:childTnLst>
                                </p:cTn>
                              </p:par>
                            </p:childTnLst>
                          </p:cTn>
                        </p:par>
                        <p:par>
                          <p:cTn id="21" fill="hold">
                            <p:stCondLst>
                              <p:cond delay="2200"/>
                            </p:stCondLst>
                            <p:childTnLst>
                              <p:par>
                                <p:cTn id="22" presetID="3" presetClass="entr" presetSubtype="1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linds(horizontal)">
                                      <p:cBhvr>
                                        <p:cTn id="24" dur="500"/>
                                        <p:tgtEl>
                                          <p:spTgt spid="5"/>
                                        </p:tgtEl>
                                      </p:cBhvr>
                                    </p:animEffect>
                                  </p:childTnLst>
                                </p:cTn>
                              </p:par>
                            </p:childTnLst>
                          </p:cTn>
                        </p:par>
                        <p:par>
                          <p:cTn id="25" fill="hold">
                            <p:stCondLst>
                              <p:cond delay="2700"/>
                            </p:stCondLst>
                            <p:childTnLst>
                              <p:par>
                                <p:cTn id="26" presetID="3" presetClass="entr" presetSubtype="1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linds(horizontal)">
                                      <p:cBhvr>
                                        <p:cTn id="28" dur="500"/>
                                        <p:tgtEl>
                                          <p:spTgt spid="6"/>
                                        </p:tgtEl>
                                      </p:cBhvr>
                                    </p:animEffect>
                                  </p:childTnLst>
                                </p:cTn>
                              </p:par>
                            </p:childTnLst>
                          </p:cTn>
                        </p:par>
                        <p:par>
                          <p:cTn id="29" fill="hold">
                            <p:stCondLst>
                              <p:cond delay="3200"/>
                            </p:stCondLst>
                            <p:childTnLst>
                              <p:par>
                                <p:cTn id="30" presetID="3" presetClass="entr" presetSubtype="1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linds(horizontal)">
                                      <p:cBhvr>
                                        <p:cTn id="32" dur="500"/>
                                        <p:tgtEl>
                                          <p:spTgt spid="7"/>
                                        </p:tgtEl>
                                      </p:cBhvr>
                                    </p:animEffect>
                                  </p:childTnLst>
                                </p:cTn>
                              </p:par>
                            </p:childTnLst>
                          </p:cTn>
                        </p:par>
                        <p:par>
                          <p:cTn id="33" fill="hold">
                            <p:stCondLst>
                              <p:cond delay="3700"/>
                            </p:stCondLst>
                            <p:childTnLst>
                              <p:par>
                                <p:cTn id="34" presetID="3" presetClass="entr" presetSubtype="1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linds(horizontal)">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b4e2b2963786013a0e29a8e310116bbb">
            <a:extLst>
              <a:ext uri="{FF2B5EF4-FFF2-40B4-BE49-F238E27FC236}">
                <a16:creationId xmlns:a16="http://schemas.microsoft.com/office/drawing/2014/main" xmlns="" id="{92246F98-F9F1-481D-B689-7D626E8AD778}"/>
              </a:ext>
            </a:extLst>
          </p:cNvPr>
          <p:cNvPicPr>
            <a:picLocks noChangeAspect="1"/>
          </p:cNvPicPr>
          <p:nvPr/>
        </p:nvPicPr>
        <p:blipFill>
          <a:blip r:embed="rId2"/>
          <a:stretch>
            <a:fillRect/>
          </a:stretch>
        </p:blipFill>
        <p:spPr>
          <a:xfrm>
            <a:off x="-19050" y="4333875"/>
            <a:ext cx="12230100" cy="2524125"/>
          </a:xfrm>
          <a:prstGeom prst="rect">
            <a:avLst/>
          </a:prstGeom>
        </p:spPr>
      </p:pic>
      <p:sp>
        <p:nvSpPr>
          <p:cNvPr id="5" name="文本框 4">
            <a:extLst>
              <a:ext uri="{FF2B5EF4-FFF2-40B4-BE49-F238E27FC236}">
                <a16:creationId xmlns:a16="http://schemas.microsoft.com/office/drawing/2014/main" xmlns="" id="{297CB644-81E5-4734-97D3-8FA374698806}"/>
              </a:ext>
            </a:extLst>
          </p:cNvPr>
          <p:cNvSpPr txBox="1"/>
          <p:nvPr/>
        </p:nvSpPr>
        <p:spPr>
          <a:xfrm>
            <a:off x="3123015" y="1706284"/>
            <a:ext cx="3658785" cy="769441"/>
          </a:xfrm>
          <a:prstGeom prst="rect">
            <a:avLst/>
          </a:prstGeom>
          <a:noFill/>
        </p:spPr>
        <p:txBody>
          <a:bodyPr wrap="square" rtlCol="0">
            <a:spAutoFit/>
          </a:bodyPr>
          <a:lstStyle/>
          <a:p>
            <a:r>
              <a:rPr lang="zh-CN" altLang="en-US" sz="4400" dirty="0">
                <a:ln w="3175">
                  <a:solidFill>
                    <a:schemeClr val="bg1"/>
                  </a:solidFill>
                </a:ln>
                <a:solidFill>
                  <a:srgbClr val="FF9409"/>
                </a:solidFill>
                <a:effectLst>
                  <a:outerShdw blurRad="38100" dist="38100" dir="2700000" algn="tl">
                    <a:srgbClr val="000000">
                      <a:alpha val="43137"/>
                    </a:srgbClr>
                  </a:outerShdw>
                </a:effectLst>
                <a:cs typeface="+mn-ea"/>
                <a:sym typeface="+mn-lt"/>
              </a:rPr>
              <a:t>交通事故</a:t>
            </a:r>
          </a:p>
        </p:txBody>
      </p:sp>
      <p:grpSp>
        <p:nvGrpSpPr>
          <p:cNvPr id="6" name="组合 5">
            <a:extLst>
              <a:ext uri="{FF2B5EF4-FFF2-40B4-BE49-F238E27FC236}">
                <a16:creationId xmlns:a16="http://schemas.microsoft.com/office/drawing/2014/main" xmlns="" id="{21BC441B-0A30-4696-8079-90D80926CDD4}"/>
              </a:ext>
            </a:extLst>
          </p:cNvPr>
          <p:cNvGrpSpPr/>
          <p:nvPr/>
        </p:nvGrpSpPr>
        <p:grpSpPr>
          <a:xfrm>
            <a:off x="1024470" y="1187124"/>
            <a:ext cx="2145323" cy="2242709"/>
            <a:chOff x="11295" y="1307"/>
            <a:chExt cx="3874" cy="4046"/>
          </a:xfrm>
          <a:effectLst>
            <a:outerShdw blurRad="50800" dist="38100" dir="2700000" algn="tl" rotWithShape="0">
              <a:prstClr val="black">
                <a:alpha val="40000"/>
              </a:prstClr>
            </a:outerShdw>
          </a:effectLst>
        </p:grpSpPr>
        <p:pic>
          <p:nvPicPr>
            <p:cNvPr id="7" name="图片 6" descr="f7d30ea4b628d33971365e72821aa1c5">
              <a:extLst>
                <a:ext uri="{FF2B5EF4-FFF2-40B4-BE49-F238E27FC236}">
                  <a16:creationId xmlns:a16="http://schemas.microsoft.com/office/drawing/2014/main" xmlns="" id="{A9996CA0-D392-44F0-87F7-D560B3C5CD0A}"/>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8" name="文本框 7">
              <a:extLst>
                <a:ext uri="{FF2B5EF4-FFF2-40B4-BE49-F238E27FC236}">
                  <a16:creationId xmlns:a16="http://schemas.microsoft.com/office/drawing/2014/main" xmlns="" id="{66DD3918-63DB-4AAE-9339-755B84636CA3}"/>
                </a:ext>
              </a:extLst>
            </p:cNvPr>
            <p:cNvSpPr txBox="1"/>
            <p:nvPr/>
          </p:nvSpPr>
          <p:spPr>
            <a:xfrm rot="20760000">
              <a:off x="12314" y="2216"/>
              <a:ext cx="2229" cy="1999"/>
            </a:xfrm>
            <a:prstGeom prst="rect">
              <a:avLst/>
            </a:prstGeom>
            <a:noFill/>
          </p:spPr>
          <p:txBody>
            <a:bodyPr wrap="square" rtlCol="0">
              <a:spAutoFit/>
            </a:bodyPr>
            <a:lstStyle/>
            <a:p>
              <a:pPr algn="ctr"/>
              <a:r>
                <a:rPr lang="en-US" altLang="zh-CN" sz="6600" dirty="0">
                  <a:ln>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6</a:t>
              </a:r>
            </a:p>
          </p:txBody>
        </p:sp>
      </p:grpSp>
      <p:pic>
        <p:nvPicPr>
          <p:cNvPr id="9" name="图片 8">
            <a:extLst>
              <a:ext uri="{FF2B5EF4-FFF2-40B4-BE49-F238E27FC236}">
                <a16:creationId xmlns:a16="http://schemas.microsoft.com/office/drawing/2014/main" xmlns="" id="{379E089F-F9C5-41ED-9038-AC6654498DD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485902" y="748617"/>
            <a:ext cx="3360127" cy="5537352"/>
          </a:xfrm>
          <a:prstGeom prst="rect">
            <a:avLst/>
          </a:prstGeom>
          <a:effectLst>
            <a:outerShdw blurRad="50800" dist="38100" dir="2700000" algn="tl" rotWithShape="0">
              <a:prstClr val="black">
                <a:alpha val="40000"/>
              </a:prstClr>
            </a:outerShdw>
          </a:effectLst>
        </p:spPr>
      </p:pic>
      <p:sp>
        <p:nvSpPr>
          <p:cNvPr id="3" name="矩形 2">
            <a:extLst>
              <a:ext uri="{FF2B5EF4-FFF2-40B4-BE49-F238E27FC236}">
                <a16:creationId xmlns:a16="http://schemas.microsoft.com/office/drawing/2014/main" xmlns="" id="{FB6AEF00-33C1-4FD4-8CEB-553DC5155C92}"/>
              </a:ext>
            </a:extLst>
          </p:cNvPr>
          <p:cNvSpPr/>
          <p:nvPr/>
        </p:nvSpPr>
        <p:spPr>
          <a:xfrm>
            <a:off x="3154569" y="2414170"/>
            <a:ext cx="4617831" cy="784830"/>
          </a:xfrm>
          <a:prstGeom prst="rect">
            <a:avLst/>
          </a:prstGeom>
        </p:spPr>
        <p:txBody>
          <a:bodyPr wrap="square">
            <a:spAutoFit/>
          </a:bodyPr>
          <a:lstStyle/>
          <a:p>
            <a:pPr algn="just">
              <a:lnSpc>
                <a:spcPct val="150000"/>
              </a:lnSpc>
            </a:pPr>
            <a:r>
              <a:rPr lang="zh-CN" altLang="en-US" sz="1000" dirty="0">
                <a:solidFill>
                  <a:schemeClr val="tx1">
                    <a:lumMod val="65000"/>
                    <a:lumOff val="35000"/>
                  </a:schemeClr>
                </a:solidFill>
                <a:cs typeface="+mn-ea"/>
                <a:sym typeface="+mn-lt"/>
              </a:rPr>
              <a:t>“交通事故</a:t>
            </a:r>
            <a:r>
              <a:rPr lang="en-US" altLang="zh-CN" sz="1000" dirty="0">
                <a:solidFill>
                  <a:schemeClr val="tx1">
                    <a:lumMod val="65000"/>
                    <a:lumOff val="35000"/>
                  </a:schemeClr>
                </a:solidFill>
                <a:cs typeface="+mn-ea"/>
                <a:sym typeface="+mn-lt"/>
              </a:rPr>
              <a:t>(Traffic Accident)”</a:t>
            </a:r>
            <a:r>
              <a:rPr lang="zh-CN" altLang="en-US" sz="1000" dirty="0">
                <a:solidFill>
                  <a:schemeClr val="tx1">
                    <a:lumMod val="65000"/>
                    <a:lumOff val="35000"/>
                  </a:schemeClr>
                </a:solidFill>
                <a:cs typeface="+mn-ea"/>
                <a:sym typeface="+mn-lt"/>
              </a:rPr>
              <a:t>是指车辆在道路上因过错或者意外造成人身伤亡或者财产损失的事件。交通事故不仅是由不特定的人员违反交通管理法规造成的；也可以是由于地震、台风、山洪、雷击等不可抗拒的自然灾害造成。</a:t>
            </a:r>
          </a:p>
        </p:txBody>
      </p:sp>
      <p:pic>
        <p:nvPicPr>
          <p:cNvPr id="12" name="图片 11" descr="0116e6821abf8d9d7ec5c9c9e77eaef8">
            <a:extLst>
              <a:ext uri="{FF2B5EF4-FFF2-40B4-BE49-F238E27FC236}">
                <a16:creationId xmlns:a16="http://schemas.microsoft.com/office/drawing/2014/main" xmlns="" id="{7F6EF37A-2152-4214-A57D-825CFF36A85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8170"/>
          <a:stretch/>
        </p:blipFill>
        <p:spPr>
          <a:xfrm rot="19200000" flipH="1">
            <a:off x="6489016" y="782192"/>
            <a:ext cx="2213930" cy="1492885"/>
          </a:xfrm>
          <a:prstGeom prst="ellipse">
            <a:avLst/>
          </a:prstGeom>
          <a:effectLst>
            <a:outerShdw blurRad="50800" dist="38100" dir="2700000" algn="tl" rotWithShape="0">
              <a:prstClr val="black">
                <a:alpha val="40000"/>
              </a:prstClr>
            </a:outerShdw>
          </a:effectLst>
        </p:spPr>
      </p:pic>
      <p:pic>
        <p:nvPicPr>
          <p:cNvPr id="14" name="图片 13" descr="ea11243b2077ee3abef0a39733d4f91e">
            <a:extLst>
              <a:ext uri="{FF2B5EF4-FFF2-40B4-BE49-F238E27FC236}">
                <a16:creationId xmlns:a16="http://schemas.microsoft.com/office/drawing/2014/main" xmlns="" id="{3E4F33D9-2398-4270-835E-87BE7338E08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36066259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32"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out)">
                                      <p:cBhvr>
                                        <p:cTn id="19" dur="700"/>
                                        <p:tgtEl>
                                          <p:spTgt spid="6"/>
                                        </p:tgtEl>
                                      </p:cBhvr>
                                    </p:animEffect>
                                  </p:childTnLst>
                                </p:cTn>
                              </p:par>
                            </p:childTnLst>
                          </p:cTn>
                        </p:par>
                        <p:par>
                          <p:cTn id="20" fill="hold">
                            <p:stCondLst>
                              <p:cond delay="2700"/>
                            </p:stCondLst>
                            <p:childTnLst>
                              <p:par>
                                <p:cTn id="21" presetID="2" presetClass="entr" presetSubtype="3"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3200"/>
                            </p:stCondLst>
                            <p:childTnLst>
                              <p:par>
                                <p:cTn id="26" presetID="22" presetClass="entr" presetSubtype="8" fill="hold" grpId="0" nodeType="afterEffect">
                                  <p:stCondLst>
                                    <p:cond delay="0"/>
                                  </p:stCondLst>
                                  <p:iterate type="wd">
                                    <p:tmPct val="10000"/>
                                  </p:iterate>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par>
                          <p:cTn id="29" fill="hold">
                            <p:stCondLst>
                              <p:cond delay="3700"/>
                            </p:stCondLst>
                            <p:childTnLst>
                              <p:par>
                                <p:cTn id="30" presetID="16" presetClass="entr" presetSubtype="21"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barn(inVertical)">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950B81ED-4E3C-477D-985F-3DBC73213411}"/>
              </a:ext>
            </a:extLst>
          </p:cNvPr>
          <p:cNvSpPr/>
          <p:nvPr/>
        </p:nvSpPr>
        <p:spPr>
          <a:xfrm>
            <a:off x="779256" y="1711502"/>
            <a:ext cx="5090800" cy="523220"/>
          </a:xfrm>
          <a:prstGeom prst="rect">
            <a:avLst/>
          </a:prstGeom>
          <a:noFill/>
        </p:spPr>
        <p:txBody>
          <a:bodyPr wrap="square" rtlCol="0">
            <a:spAutoFit/>
          </a:bodyPr>
          <a:lstStyle/>
          <a:p>
            <a:r>
              <a:rPr lang="zh-CN" altLang="en-US" sz="2800" dirty="0">
                <a:ln w="3175">
                  <a:solidFill>
                    <a:schemeClr val="bg1"/>
                  </a:solidFill>
                </a:ln>
                <a:solidFill>
                  <a:schemeClr val="accent3"/>
                </a:solidFill>
                <a:effectLst>
                  <a:outerShdw blurRad="38100" dist="38100" dir="2700000" algn="tl">
                    <a:srgbClr val="000000">
                      <a:alpha val="43137"/>
                    </a:srgbClr>
                  </a:outerShdw>
                </a:effectLst>
                <a:cs typeface="+mn-ea"/>
                <a:sym typeface="+mn-lt"/>
              </a:rPr>
              <a:t>应急处理</a:t>
            </a:r>
          </a:p>
        </p:txBody>
      </p:sp>
      <p:sp>
        <p:nvSpPr>
          <p:cNvPr id="2" name="矩形 1">
            <a:extLst>
              <a:ext uri="{FF2B5EF4-FFF2-40B4-BE49-F238E27FC236}">
                <a16:creationId xmlns:a16="http://schemas.microsoft.com/office/drawing/2014/main" xmlns="" id="{314F8DDA-9BBB-4745-B41D-65980EED5176}"/>
              </a:ext>
            </a:extLst>
          </p:cNvPr>
          <p:cNvSpPr/>
          <p:nvPr/>
        </p:nvSpPr>
        <p:spPr>
          <a:xfrm>
            <a:off x="779463" y="2289175"/>
            <a:ext cx="6205537" cy="4265783"/>
          </a:xfrm>
          <a:prstGeom prst="rect">
            <a:avLst/>
          </a:prstGeom>
        </p:spPr>
        <p:txBody>
          <a:bodyPr wrap="square">
            <a:spAutoFit/>
          </a:bodyPr>
          <a:lstStyle/>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车祸伤轻重程度不等。抢救人员要沉着应对</a:t>
            </a:r>
            <a:r>
              <a:rPr lang="en-US" altLang="zh-CN" sz="1400" dirty="0">
                <a:solidFill>
                  <a:prstClr val="black">
                    <a:lumMod val="65000"/>
                    <a:lumOff val="35000"/>
                  </a:prstClr>
                </a:solidFill>
                <a:cs typeface="+mn-ea"/>
                <a:sym typeface="+mn-lt"/>
              </a:rPr>
              <a:t>,</a:t>
            </a:r>
            <a:r>
              <a:rPr lang="zh-CN" altLang="en-US" sz="1400" dirty="0">
                <a:solidFill>
                  <a:prstClr val="black">
                    <a:lumMod val="65000"/>
                    <a:lumOff val="35000"/>
                  </a:prstClr>
                </a:solidFill>
                <a:cs typeface="+mn-ea"/>
                <a:sym typeface="+mn-lt"/>
              </a:rPr>
              <a:t>首先要检查伤员是否昏迷，有无呼吸、脉搏，有无出血。</a:t>
            </a:r>
            <a:endParaRPr lang="en-US" altLang="zh-CN" sz="1400" dirty="0">
              <a:solidFill>
                <a:prstClr val="black">
                  <a:lumMod val="65000"/>
                  <a:lumOff val="35000"/>
                </a:prstClr>
              </a:solidFill>
              <a:cs typeface="+mn-ea"/>
              <a:sym typeface="+mn-lt"/>
            </a:endParaRP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车祸发生后，应一边抢救伤员，一边向路过的行人或路过车辆求援。 </a:t>
            </a:r>
            <a:endParaRPr lang="en-US" altLang="zh-CN" sz="1400" dirty="0">
              <a:solidFill>
                <a:prstClr val="black">
                  <a:lumMod val="65000"/>
                  <a:lumOff val="35000"/>
                </a:prstClr>
              </a:solidFill>
              <a:cs typeface="+mn-ea"/>
              <a:sym typeface="+mn-lt"/>
            </a:endParaRP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抢救伤员的同时，别忘了拨打</a:t>
            </a:r>
            <a:r>
              <a:rPr lang="en-US" altLang="zh-CN" sz="1400" dirty="0">
                <a:solidFill>
                  <a:prstClr val="black">
                    <a:lumMod val="65000"/>
                    <a:lumOff val="35000"/>
                  </a:prstClr>
                </a:solidFill>
                <a:cs typeface="+mn-ea"/>
                <a:sym typeface="+mn-lt"/>
              </a:rPr>
              <a:t>120</a:t>
            </a:r>
            <a:r>
              <a:rPr lang="zh-CN" altLang="en-US" sz="1400" dirty="0">
                <a:solidFill>
                  <a:prstClr val="black">
                    <a:lumMod val="65000"/>
                    <a:lumOff val="35000"/>
                  </a:prstClr>
                </a:solidFill>
                <a:cs typeface="+mn-ea"/>
                <a:sym typeface="+mn-lt"/>
              </a:rPr>
              <a:t>呼救和拨打</a:t>
            </a:r>
            <a:r>
              <a:rPr lang="en-US" altLang="zh-CN" sz="1400" dirty="0">
                <a:solidFill>
                  <a:prstClr val="black">
                    <a:lumMod val="65000"/>
                    <a:lumOff val="35000"/>
                  </a:prstClr>
                </a:solidFill>
                <a:cs typeface="+mn-ea"/>
                <a:sym typeface="+mn-lt"/>
              </a:rPr>
              <a:t>122</a:t>
            </a:r>
            <a:r>
              <a:rPr lang="zh-CN" altLang="en-US" sz="1400" dirty="0">
                <a:solidFill>
                  <a:prstClr val="black">
                    <a:lumMod val="65000"/>
                    <a:lumOff val="35000"/>
                  </a:prstClr>
                </a:solidFill>
                <a:cs typeface="+mn-ea"/>
                <a:sym typeface="+mn-lt"/>
              </a:rPr>
              <a:t>报警，以防引发其他车祸。</a:t>
            </a:r>
            <a:endParaRPr lang="en-US" altLang="zh-CN" sz="1400" dirty="0">
              <a:solidFill>
                <a:prstClr val="black">
                  <a:lumMod val="65000"/>
                  <a:lumOff val="35000"/>
                </a:prstClr>
              </a:solidFill>
              <a:cs typeface="+mn-ea"/>
              <a:sym typeface="+mn-lt"/>
            </a:endParaRP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尽量不要移动伤者，千万不要扭曲伤者身体。但若出事地点太危险，则应和他人合力，小心地将伤员搬移至安全场所。</a:t>
            </a:r>
            <a:endParaRPr lang="en-US" altLang="zh-CN" sz="1400" dirty="0">
              <a:solidFill>
                <a:prstClr val="black">
                  <a:lumMod val="65000"/>
                  <a:lumOff val="35000"/>
                </a:prstClr>
              </a:solidFill>
              <a:cs typeface="+mn-ea"/>
              <a:sym typeface="+mn-lt"/>
            </a:endParaRP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公路上车速快，抢救人员也应注意自身安全。</a:t>
            </a:r>
            <a:endParaRPr lang="en-US" altLang="zh-CN" sz="1400" dirty="0">
              <a:solidFill>
                <a:prstClr val="black">
                  <a:lumMod val="65000"/>
                  <a:lumOff val="35000"/>
                </a:prstClr>
              </a:solidFill>
              <a:cs typeface="+mn-ea"/>
              <a:sym typeface="+mn-lt"/>
            </a:endParaRP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对有伤口出血的伤员，使用压迫法来防止大出血。在</a:t>
            </a:r>
            <a:r>
              <a:rPr lang="en-US" altLang="zh-CN" sz="1400" dirty="0">
                <a:solidFill>
                  <a:prstClr val="black">
                    <a:lumMod val="65000"/>
                    <a:lumOff val="35000"/>
                  </a:prstClr>
                </a:solidFill>
                <a:cs typeface="+mn-ea"/>
                <a:sym typeface="+mn-lt"/>
              </a:rPr>
              <a:t>120</a:t>
            </a:r>
            <a:r>
              <a:rPr lang="zh-CN" altLang="en-US" sz="1400" dirty="0">
                <a:solidFill>
                  <a:prstClr val="black">
                    <a:lumMod val="65000"/>
                    <a:lumOff val="35000"/>
                  </a:prstClr>
                </a:solidFill>
                <a:cs typeface="+mn-ea"/>
                <a:sym typeface="+mn-lt"/>
              </a:rPr>
              <a:t>救护车抵达前，依伤势来进行救护即可。</a:t>
            </a:r>
          </a:p>
          <a:p>
            <a:pPr marL="285750" lvl="1" indent="-285750">
              <a:lnSpc>
                <a:spcPct val="150000"/>
              </a:lnSpc>
              <a:spcBef>
                <a:spcPct val="20000"/>
              </a:spcBef>
              <a:buFont typeface="Arial" panose="020B0604020202020204" pitchFamily="34" charset="0"/>
              <a:buChar char="•"/>
              <a:defRPr/>
            </a:pPr>
            <a:endParaRPr lang="zh-CN" altLang="en-US" sz="1400" dirty="0">
              <a:solidFill>
                <a:prstClr val="black">
                  <a:lumMod val="65000"/>
                  <a:lumOff val="35000"/>
                </a:prstClr>
              </a:solidFill>
              <a:cs typeface="+mn-ea"/>
              <a:sym typeface="+mn-lt"/>
            </a:endParaRPr>
          </a:p>
          <a:p>
            <a:pPr marL="914400" lvl="1" indent="-457200">
              <a:lnSpc>
                <a:spcPct val="130000"/>
              </a:lnSpc>
              <a:buFont typeface="Wingdings" pitchFamily="2" charset="2"/>
              <a:buChar char="Ø"/>
            </a:pPr>
            <a:endParaRPr lang="en-US" altLang="zh-CN" dirty="0">
              <a:cs typeface="+mn-ea"/>
              <a:sym typeface="+mn-lt"/>
            </a:endParaRPr>
          </a:p>
        </p:txBody>
      </p:sp>
      <p:grpSp>
        <p:nvGrpSpPr>
          <p:cNvPr id="7" name="组合 6">
            <a:extLst>
              <a:ext uri="{FF2B5EF4-FFF2-40B4-BE49-F238E27FC236}">
                <a16:creationId xmlns:a16="http://schemas.microsoft.com/office/drawing/2014/main" xmlns="" id="{D717DC7E-1733-4B5A-8A6F-4D3392C91F32}"/>
              </a:ext>
            </a:extLst>
          </p:cNvPr>
          <p:cNvGrpSpPr/>
          <p:nvPr/>
        </p:nvGrpSpPr>
        <p:grpSpPr>
          <a:xfrm>
            <a:off x="7087450" y="1346200"/>
            <a:ext cx="4337788" cy="4127500"/>
            <a:chOff x="6698512" y="1016000"/>
            <a:chExt cx="4337788" cy="4127500"/>
          </a:xfrm>
          <a:effectLst>
            <a:outerShdw blurRad="50800" dist="38100" dir="2700000" algn="tl" rotWithShape="0">
              <a:prstClr val="black">
                <a:alpha val="40000"/>
              </a:prstClr>
            </a:outerShdw>
          </a:effectLst>
        </p:grpSpPr>
        <p:pic>
          <p:nvPicPr>
            <p:cNvPr id="4" name="Picture 6" descr="19">
              <a:extLst>
                <a:ext uri="{FF2B5EF4-FFF2-40B4-BE49-F238E27FC236}">
                  <a16:creationId xmlns:a16="http://schemas.microsoft.com/office/drawing/2014/main" xmlns="" id="{FD27B8AE-96CB-42C0-8B75-726E517EC90A}"/>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7288689" y="2691583"/>
              <a:ext cx="3607911" cy="2363017"/>
            </a:xfrm>
            <a:prstGeom prst="rect">
              <a:avLst/>
            </a:prstGeom>
            <a:noFill/>
          </p:spPr>
        </p:pic>
        <p:pic>
          <p:nvPicPr>
            <p:cNvPr id="6" name="图片 5">
              <a:extLst>
                <a:ext uri="{FF2B5EF4-FFF2-40B4-BE49-F238E27FC236}">
                  <a16:creationId xmlns:a16="http://schemas.microsoft.com/office/drawing/2014/main" xmlns="" id="{FC6D21FF-61BA-4646-8822-23946D51FD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98512" y="1016000"/>
              <a:ext cx="4337788" cy="4127500"/>
            </a:xfrm>
            <a:prstGeom prst="rect">
              <a:avLst/>
            </a:prstGeom>
          </p:spPr>
        </p:pic>
      </p:grpSp>
    </p:spTree>
    <p:extLst>
      <p:ext uri="{BB962C8B-B14F-4D97-AF65-F5344CB8AC3E}">
        <p14:creationId xmlns:p14="http://schemas.microsoft.com/office/powerpoint/2010/main" val="12067565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65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1050"/>
                                        <p:tgtEl>
                                          <p:spTgt spid="2"/>
                                        </p:tgtEl>
                                      </p:cBhvr>
                                    </p:animEffect>
                                  </p:childTnLst>
                                </p:cTn>
                              </p:par>
                            </p:childTnLst>
                          </p:cTn>
                        </p:par>
                        <p:par>
                          <p:cTn id="12" fill="hold">
                            <p:stCondLst>
                              <p:cond delay="1700"/>
                            </p:stCondLst>
                            <p:childTnLst>
                              <p:par>
                                <p:cTn id="13" presetID="45"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ppt_w</p:attrName>
                                        </p:attrNameLst>
                                      </p:cBhvr>
                                      <p:tavLst>
                                        <p:tav tm="0" fmla="#ppt_w*sin(2.5*pi*$)">
                                          <p:val>
                                            <p:fltVal val="0"/>
                                          </p:val>
                                        </p:tav>
                                        <p:tav tm="100000">
                                          <p:val>
                                            <p:fltVal val="1"/>
                                          </p:val>
                                        </p:tav>
                                      </p:tavLst>
                                    </p:anim>
                                    <p:anim calcmode="lin" valueType="num">
                                      <p:cBhvr>
                                        <p:cTn id="17" dur="1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b4e2b2963786013a0e29a8e310116bbb">
            <a:extLst>
              <a:ext uri="{FF2B5EF4-FFF2-40B4-BE49-F238E27FC236}">
                <a16:creationId xmlns:a16="http://schemas.microsoft.com/office/drawing/2014/main" xmlns="" id="{92246F98-F9F1-481D-B689-7D626E8AD778}"/>
              </a:ext>
            </a:extLst>
          </p:cNvPr>
          <p:cNvPicPr>
            <a:picLocks noChangeAspect="1"/>
          </p:cNvPicPr>
          <p:nvPr/>
        </p:nvPicPr>
        <p:blipFill>
          <a:blip r:embed="rId2"/>
          <a:stretch>
            <a:fillRect/>
          </a:stretch>
        </p:blipFill>
        <p:spPr>
          <a:xfrm>
            <a:off x="-19050" y="4333875"/>
            <a:ext cx="12230100" cy="2524125"/>
          </a:xfrm>
          <a:prstGeom prst="rect">
            <a:avLst/>
          </a:prstGeom>
        </p:spPr>
      </p:pic>
      <p:sp>
        <p:nvSpPr>
          <p:cNvPr id="5" name="文本框 4">
            <a:extLst>
              <a:ext uri="{FF2B5EF4-FFF2-40B4-BE49-F238E27FC236}">
                <a16:creationId xmlns:a16="http://schemas.microsoft.com/office/drawing/2014/main" xmlns="" id="{297CB644-81E5-4734-97D3-8FA374698806}"/>
              </a:ext>
            </a:extLst>
          </p:cNvPr>
          <p:cNvSpPr txBox="1"/>
          <p:nvPr/>
        </p:nvSpPr>
        <p:spPr>
          <a:xfrm>
            <a:off x="3123015" y="1706284"/>
            <a:ext cx="3658785" cy="769441"/>
          </a:xfrm>
          <a:prstGeom prst="rect">
            <a:avLst/>
          </a:prstGeom>
          <a:noFill/>
        </p:spPr>
        <p:txBody>
          <a:bodyPr wrap="square" rtlCol="0">
            <a:spAutoFit/>
          </a:bodyPr>
          <a:lstStyle/>
          <a:p>
            <a:r>
              <a:rPr lang="zh-CN" altLang="en-US" sz="4400" dirty="0">
                <a:ln w="3175">
                  <a:solidFill>
                    <a:schemeClr val="bg1"/>
                  </a:solidFill>
                </a:ln>
                <a:solidFill>
                  <a:srgbClr val="FF9409"/>
                </a:solidFill>
                <a:effectLst>
                  <a:outerShdw blurRad="38100" dist="38100" dir="2700000" algn="tl">
                    <a:srgbClr val="000000">
                      <a:alpha val="43137"/>
                    </a:srgbClr>
                  </a:outerShdw>
                </a:effectLst>
                <a:cs typeface="+mn-ea"/>
                <a:sym typeface="+mn-lt"/>
              </a:rPr>
              <a:t>人身意外伤害</a:t>
            </a:r>
          </a:p>
        </p:txBody>
      </p:sp>
      <p:grpSp>
        <p:nvGrpSpPr>
          <p:cNvPr id="6" name="组合 5">
            <a:extLst>
              <a:ext uri="{FF2B5EF4-FFF2-40B4-BE49-F238E27FC236}">
                <a16:creationId xmlns:a16="http://schemas.microsoft.com/office/drawing/2014/main" xmlns="" id="{21BC441B-0A30-4696-8079-90D80926CDD4}"/>
              </a:ext>
            </a:extLst>
          </p:cNvPr>
          <p:cNvGrpSpPr/>
          <p:nvPr/>
        </p:nvGrpSpPr>
        <p:grpSpPr>
          <a:xfrm>
            <a:off x="1024470" y="1187124"/>
            <a:ext cx="2145323" cy="2242709"/>
            <a:chOff x="11295" y="1307"/>
            <a:chExt cx="3874" cy="4046"/>
          </a:xfrm>
          <a:effectLst>
            <a:outerShdw blurRad="50800" dist="38100" dir="2700000" algn="tl" rotWithShape="0">
              <a:prstClr val="black">
                <a:alpha val="40000"/>
              </a:prstClr>
            </a:outerShdw>
          </a:effectLst>
        </p:grpSpPr>
        <p:pic>
          <p:nvPicPr>
            <p:cNvPr id="7" name="图片 6" descr="f7d30ea4b628d33971365e72821aa1c5">
              <a:extLst>
                <a:ext uri="{FF2B5EF4-FFF2-40B4-BE49-F238E27FC236}">
                  <a16:creationId xmlns:a16="http://schemas.microsoft.com/office/drawing/2014/main" xmlns="" id="{A9996CA0-D392-44F0-87F7-D560B3C5CD0A}"/>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8" name="文本框 7">
              <a:extLst>
                <a:ext uri="{FF2B5EF4-FFF2-40B4-BE49-F238E27FC236}">
                  <a16:creationId xmlns:a16="http://schemas.microsoft.com/office/drawing/2014/main" xmlns="" id="{66DD3918-63DB-4AAE-9339-755B84636CA3}"/>
                </a:ext>
              </a:extLst>
            </p:cNvPr>
            <p:cNvSpPr txBox="1"/>
            <p:nvPr/>
          </p:nvSpPr>
          <p:spPr>
            <a:xfrm rot="20760000">
              <a:off x="12314" y="2216"/>
              <a:ext cx="2229" cy="1999"/>
            </a:xfrm>
            <a:prstGeom prst="rect">
              <a:avLst/>
            </a:prstGeom>
            <a:noFill/>
          </p:spPr>
          <p:txBody>
            <a:bodyPr wrap="square" rtlCol="0">
              <a:spAutoFit/>
            </a:bodyPr>
            <a:lstStyle/>
            <a:p>
              <a:pPr algn="ctr"/>
              <a:r>
                <a:rPr lang="en-US" altLang="zh-CN" sz="6600" dirty="0">
                  <a:ln>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7</a:t>
              </a:r>
            </a:p>
          </p:txBody>
        </p:sp>
      </p:grpSp>
      <p:pic>
        <p:nvPicPr>
          <p:cNvPr id="9" name="图片 8">
            <a:extLst>
              <a:ext uri="{FF2B5EF4-FFF2-40B4-BE49-F238E27FC236}">
                <a16:creationId xmlns:a16="http://schemas.microsoft.com/office/drawing/2014/main" xmlns="" id="{379E089F-F9C5-41ED-9038-AC6654498DD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485902" y="748617"/>
            <a:ext cx="3360127" cy="5537352"/>
          </a:xfrm>
          <a:prstGeom prst="rect">
            <a:avLst/>
          </a:prstGeom>
          <a:effectLst>
            <a:outerShdw blurRad="50800" dist="38100" dir="2700000" algn="tl" rotWithShape="0">
              <a:prstClr val="black">
                <a:alpha val="40000"/>
              </a:prstClr>
            </a:outerShdw>
          </a:effectLst>
        </p:spPr>
      </p:pic>
      <p:sp>
        <p:nvSpPr>
          <p:cNvPr id="3" name="矩形 2">
            <a:extLst>
              <a:ext uri="{FF2B5EF4-FFF2-40B4-BE49-F238E27FC236}">
                <a16:creationId xmlns:a16="http://schemas.microsoft.com/office/drawing/2014/main" xmlns="" id="{FB6AEF00-33C1-4FD4-8CEB-553DC5155C92}"/>
              </a:ext>
            </a:extLst>
          </p:cNvPr>
          <p:cNvSpPr/>
          <p:nvPr/>
        </p:nvSpPr>
        <p:spPr>
          <a:xfrm>
            <a:off x="3154569" y="2414170"/>
            <a:ext cx="4617831" cy="784830"/>
          </a:xfrm>
          <a:prstGeom prst="rect">
            <a:avLst/>
          </a:prstGeom>
        </p:spPr>
        <p:txBody>
          <a:bodyPr wrap="square">
            <a:spAutoFit/>
          </a:bodyPr>
          <a:lstStyle/>
          <a:p>
            <a:pPr algn="just">
              <a:lnSpc>
                <a:spcPct val="150000"/>
              </a:lnSpc>
            </a:pPr>
            <a:r>
              <a:rPr lang="zh-CN" altLang="en-US" sz="1000" dirty="0">
                <a:solidFill>
                  <a:schemeClr val="tx1">
                    <a:lumMod val="65000"/>
                    <a:lumOff val="35000"/>
                  </a:schemeClr>
                </a:solidFill>
                <a:cs typeface="+mn-ea"/>
                <a:sym typeface="+mn-lt"/>
              </a:rPr>
              <a:t>人事先没有预见到伤害的发生。可理解为伤害的发生是人事先所不能预见或无法预见的，或者伤害的发生是人事先能够预见到的，但由于人的疏忽而没有预见到。这些伤害应该属于偶然发生的事件或突然发生的事件。</a:t>
            </a:r>
          </a:p>
        </p:txBody>
      </p:sp>
      <p:pic>
        <p:nvPicPr>
          <p:cNvPr id="12" name="图片 11" descr="0116e6821abf8d9d7ec5c9c9e77eaef8">
            <a:extLst>
              <a:ext uri="{FF2B5EF4-FFF2-40B4-BE49-F238E27FC236}">
                <a16:creationId xmlns:a16="http://schemas.microsoft.com/office/drawing/2014/main" xmlns="" id="{7F6EF37A-2152-4214-A57D-825CFF36A85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8170"/>
          <a:stretch/>
        </p:blipFill>
        <p:spPr>
          <a:xfrm rot="19200000" flipH="1">
            <a:off x="6489016" y="782192"/>
            <a:ext cx="2213930" cy="1492885"/>
          </a:xfrm>
          <a:prstGeom prst="ellipse">
            <a:avLst/>
          </a:prstGeom>
          <a:effectLst>
            <a:outerShdw blurRad="50800" dist="38100" dir="2700000" algn="tl" rotWithShape="0">
              <a:prstClr val="black">
                <a:alpha val="40000"/>
              </a:prstClr>
            </a:outerShdw>
          </a:effectLst>
        </p:spPr>
      </p:pic>
      <p:pic>
        <p:nvPicPr>
          <p:cNvPr id="14" name="图片 13" descr="ea11243b2077ee3abef0a39733d4f91e">
            <a:extLst>
              <a:ext uri="{FF2B5EF4-FFF2-40B4-BE49-F238E27FC236}">
                <a16:creationId xmlns:a16="http://schemas.microsoft.com/office/drawing/2014/main" xmlns="" id="{3E4F33D9-2398-4270-835E-87BE7338E08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11770711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32"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out)">
                                      <p:cBhvr>
                                        <p:cTn id="19" dur="700"/>
                                        <p:tgtEl>
                                          <p:spTgt spid="6"/>
                                        </p:tgtEl>
                                      </p:cBhvr>
                                    </p:animEffect>
                                  </p:childTnLst>
                                </p:cTn>
                              </p:par>
                            </p:childTnLst>
                          </p:cTn>
                        </p:par>
                        <p:par>
                          <p:cTn id="20" fill="hold">
                            <p:stCondLst>
                              <p:cond delay="2700"/>
                            </p:stCondLst>
                            <p:childTnLst>
                              <p:par>
                                <p:cTn id="21" presetID="2" presetClass="entr" presetSubtype="3"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3200"/>
                            </p:stCondLst>
                            <p:childTnLst>
                              <p:par>
                                <p:cTn id="26" presetID="22" presetClass="entr" presetSubtype="8" fill="hold" grpId="0" nodeType="afterEffect">
                                  <p:stCondLst>
                                    <p:cond delay="0"/>
                                  </p:stCondLst>
                                  <p:iterate type="wd">
                                    <p:tmPct val="10000"/>
                                  </p:iterate>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par>
                          <p:cTn id="29" fill="hold">
                            <p:stCondLst>
                              <p:cond delay="3800"/>
                            </p:stCondLst>
                            <p:childTnLst>
                              <p:par>
                                <p:cTn id="30" presetID="16" presetClass="entr" presetSubtype="21"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barn(inVertical)">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4E4B16DB-D8CE-4C63-A1FE-E08DAC33E195}"/>
              </a:ext>
            </a:extLst>
          </p:cNvPr>
          <p:cNvSpPr/>
          <p:nvPr/>
        </p:nvSpPr>
        <p:spPr>
          <a:xfrm>
            <a:off x="779256" y="1711502"/>
            <a:ext cx="5090800" cy="523220"/>
          </a:xfrm>
          <a:prstGeom prst="rect">
            <a:avLst/>
          </a:prstGeom>
          <a:noFill/>
        </p:spPr>
        <p:txBody>
          <a:bodyPr wrap="square" rtlCol="0">
            <a:spAutoFit/>
          </a:bodyPr>
          <a:lstStyle/>
          <a:p>
            <a:r>
              <a:rPr lang="zh-CN" altLang="en-US" sz="2800" dirty="0">
                <a:ln w="3175">
                  <a:solidFill>
                    <a:schemeClr val="bg1"/>
                  </a:solidFill>
                </a:ln>
                <a:solidFill>
                  <a:schemeClr val="accent3"/>
                </a:solidFill>
                <a:effectLst>
                  <a:outerShdw blurRad="38100" dist="38100" dir="2700000" algn="tl">
                    <a:srgbClr val="000000">
                      <a:alpha val="43137"/>
                    </a:srgbClr>
                  </a:outerShdw>
                </a:effectLst>
                <a:cs typeface="+mn-ea"/>
                <a:sym typeface="+mn-lt"/>
              </a:rPr>
              <a:t>应急处理</a:t>
            </a:r>
          </a:p>
        </p:txBody>
      </p:sp>
      <p:sp>
        <p:nvSpPr>
          <p:cNvPr id="5" name="矩形 4">
            <a:extLst>
              <a:ext uri="{FF2B5EF4-FFF2-40B4-BE49-F238E27FC236}">
                <a16:creationId xmlns:a16="http://schemas.microsoft.com/office/drawing/2014/main" xmlns="" id="{AF66D276-4C00-4C3B-B384-3624E062ECF7}"/>
              </a:ext>
            </a:extLst>
          </p:cNvPr>
          <p:cNvSpPr/>
          <p:nvPr/>
        </p:nvSpPr>
        <p:spPr>
          <a:xfrm>
            <a:off x="779463" y="2289175"/>
            <a:ext cx="5316537" cy="2893100"/>
          </a:xfrm>
          <a:prstGeom prst="rect">
            <a:avLst/>
          </a:prstGeom>
        </p:spPr>
        <p:txBody>
          <a:bodyPr wrap="square">
            <a:spAutoFit/>
          </a:bodyPr>
          <a:lstStyle/>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切割伤、刺伤等小伤口，应挤出少量血液排出细菌和尘垢；</a:t>
            </a: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清水洗净小伤口，无法彻底清洗的伤口，须用干净的布覆盖其表面，不可直接用棉花、卫生纸覆盖；</a:t>
            </a: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受伤局部按压止血或包扎；</a:t>
            </a:r>
            <a:endParaRPr lang="en-US" altLang="zh-CN" sz="1400" dirty="0">
              <a:solidFill>
                <a:prstClr val="black">
                  <a:lumMod val="65000"/>
                  <a:lumOff val="35000"/>
                </a:prstClr>
              </a:solidFill>
              <a:cs typeface="+mn-ea"/>
              <a:sym typeface="+mn-lt"/>
            </a:endParaRP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保持伤者呼吸畅通，清除口鼻里异物等，松解颈、胸部钮扣；</a:t>
            </a: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如果有血液从鼻子、耳朵流出，要让患者向受伤的一侧侧卧。不要用布、棉花等塞进鼻子或耳朵里；</a:t>
            </a:r>
          </a:p>
          <a:p>
            <a:pPr marL="285750" lvl="1" indent="-285750">
              <a:lnSpc>
                <a:spcPct val="150000"/>
              </a:lnSpc>
              <a:spcBef>
                <a:spcPct val="20000"/>
              </a:spcBef>
              <a:buFont typeface="Arial" panose="020B0604020202020204" pitchFamily="34" charset="0"/>
              <a:buChar char="•"/>
              <a:defRPr/>
            </a:pPr>
            <a:endParaRPr lang="zh-CN" altLang="en-US" sz="1400" dirty="0">
              <a:solidFill>
                <a:prstClr val="black">
                  <a:lumMod val="65000"/>
                  <a:lumOff val="35000"/>
                </a:prstClr>
              </a:solidFill>
              <a:cs typeface="+mn-ea"/>
              <a:sym typeface="+mn-lt"/>
            </a:endParaRPr>
          </a:p>
        </p:txBody>
      </p:sp>
      <p:grpSp>
        <p:nvGrpSpPr>
          <p:cNvPr id="11" name="组合 10">
            <a:extLst>
              <a:ext uri="{FF2B5EF4-FFF2-40B4-BE49-F238E27FC236}">
                <a16:creationId xmlns:a16="http://schemas.microsoft.com/office/drawing/2014/main" xmlns="" id="{D8F3A66A-06FD-439F-BBCF-6EF541B5DD4F}"/>
              </a:ext>
            </a:extLst>
          </p:cNvPr>
          <p:cNvGrpSpPr/>
          <p:nvPr/>
        </p:nvGrpSpPr>
        <p:grpSpPr>
          <a:xfrm>
            <a:off x="6407542" y="1522882"/>
            <a:ext cx="5178679" cy="3877085"/>
            <a:chOff x="6026542" y="2068982"/>
            <a:chExt cx="5178679" cy="3877085"/>
          </a:xfrm>
        </p:grpSpPr>
        <p:pic>
          <p:nvPicPr>
            <p:cNvPr id="10" name="图片 9">
              <a:extLst>
                <a:ext uri="{FF2B5EF4-FFF2-40B4-BE49-F238E27FC236}">
                  <a16:creationId xmlns:a16="http://schemas.microsoft.com/office/drawing/2014/main" xmlns="" id="{3C5EC0CD-EE7E-4D1E-B7E8-E120C4BD1D3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6026542" y="2068982"/>
              <a:ext cx="5178679" cy="3877085"/>
            </a:xfrm>
            <a:prstGeom prst="rect">
              <a:avLst/>
            </a:prstGeom>
          </p:spPr>
        </p:pic>
        <p:pic>
          <p:nvPicPr>
            <p:cNvPr id="8" name="Picture 4" descr="19">
              <a:extLst>
                <a:ext uri="{FF2B5EF4-FFF2-40B4-BE49-F238E27FC236}">
                  <a16:creationId xmlns:a16="http://schemas.microsoft.com/office/drawing/2014/main" xmlns="" id="{895E4593-837D-4C13-85BA-12AF0B1866E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65689" y="3042386"/>
              <a:ext cx="2518235" cy="2362139"/>
            </a:xfrm>
            <a:prstGeom prst="ellipse">
              <a:avLst/>
            </a:prstGeom>
            <a:noFill/>
            <a:ln>
              <a:solidFill>
                <a:schemeClr val="accent5">
                  <a:lumMod val="60000"/>
                  <a:lumOff val="40000"/>
                </a:schemeClr>
              </a:solidFill>
            </a:ln>
          </p:spPr>
        </p:pic>
        <p:pic>
          <p:nvPicPr>
            <p:cNvPr id="9" name="Picture 9" descr="16">
              <a:extLst>
                <a:ext uri="{FF2B5EF4-FFF2-40B4-BE49-F238E27FC236}">
                  <a16:creationId xmlns:a16="http://schemas.microsoft.com/office/drawing/2014/main" xmlns="" id="{24CCFB55-4CD4-4BE0-8F4C-C86B554659D7}"/>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70912" y="3834388"/>
              <a:ext cx="1682077" cy="1582837"/>
            </a:xfrm>
            <a:prstGeom prst="ellipse">
              <a:avLst/>
            </a:prstGeom>
            <a:noFill/>
            <a:ln>
              <a:solidFill>
                <a:schemeClr val="accent5">
                  <a:lumMod val="60000"/>
                  <a:lumOff val="40000"/>
                </a:schemeClr>
              </a:solidFill>
            </a:ln>
          </p:spPr>
        </p:pic>
      </p:grpSp>
    </p:spTree>
    <p:extLst>
      <p:ext uri="{BB962C8B-B14F-4D97-AF65-F5344CB8AC3E}">
        <p14:creationId xmlns:p14="http://schemas.microsoft.com/office/powerpoint/2010/main" val="22087868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900"/>
                                        <p:tgtEl>
                                          <p:spTgt spid="5"/>
                                        </p:tgtEl>
                                      </p:cBhvr>
                                    </p:animEffect>
                                  </p:childTnLst>
                                </p:cTn>
                              </p:par>
                            </p:childTnLst>
                          </p:cTn>
                        </p:par>
                        <p:par>
                          <p:cTn id="13" fill="hold">
                            <p:stCondLst>
                              <p:cond delay="1400"/>
                            </p:stCondLst>
                            <p:childTnLst>
                              <p:par>
                                <p:cTn id="14" presetID="9"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9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xmlns="" id="{5AA59660-4333-4409-8AB8-931B65DDAC4B}"/>
              </a:ext>
            </a:extLst>
          </p:cNvPr>
          <p:cNvGrpSpPr/>
          <p:nvPr/>
        </p:nvGrpSpPr>
        <p:grpSpPr>
          <a:xfrm>
            <a:off x="2564152" y="3489166"/>
            <a:ext cx="7069798" cy="2365534"/>
            <a:chOff x="2273409" y="3582987"/>
            <a:chExt cx="6431293" cy="2151892"/>
          </a:xfrm>
          <a:effectLst>
            <a:outerShdw blurRad="50800" dist="38100" dir="2700000" algn="tl" rotWithShape="0">
              <a:prstClr val="black">
                <a:alpha val="40000"/>
              </a:prstClr>
            </a:outerShdw>
          </a:effectLst>
        </p:grpSpPr>
        <p:pic>
          <p:nvPicPr>
            <p:cNvPr id="6" name="Picture 9" descr="34">
              <a:extLst>
                <a:ext uri="{FF2B5EF4-FFF2-40B4-BE49-F238E27FC236}">
                  <a16:creationId xmlns:a16="http://schemas.microsoft.com/office/drawing/2014/main" xmlns="" id="{DC9D15AA-9CB5-4072-B338-7CA0D2159FF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21995" y="3869510"/>
              <a:ext cx="1613054" cy="1578846"/>
            </a:xfrm>
            <a:prstGeom prst="rect">
              <a:avLst/>
            </a:prstGeom>
            <a:noFill/>
          </p:spPr>
        </p:pic>
        <p:pic>
          <p:nvPicPr>
            <p:cNvPr id="11" name="Picture 12" descr="33">
              <a:extLst>
                <a:ext uri="{FF2B5EF4-FFF2-40B4-BE49-F238E27FC236}">
                  <a16:creationId xmlns:a16="http://schemas.microsoft.com/office/drawing/2014/main" xmlns="" id="{A9176286-5FB1-498A-98AE-C22EB61EF1A0}"/>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663240" y="3869510"/>
              <a:ext cx="1651630" cy="1578846"/>
            </a:xfrm>
            <a:prstGeom prst="rect">
              <a:avLst/>
            </a:prstGeom>
            <a:noFill/>
          </p:spPr>
        </p:pic>
        <p:pic>
          <p:nvPicPr>
            <p:cNvPr id="14" name="Picture 12" descr="33">
              <a:extLst>
                <a:ext uri="{FF2B5EF4-FFF2-40B4-BE49-F238E27FC236}">
                  <a16:creationId xmlns:a16="http://schemas.microsoft.com/office/drawing/2014/main" xmlns="" id="{A3B45033-D636-4AD2-8E54-475F5B94EC3E}"/>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540000" y="3832066"/>
              <a:ext cx="1719125" cy="1692434"/>
            </a:xfrm>
            <a:prstGeom prst="rect">
              <a:avLst/>
            </a:prstGeom>
            <a:noFill/>
          </p:spPr>
        </p:pic>
        <p:pic>
          <p:nvPicPr>
            <p:cNvPr id="13" name="图片 12">
              <a:extLst>
                <a:ext uri="{FF2B5EF4-FFF2-40B4-BE49-F238E27FC236}">
                  <a16:creationId xmlns:a16="http://schemas.microsoft.com/office/drawing/2014/main" xmlns="" id="{CCFBC1C9-E66C-4130-8283-7029451C0BC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73409" y="3582987"/>
              <a:ext cx="6431293" cy="2151892"/>
            </a:xfrm>
            <a:prstGeom prst="rect">
              <a:avLst/>
            </a:prstGeom>
          </p:spPr>
        </p:pic>
      </p:grpSp>
      <p:sp>
        <p:nvSpPr>
          <p:cNvPr id="4" name="矩形 3">
            <a:extLst>
              <a:ext uri="{FF2B5EF4-FFF2-40B4-BE49-F238E27FC236}">
                <a16:creationId xmlns:a16="http://schemas.microsoft.com/office/drawing/2014/main" xmlns="" id="{4E4B16DB-D8CE-4C63-A1FE-E08DAC33E195}"/>
              </a:ext>
            </a:extLst>
          </p:cNvPr>
          <p:cNvSpPr/>
          <p:nvPr/>
        </p:nvSpPr>
        <p:spPr>
          <a:xfrm>
            <a:off x="779256" y="1711502"/>
            <a:ext cx="5090800" cy="523220"/>
          </a:xfrm>
          <a:prstGeom prst="rect">
            <a:avLst/>
          </a:prstGeom>
          <a:noFill/>
        </p:spPr>
        <p:txBody>
          <a:bodyPr wrap="square" rtlCol="0">
            <a:spAutoFit/>
          </a:bodyPr>
          <a:lstStyle/>
          <a:p>
            <a:r>
              <a:rPr lang="zh-CN" altLang="en-US" sz="2800" dirty="0">
                <a:ln w="3175">
                  <a:solidFill>
                    <a:schemeClr val="bg1"/>
                  </a:solidFill>
                </a:ln>
                <a:solidFill>
                  <a:schemeClr val="accent3"/>
                </a:solidFill>
                <a:effectLst>
                  <a:outerShdw blurRad="38100" dist="38100" dir="2700000" algn="tl">
                    <a:srgbClr val="000000">
                      <a:alpha val="43137"/>
                    </a:srgbClr>
                  </a:outerShdw>
                </a:effectLst>
                <a:cs typeface="+mn-ea"/>
                <a:sym typeface="+mn-lt"/>
              </a:rPr>
              <a:t>应急处理</a:t>
            </a:r>
          </a:p>
        </p:txBody>
      </p:sp>
      <p:sp>
        <p:nvSpPr>
          <p:cNvPr id="5" name="矩形 4">
            <a:extLst>
              <a:ext uri="{FF2B5EF4-FFF2-40B4-BE49-F238E27FC236}">
                <a16:creationId xmlns:a16="http://schemas.microsoft.com/office/drawing/2014/main" xmlns="" id="{AF66D276-4C00-4C3B-B384-3624E062ECF7}"/>
              </a:ext>
            </a:extLst>
          </p:cNvPr>
          <p:cNvSpPr/>
          <p:nvPr/>
        </p:nvSpPr>
        <p:spPr>
          <a:xfrm>
            <a:off x="772865" y="2254250"/>
            <a:ext cx="10652373" cy="1471172"/>
          </a:xfrm>
          <a:prstGeom prst="rect">
            <a:avLst/>
          </a:prstGeom>
        </p:spPr>
        <p:txBody>
          <a:bodyPr wrap="square">
            <a:spAutoFit/>
          </a:bodyPr>
          <a:lstStyle/>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用绷带、夹板或书、木棍等妥善固定骨折肢体；</a:t>
            </a: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肿胀或骨折部位可用冰敷；</a:t>
            </a:r>
          </a:p>
          <a:p>
            <a:pPr marL="285750" lvl="1" indent="-285750">
              <a:lnSpc>
                <a:spcPct val="150000"/>
              </a:lnSpc>
              <a:spcBef>
                <a:spcPct val="20000"/>
              </a:spcBef>
              <a:buFont typeface="Arial" panose="020B0604020202020204" pitchFamily="34" charset="0"/>
              <a:buChar char="•"/>
              <a:defRPr/>
            </a:pPr>
            <a:r>
              <a:rPr lang="zh-CN" altLang="en-US" sz="1400" dirty="0">
                <a:solidFill>
                  <a:prstClr val="black">
                    <a:lumMod val="65000"/>
                    <a:lumOff val="35000"/>
                  </a:prstClr>
                </a:solidFill>
                <a:cs typeface="+mn-ea"/>
                <a:sym typeface="+mn-lt"/>
              </a:rPr>
              <a:t>如伤口中已有脏物，不要用水冲洗，不要使用药物，也不要试图将裸露在伤口外的断骨复位，应在伤口上覆盖灭菌纱布，然后适度包扎固定。</a:t>
            </a:r>
          </a:p>
        </p:txBody>
      </p:sp>
    </p:spTree>
    <p:extLst>
      <p:ext uri="{BB962C8B-B14F-4D97-AF65-F5344CB8AC3E}">
        <p14:creationId xmlns:p14="http://schemas.microsoft.com/office/powerpoint/2010/main" val="316519443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C9D520A8-8267-40CA-87D1-8F2C79F995EB}"/>
              </a:ext>
            </a:extLst>
          </p:cNvPr>
          <p:cNvSpPr/>
          <p:nvPr/>
        </p:nvSpPr>
        <p:spPr>
          <a:xfrm>
            <a:off x="779256" y="1711502"/>
            <a:ext cx="5090800" cy="523220"/>
          </a:xfrm>
          <a:prstGeom prst="rect">
            <a:avLst/>
          </a:prstGeom>
          <a:noFill/>
        </p:spPr>
        <p:txBody>
          <a:bodyPr wrap="square" rtlCol="0">
            <a:spAutoFit/>
          </a:bodyPr>
          <a:lstStyle/>
          <a:p>
            <a:r>
              <a:rPr lang="zh-CN" altLang="en-US" sz="2800" dirty="0">
                <a:ln w="3175">
                  <a:solidFill>
                    <a:schemeClr val="bg1"/>
                  </a:solidFill>
                </a:ln>
                <a:solidFill>
                  <a:schemeClr val="accent3"/>
                </a:solidFill>
                <a:effectLst>
                  <a:outerShdw blurRad="38100" dist="38100" dir="2700000" algn="tl">
                    <a:srgbClr val="000000">
                      <a:alpha val="43137"/>
                    </a:srgbClr>
                  </a:outerShdw>
                </a:effectLst>
                <a:cs typeface="+mn-ea"/>
                <a:sym typeface="+mn-lt"/>
              </a:rPr>
              <a:t>应急处理</a:t>
            </a:r>
          </a:p>
        </p:txBody>
      </p:sp>
      <p:sp>
        <p:nvSpPr>
          <p:cNvPr id="4" name="矩形 3">
            <a:extLst>
              <a:ext uri="{FF2B5EF4-FFF2-40B4-BE49-F238E27FC236}">
                <a16:creationId xmlns:a16="http://schemas.microsoft.com/office/drawing/2014/main" xmlns="" id="{04188FCD-38E0-4A76-BB0A-808DE64D3593}"/>
              </a:ext>
            </a:extLst>
          </p:cNvPr>
          <p:cNvSpPr/>
          <p:nvPr/>
        </p:nvSpPr>
        <p:spPr>
          <a:xfrm>
            <a:off x="8091012" y="4410436"/>
            <a:ext cx="2086768" cy="1061829"/>
          </a:xfrm>
          <a:prstGeom prst="rect">
            <a:avLst/>
          </a:prstGeom>
        </p:spPr>
        <p:txBody>
          <a:bodyPr wrap="square">
            <a:spAutoFit/>
          </a:bodyPr>
          <a:lstStyle/>
          <a:p>
            <a:pPr marL="0" lvl="1">
              <a:lnSpc>
                <a:spcPct val="150000"/>
              </a:lnSpc>
              <a:spcBef>
                <a:spcPct val="20000"/>
              </a:spcBef>
              <a:defRPr/>
            </a:pPr>
            <a:r>
              <a:rPr lang="zh-CN" altLang="en-US" sz="1400" dirty="0">
                <a:solidFill>
                  <a:prstClr val="black">
                    <a:lumMod val="65000"/>
                    <a:lumOff val="35000"/>
                  </a:prstClr>
                </a:solidFill>
                <a:cs typeface="+mn-ea"/>
                <a:sym typeface="+mn-lt"/>
              </a:rPr>
              <a:t>若受伤者呼吸心跳停止，可进行人工呼吸和胸外心脏按压。</a:t>
            </a:r>
          </a:p>
        </p:txBody>
      </p:sp>
      <p:grpSp>
        <p:nvGrpSpPr>
          <p:cNvPr id="26" name="组合 25">
            <a:extLst>
              <a:ext uri="{FF2B5EF4-FFF2-40B4-BE49-F238E27FC236}">
                <a16:creationId xmlns:a16="http://schemas.microsoft.com/office/drawing/2014/main" xmlns="" id="{767E8339-CE35-420F-9BEF-E1F30137337B}"/>
              </a:ext>
            </a:extLst>
          </p:cNvPr>
          <p:cNvGrpSpPr/>
          <p:nvPr/>
        </p:nvGrpSpPr>
        <p:grpSpPr>
          <a:xfrm>
            <a:off x="2093442" y="2212447"/>
            <a:ext cx="2357545" cy="2176529"/>
            <a:chOff x="1071973" y="3323211"/>
            <a:chExt cx="2899198" cy="2676591"/>
          </a:xfrm>
          <a:effectLst>
            <a:outerShdw blurRad="50800" dist="38100" dir="2700000" algn="tl" rotWithShape="0">
              <a:prstClr val="black">
                <a:alpha val="40000"/>
              </a:prstClr>
            </a:outerShdw>
          </a:effectLst>
        </p:grpSpPr>
        <p:pic>
          <p:nvPicPr>
            <p:cNvPr id="21" name="图片 20" descr="34">
              <a:extLst>
                <a:ext uri="{FF2B5EF4-FFF2-40B4-BE49-F238E27FC236}">
                  <a16:creationId xmlns:a16="http://schemas.microsoft.com/office/drawing/2014/main" xmlns="" id="{FA11943D-845E-464F-8D13-B9C89EA52393}"/>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358886" y="3415012"/>
              <a:ext cx="2489214" cy="2489214"/>
            </a:xfrm>
            <a:custGeom>
              <a:avLst/>
              <a:gdLst>
                <a:gd name="connsiteX0" fmla="*/ 1666875 w 3333750"/>
                <a:gd name="connsiteY0" fmla="*/ 0 h 3333750"/>
                <a:gd name="connsiteX1" fmla="*/ 3333750 w 3333750"/>
                <a:gd name="connsiteY1" fmla="*/ 1666875 h 3333750"/>
                <a:gd name="connsiteX2" fmla="*/ 1666875 w 3333750"/>
                <a:gd name="connsiteY2" fmla="*/ 3333750 h 3333750"/>
                <a:gd name="connsiteX3" fmla="*/ 0 w 3333750"/>
                <a:gd name="connsiteY3" fmla="*/ 1666875 h 3333750"/>
                <a:gd name="connsiteX4" fmla="*/ 1666875 w 3333750"/>
                <a:gd name="connsiteY4" fmla="*/ 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1666875" y="0"/>
                  </a:moveTo>
                  <a:cubicBezTo>
                    <a:pt x="2587465" y="0"/>
                    <a:pt x="3333750" y="746285"/>
                    <a:pt x="3333750" y="1666875"/>
                  </a:cubicBezTo>
                  <a:cubicBezTo>
                    <a:pt x="3333750" y="2587465"/>
                    <a:pt x="2587465" y="3333750"/>
                    <a:pt x="1666875" y="3333750"/>
                  </a:cubicBezTo>
                  <a:cubicBezTo>
                    <a:pt x="746285" y="3333750"/>
                    <a:pt x="0" y="2587465"/>
                    <a:pt x="0" y="1666875"/>
                  </a:cubicBezTo>
                  <a:cubicBezTo>
                    <a:pt x="0" y="746285"/>
                    <a:pt x="746285" y="0"/>
                    <a:pt x="1666875" y="0"/>
                  </a:cubicBezTo>
                  <a:close/>
                </a:path>
              </a:pathLst>
            </a:custGeom>
            <a:noFill/>
          </p:spPr>
        </p:pic>
        <p:pic>
          <p:nvPicPr>
            <p:cNvPr id="23" name="图片 22">
              <a:extLst>
                <a:ext uri="{FF2B5EF4-FFF2-40B4-BE49-F238E27FC236}">
                  <a16:creationId xmlns:a16="http://schemas.microsoft.com/office/drawing/2014/main" xmlns="" id="{CBD2CDF7-E34D-4A8C-BEAF-0CEC31391C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973" y="3323211"/>
              <a:ext cx="2899198" cy="2676591"/>
            </a:xfrm>
            <a:prstGeom prst="rect">
              <a:avLst/>
            </a:prstGeom>
          </p:spPr>
        </p:pic>
      </p:grpSp>
      <p:grpSp>
        <p:nvGrpSpPr>
          <p:cNvPr id="28" name="组合 27">
            <a:extLst>
              <a:ext uri="{FF2B5EF4-FFF2-40B4-BE49-F238E27FC236}">
                <a16:creationId xmlns:a16="http://schemas.microsoft.com/office/drawing/2014/main" xmlns="" id="{C4ABC067-84A2-4618-9B78-D4BCEFB0A064}"/>
              </a:ext>
            </a:extLst>
          </p:cNvPr>
          <p:cNvGrpSpPr/>
          <p:nvPr/>
        </p:nvGrpSpPr>
        <p:grpSpPr>
          <a:xfrm>
            <a:off x="4919998" y="2194653"/>
            <a:ext cx="2396093" cy="2212117"/>
            <a:chOff x="4074805" y="3084116"/>
            <a:chExt cx="2946602" cy="2720356"/>
          </a:xfrm>
          <a:effectLst>
            <a:outerShdw blurRad="50800" dist="38100" dir="2700000" algn="tl" rotWithShape="0">
              <a:prstClr val="black">
                <a:alpha val="40000"/>
              </a:prstClr>
            </a:outerShdw>
          </a:effectLst>
        </p:grpSpPr>
        <p:pic>
          <p:nvPicPr>
            <p:cNvPr id="16" name="图片 15" descr="34">
              <a:extLst>
                <a:ext uri="{FF2B5EF4-FFF2-40B4-BE49-F238E27FC236}">
                  <a16:creationId xmlns:a16="http://schemas.microsoft.com/office/drawing/2014/main" xmlns="" id="{C200B470-B2CD-491E-ADEA-6A9A17B95631}"/>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395833" y="3227223"/>
              <a:ext cx="2489214" cy="2489214"/>
            </a:xfrm>
            <a:custGeom>
              <a:avLst/>
              <a:gdLst>
                <a:gd name="connsiteX0" fmla="*/ 1666875 w 3333750"/>
                <a:gd name="connsiteY0" fmla="*/ 0 h 3333750"/>
                <a:gd name="connsiteX1" fmla="*/ 3333750 w 3333750"/>
                <a:gd name="connsiteY1" fmla="*/ 1666875 h 3333750"/>
                <a:gd name="connsiteX2" fmla="*/ 1666875 w 3333750"/>
                <a:gd name="connsiteY2" fmla="*/ 3333750 h 3333750"/>
                <a:gd name="connsiteX3" fmla="*/ 0 w 3333750"/>
                <a:gd name="connsiteY3" fmla="*/ 1666875 h 3333750"/>
                <a:gd name="connsiteX4" fmla="*/ 1666875 w 3333750"/>
                <a:gd name="connsiteY4" fmla="*/ 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1666875" y="0"/>
                  </a:moveTo>
                  <a:cubicBezTo>
                    <a:pt x="2587465" y="0"/>
                    <a:pt x="3333750" y="746285"/>
                    <a:pt x="3333750" y="1666875"/>
                  </a:cubicBezTo>
                  <a:cubicBezTo>
                    <a:pt x="3333750" y="2587465"/>
                    <a:pt x="2587465" y="3333750"/>
                    <a:pt x="1666875" y="3333750"/>
                  </a:cubicBezTo>
                  <a:cubicBezTo>
                    <a:pt x="746285" y="3333750"/>
                    <a:pt x="0" y="2587465"/>
                    <a:pt x="0" y="1666875"/>
                  </a:cubicBezTo>
                  <a:cubicBezTo>
                    <a:pt x="0" y="746285"/>
                    <a:pt x="746285" y="0"/>
                    <a:pt x="1666875" y="0"/>
                  </a:cubicBezTo>
                  <a:close/>
                </a:path>
              </a:pathLst>
            </a:custGeom>
            <a:noFill/>
          </p:spPr>
        </p:pic>
        <p:pic>
          <p:nvPicPr>
            <p:cNvPr id="24" name="图片 23">
              <a:extLst>
                <a:ext uri="{FF2B5EF4-FFF2-40B4-BE49-F238E27FC236}">
                  <a16:creationId xmlns:a16="http://schemas.microsoft.com/office/drawing/2014/main" xmlns="" id="{4EB00868-F65D-4CC8-B257-74DB583ABA8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74805" y="3084116"/>
              <a:ext cx="2946602" cy="2720356"/>
            </a:xfrm>
            <a:prstGeom prst="rect">
              <a:avLst/>
            </a:prstGeom>
          </p:spPr>
        </p:pic>
      </p:grpSp>
      <p:grpSp>
        <p:nvGrpSpPr>
          <p:cNvPr id="27" name="组合 26">
            <a:extLst>
              <a:ext uri="{FF2B5EF4-FFF2-40B4-BE49-F238E27FC236}">
                <a16:creationId xmlns:a16="http://schemas.microsoft.com/office/drawing/2014/main" xmlns="" id="{B9E3097F-6FF4-45E0-93C2-247D47915637}"/>
              </a:ext>
            </a:extLst>
          </p:cNvPr>
          <p:cNvGrpSpPr/>
          <p:nvPr/>
        </p:nvGrpSpPr>
        <p:grpSpPr>
          <a:xfrm>
            <a:off x="7785101" y="2196229"/>
            <a:ext cx="2392679" cy="2208965"/>
            <a:chOff x="7492537" y="3112904"/>
            <a:chExt cx="2942403" cy="2716479"/>
          </a:xfrm>
          <a:effectLst>
            <a:outerShdw blurRad="50800" dist="38100" dir="2700000" algn="tl" rotWithShape="0">
              <a:prstClr val="black">
                <a:alpha val="40000"/>
              </a:prstClr>
            </a:outerShdw>
          </a:effectLst>
        </p:grpSpPr>
        <p:pic>
          <p:nvPicPr>
            <p:cNvPr id="15" name="图片 14" descr="34">
              <a:extLst>
                <a:ext uri="{FF2B5EF4-FFF2-40B4-BE49-F238E27FC236}">
                  <a16:creationId xmlns:a16="http://schemas.microsoft.com/office/drawing/2014/main" xmlns="" id="{0CBC30F3-862A-413D-A5F5-85D88683184E}"/>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7775575" y="3227223"/>
              <a:ext cx="2489215" cy="2489214"/>
            </a:xfrm>
            <a:custGeom>
              <a:avLst/>
              <a:gdLst>
                <a:gd name="connsiteX0" fmla="*/ 1666875 w 3333751"/>
                <a:gd name="connsiteY0" fmla="*/ 0 h 3333750"/>
                <a:gd name="connsiteX1" fmla="*/ 3333751 w 3333751"/>
                <a:gd name="connsiteY1" fmla="*/ 1666875 h 3333750"/>
                <a:gd name="connsiteX2" fmla="*/ 1666875 w 3333751"/>
                <a:gd name="connsiteY2" fmla="*/ 3333750 h 3333750"/>
                <a:gd name="connsiteX3" fmla="*/ 0 w 3333751"/>
                <a:gd name="connsiteY3" fmla="*/ 1666875 h 3333750"/>
                <a:gd name="connsiteX4" fmla="*/ 1666875 w 3333751"/>
                <a:gd name="connsiteY4" fmla="*/ 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1" h="3333750">
                  <a:moveTo>
                    <a:pt x="1666875" y="0"/>
                  </a:moveTo>
                  <a:cubicBezTo>
                    <a:pt x="2587465" y="0"/>
                    <a:pt x="3333751" y="746285"/>
                    <a:pt x="3333751" y="1666875"/>
                  </a:cubicBezTo>
                  <a:cubicBezTo>
                    <a:pt x="3333751" y="2587465"/>
                    <a:pt x="2587465" y="3333750"/>
                    <a:pt x="1666875" y="3333750"/>
                  </a:cubicBezTo>
                  <a:cubicBezTo>
                    <a:pt x="746285" y="3333750"/>
                    <a:pt x="0" y="2587465"/>
                    <a:pt x="0" y="1666875"/>
                  </a:cubicBezTo>
                  <a:cubicBezTo>
                    <a:pt x="0" y="746285"/>
                    <a:pt x="746285" y="0"/>
                    <a:pt x="1666875" y="0"/>
                  </a:cubicBezTo>
                  <a:close/>
                </a:path>
              </a:pathLst>
            </a:custGeom>
            <a:noFill/>
          </p:spPr>
        </p:pic>
        <p:pic>
          <p:nvPicPr>
            <p:cNvPr id="25" name="图片 24">
              <a:extLst>
                <a:ext uri="{FF2B5EF4-FFF2-40B4-BE49-F238E27FC236}">
                  <a16:creationId xmlns:a16="http://schemas.microsoft.com/office/drawing/2014/main" xmlns="" id="{D4F2B913-67C2-4312-941A-715AEC7BF04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92537" y="3112904"/>
              <a:ext cx="2942403" cy="2716479"/>
            </a:xfrm>
            <a:prstGeom prst="rect">
              <a:avLst/>
            </a:prstGeom>
          </p:spPr>
        </p:pic>
      </p:grpSp>
      <p:sp>
        <p:nvSpPr>
          <p:cNvPr id="33" name="矩形 32">
            <a:extLst>
              <a:ext uri="{FF2B5EF4-FFF2-40B4-BE49-F238E27FC236}">
                <a16:creationId xmlns:a16="http://schemas.microsoft.com/office/drawing/2014/main" xmlns="" id="{5E349CB3-ED08-4297-B98C-70B317A943A5}"/>
              </a:ext>
            </a:extLst>
          </p:cNvPr>
          <p:cNvSpPr/>
          <p:nvPr/>
        </p:nvSpPr>
        <p:spPr>
          <a:xfrm>
            <a:off x="5385391" y="4410436"/>
            <a:ext cx="1615473" cy="1061829"/>
          </a:xfrm>
          <a:prstGeom prst="rect">
            <a:avLst/>
          </a:prstGeom>
        </p:spPr>
        <p:txBody>
          <a:bodyPr wrap="square">
            <a:spAutoFit/>
          </a:bodyPr>
          <a:lstStyle/>
          <a:p>
            <a:pPr>
              <a:lnSpc>
                <a:spcPct val="150000"/>
              </a:lnSpc>
            </a:pPr>
            <a:r>
              <a:rPr lang="zh-CN" altLang="en-US" sz="1400" dirty="0">
                <a:solidFill>
                  <a:prstClr val="black">
                    <a:lumMod val="65000"/>
                    <a:lumOff val="35000"/>
                  </a:prstClr>
                </a:solidFill>
                <a:cs typeface="+mn-ea"/>
                <a:sym typeface="+mn-lt"/>
              </a:rPr>
              <a:t>对骨折患者千万注意动作轻柔，不要加重损伤；</a:t>
            </a:r>
            <a:endParaRPr lang="zh-CN" altLang="en-US" dirty="0">
              <a:cs typeface="+mn-ea"/>
              <a:sym typeface="+mn-lt"/>
            </a:endParaRPr>
          </a:p>
        </p:txBody>
      </p:sp>
      <p:sp>
        <p:nvSpPr>
          <p:cNvPr id="35" name="矩形 34">
            <a:extLst>
              <a:ext uri="{FF2B5EF4-FFF2-40B4-BE49-F238E27FC236}">
                <a16:creationId xmlns:a16="http://schemas.microsoft.com/office/drawing/2014/main" xmlns="" id="{B9CAFA88-5244-4F84-B181-24BE8A021470}"/>
              </a:ext>
            </a:extLst>
          </p:cNvPr>
          <p:cNvSpPr/>
          <p:nvPr/>
        </p:nvSpPr>
        <p:spPr>
          <a:xfrm>
            <a:off x="2463243" y="4410436"/>
            <a:ext cx="1722826" cy="698268"/>
          </a:xfrm>
          <a:prstGeom prst="rect">
            <a:avLst/>
          </a:prstGeom>
        </p:spPr>
        <p:txBody>
          <a:bodyPr wrap="square">
            <a:spAutoFit/>
          </a:bodyPr>
          <a:lstStyle/>
          <a:p>
            <a:pPr marL="0" lvl="1">
              <a:lnSpc>
                <a:spcPct val="150000"/>
              </a:lnSpc>
              <a:spcBef>
                <a:spcPct val="20000"/>
              </a:spcBef>
              <a:defRPr/>
            </a:pPr>
            <a:r>
              <a:rPr lang="zh-CN" altLang="en-US" sz="1400" dirty="0">
                <a:solidFill>
                  <a:prstClr val="black">
                    <a:lumMod val="65000"/>
                    <a:lumOff val="35000"/>
                  </a:prstClr>
                </a:solidFill>
                <a:cs typeface="+mn-ea"/>
                <a:sym typeface="+mn-lt"/>
              </a:rPr>
              <a:t>快速平稳地送往就近的医院抢救。</a:t>
            </a:r>
          </a:p>
        </p:txBody>
      </p:sp>
    </p:spTree>
    <p:extLst>
      <p:ext uri="{BB962C8B-B14F-4D97-AF65-F5344CB8AC3E}">
        <p14:creationId xmlns:p14="http://schemas.microsoft.com/office/powerpoint/2010/main" val="37916542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checkerboard(across)">
                                      <p:cBhvr>
                                        <p:cTn id="12" dur="500"/>
                                        <p:tgtEl>
                                          <p:spTgt spid="26"/>
                                        </p:tgtEl>
                                      </p:cBhvr>
                                    </p:animEffect>
                                  </p:childTnLst>
                                </p:cTn>
                              </p:par>
                              <p:par>
                                <p:cTn id="13" presetID="5" presetClass="entr" presetSubtype="1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checkerboard(across)">
                                      <p:cBhvr>
                                        <p:cTn id="15" dur="500"/>
                                        <p:tgtEl>
                                          <p:spTgt spid="28"/>
                                        </p:tgtEl>
                                      </p:cBhvr>
                                    </p:animEffect>
                                  </p:childTnLst>
                                </p:cTn>
                              </p:par>
                              <p:par>
                                <p:cTn id="16" presetID="5" presetClass="entr" presetSubtype="10" fill="hold"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checkerboard(across)">
                                      <p:cBhvr>
                                        <p:cTn id="18" dur="500"/>
                                        <p:tgtEl>
                                          <p:spTgt spid="27"/>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3" grpId="0"/>
      <p:bldP spid="3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CC1B1ED9-9F3D-473C-8578-333C196D393A}"/>
              </a:ext>
            </a:extLst>
          </p:cNvPr>
          <p:cNvSpPr/>
          <p:nvPr/>
        </p:nvSpPr>
        <p:spPr>
          <a:xfrm>
            <a:off x="840136" y="4038402"/>
            <a:ext cx="2627932" cy="1798185"/>
          </a:xfrm>
          <a:prstGeom prst="rect">
            <a:avLst/>
          </a:prstGeom>
        </p:spPr>
        <p:txBody>
          <a:bodyPr wrap="square">
            <a:spAutoFit/>
          </a:bodyPr>
          <a:lstStyle/>
          <a:p>
            <a:pPr marL="0" lvl="1">
              <a:lnSpc>
                <a:spcPct val="150000"/>
              </a:lnSpc>
              <a:spcBef>
                <a:spcPct val="20000"/>
              </a:spcBef>
              <a:defRPr/>
            </a:pPr>
            <a:r>
              <a:rPr lang="zh-CN" altLang="en-US" sz="1000" dirty="0">
                <a:solidFill>
                  <a:prstClr val="black">
                    <a:lumMod val="65000"/>
                    <a:lumOff val="35000"/>
                  </a:prstClr>
                </a:solidFill>
                <a:cs typeface="+mn-ea"/>
                <a:sym typeface="+mn-lt"/>
              </a:rPr>
              <a:t>拳头、石块及球类打击，跌撞、交通事故是眼挫伤的常见原因。</a:t>
            </a:r>
            <a:r>
              <a:rPr lang="zh-CN" altLang="en-US" sz="1000" dirty="0">
                <a:solidFill>
                  <a:schemeClr val="tx1">
                    <a:lumMod val="50000"/>
                    <a:lumOff val="50000"/>
                  </a:schemeClr>
                </a:solidFill>
                <a:cs typeface="+mn-ea"/>
                <a:sym typeface="+mn-lt"/>
              </a:rPr>
              <a:t>早期禁止热敷</a:t>
            </a:r>
            <a:r>
              <a:rPr lang="zh-CN" altLang="en-US" sz="1050" dirty="0">
                <a:solidFill>
                  <a:prstClr val="black">
                    <a:lumMod val="65000"/>
                    <a:lumOff val="35000"/>
                  </a:prstClr>
                </a:solidFill>
                <a:cs typeface="+mn-ea"/>
                <a:sym typeface="+mn-lt"/>
              </a:rPr>
              <a:t>应先行冷敷，出血停止后</a:t>
            </a:r>
            <a:r>
              <a:rPr lang="en-US" altLang="zh-CN" sz="1050" dirty="0">
                <a:solidFill>
                  <a:prstClr val="black">
                    <a:lumMod val="65000"/>
                    <a:lumOff val="35000"/>
                  </a:prstClr>
                </a:solidFill>
                <a:cs typeface="+mn-ea"/>
                <a:sym typeface="+mn-lt"/>
              </a:rPr>
              <a:t>48</a:t>
            </a:r>
            <a:r>
              <a:rPr lang="zh-CN" altLang="en-US" sz="1050" dirty="0">
                <a:solidFill>
                  <a:prstClr val="black">
                    <a:lumMod val="65000"/>
                    <a:lumOff val="35000"/>
                  </a:prstClr>
                </a:solidFill>
                <a:cs typeface="+mn-ea"/>
                <a:sym typeface="+mn-lt"/>
              </a:rPr>
              <a:t>小时开始热敷。若出血的眼角有气肿，切忌擤鼻涕。如果发现患眼内有出血，或采取上述措施后疼痛不减轻、视力下降，就应该及时到医院进行全面的检查。</a:t>
            </a:r>
          </a:p>
        </p:txBody>
      </p:sp>
      <p:sp>
        <p:nvSpPr>
          <p:cNvPr id="8" name="矩形 7">
            <a:extLst>
              <a:ext uri="{FF2B5EF4-FFF2-40B4-BE49-F238E27FC236}">
                <a16:creationId xmlns:a16="http://schemas.microsoft.com/office/drawing/2014/main" xmlns="" id="{B7726A06-17D9-46A1-96DF-C66FBA730E83}"/>
              </a:ext>
            </a:extLst>
          </p:cNvPr>
          <p:cNvSpPr/>
          <p:nvPr/>
        </p:nvSpPr>
        <p:spPr>
          <a:xfrm>
            <a:off x="779256" y="1711502"/>
            <a:ext cx="5090800" cy="523220"/>
          </a:xfrm>
          <a:prstGeom prst="rect">
            <a:avLst/>
          </a:prstGeom>
          <a:noFill/>
        </p:spPr>
        <p:txBody>
          <a:bodyPr wrap="square" rtlCol="0">
            <a:spAutoFit/>
          </a:bodyPr>
          <a:lstStyle/>
          <a:p>
            <a:r>
              <a:rPr lang="zh-CN" altLang="en-US" sz="2800" dirty="0">
                <a:ln w="3175">
                  <a:solidFill>
                    <a:schemeClr val="bg1"/>
                  </a:solidFill>
                </a:ln>
                <a:solidFill>
                  <a:schemeClr val="accent3"/>
                </a:solidFill>
                <a:effectLst>
                  <a:outerShdw blurRad="38100" dist="38100" dir="2700000" algn="tl">
                    <a:srgbClr val="000000">
                      <a:alpha val="43137"/>
                    </a:srgbClr>
                  </a:outerShdw>
                </a:effectLst>
                <a:cs typeface="+mn-ea"/>
                <a:sym typeface="+mn-lt"/>
              </a:rPr>
              <a:t>眼外伤</a:t>
            </a:r>
          </a:p>
        </p:txBody>
      </p:sp>
      <p:pic>
        <p:nvPicPr>
          <p:cNvPr id="11" name="图片 10">
            <a:extLst>
              <a:ext uri="{FF2B5EF4-FFF2-40B4-BE49-F238E27FC236}">
                <a16:creationId xmlns:a16="http://schemas.microsoft.com/office/drawing/2014/main" xmlns="" id="{9B2687E8-AE74-4E24-BAF0-99138210D3B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42756" y="2408331"/>
            <a:ext cx="2625312" cy="1606992"/>
          </a:xfrm>
          <a:prstGeom prst="rect">
            <a:avLst/>
          </a:prstGeom>
          <a:effectLst>
            <a:outerShdw blurRad="50800" dist="38100" dir="2700000" algn="tl" rotWithShape="0">
              <a:prstClr val="black">
                <a:alpha val="40000"/>
              </a:prstClr>
            </a:outerShdw>
          </a:effectLst>
        </p:spPr>
      </p:pic>
      <p:pic>
        <p:nvPicPr>
          <p:cNvPr id="20" name="图片 19">
            <a:extLst>
              <a:ext uri="{FF2B5EF4-FFF2-40B4-BE49-F238E27FC236}">
                <a16:creationId xmlns:a16="http://schemas.microsoft.com/office/drawing/2014/main" xmlns="" id="{D3754B16-D6A6-4EEA-A24F-269D83A7246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68068" y="4015782"/>
            <a:ext cx="2625312" cy="1606073"/>
          </a:xfrm>
          <a:prstGeom prst="rect">
            <a:avLst/>
          </a:prstGeom>
          <a:effectLst>
            <a:outerShdw blurRad="50800" dist="38100" dir="2700000" algn="tl" rotWithShape="0">
              <a:prstClr val="black">
                <a:alpha val="40000"/>
              </a:prstClr>
            </a:outerShdw>
          </a:effectLst>
        </p:spPr>
      </p:pic>
      <p:pic>
        <p:nvPicPr>
          <p:cNvPr id="21" name="图片 20">
            <a:extLst>
              <a:ext uri="{FF2B5EF4-FFF2-40B4-BE49-F238E27FC236}">
                <a16:creationId xmlns:a16="http://schemas.microsoft.com/office/drawing/2014/main" xmlns="" id="{9739645F-34A4-40A4-A813-1A5EFB05383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096000" y="2408331"/>
            <a:ext cx="2625312" cy="1583913"/>
          </a:xfrm>
          <a:prstGeom prst="rect">
            <a:avLst/>
          </a:prstGeom>
          <a:effectLst>
            <a:outerShdw blurRad="50800" dist="38100" dir="2700000" algn="tl" rotWithShape="0">
              <a:prstClr val="black">
                <a:alpha val="40000"/>
              </a:prstClr>
            </a:outerShdw>
          </a:effectLst>
        </p:spPr>
      </p:pic>
      <p:pic>
        <p:nvPicPr>
          <p:cNvPr id="22" name="图片 21">
            <a:extLst>
              <a:ext uri="{FF2B5EF4-FFF2-40B4-BE49-F238E27FC236}">
                <a16:creationId xmlns:a16="http://schemas.microsoft.com/office/drawing/2014/main" xmlns="" id="{66449EAA-A5B2-4386-8C21-DFDCAA00343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723932" y="3992244"/>
            <a:ext cx="2620072" cy="1630071"/>
          </a:xfrm>
          <a:prstGeom prst="rect">
            <a:avLst/>
          </a:prstGeom>
          <a:effectLst>
            <a:outerShdw blurRad="50800" dist="38100" dir="2700000" algn="tl" rotWithShape="0">
              <a:prstClr val="black">
                <a:alpha val="40000"/>
              </a:prstClr>
            </a:outerShdw>
          </a:effectLst>
        </p:spPr>
      </p:pic>
      <p:sp>
        <p:nvSpPr>
          <p:cNvPr id="23" name="矩形 22">
            <a:extLst>
              <a:ext uri="{FF2B5EF4-FFF2-40B4-BE49-F238E27FC236}">
                <a16:creationId xmlns:a16="http://schemas.microsoft.com/office/drawing/2014/main" xmlns="" id="{0F7421D3-6800-412B-8B2A-025B74F9468C}"/>
              </a:ext>
            </a:extLst>
          </p:cNvPr>
          <p:cNvSpPr/>
          <p:nvPr/>
        </p:nvSpPr>
        <p:spPr>
          <a:xfrm>
            <a:off x="3465448" y="2499022"/>
            <a:ext cx="2627932" cy="1246495"/>
          </a:xfrm>
          <a:prstGeom prst="rect">
            <a:avLst/>
          </a:prstGeom>
        </p:spPr>
        <p:txBody>
          <a:bodyPr wrap="square">
            <a:spAutoFit/>
          </a:bodyPr>
          <a:lstStyle/>
          <a:p>
            <a:pPr marL="0" lvl="1">
              <a:lnSpc>
                <a:spcPct val="150000"/>
              </a:lnSpc>
              <a:spcBef>
                <a:spcPct val="20000"/>
              </a:spcBef>
              <a:defRPr/>
            </a:pPr>
            <a:r>
              <a:rPr lang="zh-CN" altLang="en-US" sz="1000" dirty="0">
                <a:solidFill>
                  <a:prstClr val="black">
                    <a:lumMod val="65000"/>
                    <a:lumOff val="35000"/>
                  </a:prstClr>
                </a:solidFill>
                <a:cs typeface="+mn-ea"/>
                <a:sym typeface="+mn-lt"/>
              </a:rPr>
              <a:t>大多由于儿童放鞭炮，以及刀剪、弹弓、玻璃等直接刺伤引起。可造成眼内组织损伤甚至脱出。特别是一些异物造成的角膜穿通伤，将大量细菌带人眼内，会发生眼内炎、全眼球炎甚至颅内感染，危及生命。</a:t>
            </a:r>
            <a:endParaRPr lang="zh-CN" altLang="en-US" sz="1050" dirty="0">
              <a:solidFill>
                <a:prstClr val="black">
                  <a:lumMod val="65000"/>
                  <a:lumOff val="35000"/>
                </a:prstClr>
              </a:solidFill>
              <a:cs typeface="+mn-ea"/>
              <a:sym typeface="+mn-lt"/>
            </a:endParaRPr>
          </a:p>
        </p:txBody>
      </p:sp>
      <p:sp>
        <p:nvSpPr>
          <p:cNvPr id="24" name="矩形 23">
            <a:extLst>
              <a:ext uri="{FF2B5EF4-FFF2-40B4-BE49-F238E27FC236}">
                <a16:creationId xmlns:a16="http://schemas.microsoft.com/office/drawing/2014/main" xmlns="" id="{EECF14A3-F645-4B7B-86AD-41851AFFFA26}"/>
              </a:ext>
            </a:extLst>
          </p:cNvPr>
          <p:cNvSpPr/>
          <p:nvPr/>
        </p:nvSpPr>
        <p:spPr>
          <a:xfrm>
            <a:off x="6096000" y="4043410"/>
            <a:ext cx="2627932" cy="1738938"/>
          </a:xfrm>
          <a:prstGeom prst="rect">
            <a:avLst/>
          </a:prstGeom>
        </p:spPr>
        <p:txBody>
          <a:bodyPr wrap="square">
            <a:spAutoFit/>
          </a:bodyPr>
          <a:lstStyle/>
          <a:p>
            <a:pPr marL="0" lvl="1">
              <a:lnSpc>
                <a:spcPct val="150000"/>
              </a:lnSpc>
              <a:spcBef>
                <a:spcPct val="20000"/>
              </a:spcBef>
              <a:defRPr/>
            </a:pPr>
            <a:r>
              <a:rPr lang="zh-CN" altLang="en-US" sz="1000" dirty="0">
                <a:solidFill>
                  <a:prstClr val="black">
                    <a:lumMod val="65000"/>
                    <a:lumOff val="35000"/>
                  </a:prstClr>
                </a:solidFill>
                <a:cs typeface="+mn-ea"/>
                <a:sym typeface="+mn-lt"/>
              </a:rPr>
              <a:t>异物入眼后，伤眼有异物感、疼痛、畏光、流泪、视力下降、结膜充血等，严重的可有角膜穿孔。</a:t>
            </a:r>
          </a:p>
          <a:p>
            <a:pPr marL="0" lvl="1">
              <a:lnSpc>
                <a:spcPct val="150000"/>
              </a:lnSpc>
              <a:spcBef>
                <a:spcPct val="20000"/>
              </a:spcBef>
              <a:defRPr/>
            </a:pPr>
            <a:r>
              <a:rPr lang="zh-CN" altLang="en-US" sz="1000" dirty="0">
                <a:solidFill>
                  <a:prstClr val="black">
                    <a:lumMod val="65000"/>
                    <a:lumOff val="35000"/>
                  </a:prstClr>
                </a:solidFill>
                <a:cs typeface="+mn-ea"/>
                <a:sym typeface="+mn-lt"/>
              </a:rPr>
              <a:t>         禁止用手揉搓。应用消毒的棉签浸生理盐水轻轻地搽去异物，然后点抗生素眼药水。若异物较深不能除去，则应请眼科医生进行处理。 </a:t>
            </a:r>
            <a:endParaRPr lang="zh-CN" altLang="en-US" sz="1050" dirty="0">
              <a:solidFill>
                <a:prstClr val="black">
                  <a:lumMod val="65000"/>
                  <a:lumOff val="35000"/>
                </a:prstClr>
              </a:solidFill>
              <a:cs typeface="+mn-ea"/>
              <a:sym typeface="+mn-lt"/>
            </a:endParaRPr>
          </a:p>
        </p:txBody>
      </p:sp>
      <p:sp>
        <p:nvSpPr>
          <p:cNvPr id="25" name="矩形 24">
            <a:extLst>
              <a:ext uri="{FF2B5EF4-FFF2-40B4-BE49-F238E27FC236}">
                <a16:creationId xmlns:a16="http://schemas.microsoft.com/office/drawing/2014/main" xmlns="" id="{9F097F3B-477E-481D-9D92-30C054C24F3A}"/>
              </a:ext>
            </a:extLst>
          </p:cNvPr>
          <p:cNvSpPr/>
          <p:nvPr/>
        </p:nvSpPr>
        <p:spPr>
          <a:xfrm>
            <a:off x="8716072" y="2499022"/>
            <a:ext cx="2627932" cy="1246495"/>
          </a:xfrm>
          <a:prstGeom prst="rect">
            <a:avLst/>
          </a:prstGeom>
        </p:spPr>
        <p:txBody>
          <a:bodyPr wrap="square">
            <a:spAutoFit/>
          </a:bodyPr>
          <a:lstStyle/>
          <a:p>
            <a:pPr marL="0" lvl="1">
              <a:lnSpc>
                <a:spcPct val="150000"/>
              </a:lnSpc>
              <a:spcBef>
                <a:spcPct val="20000"/>
              </a:spcBef>
              <a:defRPr/>
            </a:pPr>
            <a:r>
              <a:rPr lang="zh-CN" altLang="en-US" sz="1000" dirty="0">
                <a:solidFill>
                  <a:prstClr val="black">
                    <a:lumMod val="65000"/>
                    <a:lumOff val="35000"/>
                  </a:prstClr>
                </a:solidFill>
                <a:cs typeface="+mn-ea"/>
                <a:sym typeface="+mn-lt"/>
              </a:rPr>
              <a:t>由化学物品的溶液或气体接触眼部所致。可分为酸性和碱性损伤两类。碱性损伤常由氢氧化钠、生石灰、氨水等引起，由于碱能溶解脂肪和蛋白质，使化学物质很快浸入深层眼内，后果较酸性烧伤严重。</a:t>
            </a:r>
            <a:endParaRPr lang="zh-CN" altLang="en-US" sz="1050" dirty="0">
              <a:solidFill>
                <a:prstClr val="black">
                  <a:lumMod val="65000"/>
                  <a:lumOff val="35000"/>
                </a:prstClr>
              </a:solidFill>
              <a:cs typeface="+mn-ea"/>
              <a:sym typeface="+mn-lt"/>
            </a:endParaRPr>
          </a:p>
        </p:txBody>
      </p:sp>
      <p:sp>
        <p:nvSpPr>
          <p:cNvPr id="27" name="矩形 26">
            <a:extLst>
              <a:ext uri="{FF2B5EF4-FFF2-40B4-BE49-F238E27FC236}">
                <a16:creationId xmlns:a16="http://schemas.microsoft.com/office/drawing/2014/main" xmlns="" id="{ABFF3E64-FD2D-47EE-BA3E-5ED424D079B7}"/>
              </a:ext>
            </a:extLst>
          </p:cNvPr>
          <p:cNvSpPr/>
          <p:nvPr/>
        </p:nvSpPr>
        <p:spPr>
          <a:xfrm>
            <a:off x="837516" y="3645991"/>
            <a:ext cx="896399" cy="369332"/>
          </a:xfrm>
          <a:prstGeom prst="rect">
            <a:avLst/>
          </a:prstGeom>
          <a:solidFill>
            <a:srgbClr val="FF9409"/>
          </a:solidFill>
        </p:spPr>
        <p:txBody>
          <a:bodyPr wrap="none">
            <a:spAutoFit/>
          </a:bodyPr>
          <a:lstStyle/>
          <a:p>
            <a:r>
              <a:rPr lang="zh-CN" altLang="en-US" b="1" dirty="0">
                <a:solidFill>
                  <a:schemeClr val="bg1"/>
                </a:solidFill>
                <a:cs typeface="+mn-ea"/>
                <a:sym typeface="+mn-lt"/>
              </a:rPr>
              <a:t>眼挫伤</a:t>
            </a:r>
          </a:p>
        </p:txBody>
      </p:sp>
      <p:sp>
        <p:nvSpPr>
          <p:cNvPr id="28" name="矩形 27">
            <a:extLst>
              <a:ext uri="{FF2B5EF4-FFF2-40B4-BE49-F238E27FC236}">
                <a16:creationId xmlns:a16="http://schemas.microsoft.com/office/drawing/2014/main" xmlns="" id="{7462F3BC-FF86-493C-871D-C412FFDE4846}"/>
              </a:ext>
            </a:extLst>
          </p:cNvPr>
          <p:cNvSpPr/>
          <p:nvPr/>
        </p:nvSpPr>
        <p:spPr>
          <a:xfrm>
            <a:off x="3465448" y="4015323"/>
            <a:ext cx="1197764" cy="369332"/>
          </a:xfrm>
          <a:prstGeom prst="rect">
            <a:avLst/>
          </a:prstGeom>
          <a:solidFill>
            <a:srgbClr val="FF9409"/>
          </a:solidFill>
        </p:spPr>
        <p:txBody>
          <a:bodyPr wrap="none">
            <a:spAutoFit/>
          </a:bodyPr>
          <a:lstStyle/>
          <a:p>
            <a:r>
              <a:rPr lang="zh-CN" altLang="en-US" b="1" dirty="0">
                <a:solidFill>
                  <a:schemeClr val="bg1"/>
                </a:solidFill>
                <a:cs typeface="+mn-ea"/>
                <a:sym typeface="+mn-lt"/>
              </a:rPr>
              <a:t>眼穿通伤 </a:t>
            </a:r>
          </a:p>
        </p:txBody>
      </p:sp>
      <p:sp>
        <p:nvSpPr>
          <p:cNvPr id="29" name="矩形 28">
            <a:extLst>
              <a:ext uri="{FF2B5EF4-FFF2-40B4-BE49-F238E27FC236}">
                <a16:creationId xmlns:a16="http://schemas.microsoft.com/office/drawing/2014/main" xmlns="" id="{C6D671FC-230A-4B45-AE8A-0706067E2777}"/>
              </a:ext>
            </a:extLst>
          </p:cNvPr>
          <p:cNvSpPr/>
          <p:nvPr/>
        </p:nvSpPr>
        <p:spPr>
          <a:xfrm>
            <a:off x="6096000" y="3627948"/>
            <a:ext cx="1197764" cy="369332"/>
          </a:xfrm>
          <a:prstGeom prst="rect">
            <a:avLst/>
          </a:prstGeom>
          <a:solidFill>
            <a:srgbClr val="FF9409"/>
          </a:solidFill>
        </p:spPr>
        <p:txBody>
          <a:bodyPr wrap="none">
            <a:spAutoFit/>
          </a:bodyPr>
          <a:lstStyle/>
          <a:p>
            <a:r>
              <a:rPr lang="zh-CN" altLang="en-US" b="1" dirty="0">
                <a:solidFill>
                  <a:schemeClr val="bg1"/>
                </a:solidFill>
                <a:cs typeface="+mn-ea"/>
                <a:sym typeface="+mn-lt"/>
              </a:rPr>
              <a:t>眼异物伤 </a:t>
            </a:r>
          </a:p>
        </p:txBody>
      </p:sp>
      <p:sp>
        <p:nvSpPr>
          <p:cNvPr id="30" name="矩形 29">
            <a:extLst>
              <a:ext uri="{FF2B5EF4-FFF2-40B4-BE49-F238E27FC236}">
                <a16:creationId xmlns:a16="http://schemas.microsoft.com/office/drawing/2014/main" xmlns="" id="{58CF9EDB-E5CD-4533-9090-6970F467C869}"/>
              </a:ext>
            </a:extLst>
          </p:cNvPr>
          <p:cNvSpPr/>
          <p:nvPr/>
        </p:nvSpPr>
        <p:spPr>
          <a:xfrm>
            <a:off x="8721312" y="3992244"/>
            <a:ext cx="1133644" cy="369332"/>
          </a:xfrm>
          <a:prstGeom prst="rect">
            <a:avLst/>
          </a:prstGeom>
          <a:solidFill>
            <a:srgbClr val="FF9409"/>
          </a:solidFill>
        </p:spPr>
        <p:txBody>
          <a:bodyPr wrap="none">
            <a:spAutoFit/>
          </a:bodyPr>
          <a:lstStyle/>
          <a:p>
            <a:r>
              <a:rPr lang="zh-CN" altLang="en-US" b="1" dirty="0">
                <a:solidFill>
                  <a:schemeClr val="bg1"/>
                </a:solidFill>
                <a:cs typeface="+mn-ea"/>
                <a:sym typeface="+mn-lt"/>
              </a:rPr>
              <a:t>眼化学伤</a:t>
            </a:r>
          </a:p>
        </p:txBody>
      </p:sp>
    </p:spTree>
    <p:extLst>
      <p:ext uri="{BB962C8B-B14F-4D97-AF65-F5344CB8AC3E}">
        <p14:creationId xmlns:p14="http://schemas.microsoft.com/office/powerpoint/2010/main" val="37688883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800" fill="hold"/>
                                        <p:tgtEl>
                                          <p:spTgt spid="8"/>
                                        </p:tgtEl>
                                        <p:attrNameLst>
                                          <p:attrName>ppt_x</p:attrName>
                                        </p:attrNameLst>
                                      </p:cBhvr>
                                      <p:tavLst>
                                        <p:tav tm="0">
                                          <p:val>
                                            <p:strVal val="#ppt_x"/>
                                          </p:val>
                                        </p:tav>
                                        <p:tav tm="100000">
                                          <p:val>
                                            <p:strVal val="#ppt_x"/>
                                          </p:val>
                                        </p:tav>
                                      </p:tavLst>
                                    </p:anim>
                                    <p:anim calcmode="lin" valueType="num">
                                      <p:cBhvr additive="base">
                                        <p:cTn id="8" dur="8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800"/>
                            </p:stCondLst>
                            <p:childTnLst>
                              <p:par>
                                <p:cTn id="10" presetID="2" presetClass="entr" presetSubtype="4"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300"/>
                            </p:stCondLst>
                            <p:childTnLst>
                              <p:par>
                                <p:cTn id="15" presetID="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childTnLst>
                          </p:cTn>
                        </p:par>
                        <p:par>
                          <p:cTn id="19" fill="hold">
                            <p:stCondLst>
                              <p:cond delay="1800"/>
                            </p:stCondLst>
                            <p:childTnLst>
                              <p:par>
                                <p:cTn id="20" presetID="2" presetClass="entr" presetSubtype="4"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ppt_x"/>
                                          </p:val>
                                        </p:tav>
                                        <p:tav tm="100000">
                                          <p:val>
                                            <p:strVal val="#ppt_x"/>
                                          </p:val>
                                        </p:tav>
                                      </p:tavLst>
                                    </p:anim>
                                    <p:anim calcmode="lin" valueType="num">
                                      <p:cBhvr additive="base">
                                        <p:cTn id="23" dur="500" fill="hold"/>
                                        <p:tgtEl>
                                          <p:spTgt spid="21"/>
                                        </p:tgtEl>
                                        <p:attrNameLst>
                                          <p:attrName>ppt_y</p:attrName>
                                        </p:attrNameLst>
                                      </p:cBhvr>
                                      <p:tavLst>
                                        <p:tav tm="0">
                                          <p:val>
                                            <p:strVal val="1+#ppt_h/2"/>
                                          </p:val>
                                        </p:tav>
                                        <p:tav tm="100000">
                                          <p:val>
                                            <p:strVal val="#ppt_y"/>
                                          </p:val>
                                        </p:tav>
                                      </p:tavLst>
                                    </p:anim>
                                  </p:childTnLst>
                                </p:cTn>
                              </p:par>
                            </p:childTnLst>
                          </p:cTn>
                        </p:par>
                        <p:par>
                          <p:cTn id="24" fill="hold">
                            <p:stCondLst>
                              <p:cond delay="2300"/>
                            </p:stCondLst>
                            <p:childTnLst>
                              <p:par>
                                <p:cTn id="25" presetID="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800"/>
                            </p:stCondLst>
                            <p:childTnLst>
                              <p:par>
                                <p:cTn id="30" presetID="10" presetClass="entr" presetSubtype="0"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par>
                          <p:cTn id="33" fill="hold">
                            <p:stCondLst>
                              <p:cond delay="3300"/>
                            </p:stCondLst>
                            <p:childTnLst>
                              <p:par>
                                <p:cTn id="34" presetID="10"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childTnLst>
                          </p:cTn>
                        </p:par>
                        <p:par>
                          <p:cTn id="37" fill="hold">
                            <p:stCondLst>
                              <p:cond delay="3800"/>
                            </p:stCondLst>
                            <p:childTnLst>
                              <p:par>
                                <p:cTn id="38" presetID="10" presetClass="entr" presetSubtype="0"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childTnLst>
                                </p:cTn>
                              </p:par>
                            </p:childTnLst>
                          </p:cTn>
                        </p:par>
                        <p:par>
                          <p:cTn id="41" fill="hold">
                            <p:stCondLst>
                              <p:cond delay="4300"/>
                            </p:stCondLst>
                            <p:childTnLst>
                              <p:par>
                                <p:cTn id="42" presetID="10" presetClass="entr" presetSubtype="0"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500"/>
                                        <p:tgtEl>
                                          <p:spTgt spid="30"/>
                                        </p:tgtEl>
                                      </p:cBhvr>
                                    </p:animEffect>
                                  </p:childTnLst>
                                </p:cTn>
                              </p:par>
                            </p:childTnLst>
                          </p:cTn>
                        </p:par>
                        <p:par>
                          <p:cTn id="45" fill="hold">
                            <p:stCondLst>
                              <p:cond delay="4800"/>
                            </p:stCondLst>
                            <p:childTnLst>
                              <p:par>
                                <p:cTn id="46" presetID="42" presetClass="entr" presetSubtype="0" fill="hold" grpId="0"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1000"/>
                                        <p:tgtEl>
                                          <p:spTgt spid="5"/>
                                        </p:tgtEl>
                                      </p:cBhvr>
                                    </p:animEffect>
                                    <p:anim calcmode="lin" valueType="num">
                                      <p:cBhvr>
                                        <p:cTn id="49" dur="1000" fill="hold"/>
                                        <p:tgtEl>
                                          <p:spTgt spid="5"/>
                                        </p:tgtEl>
                                        <p:attrNameLst>
                                          <p:attrName>ppt_x</p:attrName>
                                        </p:attrNameLst>
                                      </p:cBhvr>
                                      <p:tavLst>
                                        <p:tav tm="0">
                                          <p:val>
                                            <p:strVal val="#ppt_x"/>
                                          </p:val>
                                        </p:tav>
                                        <p:tav tm="100000">
                                          <p:val>
                                            <p:strVal val="#ppt_x"/>
                                          </p:val>
                                        </p:tav>
                                      </p:tavLst>
                                    </p:anim>
                                    <p:anim calcmode="lin" valueType="num">
                                      <p:cBhvr>
                                        <p:cTn id="50" dur="1000" fill="hold"/>
                                        <p:tgtEl>
                                          <p:spTgt spid="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1000"/>
                                        <p:tgtEl>
                                          <p:spTgt spid="25"/>
                                        </p:tgtEl>
                                      </p:cBhvr>
                                    </p:animEffect>
                                    <p:anim calcmode="lin" valueType="num">
                                      <p:cBhvr>
                                        <p:cTn id="64" dur="1000" fill="hold"/>
                                        <p:tgtEl>
                                          <p:spTgt spid="25"/>
                                        </p:tgtEl>
                                        <p:attrNameLst>
                                          <p:attrName>ppt_x</p:attrName>
                                        </p:attrNameLst>
                                      </p:cBhvr>
                                      <p:tavLst>
                                        <p:tav tm="0">
                                          <p:val>
                                            <p:strVal val="#ppt_x"/>
                                          </p:val>
                                        </p:tav>
                                        <p:tav tm="100000">
                                          <p:val>
                                            <p:strVal val="#ppt_x"/>
                                          </p:val>
                                        </p:tav>
                                      </p:tavLst>
                                    </p:anim>
                                    <p:anim calcmode="lin" valueType="num">
                                      <p:cBhvr>
                                        <p:cTn id="6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23" grpId="0"/>
      <p:bldP spid="24" grpId="0"/>
      <p:bldP spid="25" grpId="0"/>
      <p:bldP spid="27" grpId="0" animBg="1"/>
      <p:bldP spid="28" grpId="0" animBg="1"/>
      <p:bldP spid="29" grpId="0" animBg="1"/>
      <p:bldP spid="3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CC1B1ED9-9F3D-473C-8578-333C196D393A}"/>
              </a:ext>
            </a:extLst>
          </p:cNvPr>
          <p:cNvSpPr/>
          <p:nvPr/>
        </p:nvSpPr>
        <p:spPr>
          <a:xfrm>
            <a:off x="779256" y="2289175"/>
            <a:ext cx="6472444" cy="3877985"/>
          </a:xfrm>
          <a:prstGeom prst="rect">
            <a:avLst/>
          </a:prstGeom>
        </p:spPr>
        <p:txBody>
          <a:bodyPr wrap="square">
            <a:spAutoFit/>
          </a:bodyPr>
          <a:lstStyle/>
          <a:p>
            <a:pPr marL="0" lvl="1">
              <a:lnSpc>
                <a:spcPct val="150000"/>
              </a:lnSpc>
              <a:spcBef>
                <a:spcPct val="20000"/>
              </a:spcBef>
              <a:defRPr/>
            </a:pPr>
            <a:r>
              <a:rPr lang="zh-CN" altLang="en-US" sz="1400" dirty="0">
                <a:solidFill>
                  <a:prstClr val="black">
                    <a:lumMod val="65000"/>
                    <a:lumOff val="35000"/>
                  </a:prstClr>
                </a:solidFill>
                <a:cs typeface="+mn-ea"/>
                <a:sym typeface="+mn-lt"/>
              </a:rPr>
              <a:t>成年人全身血容量约为</a:t>
            </a:r>
            <a:r>
              <a:rPr lang="en-US" altLang="zh-CN" sz="1400" dirty="0">
                <a:solidFill>
                  <a:prstClr val="black">
                    <a:lumMod val="65000"/>
                    <a:lumOff val="35000"/>
                  </a:prstClr>
                </a:solidFill>
                <a:cs typeface="+mn-ea"/>
                <a:sym typeface="+mn-lt"/>
              </a:rPr>
              <a:t>4000</a:t>
            </a:r>
            <a:r>
              <a:rPr lang="zh-CN" altLang="en-US" sz="1400" dirty="0">
                <a:solidFill>
                  <a:prstClr val="black">
                    <a:lumMod val="65000"/>
                    <a:lumOff val="35000"/>
                  </a:prstClr>
                </a:solidFill>
                <a:cs typeface="+mn-ea"/>
                <a:sym typeface="+mn-lt"/>
              </a:rPr>
              <a:t>～</a:t>
            </a:r>
            <a:r>
              <a:rPr lang="en-US" altLang="zh-CN" sz="1400" dirty="0">
                <a:solidFill>
                  <a:prstClr val="black">
                    <a:lumMod val="65000"/>
                    <a:lumOff val="35000"/>
                  </a:prstClr>
                </a:solidFill>
                <a:cs typeface="+mn-ea"/>
                <a:sym typeface="+mn-lt"/>
              </a:rPr>
              <a:t>5000ml</a:t>
            </a:r>
            <a:r>
              <a:rPr lang="zh-CN" altLang="en-US" sz="1400" dirty="0">
                <a:solidFill>
                  <a:prstClr val="black">
                    <a:lumMod val="65000"/>
                    <a:lumOff val="35000"/>
                  </a:prstClr>
                </a:solidFill>
                <a:cs typeface="+mn-ea"/>
                <a:sym typeface="+mn-lt"/>
              </a:rPr>
              <a:t>，如出血达到</a:t>
            </a:r>
            <a:r>
              <a:rPr lang="en-US" altLang="zh-CN" sz="1400" dirty="0">
                <a:solidFill>
                  <a:prstClr val="black">
                    <a:lumMod val="65000"/>
                    <a:lumOff val="35000"/>
                  </a:prstClr>
                </a:solidFill>
                <a:cs typeface="+mn-ea"/>
                <a:sym typeface="+mn-lt"/>
              </a:rPr>
              <a:t>800</a:t>
            </a:r>
            <a:r>
              <a:rPr lang="zh-CN" altLang="en-US" sz="1400" dirty="0">
                <a:solidFill>
                  <a:prstClr val="black">
                    <a:lumMod val="65000"/>
                    <a:lumOff val="35000"/>
                  </a:prstClr>
                </a:solidFill>
                <a:cs typeface="+mn-ea"/>
                <a:sym typeface="+mn-lt"/>
              </a:rPr>
              <a:t>～</a:t>
            </a:r>
            <a:r>
              <a:rPr lang="en-US" altLang="zh-CN" sz="1400" dirty="0">
                <a:solidFill>
                  <a:prstClr val="black">
                    <a:lumMod val="65000"/>
                    <a:lumOff val="35000"/>
                  </a:prstClr>
                </a:solidFill>
                <a:cs typeface="+mn-ea"/>
                <a:sym typeface="+mn-lt"/>
              </a:rPr>
              <a:t>1000ml</a:t>
            </a:r>
            <a:r>
              <a:rPr lang="zh-CN" altLang="en-US" sz="1400" dirty="0">
                <a:solidFill>
                  <a:prstClr val="black">
                    <a:lumMod val="65000"/>
                    <a:lumOff val="35000"/>
                  </a:prstClr>
                </a:solidFill>
                <a:cs typeface="+mn-ea"/>
                <a:sym typeface="+mn-lt"/>
              </a:rPr>
              <a:t>，就有危险。</a:t>
            </a:r>
          </a:p>
          <a:p>
            <a:pPr marL="0" lvl="1">
              <a:lnSpc>
                <a:spcPct val="150000"/>
              </a:lnSpc>
              <a:spcBef>
                <a:spcPct val="20000"/>
              </a:spcBef>
              <a:defRPr/>
            </a:pPr>
            <a:r>
              <a:rPr lang="zh-CN" altLang="en-US" b="1" dirty="0">
                <a:solidFill>
                  <a:schemeClr val="accent6"/>
                </a:solidFill>
                <a:cs typeface="+mn-ea"/>
                <a:sym typeface="+mn-lt"/>
              </a:rPr>
              <a:t>临床表现：</a:t>
            </a:r>
            <a:endParaRPr lang="en-US" altLang="zh-CN" b="1" dirty="0">
              <a:solidFill>
                <a:schemeClr val="accent6"/>
              </a:solidFill>
              <a:cs typeface="+mn-ea"/>
              <a:sym typeface="+mn-lt"/>
            </a:endParaRPr>
          </a:p>
          <a:p>
            <a:pPr marL="0" lvl="1">
              <a:lnSpc>
                <a:spcPct val="150000"/>
              </a:lnSpc>
              <a:spcBef>
                <a:spcPct val="20000"/>
              </a:spcBef>
              <a:defRPr/>
            </a:pPr>
            <a:r>
              <a:rPr lang="zh-CN" altLang="en-US" sz="1400" dirty="0">
                <a:solidFill>
                  <a:prstClr val="black">
                    <a:lumMod val="65000"/>
                    <a:lumOff val="35000"/>
                  </a:prstClr>
                </a:solidFill>
                <a:cs typeface="+mn-ea"/>
                <a:sym typeface="+mn-lt"/>
              </a:rPr>
              <a:t>头晕、眼花、面色苍白、出冷汗、四肢发冷、呼吸急迫、口唇紫绀、心慌等、严重者可进入休克状态。</a:t>
            </a:r>
          </a:p>
          <a:p>
            <a:pPr marL="0" lvl="1">
              <a:lnSpc>
                <a:spcPct val="150000"/>
              </a:lnSpc>
              <a:spcBef>
                <a:spcPct val="20000"/>
              </a:spcBef>
              <a:defRPr/>
            </a:pPr>
            <a:r>
              <a:rPr lang="zh-CN" altLang="en-US" b="1" dirty="0">
                <a:solidFill>
                  <a:schemeClr val="accent6"/>
                </a:solidFill>
                <a:cs typeface="+mn-ea"/>
                <a:sym typeface="+mn-lt"/>
              </a:rPr>
              <a:t>出血的种类</a:t>
            </a:r>
          </a:p>
          <a:p>
            <a:pPr marL="0" lvl="1">
              <a:lnSpc>
                <a:spcPct val="150000"/>
              </a:lnSpc>
              <a:spcBef>
                <a:spcPct val="20000"/>
              </a:spcBef>
              <a:defRPr/>
            </a:pPr>
            <a:r>
              <a:rPr lang="en-US" altLang="zh-CN" sz="1400" dirty="0">
                <a:solidFill>
                  <a:prstClr val="black">
                    <a:lumMod val="65000"/>
                    <a:lumOff val="35000"/>
                  </a:prstClr>
                </a:solidFill>
                <a:cs typeface="+mn-ea"/>
                <a:sym typeface="+mn-lt"/>
              </a:rPr>
              <a:t>1</a:t>
            </a:r>
            <a:r>
              <a:rPr lang="zh-CN" altLang="en-US" sz="1400" dirty="0">
                <a:solidFill>
                  <a:prstClr val="black">
                    <a:lumMod val="65000"/>
                    <a:lumOff val="35000"/>
                  </a:prstClr>
                </a:solidFill>
                <a:cs typeface="+mn-ea"/>
                <a:sym typeface="+mn-lt"/>
              </a:rPr>
              <a:t>、动脉出血：鲜红色，压力高呈喷泉状，随心脏搏动向外射出，发生在近心端。</a:t>
            </a:r>
          </a:p>
          <a:p>
            <a:pPr marL="0" lvl="1">
              <a:lnSpc>
                <a:spcPct val="150000"/>
              </a:lnSpc>
              <a:spcBef>
                <a:spcPct val="20000"/>
              </a:spcBef>
              <a:defRPr/>
            </a:pPr>
            <a:r>
              <a:rPr lang="en-US" altLang="zh-CN" sz="1400" dirty="0">
                <a:solidFill>
                  <a:prstClr val="black">
                    <a:lumMod val="65000"/>
                    <a:lumOff val="35000"/>
                  </a:prstClr>
                </a:solidFill>
                <a:cs typeface="+mn-ea"/>
                <a:sym typeface="+mn-lt"/>
              </a:rPr>
              <a:t>2</a:t>
            </a:r>
            <a:r>
              <a:rPr lang="zh-CN" altLang="en-US" sz="1400" dirty="0">
                <a:solidFill>
                  <a:prstClr val="black">
                    <a:lumMod val="65000"/>
                    <a:lumOff val="35000"/>
                  </a:prstClr>
                </a:solidFill>
                <a:cs typeface="+mn-ea"/>
                <a:sym typeface="+mn-lt"/>
              </a:rPr>
              <a:t>、静脉出血：暗红色，不间断、均匀、缓慢的流出，发生在远心端。</a:t>
            </a:r>
          </a:p>
          <a:p>
            <a:pPr marL="0" lvl="1">
              <a:lnSpc>
                <a:spcPct val="150000"/>
              </a:lnSpc>
              <a:spcBef>
                <a:spcPct val="20000"/>
              </a:spcBef>
              <a:defRPr/>
            </a:pPr>
            <a:r>
              <a:rPr lang="en-US" altLang="zh-CN" sz="1400" dirty="0">
                <a:solidFill>
                  <a:prstClr val="black">
                    <a:lumMod val="65000"/>
                    <a:lumOff val="35000"/>
                  </a:prstClr>
                </a:solidFill>
                <a:cs typeface="+mn-ea"/>
                <a:sym typeface="+mn-lt"/>
              </a:rPr>
              <a:t>3</a:t>
            </a:r>
            <a:r>
              <a:rPr lang="zh-CN" altLang="en-US" sz="1400" dirty="0">
                <a:solidFill>
                  <a:prstClr val="black">
                    <a:lumMod val="65000"/>
                    <a:lumOff val="35000"/>
                  </a:prstClr>
                </a:solidFill>
                <a:cs typeface="+mn-ea"/>
                <a:sym typeface="+mn-lt"/>
              </a:rPr>
              <a:t>、毛细血管出血：血液呈整个创面外渗，创面上有许多细小血滴，可自行凝固。</a:t>
            </a:r>
          </a:p>
          <a:p>
            <a:pPr marL="0" lvl="1">
              <a:lnSpc>
                <a:spcPct val="150000"/>
              </a:lnSpc>
              <a:spcBef>
                <a:spcPct val="20000"/>
              </a:spcBef>
              <a:defRPr/>
            </a:pPr>
            <a:endParaRPr lang="zh-CN" altLang="en-US" sz="1400" dirty="0">
              <a:solidFill>
                <a:prstClr val="black">
                  <a:lumMod val="65000"/>
                  <a:lumOff val="35000"/>
                </a:prstClr>
              </a:solidFill>
              <a:cs typeface="+mn-ea"/>
              <a:sym typeface="+mn-lt"/>
            </a:endParaRPr>
          </a:p>
          <a:p>
            <a:pPr marL="0" lvl="1">
              <a:lnSpc>
                <a:spcPct val="150000"/>
              </a:lnSpc>
              <a:spcBef>
                <a:spcPct val="20000"/>
              </a:spcBef>
              <a:defRPr/>
            </a:pPr>
            <a:endParaRPr lang="zh-CN" altLang="en-US" sz="1400" dirty="0">
              <a:solidFill>
                <a:prstClr val="black">
                  <a:lumMod val="65000"/>
                  <a:lumOff val="35000"/>
                </a:prstClr>
              </a:solidFill>
              <a:cs typeface="+mn-ea"/>
              <a:sym typeface="+mn-lt"/>
            </a:endParaRPr>
          </a:p>
        </p:txBody>
      </p:sp>
      <p:sp>
        <p:nvSpPr>
          <p:cNvPr id="8" name="矩形 7">
            <a:extLst>
              <a:ext uri="{FF2B5EF4-FFF2-40B4-BE49-F238E27FC236}">
                <a16:creationId xmlns:a16="http://schemas.microsoft.com/office/drawing/2014/main" xmlns="" id="{B7726A06-17D9-46A1-96DF-C66FBA730E83}"/>
              </a:ext>
            </a:extLst>
          </p:cNvPr>
          <p:cNvSpPr/>
          <p:nvPr/>
        </p:nvSpPr>
        <p:spPr>
          <a:xfrm>
            <a:off x="779256" y="1711502"/>
            <a:ext cx="5090800" cy="523220"/>
          </a:xfrm>
          <a:prstGeom prst="rect">
            <a:avLst/>
          </a:prstGeom>
          <a:noFill/>
        </p:spPr>
        <p:txBody>
          <a:bodyPr wrap="square" rtlCol="0">
            <a:spAutoFit/>
          </a:bodyPr>
          <a:lstStyle/>
          <a:p>
            <a:r>
              <a:rPr lang="zh-CN" altLang="en-US" sz="2800" dirty="0">
                <a:ln w="3175">
                  <a:solidFill>
                    <a:schemeClr val="bg1"/>
                  </a:solidFill>
                </a:ln>
                <a:solidFill>
                  <a:schemeClr val="accent3"/>
                </a:solidFill>
                <a:effectLst>
                  <a:outerShdw blurRad="38100" dist="38100" dir="2700000" algn="tl">
                    <a:srgbClr val="000000">
                      <a:alpha val="43137"/>
                    </a:srgbClr>
                  </a:outerShdw>
                </a:effectLst>
                <a:cs typeface="+mn-ea"/>
                <a:sym typeface="+mn-lt"/>
              </a:rPr>
              <a:t>止血</a:t>
            </a:r>
          </a:p>
        </p:txBody>
      </p:sp>
      <p:grpSp>
        <p:nvGrpSpPr>
          <p:cNvPr id="9" name="组合 8">
            <a:extLst>
              <a:ext uri="{FF2B5EF4-FFF2-40B4-BE49-F238E27FC236}">
                <a16:creationId xmlns:a16="http://schemas.microsoft.com/office/drawing/2014/main" xmlns="" id="{F5822BE6-89C7-4979-8AF7-25199622BA34}"/>
              </a:ext>
            </a:extLst>
          </p:cNvPr>
          <p:cNvGrpSpPr/>
          <p:nvPr/>
        </p:nvGrpSpPr>
        <p:grpSpPr>
          <a:xfrm>
            <a:off x="7620000" y="1700213"/>
            <a:ext cx="3370078" cy="3861547"/>
            <a:chOff x="3462523" y="2584978"/>
            <a:chExt cx="3370078" cy="3861547"/>
          </a:xfrm>
          <a:effectLst>
            <a:outerShdw blurRad="50800" dist="38100" dir="2700000" algn="tl" rotWithShape="0">
              <a:prstClr val="black">
                <a:alpha val="40000"/>
              </a:prstClr>
            </a:outerShdw>
          </a:effectLst>
        </p:grpSpPr>
        <p:pic>
          <p:nvPicPr>
            <p:cNvPr id="7" name="图片 6">
              <a:extLst>
                <a:ext uri="{FF2B5EF4-FFF2-40B4-BE49-F238E27FC236}">
                  <a16:creationId xmlns:a16="http://schemas.microsoft.com/office/drawing/2014/main" xmlns="" id="{3CBD169C-E8DF-4AE5-952C-39C881DF57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62523" y="2584978"/>
              <a:ext cx="3370078" cy="3861547"/>
            </a:xfrm>
            <a:prstGeom prst="rect">
              <a:avLst/>
            </a:prstGeom>
          </p:spPr>
        </p:pic>
        <p:pic>
          <p:nvPicPr>
            <p:cNvPr id="6" name="Picture 7">
              <a:extLst>
                <a:ext uri="{FF2B5EF4-FFF2-40B4-BE49-F238E27FC236}">
                  <a16:creationId xmlns:a16="http://schemas.microsoft.com/office/drawing/2014/main" xmlns="" id="{13060AF4-3D21-4C4D-B64A-14FB13735D2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782889" y="3386057"/>
              <a:ext cx="1313111" cy="2781103"/>
            </a:xfrm>
            <a:prstGeom prst="rect">
              <a:avLst/>
            </a:prstGeom>
            <a:noFill/>
          </p:spPr>
        </p:pic>
      </p:grpSp>
    </p:spTree>
    <p:extLst>
      <p:ext uri="{BB962C8B-B14F-4D97-AF65-F5344CB8AC3E}">
        <p14:creationId xmlns:p14="http://schemas.microsoft.com/office/powerpoint/2010/main" val="30350411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800"/>
                                        <p:tgtEl>
                                          <p:spTgt spid="5"/>
                                        </p:tgtEl>
                                      </p:cBhvr>
                                    </p:animEffect>
                                  </p:childTnLst>
                                </p:cTn>
                              </p:par>
                            </p:childTnLst>
                          </p:cTn>
                        </p:par>
                        <p:par>
                          <p:cTn id="13" fill="hold">
                            <p:stCondLst>
                              <p:cond delay="1300"/>
                            </p:stCondLst>
                            <p:childTnLst>
                              <p:par>
                                <p:cTn id="14" presetID="2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89EBC2B6-5D3E-4B7C-B783-07484EC1F9EE}"/>
              </a:ext>
            </a:extLst>
          </p:cNvPr>
          <p:cNvSpPr/>
          <p:nvPr/>
        </p:nvSpPr>
        <p:spPr>
          <a:xfrm>
            <a:off x="779256" y="1711502"/>
            <a:ext cx="5090800" cy="523220"/>
          </a:xfrm>
          <a:prstGeom prst="rect">
            <a:avLst/>
          </a:prstGeom>
          <a:noFill/>
        </p:spPr>
        <p:txBody>
          <a:bodyPr wrap="square" rtlCol="0">
            <a:spAutoFit/>
          </a:bodyPr>
          <a:lstStyle/>
          <a:p>
            <a:r>
              <a:rPr lang="zh-CN" altLang="en-US" sz="2800" dirty="0">
                <a:ln w="3175">
                  <a:solidFill>
                    <a:schemeClr val="bg1"/>
                  </a:solidFill>
                </a:ln>
                <a:solidFill>
                  <a:schemeClr val="accent3"/>
                </a:solidFill>
                <a:effectLst>
                  <a:outerShdw blurRad="38100" dist="38100" dir="2700000" algn="tl">
                    <a:srgbClr val="000000">
                      <a:alpha val="43137"/>
                    </a:srgbClr>
                  </a:outerShdw>
                </a:effectLst>
                <a:cs typeface="+mn-ea"/>
                <a:sym typeface="+mn-lt"/>
              </a:rPr>
              <a:t>止血方法</a:t>
            </a:r>
          </a:p>
        </p:txBody>
      </p:sp>
      <p:pic>
        <p:nvPicPr>
          <p:cNvPr id="5" name="图片 4">
            <a:extLst>
              <a:ext uri="{FF2B5EF4-FFF2-40B4-BE49-F238E27FC236}">
                <a16:creationId xmlns:a16="http://schemas.microsoft.com/office/drawing/2014/main" xmlns="" id="{EDE84B98-18B3-4D8E-AFBB-3F5EF2FCC38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39100" y="2908639"/>
            <a:ext cx="2565400" cy="1517584"/>
          </a:xfrm>
          <a:prstGeom prst="rect">
            <a:avLst/>
          </a:prstGeom>
          <a:effectLst>
            <a:outerShdw blurRad="50800" dist="38100" dir="2700000" algn="tl" rotWithShape="0">
              <a:prstClr val="black">
                <a:alpha val="40000"/>
              </a:prstClr>
            </a:outerShdw>
          </a:effectLst>
        </p:spPr>
      </p:pic>
      <p:pic>
        <p:nvPicPr>
          <p:cNvPr id="6" name="图片 5">
            <a:extLst>
              <a:ext uri="{FF2B5EF4-FFF2-40B4-BE49-F238E27FC236}">
                <a16:creationId xmlns:a16="http://schemas.microsoft.com/office/drawing/2014/main" xmlns="" id="{578155B5-DA03-4D1F-83A0-83007C4E327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4901" b="9713"/>
          <a:stretch/>
        </p:blipFill>
        <p:spPr>
          <a:xfrm>
            <a:off x="4829348" y="2902597"/>
            <a:ext cx="2557376" cy="1517517"/>
          </a:xfrm>
          <a:prstGeom prst="rect">
            <a:avLst/>
          </a:prstGeom>
          <a:effectLst>
            <a:outerShdw blurRad="50800" dist="38100" dir="2700000" algn="tl" rotWithShape="0">
              <a:prstClr val="black">
                <a:alpha val="40000"/>
              </a:prstClr>
            </a:outerShdw>
          </a:effectLst>
        </p:spPr>
      </p:pic>
      <p:pic>
        <p:nvPicPr>
          <p:cNvPr id="8" name="图片 7">
            <a:extLst>
              <a:ext uri="{FF2B5EF4-FFF2-40B4-BE49-F238E27FC236}">
                <a16:creationId xmlns:a16="http://schemas.microsoft.com/office/drawing/2014/main" xmlns="" id="{4CB7E68C-2AA0-461F-A710-F1194FD683FF}"/>
              </a:ext>
            </a:extLst>
          </p:cNvPr>
          <p:cNvPicPr>
            <a:picLocks noChangeAspect="1"/>
          </p:cNvPicPr>
          <p:nvPr/>
        </p:nvPicPr>
        <p:blipFill>
          <a:blip r:embed="rId4"/>
          <a:stretch>
            <a:fillRect/>
          </a:stretch>
        </p:blipFill>
        <p:spPr>
          <a:xfrm>
            <a:off x="1369771" y="2908638"/>
            <a:ext cx="2783129" cy="1517584"/>
          </a:xfrm>
          <a:prstGeom prst="rect">
            <a:avLst/>
          </a:prstGeom>
          <a:effectLst>
            <a:outerShdw blurRad="50800" dist="38100" dir="2700000" algn="tl" rotWithShape="0">
              <a:prstClr val="black">
                <a:alpha val="40000"/>
              </a:prstClr>
            </a:outerShdw>
          </a:effectLst>
        </p:spPr>
      </p:pic>
      <p:sp>
        <p:nvSpPr>
          <p:cNvPr id="11" name="矩形 10">
            <a:extLst>
              <a:ext uri="{FF2B5EF4-FFF2-40B4-BE49-F238E27FC236}">
                <a16:creationId xmlns:a16="http://schemas.microsoft.com/office/drawing/2014/main" xmlns="" id="{44CB483B-F9CD-4583-9A1E-BF161D041E67}"/>
              </a:ext>
            </a:extLst>
          </p:cNvPr>
          <p:cNvSpPr/>
          <p:nvPr/>
        </p:nvSpPr>
        <p:spPr>
          <a:xfrm>
            <a:off x="1369771" y="4426222"/>
            <a:ext cx="2783129" cy="1028295"/>
          </a:xfrm>
          <a:prstGeom prst="rect">
            <a:avLst/>
          </a:prstGeom>
          <a:solidFill>
            <a:srgbClr val="FF9409">
              <a:alpha val="68000"/>
            </a:srgbClr>
          </a:solidFill>
          <a:effectLst>
            <a:outerShdw blurRad="50800" dist="38100" dir="2700000" algn="tl" rotWithShape="0">
              <a:prstClr val="black">
                <a:alpha val="40000"/>
              </a:prstClr>
            </a:outerShdw>
          </a:effectLst>
        </p:spPr>
        <p:txBody>
          <a:bodyPr wrap="square">
            <a:noAutofit/>
          </a:bodyPr>
          <a:lstStyle/>
          <a:p>
            <a:pPr marL="0" lvl="1">
              <a:lnSpc>
                <a:spcPct val="150000"/>
              </a:lnSpc>
              <a:spcBef>
                <a:spcPct val="20000"/>
              </a:spcBef>
              <a:defRPr/>
            </a:pPr>
            <a:r>
              <a:rPr lang="zh-CN" altLang="en-US" sz="1400" dirty="0">
                <a:solidFill>
                  <a:prstClr val="black">
                    <a:lumMod val="65000"/>
                    <a:lumOff val="35000"/>
                  </a:prstClr>
                </a:solidFill>
                <a:cs typeface="+mn-ea"/>
                <a:sym typeface="+mn-lt"/>
              </a:rPr>
              <a:t>一般止血法</a:t>
            </a:r>
          </a:p>
          <a:p>
            <a:pPr marL="0" lvl="1">
              <a:lnSpc>
                <a:spcPct val="150000"/>
              </a:lnSpc>
              <a:spcBef>
                <a:spcPct val="20000"/>
              </a:spcBef>
              <a:defRPr/>
            </a:pPr>
            <a:r>
              <a:rPr lang="zh-CN" altLang="en-US" sz="1400" dirty="0">
                <a:solidFill>
                  <a:prstClr val="black">
                    <a:lumMod val="65000"/>
                    <a:lumOff val="35000"/>
                  </a:prstClr>
                </a:solidFill>
                <a:cs typeface="+mn-ea"/>
                <a:sym typeface="+mn-lt"/>
              </a:rPr>
              <a:t>   清创→→消毒→→包扎</a:t>
            </a:r>
          </a:p>
        </p:txBody>
      </p:sp>
      <p:sp>
        <p:nvSpPr>
          <p:cNvPr id="12" name="矩形 11">
            <a:extLst>
              <a:ext uri="{FF2B5EF4-FFF2-40B4-BE49-F238E27FC236}">
                <a16:creationId xmlns:a16="http://schemas.microsoft.com/office/drawing/2014/main" xmlns="" id="{66EE9AD2-8278-4758-968E-79664DA7DB65}"/>
              </a:ext>
            </a:extLst>
          </p:cNvPr>
          <p:cNvSpPr/>
          <p:nvPr/>
        </p:nvSpPr>
        <p:spPr>
          <a:xfrm>
            <a:off x="4829348" y="4416302"/>
            <a:ext cx="2557376" cy="1028362"/>
          </a:xfrm>
          <a:prstGeom prst="rect">
            <a:avLst/>
          </a:prstGeom>
          <a:solidFill>
            <a:srgbClr val="FF9409">
              <a:alpha val="68000"/>
            </a:srgbClr>
          </a:solidFill>
          <a:effectLst>
            <a:outerShdw blurRad="50800" dist="38100" dir="2700000" algn="tl" rotWithShape="0">
              <a:prstClr val="black">
                <a:alpha val="40000"/>
              </a:prstClr>
            </a:outerShdw>
          </a:effectLst>
        </p:spPr>
        <p:txBody>
          <a:bodyPr wrap="square">
            <a:noAutofit/>
          </a:bodyPr>
          <a:lstStyle/>
          <a:p>
            <a:pPr marL="0" lvl="1">
              <a:lnSpc>
                <a:spcPct val="150000"/>
              </a:lnSpc>
              <a:spcBef>
                <a:spcPct val="20000"/>
              </a:spcBef>
              <a:defRPr/>
            </a:pPr>
            <a:r>
              <a:rPr lang="zh-CN" altLang="en-US" sz="1400" dirty="0">
                <a:solidFill>
                  <a:prstClr val="black">
                    <a:lumMod val="65000"/>
                    <a:lumOff val="35000"/>
                  </a:prstClr>
                </a:solidFill>
                <a:cs typeface="+mn-ea"/>
                <a:sym typeface="+mn-lt"/>
              </a:rPr>
              <a:t>此法仅适合于动脉出血的急救，压迫时间不宜过长</a:t>
            </a:r>
          </a:p>
        </p:txBody>
      </p:sp>
      <p:sp>
        <p:nvSpPr>
          <p:cNvPr id="13" name="矩形 12">
            <a:extLst>
              <a:ext uri="{FF2B5EF4-FFF2-40B4-BE49-F238E27FC236}">
                <a16:creationId xmlns:a16="http://schemas.microsoft.com/office/drawing/2014/main" xmlns="" id="{465E65C8-813A-4F76-96A7-6BB355BD85D6}"/>
              </a:ext>
            </a:extLst>
          </p:cNvPr>
          <p:cNvSpPr/>
          <p:nvPr/>
        </p:nvSpPr>
        <p:spPr>
          <a:xfrm>
            <a:off x="8047124" y="4426222"/>
            <a:ext cx="2557376" cy="1061829"/>
          </a:xfrm>
          <a:prstGeom prst="rect">
            <a:avLst/>
          </a:prstGeom>
          <a:solidFill>
            <a:srgbClr val="FF9409">
              <a:alpha val="68000"/>
            </a:srgbClr>
          </a:solidFill>
          <a:effectLst>
            <a:outerShdw blurRad="50800" dist="38100" dir="2700000" algn="tl" rotWithShape="0">
              <a:prstClr val="black">
                <a:alpha val="40000"/>
              </a:prstClr>
            </a:outerShdw>
          </a:effectLst>
        </p:spPr>
        <p:txBody>
          <a:bodyPr wrap="square">
            <a:spAutoFit/>
          </a:bodyPr>
          <a:lstStyle/>
          <a:p>
            <a:pPr marL="0" lvl="1">
              <a:lnSpc>
                <a:spcPct val="150000"/>
              </a:lnSpc>
              <a:spcBef>
                <a:spcPct val="20000"/>
              </a:spcBef>
              <a:defRPr/>
            </a:pPr>
            <a:r>
              <a:rPr lang="zh-CN" altLang="en-US" sz="1400" dirty="0">
                <a:solidFill>
                  <a:prstClr val="black">
                    <a:lumMod val="65000"/>
                    <a:lumOff val="35000"/>
                  </a:prstClr>
                </a:solidFill>
                <a:cs typeface="+mn-ea"/>
                <a:sym typeface="+mn-lt"/>
              </a:rPr>
              <a:t>用于四肢动脉出血，松紧合适，每隔</a:t>
            </a:r>
            <a:r>
              <a:rPr lang="en-US" altLang="zh-CN" sz="1400" dirty="0">
                <a:solidFill>
                  <a:prstClr val="black">
                    <a:lumMod val="65000"/>
                    <a:lumOff val="35000"/>
                  </a:prstClr>
                </a:solidFill>
                <a:cs typeface="+mn-ea"/>
                <a:sym typeface="+mn-lt"/>
              </a:rPr>
              <a:t>1</a:t>
            </a:r>
            <a:r>
              <a:rPr lang="zh-CN" altLang="en-US" sz="1400" dirty="0">
                <a:solidFill>
                  <a:prstClr val="black">
                    <a:lumMod val="65000"/>
                    <a:lumOff val="35000"/>
                  </a:prstClr>
                </a:solidFill>
                <a:cs typeface="+mn-ea"/>
                <a:sym typeface="+mn-lt"/>
              </a:rPr>
              <a:t>小时放松</a:t>
            </a:r>
            <a:r>
              <a:rPr lang="en-US" altLang="zh-CN" sz="1400" dirty="0">
                <a:solidFill>
                  <a:prstClr val="black">
                    <a:lumMod val="65000"/>
                    <a:lumOff val="35000"/>
                  </a:prstClr>
                </a:solidFill>
                <a:cs typeface="+mn-ea"/>
                <a:sym typeface="+mn-lt"/>
              </a:rPr>
              <a:t>2-3</a:t>
            </a:r>
            <a:r>
              <a:rPr lang="zh-CN" altLang="en-US" sz="1400" dirty="0">
                <a:solidFill>
                  <a:prstClr val="black">
                    <a:lumMod val="65000"/>
                    <a:lumOff val="35000"/>
                  </a:prstClr>
                </a:solidFill>
                <a:cs typeface="+mn-ea"/>
                <a:sym typeface="+mn-lt"/>
              </a:rPr>
              <a:t>分钟，寒冷季节</a:t>
            </a:r>
            <a:r>
              <a:rPr lang="en-US" altLang="zh-CN" sz="1400" dirty="0">
                <a:solidFill>
                  <a:prstClr val="black">
                    <a:lumMod val="65000"/>
                    <a:lumOff val="35000"/>
                  </a:prstClr>
                </a:solidFill>
                <a:cs typeface="+mn-ea"/>
                <a:sym typeface="+mn-lt"/>
              </a:rPr>
              <a:t>30</a:t>
            </a:r>
            <a:r>
              <a:rPr lang="zh-CN" altLang="en-US" sz="1400" dirty="0">
                <a:solidFill>
                  <a:prstClr val="black">
                    <a:lumMod val="65000"/>
                    <a:lumOff val="35000"/>
                  </a:prstClr>
                </a:solidFill>
                <a:cs typeface="+mn-ea"/>
                <a:sym typeface="+mn-lt"/>
              </a:rPr>
              <a:t>分钟放松</a:t>
            </a:r>
            <a:r>
              <a:rPr lang="en-US" altLang="zh-CN" sz="1400" dirty="0">
                <a:solidFill>
                  <a:prstClr val="black">
                    <a:lumMod val="65000"/>
                    <a:lumOff val="35000"/>
                  </a:prstClr>
                </a:solidFill>
                <a:cs typeface="+mn-ea"/>
                <a:sym typeface="+mn-lt"/>
              </a:rPr>
              <a:t>1</a:t>
            </a:r>
            <a:r>
              <a:rPr lang="zh-CN" altLang="en-US" sz="1400" dirty="0">
                <a:solidFill>
                  <a:prstClr val="black">
                    <a:lumMod val="65000"/>
                    <a:lumOff val="35000"/>
                  </a:prstClr>
                </a:solidFill>
                <a:cs typeface="+mn-ea"/>
                <a:sym typeface="+mn-lt"/>
              </a:rPr>
              <a:t>次</a:t>
            </a:r>
          </a:p>
        </p:txBody>
      </p:sp>
      <p:sp>
        <p:nvSpPr>
          <p:cNvPr id="14" name="矩形 13">
            <a:extLst>
              <a:ext uri="{FF2B5EF4-FFF2-40B4-BE49-F238E27FC236}">
                <a16:creationId xmlns:a16="http://schemas.microsoft.com/office/drawing/2014/main" xmlns="" id="{0D0933AA-6859-4EF1-9669-68774D3526AE}"/>
              </a:ext>
            </a:extLst>
          </p:cNvPr>
          <p:cNvSpPr/>
          <p:nvPr/>
        </p:nvSpPr>
        <p:spPr>
          <a:xfrm>
            <a:off x="8440789" y="2332054"/>
            <a:ext cx="1723549" cy="496290"/>
          </a:xfrm>
          <a:prstGeom prst="rect">
            <a:avLst/>
          </a:prstGeom>
        </p:spPr>
        <p:txBody>
          <a:bodyPr wrap="none">
            <a:spAutoFit/>
          </a:bodyPr>
          <a:lstStyle/>
          <a:p>
            <a:pPr marL="0" lvl="1">
              <a:lnSpc>
                <a:spcPct val="150000"/>
              </a:lnSpc>
              <a:spcBef>
                <a:spcPct val="20000"/>
              </a:spcBef>
              <a:defRPr/>
            </a:pPr>
            <a:r>
              <a:rPr lang="zh-CN" altLang="en-US" sz="2000" b="1" dirty="0">
                <a:solidFill>
                  <a:schemeClr val="accent6"/>
                </a:solidFill>
                <a:cs typeface="+mn-ea"/>
                <a:sym typeface="+mn-lt"/>
              </a:rPr>
              <a:t>止血带止血法</a:t>
            </a:r>
          </a:p>
        </p:txBody>
      </p:sp>
      <p:sp>
        <p:nvSpPr>
          <p:cNvPr id="15" name="矩形 14">
            <a:extLst>
              <a:ext uri="{FF2B5EF4-FFF2-40B4-BE49-F238E27FC236}">
                <a16:creationId xmlns:a16="http://schemas.microsoft.com/office/drawing/2014/main" xmlns="" id="{646AAA1F-EA3D-4ECF-A497-7A0D3A9591A3}"/>
              </a:ext>
            </a:extLst>
          </p:cNvPr>
          <p:cNvSpPr/>
          <p:nvPr/>
        </p:nvSpPr>
        <p:spPr>
          <a:xfrm>
            <a:off x="5172911" y="2293582"/>
            <a:ext cx="1467068" cy="496290"/>
          </a:xfrm>
          <a:prstGeom prst="rect">
            <a:avLst/>
          </a:prstGeom>
        </p:spPr>
        <p:txBody>
          <a:bodyPr wrap="none">
            <a:spAutoFit/>
          </a:bodyPr>
          <a:lstStyle/>
          <a:p>
            <a:pPr marL="0" lvl="1">
              <a:lnSpc>
                <a:spcPct val="150000"/>
              </a:lnSpc>
              <a:spcBef>
                <a:spcPct val="20000"/>
              </a:spcBef>
            </a:pPr>
            <a:r>
              <a:rPr lang="zh-CN" altLang="en-US" sz="2000" b="1" dirty="0">
                <a:solidFill>
                  <a:schemeClr val="accent6"/>
                </a:solidFill>
                <a:cs typeface="+mn-ea"/>
                <a:sym typeface="+mn-lt"/>
              </a:rPr>
              <a:t>指压止血法</a:t>
            </a:r>
          </a:p>
        </p:txBody>
      </p:sp>
      <p:sp>
        <p:nvSpPr>
          <p:cNvPr id="16" name="矩形 15">
            <a:extLst>
              <a:ext uri="{FF2B5EF4-FFF2-40B4-BE49-F238E27FC236}">
                <a16:creationId xmlns:a16="http://schemas.microsoft.com/office/drawing/2014/main" xmlns="" id="{9535BB4D-53E9-40D1-B567-54AA205EC2E4}"/>
              </a:ext>
            </a:extLst>
          </p:cNvPr>
          <p:cNvSpPr/>
          <p:nvPr/>
        </p:nvSpPr>
        <p:spPr>
          <a:xfrm>
            <a:off x="2035569" y="2348599"/>
            <a:ext cx="1467068" cy="496290"/>
          </a:xfrm>
          <a:prstGeom prst="rect">
            <a:avLst/>
          </a:prstGeom>
        </p:spPr>
        <p:txBody>
          <a:bodyPr wrap="none">
            <a:spAutoFit/>
          </a:bodyPr>
          <a:lstStyle/>
          <a:p>
            <a:pPr marL="0" lvl="1">
              <a:lnSpc>
                <a:spcPct val="150000"/>
              </a:lnSpc>
              <a:spcBef>
                <a:spcPct val="20000"/>
              </a:spcBef>
            </a:pPr>
            <a:r>
              <a:rPr lang="zh-CN" altLang="en-US" sz="2000" b="1" dirty="0">
                <a:solidFill>
                  <a:schemeClr val="accent6"/>
                </a:solidFill>
                <a:cs typeface="+mn-ea"/>
                <a:sym typeface="+mn-lt"/>
              </a:rPr>
              <a:t>一般止血法</a:t>
            </a:r>
          </a:p>
        </p:txBody>
      </p:sp>
    </p:spTree>
    <p:extLst>
      <p:ext uri="{BB962C8B-B14F-4D97-AF65-F5344CB8AC3E}">
        <p14:creationId xmlns:p14="http://schemas.microsoft.com/office/powerpoint/2010/main" val="27496194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800" fill="hold"/>
                                        <p:tgtEl>
                                          <p:spTgt spid="2"/>
                                        </p:tgtEl>
                                        <p:attrNameLst>
                                          <p:attrName>ppt_x</p:attrName>
                                        </p:attrNameLst>
                                      </p:cBhvr>
                                      <p:tavLst>
                                        <p:tav tm="0">
                                          <p:val>
                                            <p:strVal val="#ppt_x"/>
                                          </p:val>
                                        </p:tav>
                                        <p:tav tm="100000">
                                          <p:val>
                                            <p:strVal val="#ppt_x"/>
                                          </p:val>
                                        </p:tav>
                                      </p:tavLst>
                                    </p:anim>
                                    <p:anim calcmode="lin" valueType="num">
                                      <p:cBhvr additive="base">
                                        <p:cTn id="8" dur="8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800"/>
                            </p:stCondLst>
                            <p:childTnLst>
                              <p:par>
                                <p:cTn id="10" presetID="10"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13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8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23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par>
                          <p:cTn id="31" fill="hold">
                            <p:stCondLst>
                              <p:cond delay="2800"/>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animBg="1"/>
      <p:bldP spid="12" grpId="0" animBg="1"/>
      <p:bldP spid="13" grpId="0" animBg="1"/>
      <p:bldP spid="14" grpId="0"/>
      <p:bldP spid="15"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7" name="图片 16" descr="b4e2b2963786013a0e29a8e310116bbb">
            <a:extLst>
              <a:ext uri="{FF2B5EF4-FFF2-40B4-BE49-F238E27FC236}">
                <a16:creationId xmlns:a16="http://schemas.microsoft.com/office/drawing/2014/main" xmlns="" id="{F906A94C-B9A5-4816-9F0B-B4B03CC64046}"/>
              </a:ext>
            </a:extLst>
          </p:cNvPr>
          <p:cNvPicPr>
            <a:picLocks noChangeAspect="1"/>
          </p:cNvPicPr>
          <p:nvPr/>
        </p:nvPicPr>
        <p:blipFill>
          <a:blip r:embed="rId4"/>
          <a:stretch>
            <a:fillRect/>
          </a:stretch>
        </p:blipFill>
        <p:spPr>
          <a:xfrm flipH="1">
            <a:off x="-19050" y="4384675"/>
            <a:ext cx="12230100" cy="2524125"/>
          </a:xfrm>
          <a:prstGeom prst="rect">
            <a:avLst/>
          </a:prstGeom>
        </p:spPr>
      </p:pic>
      <p:sp>
        <p:nvSpPr>
          <p:cNvPr id="3" name="文本框 2">
            <a:extLst>
              <a:ext uri="{FF2B5EF4-FFF2-40B4-BE49-F238E27FC236}">
                <a16:creationId xmlns:a16="http://schemas.microsoft.com/office/drawing/2014/main" xmlns="" id="{06C9FEFE-FD88-459A-9B2E-9DFCB8A344D2}"/>
              </a:ext>
            </a:extLst>
          </p:cNvPr>
          <p:cNvSpPr txBox="1"/>
          <p:nvPr/>
        </p:nvSpPr>
        <p:spPr>
          <a:xfrm>
            <a:off x="2463809" y="1742112"/>
            <a:ext cx="2108192" cy="461665"/>
          </a:xfrm>
          <a:prstGeom prst="rect">
            <a:avLst/>
          </a:prstGeom>
          <a:noFill/>
        </p:spPr>
        <p:txBody>
          <a:bodyPr wrap="square" rtlCol="0">
            <a:spAutoFit/>
          </a:bodyPr>
          <a:lstStyle/>
          <a:p>
            <a:pPr algn="ctr"/>
            <a:r>
              <a:rPr lang="zh-CN" altLang="en-US" sz="2400" dirty="0">
                <a:ln w="3175">
                  <a:solidFill>
                    <a:schemeClr val="bg1"/>
                  </a:solidFill>
                </a:ln>
                <a:solidFill>
                  <a:srgbClr val="FF9409"/>
                </a:solidFill>
                <a:effectLst>
                  <a:outerShdw blurRad="38100" dist="38100" dir="2700000" algn="tl">
                    <a:srgbClr val="000000">
                      <a:alpha val="43137"/>
                    </a:srgbClr>
                  </a:outerShdw>
                </a:effectLst>
                <a:cs typeface="+mn-ea"/>
                <a:sym typeface="+mn-lt"/>
              </a:rPr>
              <a:t>气道异物梗阻</a:t>
            </a:r>
          </a:p>
        </p:txBody>
      </p:sp>
      <p:sp>
        <p:nvSpPr>
          <p:cNvPr id="54" name="文本框 53">
            <a:extLst>
              <a:ext uri="{FF2B5EF4-FFF2-40B4-BE49-F238E27FC236}">
                <a16:creationId xmlns:a16="http://schemas.microsoft.com/office/drawing/2014/main" xmlns="" id="{56DDC598-FA13-46A4-B847-D0F694D7B77C}"/>
              </a:ext>
            </a:extLst>
          </p:cNvPr>
          <p:cNvSpPr txBox="1"/>
          <p:nvPr/>
        </p:nvSpPr>
        <p:spPr>
          <a:xfrm>
            <a:off x="7881699" y="1742112"/>
            <a:ext cx="2108192" cy="461665"/>
          </a:xfrm>
          <a:prstGeom prst="rect">
            <a:avLst/>
          </a:prstGeom>
          <a:noFill/>
        </p:spPr>
        <p:txBody>
          <a:bodyPr wrap="square" rtlCol="0">
            <a:spAutoFit/>
          </a:bodyPr>
          <a:lstStyle/>
          <a:p>
            <a:pPr algn="ctr"/>
            <a:r>
              <a:rPr lang="zh-CN" altLang="en-US" sz="2400" dirty="0">
                <a:ln w="3175">
                  <a:solidFill>
                    <a:schemeClr val="bg1"/>
                  </a:solidFill>
                </a:ln>
                <a:solidFill>
                  <a:srgbClr val="FF9409"/>
                </a:solidFill>
                <a:effectLst>
                  <a:outerShdw blurRad="38100" dist="38100" dir="2700000" algn="tl">
                    <a:srgbClr val="000000">
                      <a:alpha val="43137"/>
                    </a:srgbClr>
                  </a:outerShdw>
                </a:effectLst>
                <a:cs typeface="+mn-ea"/>
                <a:sym typeface="+mn-lt"/>
              </a:rPr>
              <a:t>中暑</a:t>
            </a:r>
          </a:p>
        </p:txBody>
      </p:sp>
      <p:sp>
        <p:nvSpPr>
          <p:cNvPr id="56" name="文本框 55">
            <a:extLst>
              <a:ext uri="{FF2B5EF4-FFF2-40B4-BE49-F238E27FC236}">
                <a16:creationId xmlns:a16="http://schemas.microsoft.com/office/drawing/2014/main" xmlns="" id="{6C9E7C3F-9BE5-4778-A800-1C097CA8DDF1}"/>
              </a:ext>
            </a:extLst>
          </p:cNvPr>
          <p:cNvSpPr txBox="1"/>
          <p:nvPr/>
        </p:nvSpPr>
        <p:spPr>
          <a:xfrm>
            <a:off x="2740157" y="4178467"/>
            <a:ext cx="2108192" cy="461665"/>
          </a:xfrm>
          <a:prstGeom prst="rect">
            <a:avLst/>
          </a:prstGeom>
          <a:noFill/>
        </p:spPr>
        <p:txBody>
          <a:bodyPr wrap="square" rtlCol="0">
            <a:spAutoFit/>
          </a:bodyPr>
          <a:lstStyle/>
          <a:p>
            <a:pPr algn="ctr"/>
            <a:r>
              <a:rPr lang="zh-CN" altLang="en-US" sz="2400" dirty="0">
                <a:ln w="3175">
                  <a:solidFill>
                    <a:schemeClr val="bg1"/>
                  </a:solidFill>
                </a:ln>
                <a:solidFill>
                  <a:srgbClr val="FF9409"/>
                </a:solidFill>
                <a:effectLst>
                  <a:outerShdw blurRad="38100" dist="38100" dir="2700000" algn="tl">
                    <a:srgbClr val="000000">
                      <a:alpha val="43137"/>
                    </a:srgbClr>
                  </a:outerShdw>
                </a:effectLst>
                <a:cs typeface="+mn-ea"/>
                <a:sym typeface="+mn-lt"/>
              </a:rPr>
              <a:t>交通事故</a:t>
            </a:r>
          </a:p>
        </p:txBody>
      </p:sp>
      <p:sp>
        <p:nvSpPr>
          <p:cNvPr id="57" name="文本框 56">
            <a:extLst>
              <a:ext uri="{FF2B5EF4-FFF2-40B4-BE49-F238E27FC236}">
                <a16:creationId xmlns:a16="http://schemas.microsoft.com/office/drawing/2014/main" xmlns="" id="{D918F391-D8E4-4D54-9986-49748B47B94B}"/>
              </a:ext>
            </a:extLst>
          </p:cNvPr>
          <p:cNvSpPr txBox="1"/>
          <p:nvPr/>
        </p:nvSpPr>
        <p:spPr>
          <a:xfrm>
            <a:off x="7696661" y="4178467"/>
            <a:ext cx="2108192" cy="461665"/>
          </a:xfrm>
          <a:prstGeom prst="rect">
            <a:avLst/>
          </a:prstGeom>
          <a:noFill/>
        </p:spPr>
        <p:txBody>
          <a:bodyPr wrap="square" rtlCol="0">
            <a:spAutoFit/>
          </a:bodyPr>
          <a:lstStyle/>
          <a:p>
            <a:pPr algn="ctr"/>
            <a:r>
              <a:rPr lang="zh-CN" altLang="en-US" sz="2400" dirty="0">
                <a:ln w="3175">
                  <a:solidFill>
                    <a:schemeClr val="bg1"/>
                  </a:solidFill>
                </a:ln>
                <a:solidFill>
                  <a:srgbClr val="FF9409"/>
                </a:solidFill>
                <a:effectLst>
                  <a:outerShdw blurRad="38100" dist="38100" dir="2700000" algn="tl">
                    <a:srgbClr val="000000">
                      <a:alpha val="43137"/>
                    </a:srgbClr>
                  </a:outerShdw>
                </a:effectLst>
                <a:cs typeface="+mn-ea"/>
                <a:sym typeface="+mn-lt"/>
              </a:rPr>
              <a:t>烧烫伤</a:t>
            </a:r>
          </a:p>
        </p:txBody>
      </p:sp>
      <p:sp>
        <p:nvSpPr>
          <p:cNvPr id="58" name="文本框 57">
            <a:extLst>
              <a:ext uri="{FF2B5EF4-FFF2-40B4-BE49-F238E27FC236}">
                <a16:creationId xmlns:a16="http://schemas.microsoft.com/office/drawing/2014/main" xmlns="" id="{A9886779-8BBC-4114-B755-10A8BFD9CF67}"/>
              </a:ext>
            </a:extLst>
          </p:cNvPr>
          <p:cNvSpPr txBox="1"/>
          <p:nvPr/>
        </p:nvSpPr>
        <p:spPr>
          <a:xfrm>
            <a:off x="9063927" y="3116208"/>
            <a:ext cx="2108192" cy="461665"/>
          </a:xfrm>
          <a:prstGeom prst="rect">
            <a:avLst/>
          </a:prstGeom>
          <a:noFill/>
        </p:spPr>
        <p:txBody>
          <a:bodyPr wrap="square" rtlCol="0">
            <a:spAutoFit/>
          </a:bodyPr>
          <a:lstStyle/>
          <a:p>
            <a:pPr algn="ctr"/>
            <a:r>
              <a:rPr lang="zh-CN" altLang="en-US" sz="2400" dirty="0">
                <a:ln w="3175">
                  <a:solidFill>
                    <a:schemeClr val="bg1"/>
                  </a:solidFill>
                </a:ln>
                <a:solidFill>
                  <a:srgbClr val="FF9409"/>
                </a:solidFill>
                <a:effectLst>
                  <a:outerShdw blurRad="38100" dist="38100" dir="2700000" algn="tl">
                    <a:srgbClr val="000000">
                      <a:alpha val="43137"/>
                    </a:srgbClr>
                  </a:outerShdw>
                </a:effectLst>
                <a:cs typeface="+mn-ea"/>
                <a:sym typeface="+mn-lt"/>
              </a:rPr>
              <a:t>触电</a:t>
            </a:r>
          </a:p>
        </p:txBody>
      </p:sp>
      <p:sp>
        <p:nvSpPr>
          <p:cNvPr id="59" name="文本框 58">
            <a:extLst>
              <a:ext uri="{FF2B5EF4-FFF2-40B4-BE49-F238E27FC236}">
                <a16:creationId xmlns:a16="http://schemas.microsoft.com/office/drawing/2014/main" xmlns="" id="{A6132FB5-5C9E-4618-9BFE-A01015AB86AA}"/>
              </a:ext>
            </a:extLst>
          </p:cNvPr>
          <p:cNvSpPr txBox="1"/>
          <p:nvPr/>
        </p:nvSpPr>
        <p:spPr>
          <a:xfrm>
            <a:off x="5103604" y="1251047"/>
            <a:ext cx="2108192" cy="461665"/>
          </a:xfrm>
          <a:prstGeom prst="rect">
            <a:avLst/>
          </a:prstGeom>
          <a:noFill/>
        </p:spPr>
        <p:txBody>
          <a:bodyPr wrap="square" rtlCol="0">
            <a:spAutoFit/>
          </a:bodyPr>
          <a:lstStyle/>
          <a:p>
            <a:pPr algn="ctr"/>
            <a:r>
              <a:rPr lang="zh-CN" altLang="en-US" sz="2400" dirty="0">
                <a:ln w="3175">
                  <a:solidFill>
                    <a:schemeClr val="bg1"/>
                  </a:solidFill>
                </a:ln>
                <a:solidFill>
                  <a:srgbClr val="FF9409"/>
                </a:solidFill>
                <a:effectLst>
                  <a:outerShdw blurRad="38100" dist="38100" dir="2700000" algn="tl">
                    <a:srgbClr val="000000">
                      <a:alpha val="43137"/>
                    </a:srgbClr>
                  </a:outerShdw>
                </a:effectLst>
                <a:cs typeface="+mn-ea"/>
                <a:sym typeface="+mn-lt"/>
              </a:rPr>
              <a:t>溺水</a:t>
            </a:r>
          </a:p>
        </p:txBody>
      </p:sp>
      <p:grpSp>
        <p:nvGrpSpPr>
          <p:cNvPr id="60" name="组合 59">
            <a:extLst>
              <a:ext uri="{FF2B5EF4-FFF2-40B4-BE49-F238E27FC236}">
                <a16:creationId xmlns:a16="http://schemas.microsoft.com/office/drawing/2014/main" xmlns="" id="{5D43EE99-8C43-4AB2-8EC7-9E4E7F9E31F3}"/>
              </a:ext>
            </a:extLst>
          </p:cNvPr>
          <p:cNvGrpSpPr/>
          <p:nvPr/>
        </p:nvGrpSpPr>
        <p:grpSpPr>
          <a:xfrm>
            <a:off x="8303699" y="769544"/>
            <a:ext cx="893367" cy="933921"/>
            <a:chOff x="11295" y="1307"/>
            <a:chExt cx="3874" cy="4046"/>
          </a:xfrm>
          <a:effectLst>
            <a:outerShdw blurRad="50800" dist="38100" dir="2700000" algn="tl" rotWithShape="0">
              <a:prstClr val="black">
                <a:alpha val="40000"/>
              </a:prstClr>
            </a:outerShdw>
          </a:effectLst>
        </p:grpSpPr>
        <p:pic>
          <p:nvPicPr>
            <p:cNvPr id="61" name="图片 60" descr="f7d30ea4b628d33971365e72821aa1c5">
              <a:extLst>
                <a:ext uri="{FF2B5EF4-FFF2-40B4-BE49-F238E27FC236}">
                  <a16:creationId xmlns:a16="http://schemas.microsoft.com/office/drawing/2014/main" xmlns="" id="{AC40D3D8-F95B-4F50-818D-65920AC26714}"/>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62" name="文本框 61">
              <a:extLst>
                <a:ext uri="{FF2B5EF4-FFF2-40B4-BE49-F238E27FC236}">
                  <a16:creationId xmlns:a16="http://schemas.microsoft.com/office/drawing/2014/main" xmlns="" id="{51E65295-8019-459D-8ECE-7BA26D87B45D}"/>
                </a:ext>
              </a:extLst>
            </p:cNvPr>
            <p:cNvSpPr txBox="1"/>
            <p:nvPr/>
          </p:nvSpPr>
          <p:spPr>
            <a:xfrm rot="20760000">
              <a:off x="12314" y="2214"/>
              <a:ext cx="2229" cy="2000"/>
            </a:xfrm>
            <a:prstGeom prst="rect">
              <a:avLst/>
            </a:prstGeom>
            <a:noFill/>
          </p:spPr>
          <p:txBody>
            <a:bodyPr wrap="square" rtlCol="0">
              <a:spAutoFit/>
            </a:bodyPr>
            <a:lstStyle/>
            <a:p>
              <a:pPr algn="ctr"/>
              <a:r>
                <a:rPr lang="en-US" altLang="zh-CN" sz="2400"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3</a:t>
              </a:r>
            </a:p>
          </p:txBody>
        </p:sp>
      </p:grpSp>
      <p:grpSp>
        <p:nvGrpSpPr>
          <p:cNvPr id="64" name="组合 63">
            <a:extLst>
              <a:ext uri="{FF2B5EF4-FFF2-40B4-BE49-F238E27FC236}">
                <a16:creationId xmlns:a16="http://schemas.microsoft.com/office/drawing/2014/main" xmlns="" id="{8EFFCE45-50A3-4804-8E18-9976BAE2A1DA}"/>
              </a:ext>
            </a:extLst>
          </p:cNvPr>
          <p:cNvGrpSpPr/>
          <p:nvPr/>
        </p:nvGrpSpPr>
        <p:grpSpPr>
          <a:xfrm>
            <a:off x="3009521" y="830113"/>
            <a:ext cx="893367" cy="933921"/>
            <a:chOff x="11295" y="1307"/>
            <a:chExt cx="3874" cy="4046"/>
          </a:xfrm>
          <a:effectLst>
            <a:outerShdw blurRad="50800" dist="38100" dir="2700000" algn="tl" rotWithShape="0">
              <a:prstClr val="black">
                <a:alpha val="40000"/>
              </a:prstClr>
            </a:outerShdw>
          </a:effectLst>
        </p:grpSpPr>
        <p:pic>
          <p:nvPicPr>
            <p:cNvPr id="65" name="图片 64" descr="f7d30ea4b628d33971365e72821aa1c5">
              <a:extLst>
                <a:ext uri="{FF2B5EF4-FFF2-40B4-BE49-F238E27FC236}">
                  <a16:creationId xmlns:a16="http://schemas.microsoft.com/office/drawing/2014/main" xmlns="" id="{61CFF348-FC6A-4D5A-A991-001738870A5E}"/>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66" name="文本框 65">
              <a:extLst>
                <a:ext uri="{FF2B5EF4-FFF2-40B4-BE49-F238E27FC236}">
                  <a16:creationId xmlns:a16="http://schemas.microsoft.com/office/drawing/2014/main" xmlns="" id="{E8EDD678-2454-49B1-A942-6351250DBDBB}"/>
                </a:ext>
              </a:extLst>
            </p:cNvPr>
            <p:cNvSpPr txBox="1"/>
            <p:nvPr/>
          </p:nvSpPr>
          <p:spPr>
            <a:xfrm rot="20760000">
              <a:off x="12314" y="2214"/>
              <a:ext cx="2229" cy="2000"/>
            </a:xfrm>
            <a:prstGeom prst="rect">
              <a:avLst/>
            </a:prstGeom>
            <a:noFill/>
          </p:spPr>
          <p:txBody>
            <a:bodyPr wrap="square" rtlCol="0">
              <a:spAutoFit/>
            </a:bodyPr>
            <a:lstStyle/>
            <a:p>
              <a:pPr algn="ctr"/>
              <a:r>
                <a:rPr lang="en-US" altLang="zh-CN" sz="2400"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1</a:t>
              </a:r>
            </a:p>
          </p:txBody>
        </p:sp>
      </p:grpSp>
      <p:grpSp>
        <p:nvGrpSpPr>
          <p:cNvPr id="67" name="组合 66">
            <a:extLst>
              <a:ext uri="{FF2B5EF4-FFF2-40B4-BE49-F238E27FC236}">
                <a16:creationId xmlns:a16="http://schemas.microsoft.com/office/drawing/2014/main" xmlns="" id="{F7D57390-1BE8-4DEE-819F-90038D5E2F17}"/>
              </a:ext>
            </a:extLst>
          </p:cNvPr>
          <p:cNvGrpSpPr/>
          <p:nvPr/>
        </p:nvGrpSpPr>
        <p:grpSpPr>
          <a:xfrm>
            <a:off x="9494948" y="2086730"/>
            <a:ext cx="893367" cy="933921"/>
            <a:chOff x="11295" y="1307"/>
            <a:chExt cx="3874" cy="4046"/>
          </a:xfrm>
          <a:effectLst>
            <a:outerShdw blurRad="50800" dist="38100" dir="2700000" algn="tl" rotWithShape="0">
              <a:prstClr val="black">
                <a:alpha val="40000"/>
              </a:prstClr>
            </a:outerShdw>
          </a:effectLst>
        </p:grpSpPr>
        <p:pic>
          <p:nvPicPr>
            <p:cNvPr id="68" name="图片 67" descr="f7d30ea4b628d33971365e72821aa1c5">
              <a:extLst>
                <a:ext uri="{FF2B5EF4-FFF2-40B4-BE49-F238E27FC236}">
                  <a16:creationId xmlns:a16="http://schemas.microsoft.com/office/drawing/2014/main" xmlns="" id="{AE4E1330-51C2-40C0-A2C2-664C090F9672}"/>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69" name="文本框 68">
              <a:extLst>
                <a:ext uri="{FF2B5EF4-FFF2-40B4-BE49-F238E27FC236}">
                  <a16:creationId xmlns:a16="http://schemas.microsoft.com/office/drawing/2014/main" xmlns="" id="{E9B14A29-1A8C-48BD-B2CD-7B50C974CEF0}"/>
                </a:ext>
              </a:extLst>
            </p:cNvPr>
            <p:cNvSpPr txBox="1"/>
            <p:nvPr/>
          </p:nvSpPr>
          <p:spPr>
            <a:xfrm rot="20760000">
              <a:off x="12314" y="2214"/>
              <a:ext cx="2229" cy="2000"/>
            </a:xfrm>
            <a:prstGeom prst="rect">
              <a:avLst/>
            </a:prstGeom>
            <a:noFill/>
          </p:spPr>
          <p:txBody>
            <a:bodyPr wrap="square" rtlCol="0">
              <a:spAutoFit/>
            </a:bodyPr>
            <a:lstStyle/>
            <a:p>
              <a:pPr algn="ctr"/>
              <a:r>
                <a:rPr lang="en-US" altLang="zh-CN" sz="2400"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4</a:t>
              </a:r>
            </a:p>
          </p:txBody>
        </p:sp>
      </p:grpSp>
      <p:grpSp>
        <p:nvGrpSpPr>
          <p:cNvPr id="70" name="组合 69">
            <a:extLst>
              <a:ext uri="{FF2B5EF4-FFF2-40B4-BE49-F238E27FC236}">
                <a16:creationId xmlns:a16="http://schemas.microsoft.com/office/drawing/2014/main" xmlns="" id="{BBCE777E-8789-4AFA-99E3-A8768A6B08EE}"/>
              </a:ext>
            </a:extLst>
          </p:cNvPr>
          <p:cNvGrpSpPr/>
          <p:nvPr/>
        </p:nvGrpSpPr>
        <p:grpSpPr>
          <a:xfrm>
            <a:off x="3206875" y="3259891"/>
            <a:ext cx="893367" cy="933921"/>
            <a:chOff x="11295" y="1307"/>
            <a:chExt cx="3874" cy="4046"/>
          </a:xfrm>
          <a:effectLst>
            <a:outerShdw blurRad="50800" dist="38100" dir="2700000" algn="tl" rotWithShape="0">
              <a:prstClr val="black">
                <a:alpha val="40000"/>
              </a:prstClr>
            </a:outerShdw>
          </a:effectLst>
        </p:grpSpPr>
        <p:pic>
          <p:nvPicPr>
            <p:cNvPr id="71" name="图片 70" descr="f7d30ea4b628d33971365e72821aa1c5">
              <a:extLst>
                <a:ext uri="{FF2B5EF4-FFF2-40B4-BE49-F238E27FC236}">
                  <a16:creationId xmlns:a16="http://schemas.microsoft.com/office/drawing/2014/main" xmlns="" id="{05A45BA9-E33A-4A94-BC3B-F925C6AA2656}"/>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72" name="文本框 71">
              <a:extLst>
                <a:ext uri="{FF2B5EF4-FFF2-40B4-BE49-F238E27FC236}">
                  <a16:creationId xmlns:a16="http://schemas.microsoft.com/office/drawing/2014/main" xmlns="" id="{13560180-E047-4442-9BD7-AE8994821D1B}"/>
                </a:ext>
              </a:extLst>
            </p:cNvPr>
            <p:cNvSpPr txBox="1"/>
            <p:nvPr/>
          </p:nvSpPr>
          <p:spPr>
            <a:xfrm rot="20760000">
              <a:off x="12314" y="2214"/>
              <a:ext cx="2229" cy="2000"/>
            </a:xfrm>
            <a:prstGeom prst="rect">
              <a:avLst/>
            </a:prstGeom>
            <a:noFill/>
          </p:spPr>
          <p:txBody>
            <a:bodyPr wrap="square" rtlCol="0">
              <a:spAutoFit/>
            </a:bodyPr>
            <a:lstStyle/>
            <a:p>
              <a:pPr algn="ctr"/>
              <a:r>
                <a:rPr lang="en-US" altLang="zh-CN" sz="2400"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6</a:t>
              </a:r>
            </a:p>
          </p:txBody>
        </p:sp>
      </p:grpSp>
      <p:grpSp>
        <p:nvGrpSpPr>
          <p:cNvPr id="73" name="组合 72">
            <a:extLst>
              <a:ext uri="{FF2B5EF4-FFF2-40B4-BE49-F238E27FC236}">
                <a16:creationId xmlns:a16="http://schemas.microsoft.com/office/drawing/2014/main" xmlns="" id="{72DFA849-1A0A-4E4B-A813-011384DA2953}"/>
              </a:ext>
            </a:extLst>
          </p:cNvPr>
          <p:cNvGrpSpPr/>
          <p:nvPr/>
        </p:nvGrpSpPr>
        <p:grpSpPr>
          <a:xfrm>
            <a:off x="1817182" y="2086730"/>
            <a:ext cx="893367" cy="933921"/>
            <a:chOff x="11295" y="1307"/>
            <a:chExt cx="3874" cy="4046"/>
          </a:xfrm>
          <a:effectLst>
            <a:outerShdw blurRad="50800" dist="38100" dir="2700000" algn="tl" rotWithShape="0">
              <a:prstClr val="black">
                <a:alpha val="40000"/>
              </a:prstClr>
            </a:outerShdw>
          </a:effectLst>
        </p:grpSpPr>
        <p:pic>
          <p:nvPicPr>
            <p:cNvPr id="74" name="图片 73" descr="f7d30ea4b628d33971365e72821aa1c5">
              <a:extLst>
                <a:ext uri="{FF2B5EF4-FFF2-40B4-BE49-F238E27FC236}">
                  <a16:creationId xmlns:a16="http://schemas.microsoft.com/office/drawing/2014/main" xmlns="" id="{C319AB68-AA10-4B41-AE6C-8FD145BA6ADA}"/>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75" name="文本框 74">
              <a:extLst>
                <a:ext uri="{FF2B5EF4-FFF2-40B4-BE49-F238E27FC236}">
                  <a16:creationId xmlns:a16="http://schemas.microsoft.com/office/drawing/2014/main" xmlns="" id="{D6250E0F-DF85-4CCC-B0CC-0BF6CBDCA387}"/>
                </a:ext>
              </a:extLst>
            </p:cNvPr>
            <p:cNvSpPr txBox="1"/>
            <p:nvPr/>
          </p:nvSpPr>
          <p:spPr>
            <a:xfrm rot="20760000">
              <a:off x="12314" y="2214"/>
              <a:ext cx="2229" cy="2000"/>
            </a:xfrm>
            <a:prstGeom prst="rect">
              <a:avLst/>
            </a:prstGeom>
            <a:noFill/>
          </p:spPr>
          <p:txBody>
            <a:bodyPr wrap="square" rtlCol="0">
              <a:spAutoFit/>
            </a:bodyPr>
            <a:lstStyle/>
            <a:p>
              <a:pPr algn="ctr"/>
              <a:r>
                <a:rPr lang="en-US" altLang="zh-CN" sz="2400"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7</a:t>
              </a:r>
            </a:p>
          </p:txBody>
        </p:sp>
      </p:grpSp>
      <p:grpSp>
        <p:nvGrpSpPr>
          <p:cNvPr id="76" name="组合 75">
            <a:extLst>
              <a:ext uri="{FF2B5EF4-FFF2-40B4-BE49-F238E27FC236}">
                <a16:creationId xmlns:a16="http://schemas.microsoft.com/office/drawing/2014/main" xmlns="" id="{3A933E2C-024F-4392-AFB0-CE8CB7321E83}"/>
              </a:ext>
            </a:extLst>
          </p:cNvPr>
          <p:cNvGrpSpPr/>
          <p:nvPr/>
        </p:nvGrpSpPr>
        <p:grpSpPr>
          <a:xfrm>
            <a:off x="8156610" y="3259891"/>
            <a:ext cx="893367" cy="933921"/>
            <a:chOff x="11295" y="1307"/>
            <a:chExt cx="3874" cy="4046"/>
          </a:xfrm>
          <a:effectLst>
            <a:outerShdw blurRad="50800" dist="38100" dir="2700000" algn="tl" rotWithShape="0">
              <a:prstClr val="black">
                <a:alpha val="40000"/>
              </a:prstClr>
            </a:outerShdw>
          </a:effectLst>
        </p:grpSpPr>
        <p:pic>
          <p:nvPicPr>
            <p:cNvPr id="77" name="图片 76" descr="f7d30ea4b628d33971365e72821aa1c5">
              <a:extLst>
                <a:ext uri="{FF2B5EF4-FFF2-40B4-BE49-F238E27FC236}">
                  <a16:creationId xmlns:a16="http://schemas.microsoft.com/office/drawing/2014/main" xmlns="" id="{0C2A5C32-6D35-48F1-BB3C-BAF49FDACD14}"/>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78" name="文本框 77">
              <a:extLst>
                <a:ext uri="{FF2B5EF4-FFF2-40B4-BE49-F238E27FC236}">
                  <a16:creationId xmlns:a16="http://schemas.microsoft.com/office/drawing/2014/main" xmlns="" id="{2BBB027B-C8BE-4B8E-9B15-2D2578786646}"/>
                </a:ext>
              </a:extLst>
            </p:cNvPr>
            <p:cNvSpPr txBox="1"/>
            <p:nvPr/>
          </p:nvSpPr>
          <p:spPr>
            <a:xfrm rot="20760000">
              <a:off x="12314" y="2214"/>
              <a:ext cx="2229" cy="2000"/>
            </a:xfrm>
            <a:prstGeom prst="rect">
              <a:avLst/>
            </a:prstGeom>
            <a:noFill/>
          </p:spPr>
          <p:txBody>
            <a:bodyPr wrap="square" rtlCol="0">
              <a:spAutoFit/>
            </a:bodyPr>
            <a:lstStyle/>
            <a:p>
              <a:pPr algn="ctr"/>
              <a:r>
                <a:rPr lang="en-US" altLang="zh-CN" sz="2400"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5</a:t>
              </a:r>
            </a:p>
          </p:txBody>
        </p:sp>
      </p:grpSp>
      <p:grpSp>
        <p:nvGrpSpPr>
          <p:cNvPr id="79" name="组合 78">
            <a:extLst>
              <a:ext uri="{FF2B5EF4-FFF2-40B4-BE49-F238E27FC236}">
                <a16:creationId xmlns:a16="http://schemas.microsoft.com/office/drawing/2014/main" xmlns="" id="{88FA15F6-D8A1-47D5-B9D3-6469C35F2C13}"/>
              </a:ext>
            </a:extLst>
          </p:cNvPr>
          <p:cNvGrpSpPr/>
          <p:nvPr/>
        </p:nvGrpSpPr>
        <p:grpSpPr>
          <a:xfrm>
            <a:off x="5560203" y="257866"/>
            <a:ext cx="893367" cy="933921"/>
            <a:chOff x="11295" y="1307"/>
            <a:chExt cx="3874" cy="4046"/>
          </a:xfrm>
          <a:effectLst>
            <a:outerShdw blurRad="50800" dist="38100" dir="2700000" algn="tl" rotWithShape="0">
              <a:prstClr val="black">
                <a:alpha val="40000"/>
              </a:prstClr>
            </a:outerShdw>
          </a:effectLst>
        </p:grpSpPr>
        <p:pic>
          <p:nvPicPr>
            <p:cNvPr id="80" name="图片 79" descr="f7d30ea4b628d33971365e72821aa1c5">
              <a:extLst>
                <a:ext uri="{FF2B5EF4-FFF2-40B4-BE49-F238E27FC236}">
                  <a16:creationId xmlns:a16="http://schemas.microsoft.com/office/drawing/2014/main" xmlns="" id="{1CFAA8AE-84AC-4BF6-8FBC-B1D40CBCE793}"/>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81" name="文本框 80">
              <a:extLst>
                <a:ext uri="{FF2B5EF4-FFF2-40B4-BE49-F238E27FC236}">
                  <a16:creationId xmlns:a16="http://schemas.microsoft.com/office/drawing/2014/main" xmlns="" id="{1D0AC310-89C8-438D-A232-56FABBE9625C}"/>
                </a:ext>
              </a:extLst>
            </p:cNvPr>
            <p:cNvSpPr txBox="1"/>
            <p:nvPr/>
          </p:nvSpPr>
          <p:spPr>
            <a:xfrm rot="20760000">
              <a:off x="12314" y="2214"/>
              <a:ext cx="2229" cy="2000"/>
            </a:xfrm>
            <a:prstGeom prst="rect">
              <a:avLst/>
            </a:prstGeom>
            <a:noFill/>
          </p:spPr>
          <p:txBody>
            <a:bodyPr wrap="square" rtlCol="0">
              <a:spAutoFit/>
            </a:bodyPr>
            <a:lstStyle/>
            <a:p>
              <a:pPr algn="ctr"/>
              <a:r>
                <a:rPr lang="en-US" altLang="zh-CN" sz="2400"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2</a:t>
              </a:r>
            </a:p>
          </p:txBody>
        </p:sp>
      </p:grpSp>
      <p:pic>
        <p:nvPicPr>
          <p:cNvPr id="16" name="图片 15">
            <a:extLst>
              <a:ext uri="{FF2B5EF4-FFF2-40B4-BE49-F238E27FC236}">
                <a16:creationId xmlns:a16="http://schemas.microsoft.com/office/drawing/2014/main" xmlns="" id="{C6D86CA7-2996-4A6A-A321-73986BBB97E8}"/>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flipH="1">
            <a:off x="4381502" y="1918862"/>
            <a:ext cx="2933697" cy="4834612"/>
          </a:xfrm>
          <a:prstGeom prst="rect">
            <a:avLst/>
          </a:prstGeom>
          <a:effectLst>
            <a:outerShdw blurRad="50800" dist="38100" dir="2700000" algn="tl" rotWithShape="0">
              <a:prstClr val="black">
                <a:alpha val="40000"/>
              </a:prstClr>
            </a:outerShdw>
          </a:effectLst>
        </p:spPr>
      </p:pic>
      <p:pic>
        <p:nvPicPr>
          <p:cNvPr id="27" name="图片 26" descr="ea11243b2077ee3abef0a39733d4f91e">
            <a:extLst>
              <a:ext uri="{FF2B5EF4-FFF2-40B4-BE49-F238E27FC236}">
                <a16:creationId xmlns:a16="http://schemas.microsoft.com/office/drawing/2014/main" xmlns="" id="{82B5F6BF-7E77-4B8E-A748-027EA1056833}"/>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pic>
        <p:nvPicPr>
          <p:cNvPr id="29" name="图片 28" descr="0116e6821abf8d9d7ec5c9c9e77eaef8">
            <a:extLst>
              <a:ext uri="{FF2B5EF4-FFF2-40B4-BE49-F238E27FC236}">
                <a16:creationId xmlns:a16="http://schemas.microsoft.com/office/drawing/2014/main" xmlns="" id="{1B2E2F76-C5BC-422E-88FA-C9DE96008970}"/>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t="-7788"/>
          <a:stretch/>
        </p:blipFill>
        <p:spPr>
          <a:xfrm rot="2400000">
            <a:off x="-350630" y="-253943"/>
            <a:ext cx="2195781" cy="1560973"/>
          </a:xfrm>
          <a:prstGeom prst="ellipse">
            <a:avLst/>
          </a:prstGeom>
          <a:effectLst>
            <a:outerShdw blurRad="50800" dist="38100" dir="2700000" algn="tl" rotWithShape="0">
              <a:prstClr val="black">
                <a:alpha val="40000"/>
              </a:prstClr>
            </a:outerShdw>
          </a:effectLst>
        </p:spPr>
      </p:pic>
      <p:sp>
        <p:nvSpPr>
          <p:cNvPr id="55" name="文本框 54">
            <a:extLst>
              <a:ext uri="{FF2B5EF4-FFF2-40B4-BE49-F238E27FC236}">
                <a16:creationId xmlns:a16="http://schemas.microsoft.com/office/drawing/2014/main" xmlns="" id="{299A01B7-AB81-4529-B789-D81500CFFC42}"/>
              </a:ext>
            </a:extLst>
          </p:cNvPr>
          <p:cNvSpPr txBox="1"/>
          <p:nvPr/>
        </p:nvSpPr>
        <p:spPr>
          <a:xfrm>
            <a:off x="1351774" y="3116208"/>
            <a:ext cx="2108192" cy="461665"/>
          </a:xfrm>
          <a:prstGeom prst="rect">
            <a:avLst/>
          </a:prstGeom>
          <a:noFill/>
        </p:spPr>
        <p:txBody>
          <a:bodyPr wrap="square" rtlCol="0">
            <a:spAutoFit/>
          </a:bodyPr>
          <a:lstStyle/>
          <a:p>
            <a:pPr algn="ctr"/>
            <a:r>
              <a:rPr lang="zh-CN" altLang="en-US" sz="2400" dirty="0">
                <a:ln w="3175">
                  <a:solidFill>
                    <a:schemeClr val="bg1"/>
                  </a:solidFill>
                </a:ln>
                <a:solidFill>
                  <a:srgbClr val="FF9409"/>
                </a:solidFill>
                <a:effectLst>
                  <a:outerShdw blurRad="38100" dist="38100" dir="2700000" algn="tl">
                    <a:srgbClr val="000000">
                      <a:alpha val="43137"/>
                    </a:srgbClr>
                  </a:outerShdw>
                </a:effectLst>
                <a:cs typeface="+mn-ea"/>
                <a:sym typeface="+mn-lt"/>
              </a:rPr>
              <a:t>人身意外伤害</a:t>
            </a:r>
          </a:p>
        </p:txBody>
      </p:sp>
    </p:spTree>
    <p:extLst>
      <p:ext uri="{BB962C8B-B14F-4D97-AF65-F5344CB8AC3E}">
        <p14:creationId xmlns:p14="http://schemas.microsoft.com/office/powerpoint/2010/main" val="420955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750" fill="hold"/>
                                        <p:tgtEl>
                                          <p:spTgt spid="29"/>
                                        </p:tgtEl>
                                        <p:attrNameLst>
                                          <p:attrName>ppt_x</p:attrName>
                                        </p:attrNameLst>
                                      </p:cBhvr>
                                      <p:tavLst>
                                        <p:tav tm="0">
                                          <p:val>
                                            <p:strVal val="0-#ppt_w/2"/>
                                          </p:val>
                                        </p:tav>
                                        <p:tav tm="100000">
                                          <p:val>
                                            <p:strVal val="#ppt_x"/>
                                          </p:val>
                                        </p:tav>
                                      </p:tavLst>
                                    </p:anim>
                                    <p:anim calcmode="lin" valueType="num">
                                      <p:cBhvr additive="base">
                                        <p:cTn id="8" dur="75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37" presetClass="entr" presetSubtype="0"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900" decel="100000" fill="hold"/>
                                        <p:tgtEl>
                                          <p:spTgt spid="16"/>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par>
                          <p:cTn id="16" fill="hold">
                            <p:stCondLst>
                              <p:cond delay="1750"/>
                            </p:stCondLst>
                            <p:childTnLst>
                              <p:par>
                                <p:cTn id="17" presetID="53" presetClass="entr" presetSubtype="528" fill="hold" nodeType="after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p:cTn id="19" dur="500" fill="hold"/>
                                        <p:tgtEl>
                                          <p:spTgt spid="64"/>
                                        </p:tgtEl>
                                        <p:attrNameLst>
                                          <p:attrName>ppt_w</p:attrName>
                                        </p:attrNameLst>
                                      </p:cBhvr>
                                      <p:tavLst>
                                        <p:tav tm="0">
                                          <p:val>
                                            <p:fltVal val="0"/>
                                          </p:val>
                                        </p:tav>
                                        <p:tav tm="100000">
                                          <p:val>
                                            <p:strVal val="#ppt_w"/>
                                          </p:val>
                                        </p:tav>
                                      </p:tavLst>
                                    </p:anim>
                                    <p:anim calcmode="lin" valueType="num">
                                      <p:cBhvr>
                                        <p:cTn id="20" dur="500" fill="hold"/>
                                        <p:tgtEl>
                                          <p:spTgt spid="64"/>
                                        </p:tgtEl>
                                        <p:attrNameLst>
                                          <p:attrName>ppt_h</p:attrName>
                                        </p:attrNameLst>
                                      </p:cBhvr>
                                      <p:tavLst>
                                        <p:tav tm="0">
                                          <p:val>
                                            <p:fltVal val="0"/>
                                          </p:val>
                                        </p:tav>
                                        <p:tav tm="100000">
                                          <p:val>
                                            <p:strVal val="#ppt_h"/>
                                          </p:val>
                                        </p:tav>
                                      </p:tavLst>
                                    </p:anim>
                                    <p:animEffect transition="in" filter="fade">
                                      <p:cBhvr>
                                        <p:cTn id="21" dur="500"/>
                                        <p:tgtEl>
                                          <p:spTgt spid="64"/>
                                        </p:tgtEl>
                                      </p:cBhvr>
                                    </p:animEffect>
                                    <p:anim calcmode="lin" valueType="num">
                                      <p:cBhvr>
                                        <p:cTn id="22" dur="500" fill="hold"/>
                                        <p:tgtEl>
                                          <p:spTgt spid="64"/>
                                        </p:tgtEl>
                                        <p:attrNameLst>
                                          <p:attrName>ppt_x</p:attrName>
                                        </p:attrNameLst>
                                      </p:cBhvr>
                                      <p:tavLst>
                                        <p:tav tm="0">
                                          <p:val>
                                            <p:fltVal val="0.5"/>
                                          </p:val>
                                        </p:tav>
                                        <p:tav tm="100000">
                                          <p:val>
                                            <p:strVal val="#ppt_x"/>
                                          </p:val>
                                        </p:tav>
                                      </p:tavLst>
                                    </p:anim>
                                    <p:anim calcmode="lin" valueType="num">
                                      <p:cBhvr>
                                        <p:cTn id="23" dur="500" fill="hold"/>
                                        <p:tgtEl>
                                          <p:spTgt spid="64"/>
                                        </p:tgtEl>
                                        <p:attrNameLst>
                                          <p:attrName>ppt_y</p:attrName>
                                        </p:attrNameLst>
                                      </p:cBhvr>
                                      <p:tavLst>
                                        <p:tav tm="0">
                                          <p:val>
                                            <p:fltVal val="0.5"/>
                                          </p:val>
                                        </p:tav>
                                        <p:tav tm="100000">
                                          <p:val>
                                            <p:strVal val="#ppt_y"/>
                                          </p:val>
                                        </p:tav>
                                      </p:tavLst>
                                    </p:anim>
                                  </p:childTnLst>
                                </p:cTn>
                              </p:par>
                            </p:childTnLst>
                          </p:cTn>
                        </p:par>
                        <p:par>
                          <p:cTn id="24" fill="hold">
                            <p:stCondLst>
                              <p:cond delay="2250"/>
                            </p:stCondLst>
                            <p:childTnLst>
                              <p:par>
                                <p:cTn id="25" presetID="49" presetClass="entr" presetSubtype="0"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 calcmode="lin" valueType="num">
                                      <p:cBhvr>
                                        <p:cTn id="29" dur="500" fill="hold"/>
                                        <p:tgtEl>
                                          <p:spTgt spid="3"/>
                                        </p:tgtEl>
                                        <p:attrNameLst>
                                          <p:attrName>style.rotation</p:attrName>
                                        </p:attrNameLst>
                                      </p:cBhvr>
                                      <p:tavLst>
                                        <p:tav tm="0">
                                          <p:val>
                                            <p:fltVal val="360"/>
                                          </p:val>
                                        </p:tav>
                                        <p:tav tm="100000">
                                          <p:val>
                                            <p:fltVal val="0"/>
                                          </p:val>
                                        </p:tav>
                                      </p:tavLst>
                                    </p:anim>
                                    <p:animEffect transition="in" filter="fade">
                                      <p:cBhvr>
                                        <p:cTn id="30" dur="500"/>
                                        <p:tgtEl>
                                          <p:spTgt spid="3"/>
                                        </p:tgtEl>
                                      </p:cBhvr>
                                    </p:animEffect>
                                  </p:childTnLst>
                                </p:cTn>
                              </p:par>
                            </p:childTnLst>
                          </p:cTn>
                        </p:par>
                        <p:par>
                          <p:cTn id="31" fill="hold">
                            <p:stCondLst>
                              <p:cond delay="2750"/>
                            </p:stCondLst>
                            <p:childTnLst>
                              <p:par>
                                <p:cTn id="32" presetID="53" presetClass="entr" presetSubtype="528" fill="hold" nodeType="afterEffect">
                                  <p:stCondLst>
                                    <p:cond delay="0"/>
                                  </p:stCondLst>
                                  <p:childTnLst>
                                    <p:set>
                                      <p:cBhvr>
                                        <p:cTn id="33" dur="1" fill="hold">
                                          <p:stCondLst>
                                            <p:cond delay="0"/>
                                          </p:stCondLst>
                                        </p:cTn>
                                        <p:tgtEl>
                                          <p:spTgt spid="79"/>
                                        </p:tgtEl>
                                        <p:attrNameLst>
                                          <p:attrName>style.visibility</p:attrName>
                                        </p:attrNameLst>
                                      </p:cBhvr>
                                      <p:to>
                                        <p:strVal val="visible"/>
                                      </p:to>
                                    </p:set>
                                    <p:anim calcmode="lin" valueType="num">
                                      <p:cBhvr>
                                        <p:cTn id="34" dur="500" fill="hold"/>
                                        <p:tgtEl>
                                          <p:spTgt spid="79"/>
                                        </p:tgtEl>
                                        <p:attrNameLst>
                                          <p:attrName>ppt_w</p:attrName>
                                        </p:attrNameLst>
                                      </p:cBhvr>
                                      <p:tavLst>
                                        <p:tav tm="0">
                                          <p:val>
                                            <p:fltVal val="0"/>
                                          </p:val>
                                        </p:tav>
                                        <p:tav tm="100000">
                                          <p:val>
                                            <p:strVal val="#ppt_w"/>
                                          </p:val>
                                        </p:tav>
                                      </p:tavLst>
                                    </p:anim>
                                    <p:anim calcmode="lin" valueType="num">
                                      <p:cBhvr>
                                        <p:cTn id="35" dur="500" fill="hold"/>
                                        <p:tgtEl>
                                          <p:spTgt spid="79"/>
                                        </p:tgtEl>
                                        <p:attrNameLst>
                                          <p:attrName>ppt_h</p:attrName>
                                        </p:attrNameLst>
                                      </p:cBhvr>
                                      <p:tavLst>
                                        <p:tav tm="0">
                                          <p:val>
                                            <p:fltVal val="0"/>
                                          </p:val>
                                        </p:tav>
                                        <p:tav tm="100000">
                                          <p:val>
                                            <p:strVal val="#ppt_h"/>
                                          </p:val>
                                        </p:tav>
                                      </p:tavLst>
                                    </p:anim>
                                    <p:animEffect transition="in" filter="fade">
                                      <p:cBhvr>
                                        <p:cTn id="36" dur="500"/>
                                        <p:tgtEl>
                                          <p:spTgt spid="79"/>
                                        </p:tgtEl>
                                      </p:cBhvr>
                                    </p:animEffect>
                                    <p:anim calcmode="lin" valueType="num">
                                      <p:cBhvr>
                                        <p:cTn id="37" dur="500" fill="hold"/>
                                        <p:tgtEl>
                                          <p:spTgt spid="79"/>
                                        </p:tgtEl>
                                        <p:attrNameLst>
                                          <p:attrName>ppt_x</p:attrName>
                                        </p:attrNameLst>
                                      </p:cBhvr>
                                      <p:tavLst>
                                        <p:tav tm="0">
                                          <p:val>
                                            <p:fltVal val="0.5"/>
                                          </p:val>
                                        </p:tav>
                                        <p:tav tm="100000">
                                          <p:val>
                                            <p:strVal val="#ppt_x"/>
                                          </p:val>
                                        </p:tav>
                                      </p:tavLst>
                                    </p:anim>
                                    <p:anim calcmode="lin" valueType="num">
                                      <p:cBhvr>
                                        <p:cTn id="38" dur="500" fill="hold"/>
                                        <p:tgtEl>
                                          <p:spTgt spid="79"/>
                                        </p:tgtEl>
                                        <p:attrNameLst>
                                          <p:attrName>ppt_y</p:attrName>
                                        </p:attrNameLst>
                                      </p:cBhvr>
                                      <p:tavLst>
                                        <p:tav tm="0">
                                          <p:val>
                                            <p:fltVal val="0.5"/>
                                          </p:val>
                                        </p:tav>
                                        <p:tav tm="100000">
                                          <p:val>
                                            <p:strVal val="#ppt_y"/>
                                          </p:val>
                                        </p:tav>
                                      </p:tavLst>
                                    </p:anim>
                                  </p:childTnLst>
                                </p:cTn>
                              </p:par>
                            </p:childTnLst>
                          </p:cTn>
                        </p:par>
                        <p:par>
                          <p:cTn id="39" fill="hold">
                            <p:stCondLst>
                              <p:cond delay="3250"/>
                            </p:stCondLst>
                            <p:childTnLst>
                              <p:par>
                                <p:cTn id="40" presetID="49" presetClass="entr" presetSubtype="0" decel="100000" fill="hold" grpId="0" nodeType="after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500" fill="hold"/>
                                        <p:tgtEl>
                                          <p:spTgt spid="59"/>
                                        </p:tgtEl>
                                        <p:attrNameLst>
                                          <p:attrName>ppt_w</p:attrName>
                                        </p:attrNameLst>
                                      </p:cBhvr>
                                      <p:tavLst>
                                        <p:tav tm="0">
                                          <p:val>
                                            <p:fltVal val="0"/>
                                          </p:val>
                                        </p:tav>
                                        <p:tav tm="100000">
                                          <p:val>
                                            <p:strVal val="#ppt_w"/>
                                          </p:val>
                                        </p:tav>
                                      </p:tavLst>
                                    </p:anim>
                                    <p:anim calcmode="lin" valueType="num">
                                      <p:cBhvr>
                                        <p:cTn id="43" dur="500" fill="hold"/>
                                        <p:tgtEl>
                                          <p:spTgt spid="59"/>
                                        </p:tgtEl>
                                        <p:attrNameLst>
                                          <p:attrName>ppt_h</p:attrName>
                                        </p:attrNameLst>
                                      </p:cBhvr>
                                      <p:tavLst>
                                        <p:tav tm="0">
                                          <p:val>
                                            <p:fltVal val="0"/>
                                          </p:val>
                                        </p:tav>
                                        <p:tav tm="100000">
                                          <p:val>
                                            <p:strVal val="#ppt_h"/>
                                          </p:val>
                                        </p:tav>
                                      </p:tavLst>
                                    </p:anim>
                                    <p:anim calcmode="lin" valueType="num">
                                      <p:cBhvr>
                                        <p:cTn id="44" dur="500" fill="hold"/>
                                        <p:tgtEl>
                                          <p:spTgt spid="59"/>
                                        </p:tgtEl>
                                        <p:attrNameLst>
                                          <p:attrName>style.rotation</p:attrName>
                                        </p:attrNameLst>
                                      </p:cBhvr>
                                      <p:tavLst>
                                        <p:tav tm="0">
                                          <p:val>
                                            <p:fltVal val="360"/>
                                          </p:val>
                                        </p:tav>
                                        <p:tav tm="100000">
                                          <p:val>
                                            <p:fltVal val="0"/>
                                          </p:val>
                                        </p:tav>
                                      </p:tavLst>
                                    </p:anim>
                                    <p:animEffect transition="in" filter="fade">
                                      <p:cBhvr>
                                        <p:cTn id="45" dur="500"/>
                                        <p:tgtEl>
                                          <p:spTgt spid="59"/>
                                        </p:tgtEl>
                                      </p:cBhvr>
                                    </p:animEffect>
                                  </p:childTnLst>
                                </p:cTn>
                              </p:par>
                            </p:childTnLst>
                          </p:cTn>
                        </p:par>
                        <p:par>
                          <p:cTn id="46" fill="hold">
                            <p:stCondLst>
                              <p:cond delay="3750"/>
                            </p:stCondLst>
                            <p:childTnLst>
                              <p:par>
                                <p:cTn id="47" presetID="53" presetClass="entr" presetSubtype="528" fill="hold" nodeType="afterEffect">
                                  <p:stCondLst>
                                    <p:cond delay="0"/>
                                  </p:stCondLst>
                                  <p:childTnLst>
                                    <p:set>
                                      <p:cBhvr>
                                        <p:cTn id="48" dur="1" fill="hold">
                                          <p:stCondLst>
                                            <p:cond delay="0"/>
                                          </p:stCondLst>
                                        </p:cTn>
                                        <p:tgtEl>
                                          <p:spTgt spid="60"/>
                                        </p:tgtEl>
                                        <p:attrNameLst>
                                          <p:attrName>style.visibility</p:attrName>
                                        </p:attrNameLst>
                                      </p:cBhvr>
                                      <p:to>
                                        <p:strVal val="visible"/>
                                      </p:to>
                                    </p:set>
                                    <p:anim calcmode="lin" valueType="num">
                                      <p:cBhvr>
                                        <p:cTn id="49" dur="500" fill="hold"/>
                                        <p:tgtEl>
                                          <p:spTgt spid="60"/>
                                        </p:tgtEl>
                                        <p:attrNameLst>
                                          <p:attrName>ppt_w</p:attrName>
                                        </p:attrNameLst>
                                      </p:cBhvr>
                                      <p:tavLst>
                                        <p:tav tm="0">
                                          <p:val>
                                            <p:fltVal val="0"/>
                                          </p:val>
                                        </p:tav>
                                        <p:tav tm="100000">
                                          <p:val>
                                            <p:strVal val="#ppt_w"/>
                                          </p:val>
                                        </p:tav>
                                      </p:tavLst>
                                    </p:anim>
                                    <p:anim calcmode="lin" valueType="num">
                                      <p:cBhvr>
                                        <p:cTn id="50" dur="500" fill="hold"/>
                                        <p:tgtEl>
                                          <p:spTgt spid="60"/>
                                        </p:tgtEl>
                                        <p:attrNameLst>
                                          <p:attrName>ppt_h</p:attrName>
                                        </p:attrNameLst>
                                      </p:cBhvr>
                                      <p:tavLst>
                                        <p:tav tm="0">
                                          <p:val>
                                            <p:fltVal val="0"/>
                                          </p:val>
                                        </p:tav>
                                        <p:tav tm="100000">
                                          <p:val>
                                            <p:strVal val="#ppt_h"/>
                                          </p:val>
                                        </p:tav>
                                      </p:tavLst>
                                    </p:anim>
                                    <p:animEffect transition="in" filter="fade">
                                      <p:cBhvr>
                                        <p:cTn id="51" dur="500"/>
                                        <p:tgtEl>
                                          <p:spTgt spid="60"/>
                                        </p:tgtEl>
                                      </p:cBhvr>
                                    </p:animEffect>
                                    <p:anim calcmode="lin" valueType="num">
                                      <p:cBhvr>
                                        <p:cTn id="52" dur="500" fill="hold"/>
                                        <p:tgtEl>
                                          <p:spTgt spid="60"/>
                                        </p:tgtEl>
                                        <p:attrNameLst>
                                          <p:attrName>ppt_x</p:attrName>
                                        </p:attrNameLst>
                                      </p:cBhvr>
                                      <p:tavLst>
                                        <p:tav tm="0">
                                          <p:val>
                                            <p:fltVal val="0.5"/>
                                          </p:val>
                                        </p:tav>
                                        <p:tav tm="100000">
                                          <p:val>
                                            <p:strVal val="#ppt_x"/>
                                          </p:val>
                                        </p:tav>
                                      </p:tavLst>
                                    </p:anim>
                                    <p:anim calcmode="lin" valueType="num">
                                      <p:cBhvr>
                                        <p:cTn id="53" dur="500" fill="hold"/>
                                        <p:tgtEl>
                                          <p:spTgt spid="60"/>
                                        </p:tgtEl>
                                        <p:attrNameLst>
                                          <p:attrName>ppt_y</p:attrName>
                                        </p:attrNameLst>
                                      </p:cBhvr>
                                      <p:tavLst>
                                        <p:tav tm="0">
                                          <p:val>
                                            <p:fltVal val="0.5"/>
                                          </p:val>
                                        </p:tav>
                                        <p:tav tm="100000">
                                          <p:val>
                                            <p:strVal val="#ppt_y"/>
                                          </p:val>
                                        </p:tav>
                                      </p:tavLst>
                                    </p:anim>
                                  </p:childTnLst>
                                </p:cTn>
                              </p:par>
                            </p:childTnLst>
                          </p:cTn>
                        </p:par>
                        <p:par>
                          <p:cTn id="54" fill="hold">
                            <p:stCondLst>
                              <p:cond delay="4250"/>
                            </p:stCondLst>
                            <p:childTnLst>
                              <p:par>
                                <p:cTn id="55" presetID="49" presetClass="entr" presetSubtype="0" decel="100000"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p:cTn id="57" dur="500" fill="hold"/>
                                        <p:tgtEl>
                                          <p:spTgt spid="54"/>
                                        </p:tgtEl>
                                        <p:attrNameLst>
                                          <p:attrName>ppt_w</p:attrName>
                                        </p:attrNameLst>
                                      </p:cBhvr>
                                      <p:tavLst>
                                        <p:tav tm="0">
                                          <p:val>
                                            <p:fltVal val="0"/>
                                          </p:val>
                                        </p:tav>
                                        <p:tav tm="100000">
                                          <p:val>
                                            <p:strVal val="#ppt_w"/>
                                          </p:val>
                                        </p:tav>
                                      </p:tavLst>
                                    </p:anim>
                                    <p:anim calcmode="lin" valueType="num">
                                      <p:cBhvr>
                                        <p:cTn id="58" dur="500" fill="hold"/>
                                        <p:tgtEl>
                                          <p:spTgt spid="54"/>
                                        </p:tgtEl>
                                        <p:attrNameLst>
                                          <p:attrName>ppt_h</p:attrName>
                                        </p:attrNameLst>
                                      </p:cBhvr>
                                      <p:tavLst>
                                        <p:tav tm="0">
                                          <p:val>
                                            <p:fltVal val="0"/>
                                          </p:val>
                                        </p:tav>
                                        <p:tav tm="100000">
                                          <p:val>
                                            <p:strVal val="#ppt_h"/>
                                          </p:val>
                                        </p:tav>
                                      </p:tavLst>
                                    </p:anim>
                                    <p:anim calcmode="lin" valueType="num">
                                      <p:cBhvr>
                                        <p:cTn id="59" dur="500" fill="hold"/>
                                        <p:tgtEl>
                                          <p:spTgt spid="54"/>
                                        </p:tgtEl>
                                        <p:attrNameLst>
                                          <p:attrName>style.rotation</p:attrName>
                                        </p:attrNameLst>
                                      </p:cBhvr>
                                      <p:tavLst>
                                        <p:tav tm="0">
                                          <p:val>
                                            <p:fltVal val="360"/>
                                          </p:val>
                                        </p:tav>
                                        <p:tav tm="100000">
                                          <p:val>
                                            <p:fltVal val="0"/>
                                          </p:val>
                                        </p:tav>
                                      </p:tavLst>
                                    </p:anim>
                                    <p:animEffect transition="in" filter="fade">
                                      <p:cBhvr>
                                        <p:cTn id="60" dur="500"/>
                                        <p:tgtEl>
                                          <p:spTgt spid="54"/>
                                        </p:tgtEl>
                                      </p:cBhvr>
                                    </p:animEffect>
                                  </p:childTnLst>
                                </p:cTn>
                              </p:par>
                            </p:childTnLst>
                          </p:cTn>
                        </p:par>
                        <p:par>
                          <p:cTn id="61" fill="hold">
                            <p:stCondLst>
                              <p:cond delay="4750"/>
                            </p:stCondLst>
                            <p:childTnLst>
                              <p:par>
                                <p:cTn id="62" presetID="53" presetClass="entr" presetSubtype="528" fill="hold" nodeType="after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anim calcmode="lin" valueType="num">
                                      <p:cBhvr>
                                        <p:cTn id="67" dur="500" fill="hold"/>
                                        <p:tgtEl>
                                          <p:spTgt spid="67"/>
                                        </p:tgtEl>
                                        <p:attrNameLst>
                                          <p:attrName>ppt_x</p:attrName>
                                        </p:attrNameLst>
                                      </p:cBhvr>
                                      <p:tavLst>
                                        <p:tav tm="0">
                                          <p:val>
                                            <p:fltVal val="0.5"/>
                                          </p:val>
                                        </p:tav>
                                        <p:tav tm="100000">
                                          <p:val>
                                            <p:strVal val="#ppt_x"/>
                                          </p:val>
                                        </p:tav>
                                      </p:tavLst>
                                    </p:anim>
                                    <p:anim calcmode="lin" valueType="num">
                                      <p:cBhvr>
                                        <p:cTn id="68" dur="500" fill="hold"/>
                                        <p:tgtEl>
                                          <p:spTgt spid="67"/>
                                        </p:tgtEl>
                                        <p:attrNameLst>
                                          <p:attrName>ppt_y</p:attrName>
                                        </p:attrNameLst>
                                      </p:cBhvr>
                                      <p:tavLst>
                                        <p:tav tm="0">
                                          <p:val>
                                            <p:fltVal val="0.5"/>
                                          </p:val>
                                        </p:tav>
                                        <p:tav tm="100000">
                                          <p:val>
                                            <p:strVal val="#ppt_y"/>
                                          </p:val>
                                        </p:tav>
                                      </p:tavLst>
                                    </p:anim>
                                  </p:childTnLst>
                                </p:cTn>
                              </p:par>
                            </p:childTnLst>
                          </p:cTn>
                        </p:par>
                        <p:par>
                          <p:cTn id="69" fill="hold">
                            <p:stCondLst>
                              <p:cond delay="5250"/>
                            </p:stCondLst>
                            <p:childTnLst>
                              <p:par>
                                <p:cTn id="70" presetID="49" presetClass="entr" presetSubtype="0" decel="100000" fill="hold" grpId="0" nodeType="afterEffect">
                                  <p:stCondLst>
                                    <p:cond delay="0"/>
                                  </p:stCondLst>
                                  <p:childTnLst>
                                    <p:set>
                                      <p:cBhvr>
                                        <p:cTn id="71" dur="1" fill="hold">
                                          <p:stCondLst>
                                            <p:cond delay="0"/>
                                          </p:stCondLst>
                                        </p:cTn>
                                        <p:tgtEl>
                                          <p:spTgt spid="58"/>
                                        </p:tgtEl>
                                        <p:attrNameLst>
                                          <p:attrName>style.visibility</p:attrName>
                                        </p:attrNameLst>
                                      </p:cBhvr>
                                      <p:to>
                                        <p:strVal val="visible"/>
                                      </p:to>
                                    </p:set>
                                    <p:anim calcmode="lin" valueType="num">
                                      <p:cBhvr>
                                        <p:cTn id="72" dur="500" fill="hold"/>
                                        <p:tgtEl>
                                          <p:spTgt spid="58"/>
                                        </p:tgtEl>
                                        <p:attrNameLst>
                                          <p:attrName>ppt_w</p:attrName>
                                        </p:attrNameLst>
                                      </p:cBhvr>
                                      <p:tavLst>
                                        <p:tav tm="0">
                                          <p:val>
                                            <p:fltVal val="0"/>
                                          </p:val>
                                        </p:tav>
                                        <p:tav tm="100000">
                                          <p:val>
                                            <p:strVal val="#ppt_w"/>
                                          </p:val>
                                        </p:tav>
                                      </p:tavLst>
                                    </p:anim>
                                    <p:anim calcmode="lin" valueType="num">
                                      <p:cBhvr>
                                        <p:cTn id="73" dur="500" fill="hold"/>
                                        <p:tgtEl>
                                          <p:spTgt spid="58"/>
                                        </p:tgtEl>
                                        <p:attrNameLst>
                                          <p:attrName>ppt_h</p:attrName>
                                        </p:attrNameLst>
                                      </p:cBhvr>
                                      <p:tavLst>
                                        <p:tav tm="0">
                                          <p:val>
                                            <p:fltVal val="0"/>
                                          </p:val>
                                        </p:tav>
                                        <p:tav tm="100000">
                                          <p:val>
                                            <p:strVal val="#ppt_h"/>
                                          </p:val>
                                        </p:tav>
                                      </p:tavLst>
                                    </p:anim>
                                    <p:anim calcmode="lin" valueType="num">
                                      <p:cBhvr>
                                        <p:cTn id="74" dur="500" fill="hold"/>
                                        <p:tgtEl>
                                          <p:spTgt spid="58"/>
                                        </p:tgtEl>
                                        <p:attrNameLst>
                                          <p:attrName>style.rotation</p:attrName>
                                        </p:attrNameLst>
                                      </p:cBhvr>
                                      <p:tavLst>
                                        <p:tav tm="0">
                                          <p:val>
                                            <p:fltVal val="360"/>
                                          </p:val>
                                        </p:tav>
                                        <p:tav tm="100000">
                                          <p:val>
                                            <p:fltVal val="0"/>
                                          </p:val>
                                        </p:tav>
                                      </p:tavLst>
                                    </p:anim>
                                    <p:animEffect transition="in" filter="fade">
                                      <p:cBhvr>
                                        <p:cTn id="75" dur="500"/>
                                        <p:tgtEl>
                                          <p:spTgt spid="58"/>
                                        </p:tgtEl>
                                      </p:cBhvr>
                                    </p:animEffect>
                                  </p:childTnLst>
                                </p:cTn>
                              </p:par>
                            </p:childTnLst>
                          </p:cTn>
                        </p:par>
                        <p:par>
                          <p:cTn id="76" fill="hold">
                            <p:stCondLst>
                              <p:cond delay="5750"/>
                            </p:stCondLst>
                            <p:childTnLst>
                              <p:par>
                                <p:cTn id="77" presetID="53" presetClass="entr" presetSubtype="528" fill="hold" nodeType="afterEffect">
                                  <p:stCondLst>
                                    <p:cond delay="0"/>
                                  </p:stCondLst>
                                  <p:childTnLst>
                                    <p:set>
                                      <p:cBhvr>
                                        <p:cTn id="78" dur="1" fill="hold">
                                          <p:stCondLst>
                                            <p:cond delay="0"/>
                                          </p:stCondLst>
                                        </p:cTn>
                                        <p:tgtEl>
                                          <p:spTgt spid="76"/>
                                        </p:tgtEl>
                                        <p:attrNameLst>
                                          <p:attrName>style.visibility</p:attrName>
                                        </p:attrNameLst>
                                      </p:cBhvr>
                                      <p:to>
                                        <p:strVal val="visible"/>
                                      </p:to>
                                    </p:set>
                                    <p:anim calcmode="lin" valueType="num">
                                      <p:cBhvr>
                                        <p:cTn id="79" dur="500" fill="hold"/>
                                        <p:tgtEl>
                                          <p:spTgt spid="76"/>
                                        </p:tgtEl>
                                        <p:attrNameLst>
                                          <p:attrName>ppt_w</p:attrName>
                                        </p:attrNameLst>
                                      </p:cBhvr>
                                      <p:tavLst>
                                        <p:tav tm="0">
                                          <p:val>
                                            <p:fltVal val="0"/>
                                          </p:val>
                                        </p:tav>
                                        <p:tav tm="100000">
                                          <p:val>
                                            <p:strVal val="#ppt_w"/>
                                          </p:val>
                                        </p:tav>
                                      </p:tavLst>
                                    </p:anim>
                                    <p:anim calcmode="lin" valueType="num">
                                      <p:cBhvr>
                                        <p:cTn id="80" dur="500" fill="hold"/>
                                        <p:tgtEl>
                                          <p:spTgt spid="76"/>
                                        </p:tgtEl>
                                        <p:attrNameLst>
                                          <p:attrName>ppt_h</p:attrName>
                                        </p:attrNameLst>
                                      </p:cBhvr>
                                      <p:tavLst>
                                        <p:tav tm="0">
                                          <p:val>
                                            <p:fltVal val="0"/>
                                          </p:val>
                                        </p:tav>
                                        <p:tav tm="100000">
                                          <p:val>
                                            <p:strVal val="#ppt_h"/>
                                          </p:val>
                                        </p:tav>
                                      </p:tavLst>
                                    </p:anim>
                                    <p:animEffect transition="in" filter="fade">
                                      <p:cBhvr>
                                        <p:cTn id="81" dur="500"/>
                                        <p:tgtEl>
                                          <p:spTgt spid="76"/>
                                        </p:tgtEl>
                                      </p:cBhvr>
                                    </p:animEffect>
                                    <p:anim calcmode="lin" valueType="num">
                                      <p:cBhvr>
                                        <p:cTn id="82" dur="500" fill="hold"/>
                                        <p:tgtEl>
                                          <p:spTgt spid="76"/>
                                        </p:tgtEl>
                                        <p:attrNameLst>
                                          <p:attrName>ppt_x</p:attrName>
                                        </p:attrNameLst>
                                      </p:cBhvr>
                                      <p:tavLst>
                                        <p:tav tm="0">
                                          <p:val>
                                            <p:fltVal val="0.5"/>
                                          </p:val>
                                        </p:tav>
                                        <p:tav tm="100000">
                                          <p:val>
                                            <p:strVal val="#ppt_x"/>
                                          </p:val>
                                        </p:tav>
                                      </p:tavLst>
                                    </p:anim>
                                    <p:anim calcmode="lin" valueType="num">
                                      <p:cBhvr>
                                        <p:cTn id="83" dur="500" fill="hold"/>
                                        <p:tgtEl>
                                          <p:spTgt spid="76"/>
                                        </p:tgtEl>
                                        <p:attrNameLst>
                                          <p:attrName>ppt_y</p:attrName>
                                        </p:attrNameLst>
                                      </p:cBhvr>
                                      <p:tavLst>
                                        <p:tav tm="0">
                                          <p:val>
                                            <p:fltVal val="0.5"/>
                                          </p:val>
                                        </p:tav>
                                        <p:tav tm="100000">
                                          <p:val>
                                            <p:strVal val="#ppt_y"/>
                                          </p:val>
                                        </p:tav>
                                      </p:tavLst>
                                    </p:anim>
                                  </p:childTnLst>
                                </p:cTn>
                              </p:par>
                            </p:childTnLst>
                          </p:cTn>
                        </p:par>
                        <p:par>
                          <p:cTn id="84" fill="hold">
                            <p:stCondLst>
                              <p:cond delay="6250"/>
                            </p:stCondLst>
                            <p:childTnLst>
                              <p:par>
                                <p:cTn id="85" presetID="49" presetClass="entr" presetSubtype="0" decel="100000" fill="hold" grpId="0" nodeType="afterEffect">
                                  <p:stCondLst>
                                    <p:cond delay="0"/>
                                  </p:stCondLst>
                                  <p:childTnLst>
                                    <p:set>
                                      <p:cBhvr>
                                        <p:cTn id="86" dur="1" fill="hold">
                                          <p:stCondLst>
                                            <p:cond delay="0"/>
                                          </p:stCondLst>
                                        </p:cTn>
                                        <p:tgtEl>
                                          <p:spTgt spid="57"/>
                                        </p:tgtEl>
                                        <p:attrNameLst>
                                          <p:attrName>style.visibility</p:attrName>
                                        </p:attrNameLst>
                                      </p:cBhvr>
                                      <p:to>
                                        <p:strVal val="visible"/>
                                      </p:to>
                                    </p:set>
                                    <p:anim calcmode="lin" valueType="num">
                                      <p:cBhvr>
                                        <p:cTn id="87" dur="500" fill="hold"/>
                                        <p:tgtEl>
                                          <p:spTgt spid="57"/>
                                        </p:tgtEl>
                                        <p:attrNameLst>
                                          <p:attrName>ppt_w</p:attrName>
                                        </p:attrNameLst>
                                      </p:cBhvr>
                                      <p:tavLst>
                                        <p:tav tm="0">
                                          <p:val>
                                            <p:fltVal val="0"/>
                                          </p:val>
                                        </p:tav>
                                        <p:tav tm="100000">
                                          <p:val>
                                            <p:strVal val="#ppt_w"/>
                                          </p:val>
                                        </p:tav>
                                      </p:tavLst>
                                    </p:anim>
                                    <p:anim calcmode="lin" valueType="num">
                                      <p:cBhvr>
                                        <p:cTn id="88" dur="500" fill="hold"/>
                                        <p:tgtEl>
                                          <p:spTgt spid="57"/>
                                        </p:tgtEl>
                                        <p:attrNameLst>
                                          <p:attrName>ppt_h</p:attrName>
                                        </p:attrNameLst>
                                      </p:cBhvr>
                                      <p:tavLst>
                                        <p:tav tm="0">
                                          <p:val>
                                            <p:fltVal val="0"/>
                                          </p:val>
                                        </p:tav>
                                        <p:tav tm="100000">
                                          <p:val>
                                            <p:strVal val="#ppt_h"/>
                                          </p:val>
                                        </p:tav>
                                      </p:tavLst>
                                    </p:anim>
                                    <p:anim calcmode="lin" valueType="num">
                                      <p:cBhvr>
                                        <p:cTn id="89" dur="500" fill="hold"/>
                                        <p:tgtEl>
                                          <p:spTgt spid="57"/>
                                        </p:tgtEl>
                                        <p:attrNameLst>
                                          <p:attrName>style.rotation</p:attrName>
                                        </p:attrNameLst>
                                      </p:cBhvr>
                                      <p:tavLst>
                                        <p:tav tm="0">
                                          <p:val>
                                            <p:fltVal val="360"/>
                                          </p:val>
                                        </p:tav>
                                        <p:tav tm="100000">
                                          <p:val>
                                            <p:fltVal val="0"/>
                                          </p:val>
                                        </p:tav>
                                      </p:tavLst>
                                    </p:anim>
                                    <p:animEffect transition="in" filter="fade">
                                      <p:cBhvr>
                                        <p:cTn id="90" dur="500"/>
                                        <p:tgtEl>
                                          <p:spTgt spid="57"/>
                                        </p:tgtEl>
                                      </p:cBhvr>
                                    </p:animEffect>
                                  </p:childTnLst>
                                </p:cTn>
                              </p:par>
                            </p:childTnLst>
                          </p:cTn>
                        </p:par>
                        <p:par>
                          <p:cTn id="91" fill="hold">
                            <p:stCondLst>
                              <p:cond delay="6750"/>
                            </p:stCondLst>
                            <p:childTnLst>
                              <p:par>
                                <p:cTn id="92" presetID="53" presetClass="entr" presetSubtype="528" fill="hold" nodeType="afterEffect">
                                  <p:stCondLst>
                                    <p:cond delay="0"/>
                                  </p:stCondLst>
                                  <p:childTnLst>
                                    <p:set>
                                      <p:cBhvr>
                                        <p:cTn id="93" dur="1" fill="hold">
                                          <p:stCondLst>
                                            <p:cond delay="0"/>
                                          </p:stCondLst>
                                        </p:cTn>
                                        <p:tgtEl>
                                          <p:spTgt spid="70"/>
                                        </p:tgtEl>
                                        <p:attrNameLst>
                                          <p:attrName>style.visibility</p:attrName>
                                        </p:attrNameLst>
                                      </p:cBhvr>
                                      <p:to>
                                        <p:strVal val="visible"/>
                                      </p:to>
                                    </p:set>
                                    <p:anim calcmode="lin" valueType="num">
                                      <p:cBhvr>
                                        <p:cTn id="94" dur="500" fill="hold"/>
                                        <p:tgtEl>
                                          <p:spTgt spid="70"/>
                                        </p:tgtEl>
                                        <p:attrNameLst>
                                          <p:attrName>ppt_w</p:attrName>
                                        </p:attrNameLst>
                                      </p:cBhvr>
                                      <p:tavLst>
                                        <p:tav tm="0">
                                          <p:val>
                                            <p:fltVal val="0"/>
                                          </p:val>
                                        </p:tav>
                                        <p:tav tm="100000">
                                          <p:val>
                                            <p:strVal val="#ppt_w"/>
                                          </p:val>
                                        </p:tav>
                                      </p:tavLst>
                                    </p:anim>
                                    <p:anim calcmode="lin" valueType="num">
                                      <p:cBhvr>
                                        <p:cTn id="95" dur="500" fill="hold"/>
                                        <p:tgtEl>
                                          <p:spTgt spid="70"/>
                                        </p:tgtEl>
                                        <p:attrNameLst>
                                          <p:attrName>ppt_h</p:attrName>
                                        </p:attrNameLst>
                                      </p:cBhvr>
                                      <p:tavLst>
                                        <p:tav tm="0">
                                          <p:val>
                                            <p:fltVal val="0"/>
                                          </p:val>
                                        </p:tav>
                                        <p:tav tm="100000">
                                          <p:val>
                                            <p:strVal val="#ppt_h"/>
                                          </p:val>
                                        </p:tav>
                                      </p:tavLst>
                                    </p:anim>
                                    <p:animEffect transition="in" filter="fade">
                                      <p:cBhvr>
                                        <p:cTn id="96" dur="500"/>
                                        <p:tgtEl>
                                          <p:spTgt spid="70"/>
                                        </p:tgtEl>
                                      </p:cBhvr>
                                    </p:animEffect>
                                    <p:anim calcmode="lin" valueType="num">
                                      <p:cBhvr>
                                        <p:cTn id="97" dur="500" fill="hold"/>
                                        <p:tgtEl>
                                          <p:spTgt spid="70"/>
                                        </p:tgtEl>
                                        <p:attrNameLst>
                                          <p:attrName>ppt_x</p:attrName>
                                        </p:attrNameLst>
                                      </p:cBhvr>
                                      <p:tavLst>
                                        <p:tav tm="0">
                                          <p:val>
                                            <p:fltVal val="0.5"/>
                                          </p:val>
                                        </p:tav>
                                        <p:tav tm="100000">
                                          <p:val>
                                            <p:strVal val="#ppt_x"/>
                                          </p:val>
                                        </p:tav>
                                      </p:tavLst>
                                    </p:anim>
                                    <p:anim calcmode="lin" valueType="num">
                                      <p:cBhvr>
                                        <p:cTn id="98" dur="500" fill="hold"/>
                                        <p:tgtEl>
                                          <p:spTgt spid="70"/>
                                        </p:tgtEl>
                                        <p:attrNameLst>
                                          <p:attrName>ppt_y</p:attrName>
                                        </p:attrNameLst>
                                      </p:cBhvr>
                                      <p:tavLst>
                                        <p:tav tm="0">
                                          <p:val>
                                            <p:fltVal val="0.5"/>
                                          </p:val>
                                        </p:tav>
                                        <p:tav tm="100000">
                                          <p:val>
                                            <p:strVal val="#ppt_y"/>
                                          </p:val>
                                        </p:tav>
                                      </p:tavLst>
                                    </p:anim>
                                  </p:childTnLst>
                                </p:cTn>
                              </p:par>
                            </p:childTnLst>
                          </p:cTn>
                        </p:par>
                        <p:par>
                          <p:cTn id="99" fill="hold">
                            <p:stCondLst>
                              <p:cond delay="7250"/>
                            </p:stCondLst>
                            <p:childTnLst>
                              <p:par>
                                <p:cTn id="100" presetID="49" presetClass="entr" presetSubtype="0" decel="100000"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anim calcmode="lin" valueType="num">
                                      <p:cBhvr>
                                        <p:cTn id="102" dur="500" fill="hold"/>
                                        <p:tgtEl>
                                          <p:spTgt spid="56"/>
                                        </p:tgtEl>
                                        <p:attrNameLst>
                                          <p:attrName>ppt_w</p:attrName>
                                        </p:attrNameLst>
                                      </p:cBhvr>
                                      <p:tavLst>
                                        <p:tav tm="0">
                                          <p:val>
                                            <p:fltVal val="0"/>
                                          </p:val>
                                        </p:tav>
                                        <p:tav tm="100000">
                                          <p:val>
                                            <p:strVal val="#ppt_w"/>
                                          </p:val>
                                        </p:tav>
                                      </p:tavLst>
                                    </p:anim>
                                    <p:anim calcmode="lin" valueType="num">
                                      <p:cBhvr>
                                        <p:cTn id="103" dur="500" fill="hold"/>
                                        <p:tgtEl>
                                          <p:spTgt spid="56"/>
                                        </p:tgtEl>
                                        <p:attrNameLst>
                                          <p:attrName>ppt_h</p:attrName>
                                        </p:attrNameLst>
                                      </p:cBhvr>
                                      <p:tavLst>
                                        <p:tav tm="0">
                                          <p:val>
                                            <p:fltVal val="0"/>
                                          </p:val>
                                        </p:tav>
                                        <p:tav tm="100000">
                                          <p:val>
                                            <p:strVal val="#ppt_h"/>
                                          </p:val>
                                        </p:tav>
                                      </p:tavLst>
                                    </p:anim>
                                    <p:anim calcmode="lin" valueType="num">
                                      <p:cBhvr>
                                        <p:cTn id="104" dur="500" fill="hold"/>
                                        <p:tgtEl>
                                          <p:spTgt spid="56"/>
                                        </p:tgtEl>
                                        <p:attrNameLst>
                                          <p:attrName>style.rotation</p:attrName>
                                        </p:attrNameLst>
                                      </p:cBhvr>
                                      <p:tavLst>
                                        <p:tav tm="0">
                                          <p:val>
                                            <p:fltVal val="360"/>
                                          </p:val>
                                        </p:tav>
                                        <p:tav tm="100000">
                                          <p:val>
                                            <p:fltVal val="0"/>
                                          </p:val>
                                        </p:tav>
                                      </p:tavLst>
                                    </p:anim>
                                    <p:animEffect transition="in" filter="fade">
                                      <p:cBhvr>
                                        <p:cTn id="105" dur="500"/>
                                        <p:tgtEl>
                                          <p:spTgt spid="56"/>
                                        </p:tgtEl>
                                      </p:cBhvr>
                                    </p:animEffect>
                                  </p:childTnLst>
                                </p:cTn>
                              </p:par>
                            </p:childTnLst>
                          </p:cTn>
                        </p:par>
                        <p:par>
                          <p:cTn id="106" fill="hold">
                            <p:stCondLst>
                              <p:cond delay="7750"/>
                            </p:stCondLst>
                            <p:childTnLst>
                              <p:par>
                                <p:cTn id="107" presetID="53" presetClass="entr" presetSubtype="528" fill="hold" nodeType="afterEffect">
                                  <p:stCondLst>
                                    <p:cond delay="0"/>
                                  </p:stCondLst>
                                  <p:childTnLst>
                                    <p:set>
                                      <p:cBhvr>
                                        <p:cTn id="108" dur="1" fill="hold">
                                          <p:stCondLst>
                                            <p:cond delay="0"/>
                                          </p:stCondLst>
                                        </p:cTn>
                                        <p:tgtEl>
                                          <p:spTgt spid="73"/>
                                        </p:tgtEl>
                                        <p:attrNameLst>
                                          <p:attrName>style.visibility</p:attrName>
                                        </p:attrNameLst>
                                      </p:cBhvr>
                                      <p:to>
                                        <p:strVal val="visible"/>
                                      </p:to>
                                    </p:set>
                                    <p:anim calcmode="lin" valueType="num">
                                      <p:cBhvr>
                                        <p:cTn id="109" dur="500" fill="hold"/>
                                        <p:tgtEl>
                                          <p:spTgt spid="73"/>
                                        </p:tgtEl>
                                        <p:attrNameLst>
                                          <p:attrName>ppt_w</p:attrName>
                                        </p:attrNameLst>
                                      </p:cBhvr>
                                      <p:tavLst>
                                        <p:tav tm="0">
                                          <p:val>
                                            <p:fltVal val="0"/>
                                          </p:val>
                                        </p:tav>
                                        <p:tav tm="100000">
                                          <p:val>
                                            <p:strVal val="#ppt_w"/>
                                          </p:val>
                                        </p:tav>
                                      </p:tavLst>
                                    </p:anim>
                                    <p:anim calcmode="lin" valueType="num">
                                      <p:cBhvr>
                                        <p:cTn id="110" dur="500" fill="hold"/>
                                        <p:tgtEl>
                                          <p:spTgt spid="73"/>
                                        </p:tgtEl>
                                        <p:attrNameLst>
                                          <p:attrName>ppt_h</p:attrName>
                                        </p:attrNameLst>
                                      </p:cBhvr>
                                      <p:tavLst>
                                        <p:tav tm="0">
                                          <p:val>
                                            <p:fltVal val="0"/>
                                          </p:val>
                                        </p:tav>
                                        <p:tav tm="100000">
                                          <p:val>
                                            <p:strVal val="#ppt_h"/>
                                          </p:val>
                                        </p:tav>
                                      </p:tavLst>
                                    </p:anim>
                                    <p:animEffect transition="in" filter="fade">
                                      <p:cBhvr>
                                        <p:cTn id="111" dur="500"/>
                                        <p:tgtEl>
                                          <p:spTgt spid="73"/>
                                        </p:tgtEl>
                                      </p:cBhvr>
                                    </p:animEffect>
                                    <p:anim calcmode="lin" valueType="num">
                                      <p:cBhvr>
                                        <p:cTn id="112" dur="500" fill="hold"/>
                                        <p:tgtEl>
                                          <p:spTgt spid="73"/>
                                        </p:tgtEl>
                                        <p:attrNameLst>
                                          <p:attrName>ppt_x</p:attrName>
                                        </p:attrNameLst>
                                      </p:cBhvr>
                                      <p:tavLst>
                                        <p:tav tm="0">
                                          <p:val>
                                            <p:fltVal val="0.5"/>
                                          </p:val>
                                        </p:tav>
                                        <p:tav tm="100000">
                                          <p:val>
                                            <p:strVal val="#ppt_x"/>
                                          </p:val>
                                        </p:tav>
                                      </p:tavLst>
                                    </p:anim>
                                    <p:anim calcmode="lin" valueType="num">
                                      <p:cBhvr>
                                        <p:cTn id="113" dur="500" fill="hold"/>
                                        <p:tgtEl>
                                          <p:spTgt spid="73"/>
                                        </p:tgtEl>
                                        <p:attrNameLst>
                                          <p:attrName>ppt_y</p:attrName>
                                        </p:attrNameLst>
                                      </p:cBhvr>
                                      <p:tavLst>
                                        <p:tav tm="0">
                                          <p:val>
                                            <p:fltVal val="0.5"/>
                                          </p:val>
                                        </p:tav>
                                        <p:tav tm="100000">
                                          <p:val>
                                            <p:strVal val="#ppt_y"/>
                                          </p:val>
                                        </p:tav>
                                      </p:tavLst>
                                    </p:anim>
                                  </p:childTnLst>
                                </p:cTn>
                              </p:par>
                            </p:childTnLst>
                          </p:cTn>
                        </p:par>
                        <p:par>
                          <p:cTn id="114" fill="hold">
                            <p:stCondLst>
                              <p:cond delay="8250"/>
                            </p:stCondLst>
                            <p:childTnLst>
                              <p:par>
                                <p:cTn id="115" presetID="49" presetClass="entr" presetSubtype="0" decel="100000" fill="hold" grpId="0" nodeType="afterEffect">
                                  <p:stCondLst>
                                    <p:cond delay="0"/>
                                  </p:stCondLst>
                                  <p:childTnLst>
                                    <p:set>
                                      <p:cBhvr>
                                        <p:cTn id="116" dur="1" fill="hold">
                                          <p:stCondLst>
                                            <p:cond delay="0"/>
                                          </p:stCondLst>
                                        </p:cTn>
                                        <p:tgtEl>
                                          <p:spTgt spid="55"/>
                                        </p:tgtEl>
                                        <p:attrNameLst>
                                          <p:attrName>style.visibility</p:attrName>
                                        </p:attrNameLst>
                                      </p:cBhvr>
                                      <p:to>
                                        <p:strVal val="visible"/>
                                      </p:to>
                                    </p:set>
                                    <p:anim calcmode="lin" valueType="num">
                                      <p:cBhvr>
                                        <p:cTn id="117" dur="500" fill="hold"/>
                                        <p:tgtEl>
                                          <p:spTgt spid="55"/>
                                        </p:tgtEl>
                                        <p:attrNameLst>
                                          <p:attrName>ppt_w</p:attrName>
                                        </p:attrNameLst>
                                      </p:cBhvr>
                                      <p:tavLst>
                                        <p:tav tm="0">
                                          <p:val>
                                            <p:fltVal val="0"/>
                                          </p:val>
                                        </p:tav>
                                        <p:tav tm="100000">
                                          <p:val>
                                            <p:strVal val="#ppt_w"/>
                                          </p:val>
                                        </p:tav>
                                      </p:tavLst>
                                    </p:anim>
                                    <p:anim calcmode="lin" valueType="num">
                                      <p:cBhvr>
                                        <p:cTn id="118" dur="500" fill="hold"/>
                                        <p:tgtEl>
                                          <p:spTgt spid="55"/>
                                        </p:tgtEl>
                                        <p:attrNameLst>
                                          <p:attrName>ppt_h</p:attrName>
                                        </p:attrNameLst>
                                      </p:cBhvr>
                                      <p:tavLst>
                                        <p:tav tm="0">
                                          <p:val>
                                            <p:fltVal val="0"/>
                                          </p:val>
                                        </p:tav>
                                        <p:tav tm="100000">
                                          <p:val>
                                            <p:strVal val="#ppt_h"/>
                                          </p:val>
                                        </p:tav>
                                      </p:tavLst>
                                    </p:anim>
                                    <p:anim calcmode="lin" valueType="num">
                                      <p:cBhvr>
                                        <p:cTn id="119" dur="500" fill="hold"/>
                                        <p:tgtEl>
                                          <p:spTgt spid="55"/>
                                        </p:tgtEl>
                                        <p:attrNameLst>
                                          <p:attrName>style.rotation</p:attrName>
                                        </p:attrNameLst>
                                      </p:cBhvr>
                                      <p:tavLst>
                                        <p:tav tm="0">
                                          <p:val>
                                            <p:fltVal val="360"/>
                                          </p:val>
                                        </p:tav>
                                        <p:tav tm="100000">
                                          <p:val>
                                            <p:fltVal val="0"/>
                                          </p:val>
                                        </p:tav>
                                      </p:tavLst>
                                    </p:anim>
                                    <p:animEffect transition="in" filter="fade">
                                      <p:cBhvr>
                                        <p:cTn id="12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4" grpId="0"/>
      <p:bldP spid="56" grpId="0"/>
      <p:bldP spid="57" grpId="0"/>
      <p:bldP spid="58" grpId="0"/>
      <p:bldP spid="59" grpId="0"/>
      <p:bldP spid="5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12601" y="1477744"/>
            <a:ext cx="6766799" cy="5517415"/>
          </a:xfrm>
          <a:prstGeom prst="rect">
            <a:avLst/>
          </a:prstGeom>
        </p:spPr>
      </p:pic>
      <p:sp>
        <p:nvSpPr>
          <p:cNvPr id="47" name="矩形 46"/>
          <p:cNvSpPr/>
          <p:nvPr/>
        </p:nvSpPr>
        <p:spPr>
          <a:xfrm>
            <a:off x="4047160" y="2222177"/>
            <a:ext cx="4583443" cy="1135054"/>
          </a:xfrm>
          <a:prstGeom prst="rect">
            <a:avLst/>
          </a:prstGeom>
        </p:spPr>
        <p:txBody>
          <a:bodyPr wrap="square">
            <a:spAutoFit/>
          </a:bodyPr>
          <a:lstStyle/>
          <a:p>
            <a:pPr>
              <a:lnSpc>
                <a:spcPct val="150000"/>
              </a:lnSpc>
            </a:pPr>
            <a:r>
              <a:rPr lang="zh-CN" altLang="en-US" sz="2400" b="1" dirty="0">
                <a:ln>
                  <a:solidFill>
                    <a:schemeClr val="bg1"/>
                  </a:solidFill>
                </a:ln>
                <a:solidFill>
                  <a:srgbClr val="FF9409"/>
                </a:solidFill>
                <a:effectLst>
                  <a:outerShdw blurRad="38100" dist="38100" dir="2700000" algn="tl">
                    <a:srgbClr val="000000">
                      <a:alpha val="43137"/>
                    </a:srgbClr>
                  </a:outerShdw>
                </a:effectLst>
                <a:cs typeface="+mn-ea"/>
                <a:sym typeface="+mn-lt"/>
              </a:rPr>
              <a:t>小明在削铅笔时不小心割伤了手，该怎么处理？</a:t>
            </a:r>
            <a:endParaRPr lang="zh-CN" altLang="en-US" sz="1200" b="1" dirty="0">
              <a:solidFill>
                <a:schemeClr val="bg1"/>
              </a:solidFill>
              <a:cs typeface="+mn-ea"/>
              <a:sym typeface="+mn-lt"/>
            </a:endParaRPr>
          </a:p>
        </p:txBody>
      </p:sp>
      <p:sp>
        <p:nvSpPr>
          <p:cNvPr id="2" name="矩形 1"/>
          <p:cNvSpPr/>
          <p:nvPr/>
        </p:nvSpPr>
        <p:spPr>
          <a:xfrm>
            <a:off x="3561398" y="416127"/>
            <a:ext cx="5069205" cy="1200329"/>
          </a:xfrm>
          <a:prstGeom prst="rect">
            <a:avLst/>
          </a:prstGeom>
        </p:spPr>
        <p:txBody>
          <a:bodyPr wrap="square">
            <a:spAutoFit/>
          </a:bodyPr>
          <a:lstStyle/>
          <a:p>
            <a:pPr algn="ctr"/>
            <a:r>
              <a:rPr lang="zh-CN" altLang="en-US" sz="7200" b="1" cap="all" dirty="0">
                <a:ln w="12700">
                  <a:solidFill>
                    <a:schemeClr val="bg1"/>
                  </a:solidFill>
                </a:ln>
                <a:solidFill>
                  <a:srgbClr val="FF9409"/>
                </a:solidFill>
                <a:effectLst>
                  <a:outerShdw blurRad="38100" dist="38100" dir="2700000" algn="tl">
                    <a:srgbClr val="000000">
                      <a:alpha val="43137"/>
                    </a:srgbClr>
                  </a:outerShdw>
                </a:effectLst>
                <a:cs typeface="+mn-ea"/>
                <a:sym typeface="+mn-lt"/>
              </a:rPr>
              <a:t>课后思考</a:t>
            </a:r>
          </a:p>
        </p:txBody>
      </p:sp>
      <p:sp>
        <p:nvSpPr>
          <p:cNvPr id="5" name="矩形 4">
            <a:extLst>
              <a:ext uri="{FF2B5EF4-FFF2-40B4-BE49-F238E27FC236}">
                <a16:creationId xmlns:a16="http://schemas.microsoft.com/office/drawing/2014/main" xmlns="" id="{232B1C45-ED7B-4741-B368-18A9E4F41867}"/>
              </a:ext>
            </a:extLst>
          </p:cNvPr>
          <p:cNvSpPr/>
          <p:nvPr/>
        </p:nvSpPr>
        <p:spPr>
          <a:xfrm>
            <a:off x="4047160" y="3540994"/>
            <a:ext cx="4988889" cy="1754326"/>
          </a:xfrm>
          <a:prstGeom prst="rect">
            <a:avLst/>
          </a:prstGeom>
        </p:spPr>
        <p:txBody>
          <a:bodyPr wrap="square">
            <a:spAutoFit/>
          </a:bodyPr>
          <a:lstStyle/>
          <a:p>
            <a:pPr>
              <a:lnSpc>
                <a:spcPct val="150000"/>
              </a:lnSpc>
            </a:pPr>
            <a:r>
              <a:rPr lang="zh-CN" altLang="en-US" sz="2400" b="1" dirty="0">
                <a:ln>
                  <a:solidFill>
                    <a:schemeClr val="bg1"/>
                  </a:solidFill>
                </a:ln>
                <a:solidFill>
                  <a:srgbClr val="FF9409"/>
                </a:solidFill>
                <a:effectLst>
                  <a:outerShdw blurRad="38100" dist="38100" dir="2700000" algn="tl">
                    <a:srgbClr val="000000">
                      <a:alpha val="43137"/>
                    </a:srgbClr>
                  </a:outerShdw>
                </a:effectLst>
                <a:cs typeface="+mn-ea"/>
                <a:sym typeface="+mn-lt"/>
              </a:rPr>
              <a:t>李刚放学后发现一行人被车撞倒在地不能动弹，他马上和几个同学把他抬起来，这样做对吗？</a:t>
            </a:r>
            <a:endParaRPr lang="zh-CN" altLang="en-US" sz="1200" b="1" dirty="0">
              <a:solidFill>
                <a:schemeClr val="bg1"/>
              </a:solidFill>
              <a:cs typeface="+mn-ea"/>
              <a:sym typeface="+mn-lt"/>
            </a:endParaRPr>
          </a:p>
        </p:txBody>
      </p:sp>
      <p:pic>
        <p:nvPicPr>
          <p:cNvPr id="8" name="图片 7">
            <a:extLst>
              <a:ext uri="{FF2B5EF4-FFF2-40B4-BE49-F238E27FC236}">
                <a16:creationId xmlns:a16="http://schemas.microsoft.com/office/drawing/2014/main" xmlns="" id="{C4026623-110D-4FE8-8BD0-0627087399D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flipH="1">
            <a:off x="303286" y="1960599"/>
            <a:ext cx="2971798" cy="4897401"/>
          </a:xfrm>
          <a:prstGeom prst="rect">
            <a:avLst/>
          </a:prstGeom>
          <a:effectLst>
            <a:outerShdw blurRad="50800" dist="38100" dir="2700000" algn="tl" rotWithShape="0">
              <a:prstClr val="black">
                <a:alpha val="40000"/>
              </a:prstClr>
            </a:outerShdw>
          </a:effectLst>
        </p:spPr>
      </p:pic>
      <p:pic>
        <p:nvPicPr>
          <p:cNvPr id="9" name="图片 8">
            <a:extLst>
              <a:ext uri="{FF2B5EF4-FFF2-40B4-BE49-F238E27FC236}">
                <a16:creationId xmlns:a16="http://schemas.microsoft.com/office/drawing/2014/main" xmlns="" id="{A8B4F83F-283D-4EA3-AEA3-40F8C9CE4AD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20201" y="4055180"/>
            <a:ext cx="1700783" cy="2802820"/>
          </a:xfrm>
          <a:prstGeom prst="rect">
            <a:avLst/>
          </a:prstGeom>
          <a:effectLst>
            <a:outerShdw blurRad="50800" dist="38100" dir="2700000" algn="tl" rotWithShape="0">
              <a:prstClr val="black">
                <a:alpha val="40000"/>
              </a:prstClr>
            </a:outerShdw>
          </a:effectLst>
        </p:spPr>
      </p:pic>
      <p:pic>
        <p:nvPicPr>
          <p:cNvPr id="6" name="图片 5" descr="ea11243b2077ee3abef0a39733d4f91e">
            <a:extLst>
              <a:ext uri="{FF2B5EF4-FFF2-40B4-BE49-F238E27FC236}">
                <a16:creationId xmlns:a16="http://schemas.microsoft.com/office/drawing/2014/main" xmlns="" id="{A47B6C73-64D9-46D5-B381-D8D54DCF5BE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pic>
        <p:nvPicPr>
          <p:cNvPr id="10" name="图片 9" descr="0116e6821abf8d9d7ec5c9c9e77eaef8">
            <a:extLst>
              <a:ext uri="{FF2B5EF4-FFF2-40B4-BE49-F238E27FC236}">
                <a16:creationId xmlns:a16="http://schemas.microsoft.com/office/drawing/2014/main" xmlns="" id="{EFEC5E93-D3A1-4183-BA3D-7647F121D356}"/>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8170"/>
          <a:stretch/>
        </p:blipFill>
        <p:spPr>
          <a:xfrm rot="19200000" flipH="1">
            <a:off x="9736735" y="192383"/>
            <a:ext cx="2213930" cy="1492885"/>
          </a:xfrm>
          <a:prstGeom prst="ellipse">
            <a:avLst/>
          </a:prstGeom>
          <a:effectLst>
            <a:outerShdw blurRad="50800" dist="38100" dir="2700000" algn="tl" rotWithShape="0">
              <a:prstClr val="black">
                <a:alpha val="40000"/>
              </a:prstClr>
            </a:outerShdw>
          </a:effectLst>
        </p:spPr>
      </p:pic>
      <p:grpSp>
        <p:nvGrpSpPr>
          <p:cNvPr id="11" name="组合 10">
            <a:extLst>
              <a:ext uri="{FF2B5EF4-FFF2-40B4-BE49-F238E27FC236}">
                <a16:creationId xmlns:a16="http://schemas.microsoft.com/office/drawing/2014/main" xmlns="" id="{3D575358-5E3C-436F-BCFA-296F9BC643CB}"/>
              </a:ext>
            </a:extLst>
          </p:cNvPr>
          <p:cNvGrpSpPr/>
          <p:nvPr/>
        </p:nvGrpSpPr>
        <p:grpSpPr>
          <a:xfrm>
            <a:off x="3597420" y="2314641"/>
            <a:ext cx="497090" cy="519655"/>
            <a:chOff x="11295" y="1307"/>
            <a:chExt cx="3874" cy="4046"/>
          </a:xfrm>
          <a:effectLst>
            <a:outerShdw blurRad="50800" dist="38100" dir="2700000" algn="tl" rotWithShape="0">
              <a:prstClr val="black">
                <a:alpha val="40000"/>
              </a:prstClr>
            </a:outerShdw>
          </a:effectLst>
        </p:grpSpPr>
        <p:pic>
          <p:nvPicPr>
            <p:cNvPr id="12" name="图片 11" descr="f7d30ea4b628d33971365e72821aa1c5">
              <a:extLst>
                <a:ext uri="{FF2B5EF4-FFF2-40B4-BE49-F238E27FC236}">
                  <a16:creationId xmlns:a16="http://schemas.microsoft.com/office/drawing/2014/main" xmlns="" id="{AED0A7A8-16BF-438D-9664-FAEDBEA0D95D}"/>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3" name="文本框 12">
              <a:extLst>
                <a:ext uri="{FF2B5EF4-FFF2-40B4-BE49-F238E27FC236}">
                  <a16:creationId xmlns:a16="http://schemas.microsoft.com/office/drawing/2014/main" xmlns="" id="{3E70934E-2D62-4125-AC37-9FFD162A3507}"/>
                </a:ext>
              </a:extLst>
            </p:cNvPr>
            <p:cNvSpPr txBox="1"/>
            <p:nvPr/>
          </p:nvSpPr>
          <p:spPr>
            <a:xfrm rot="20760000">
              <a:off x="12314" y="2017"/>
              <a:ext cx="2229" cy="2396"/>
            </a:xfrm>
            <a:prstGeom prst="rect">
              <a:avLst/>
            </a:prstGeom>
            <a:noFill/>
          </p:spPr>
          <p:txBody>
            <a:bodyPr wrap="square" rtlCol="0">
              <a:spAutoFit/>
            </a:bodyPr>
            <a:lstStyle/>
            <a:p>
              <a:pPr algn="ctr"/>
              <a:r>
                <a:rPr lang="en-US" altLang="zh-CN" sz="1400"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1</a:t>
              </a:r>
            </a:p>
          </p:txBody>
        </p:sp>
      </p:grpSp>
      <p:grpSp>
        <p:nvGrpSpPr>
          <p:cNvPr id="14" name="组合 13">
            <a:extLst>
              <a:ext uri="{FF2B5EF4-FFF2-40B4-BE49-F238E27FC236}">
                <a16:creationId xmlns:a16="http://schemas.microsoft.com/office/drawing/2014/main" xmlns="" id="{EAADE170-A766-49E3-A20C-7B7F302C8212}"/>
              </a:ext>
            </a:extLst>
          </p:cNvPr>
          <p:cNvGrpSpPr/>
          <p:nvPr/>
        </p:nvGrpSpPr>
        <p:grpSpPr>
          <a:xfrm>
            <a:off x="3597420" y="3562814"/>
            <a:ext cx="497090" cy="519655"/>
            <a:chOff x="11295" y="1307"/>
            <a:chExt cx="3874" cy="4046"/>
          </a:xfrm>
          <a:effectLst>
            <a:outerShdw blurRad="50800" dist="38100" dir="2700000" algn="tl" rotWithShape="0">
              <a:prstClr val="black">
                <a:alpha val="40000"/>
              </a:prstClr>
            </a:outerShdw>
          </a:effectLst>
        </p:grpSpPr>
        <p:pic>
          <p:nvPicPr>
            <p:cNvPr id="15" name="图片 14" descr="f7d30ea4b628d33971365e72821aa1c5">
              <a:extLst>
                <a:ext uri="{FF2B5EF4-FFF2-40B4-BE49-F238E27FC236}">
                  <a16:creationId xmlns:a16="http://schemas.microsoft.com/office/drawing/2014/main" xmlns="" id="{85789881-F6FC-4E18-ADFF-8BF1A1724EA8}"/>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6" name="文本框 15">
              <a:extLst>
                <a:ext uri="{FF2B5EF4-FFF2-40B4-BE49-F238E27FC236}">
                  <a16:creationId xmlns:a16="http://schemas.microsoft.com/office/drawing/2014/main" xmlns="" id="{5B66E419-ECED-4337-9731-035913FA6C0A}"/>
                </a:ext>
              </a:extLst>
            </p:cNvPr>
            <p:cNvSpPr txBox="1"/>
            <p:nvPr/>
          </p:nvSpPr>
          <p:spPr>
            <a:xfrm rot="20760000">
              <a:off x="12314" y="2017"/>
              <a:ext cx="2229" cy="2396"/>
            </a:xfrm>
            <a:prstGeom prst="rect">
              <a:avLst/>
            </a:prstGeom>
            <a:noFill/>
          </p:spPr>
          <p:txBody>
            <a:bodyPr wrap="square" rtlCol="0">
              <a:spAutoFit/>
            </a:bodyPr>
            <a:lstStyle/>
            <a:p>
              <a:pPr algn="ctr"/>
              <a:r>
                <a:rPr lang="en-US" altLang="zh-CN" sz="1400"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2</a:t>
              </a:r>
            </a:p>
          </p:txBody>
        </p:sp>
      </p:grpSp>
    </p:spTree>
    <p:extLst>
      <p:ext uri="{BB962C8B-B14F-4D97-AF65-F5344CB8AC3E}">
        <p14:creationId xmlns:p14="http://schemas.microsoft.com/office/powerpoint/2010/main" val="22423017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165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2650"/>
                            </p:stCondLst>
                            <p:childTnLst>
                              <p:par>
                                <p:cTn id="34" presetID="2" presetClass="entr" presetSubtype="4"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par>
                          <p:cTn id="38" fill="hold">
                            <p:stCondLst>
                              <p:cond delay="3150"/>
                            </p:stCondLst>
                            <p:childTnLst>
                              <p:par>
                                <p:cTn id="39" presetID="2" presetClass="entr" presetSubtype="4"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3650"/>
                            </p:stCondLst>
                            <p:childTnLst>
                              <p:par>
                                <p:cTn id="44" presetID="22" presetClass="entr" presetSubtype="1"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wipe(up)">
                                      <p:cBhvr>
                                        <p:cTn id="46" dur="500"/>
                                        <p:tgtEl>
                                          <p:spTgt spid="47"/>
                                        </p:tgtEl>
                                      </p:cBhvr>
                                    </p:animEffect>
                                  </p:childTnLst>
                                </p:cTn>
                              </p:par>
                            </p:childTnLst>
                          </p:cTn>
                        </p:par>
                        <p:par>
                          <p:cTn id="47" fill="hold">
                            <p:stCondLst>
                              <p:cond delay="4150"/>
                            </p:stCondLst>
                            <p:childTnLst>
                              <p:par>
                                <p:cTn id="48" presetID="22" presetClass="entr" presetSubtype="1"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wipe(up)">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2"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图片包含 植物&#10;&#10;已生成高可信度的说明">
            <a:extLst>
              <a:ext uri="{FF2B5EF4-FFF2-40B4-BE49-F238E27FC236}">
                <a16:creationId xmlns:a16="http://schemas.microsoft.com/office/drawing/2014/main" xmlns="" id="{FAE9000C-4A19-4D95-B64C-9AA1FA0FEA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41171" y="602124"/>
            <a:ext cx="4215825" cy="5211156"/>
          </a:xfrm>
          <a:prstGeom prst="rect">
            <a:avLst/>
          </a:prstGeom>
        </p:spPr>
      </p:pic>
      <p:pic>
        <p:nvPicPr>
          <p:cNvPr id="10" name="图片 9" descr="b4e2b2963786013a0e29a8e310116bbb"/>
          <p:cNvPicPr>
            <a:picLocks noChangeAspect="1"/>
          </p:cNvPicPr>
          <p:nvPr/>
        </p:nvPicPr>
        <p:blipFill>
          <a:blip r:embed="rId4"/>
          <a:stretch>
            <a:fillRect/>
          </a:stretch>
        </p:blipFill>
        <p:spPr>
          <a:xfrm>
            <a:off x="-19050" y="4333875"/>
            <a:ext cx="12230100" cy="2524125"/>
          </a:xfrm>
          <a:prstGeom prst="rect">
            <a:avLst/>
          </a:prstGeom>
        </p:spPr>
      </p:pic>
      <p:pic>
        <p:nvPicPr>
          <p:cNvPr id="26" name="图片 25" descr="8fd71eaf8677ef70d2293deb973682b3">
            <a:extLst>
              <a:ext uri="{FF2B5EF4-FFF2-40B4-BE49-F238E27FC236}">
                <a16:creationId xmlns:a16="http://schemas.microsoft.com/office/drawing/2014/main" xmlns="" id="{EF691A65-3B6C-46DB-97C7-276902726F15}"/>
              </a:ext>
            </a:extLst>
          </p:cNvPr>
          <p:cNvPicPr>
            <a:picLocks noChangeAspect="1"/>
          </p:cNvPicPr>
          <p:nvPr/>
        </p:nvPicPr>
        <p:blipFill>
          <a:blip r:embed="rId5"/>
          <a:stretch>
            <a:fillRect/>
          </a:stretch>
        </p:blipFill>
        <p:spPr>
          <a:xfrm>
            <a:off x="455098" y="3770789"/>
            <a:ext cx="1996470" cy="1824683"/>
          </a:xfrm>
          <a:prstGeom prst="rect">
            <a:avLst/>
          </a:prstGeom>
        </p:spPr>
      </p:pic>
      <p:pic>
        <p:nvPicPr>
          <p:cNvPr id="27" name="图片 26" descr="0116e6821abf8d9d7ec5c9c9e77eaef8">
            <a:extLst>
              <a:ext uri="{FF2B5EF4-FFF2-40B4-BE49-F238E27FC236}">
                <a16:creationId xmlns:a16="http://schemas.microsoft.com/office/drawing/2014/main" xmlns="" id="{96187019-0942-4DC3-A8DC-DDE252004C0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t="-8170"/>
          <a:stretch/>
        </p:blipFill>
        <p:spPr>
          <a:xfrm rot="2400000">
            <a:off x="2383052" y="543515"/>
            <a:ext cx="2213930" cy="1492885"/>
          </a:xfrm>
          <a:prstGeom prst="ellipse">
            <a:avLst/>
          </a:prstGeom>
          <a:effectLst>
            <a:outerShdw blurRad="50800" dist="38100" dir="2700000" algn="tl" rotWithShape="0">
              <a:prstClr val="black">
                <a:alpha val="40000"/>
              </a:prstClr>
            </a:outerShdw>
          </a:effectLst>
        </p:spPr>
      </p:pic>
      <p:pic>
        <p:nvPicPr>
          <p:cNvPr id="30" name="图片 29">
            <a:extLst>
              <a:ext uri="{FF2B5EF4-FFF2-40B4-BE49-F238E27FC236}">
                <a16:creationId xmlns:a16="http://schemas.microsoft.com/office/drawing/2014/main" xmlns="" id="{6123E0AE-A53A-403C-9971-A709E13EF0C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610902" y="3191682"/>
            <a:ext cx="2181048" cy="3594278"/>
          </a:xfrm>
          <a:prstGeom prst="rect">
            <a:avLst/>
          </a:prstGeom>
          <a:effectLst>
            <a:outerShdw blurRad="50800" dist="38100" dir="2700000" algn="tl" rotWithShape="0">
              <a:prstClr val="black">
                <a:alpha val="40000"/>
              </a:prstClr>
            </a:outerShdw>
          </a:effectLst>
        </p:spPr>
      </p:pic>
      <p:pic>
        <p:nvPicPr>
          <p:cNvPr id="24" name="图片 23" descr="ea11243b2077ee3abef0a39733d4f91e">
            <a:extLst>
              <a:ext uri="{FF2B5EF4-FFF2-40B4-BE49-F238E27FC236}">
                <a16:creationId xmlns:a16="http://schemas.microsoft.com/office/drawing/2014/main" xmlns="" id="{2A9FB0EB-FAD6-45B8-9996-93C121B8ADAD}"/>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pic>
        <p:nvPicPr>
          <p:cNvPr id="34" name="图片 33" descr="129e31cd37098471b19ff0d691246199">
            <a:extLst>
              <a:ext uri="{FF2B5EF4-FFF2-40B4-BE49-F238E27FC236}">
                <a16:creationId xmlns:a16="http://schemas.microsoft.com/office/drawing/2014/main" xmlns="" id="{2C7A2291-F5AA-480D-A664-842F6059C1C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9416533" y="816234"/>
            <a:ext cx="2248358" cy="2248358"/>
          </a:xfrm>
          <a:prstGeom prst="rect">
            <a:avLst/>
          </a:prstGeom>
        </p:spPr>
      </p:pic>
      <p:sp>
        <p:nvSpPr>
          <p:cNvPr id="2" name="矩形 1">
            <a:extLst>
              <a:ext uri="{FF2B5EF4-FFF2-40B4-BE49-F238E27FC236}">
                <a16:creationId xmlns:a16="http://schemas.microsoft.com/office/drawing/2014/main" xmlns="" id="{EB04D79B-52ED-4947-91F0-513463039540}"/>
              </a:ext>
            </a:extLst>
          </p:cNvPr>
          <p:cNvSpPr/>
          <p:nvPr/>
        </p:nvSpPr>
        <p:spPr>
          <a:xfrm>
            <a:off x="3844471" y="3237568"/>
            <a:ext cx="5572062" cy="461665"/>
          </a:xfrm>
          <a:prstGeom prst="rect">
            <a:avLst/>
          </a:prstGeom>
        </p:spPr>
        <p:txBody>
          <a:bodyPr wrap="square">
            <a:spAutoFit/>
          </a:bodyPr>
          <a:lstStyle/>
          <a:p>
            <a:pPr marL="285750" indent="-285750" algn="ctr"/>
            <a:r>
              <a:rPr lang="en-US" altLang="zh-CN" sz="2400" b="1" cap="all" dirty="0" smtClean="0">
                <a:ln w="3175">
                  <a:solidFill>
                    <a:schemeClr val="bg1"/>
                  </a:solidFill>
                </a:ln>
                <a:solidFill>
                  <a:srgbClr val="2E7E38"/>
                </a:solidFill>
                <a:effectLst>
                  <a:outerShdw blurRad="38100" dist="38100" dir="2700000" algn="tl">
                    <a:srgbClr val="000000">
                      <a:alpha val="43137"/>
                    </a:srgbClr>
                  </a:outerShdw>
                </a:effectLst>
                <a:cs typeface="+mn-ea"/>
                <a:sym typeface="+mn-lt"/>
              </a:rPr>
              <a:t>20XX</a:t>
            </a:r>
            <a:r>
              <a:rPr lang="zh-CN" altLang="en-US" sz="2400" b="1" cap="all" dirty="0" smtClean="0">
                <a:ln w="3175">
                  <a:solidFill>
                    <a:schemeClr val="bg1"/>
                  </a:solidFill>
                </a:ln>
                <a:solidFill>
                  <a:srgbClr val="2E7E38"/>
                </a:solidFill>
                <a:effectLst>
                  <a:outerShdw blurRad="38100" dist="38100" dir="2700000" algn="tl">
                    <a:srgbClr val="000000">
                      <a:alpha val="43137"/>
                    </a:srgbClr>
                  </a:outerShdw>
                </a:effectLst>
                <a:cs typeface="+mn-ea"/>
                <a:sym typeface="+mn-lt"/>
              </a:rPr>
              <a:t>年</a:t>
            </a:r>
            <a:r>
              <a:rPr lang="en-US" altLang="zh-CN"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12</a:t>
            </a:r>
            <a:r>
              <a:rPr lang="zh-CN" altLang="en-US"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月</a:t>
            </a:r>
            <a:r>
              <a:rPr lang="en-US" altLang="zh-CN"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12</a:t>
            </a:r>
            <a:r>
              <a:rPr lang="zh-CN" altLang="en-US"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rPr>
              <a:t>日</a:t>
            </a:r>
            <a:endParaRPr lang="en-US" altLang="zh-CN" sz="2400" b="1" cap="all" dirty="0">
              <a:ln w="3175">
                <a:solidFill>
                  <a:schemeClr val="bg1"/>
                </a:solidFill>
              </a:ln>
              <a:solidFill>
                <a:srgbClr val="2E7E38"/>
              </a:solidFill>
              <a:effectLst>
                <a:outerShdw blurRad="38100" dist="38100" dir="2700000" algn="tl">
                  <a:srgbClr val="000000">
                    <a:alpha val="43137"/>
                  </a:srgbClr>
                </a:outerShdw>
              </a:effectLst>
              <a:cs typeface="+mn-ea"/>
              <a:sym typeface="+mn-lt"/>
            </a:endParaRPr>
          </a:p>
        </p:txBody>
      </p:sp>
      <p:sp>
        <p:nvSpPr>
          <p:cNvPr id="12" name="矩形 259">
            <a:extLst>
              <a:ext uri="{FF2B5EF4-FFF2-40B4-BE49-F238E27FC236}">
                <a16:creationId xmlns:a16="http://schemas.microsoft.com/office/drawing/2014/main" xmlns="" id="{97043829-3905-4C6B-9D85-9D5041985D2D}"/>
              </a:ext>
            </a:extLst>
          </p:cNvPr>
          <p:cNvSpPr>
            <a:spLocks noChangeArrowheads="1"/>
          </p:cNvSpPr>
          <p:nvPr/>
        </p:nvSpPr>
        <p:spPr bwMode="auto">
          <a:xfrm>
            <a:off x="2480596" y="1345904"/>
            <a:ext cx="8577054"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buNone/>
            </a:pPr>
            <a:r>
              <a:rPr lang="zh-CN" altLang="en-US" sz="11500" b="1" cap="all" dirty="0">
                <a:ln w="38100">
                  <a:solidFill>
                    <a:schemeClr val="bg1"/>
                  </a:solidFill>
                </a:ln>
                <a:solidFill>
                  <a:srgbClr val="FF9409"/>
                </a:solidFill>
                <a:effectLst>
                  <a:outerShdw blurRad="38100" dist="38100" dir="2700000" algn="tl">
                    <a:srgbClr val="000000">
                      <a:alpha val="43137"/>
                    </a:srgbClr>
                  </a:outerShdw>
                </a:effectLst>
                <a:latin typeface="+mn-lt"/>
                <a:ea typeface="+mn-ea"/>
                <a:cs typeface="+mn-ea"/>
                <a:sym typeface="+mn-lt"/>
              </a:rPr>
              <a:t>谢谢观看</a:t>
            </a:r>
            <a:endParaRPr lang="en-US" altLang="zh-CN" sz="11500" b="1" cap="all" dirty="0">
              <a:ln w="38100">
                <a:solidFill>
                  <a:schemeClr val="bg1"/>
                </a:solidFill>
              </a:ln>
              <a:solidFill>
                <a:srgbClr val="FF9409"/>
              </a:solidFill>
              <a:effectLst>
                <a:outerShdw blurRad="38100" dist="38100" dir="2700000" algn="tl">
                  <a:srgbClr val="000000">
                    <a:alpha val="43137"/>
                  </a:srgbClr>
                </a:outerShdw>
              </a:effectLst>
              <a:latin typeface="+mn-lt"/>
              <a:ea typeface="+mn-ea"/>
              <a:cs typeface="+mn-ea"/>
              <a:sym typeface="+mn-lt"/>
            </a:endParaRPr>
          </a:p>
        </p:txBody>
      </p:sp>
    </p:spTree>
    <p:extLst>
      <p:ext uri="{BB962C8B-B14F-4D97-AF65-F5344CB8AC3E}">
        <p14:creationId xmlns:p14="http://schemas.microsoft.com/office/powerpoint/2010/main" val="9590805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0-#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6" presetClass="entr" presetSubtype="0" fill="hold" grpId="0" nodeType="afterEffect">
                                  <p:stCondLst>
                                    <p:cond delay="0"/>
                                  </p:stCondLst>
                                  <p:iterate type="lt">
                                    <p:tmPct val="10000"/>
                                  </p:iterate>
                                  <p:childTnLst>
                                    <p:set>
                                      <p:cBhvr>
                                        <p:cTn id="16" dur="1" fill="hold">
                                          <p:stCondLst>
                                            <p:cond delay="0"/>
                                          </p:stCondLst>
                                        </p:cTn>
                                        <p:tgtEl>
                                          <p:spTgt spid="12"/>
                                        </p:tgtEl>
                                        <p:attrNameLst>
                                          <p:attrName>style.visibility</p:attrName>
                                        </p:attrNameLst>
                                      </p:cBhvr>
                                      <p:to>
                                        <p:strVal val="visible"/>
                                      </p:to>
                                    </p:set>
                                    <p:animEffect transition="in" filter="wipe(down)">
                                      <p:cBhvr>
                                        <p:cTn id="17" dur="217">
                                          <p:stCondLst>
                                            <p:cond delay="0"/>
                                          </p:stCondLst>
                                        </p:cTn>
                                        <p:tgtEl>
                                          <p:spTgt spid="12"/>
                                        </p:tgtEl>
                                      </p:cBhvr>
                                    </p:animEffect>
                                    <p:anim calcmode="lin" valueType="num">
                                      <p:cBhvr>
                                        <p:cTn id="18" dur="683"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9" dur="249"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0" dur="249" tmFilter="0, 0; 0.125,0.2665; 0.25,0.4; 0.375,0.465; 0.5,0.5;  0.625,0.535; 0.75,0.6; 0.875,0.7335; 1,1">
                                          <p:stCondLst>
                                            <p:cond delay="249"/>
                                          </p:stCondLst>
                                        </p:cTn>
                                        <p:tgtEl>
                                          <p:spTgt spid="12"/>
                                        </p:tgtEl>
                                        <p:attrNameLst>
                                          <p:attrName>ppt_y</p:attrName>
                                        </p:attrNameLst>
                                      </p:cBhvr>
                                      <p:tavLst>
                                        <p:tav tm="0" fmla="#ppt_y-sin(pi*$)/9">
                                          <p:val>
                                            <p:fltVal val="0"/>
                                          </p:val>
                                        </p:tav>
                                        <p:tav tm="100000">
                                          <p:val>
                                            <p:fltVal val="1"/>
                                          </p:val>
                                        </p:tav>
                                      </p:tavLst>
                                    </p:anim>
                                    <p:anim calcmode="lin" valueType="num">
                                      <p:cBhvr>
                                        <p:cTn id="21" dur="124" tmFilter="0, 0; 0.125,0.2665; 0.25,0.4; 0.375,0.465; 0.5,0.5;  0.625,0.535; 0.75,0.6; 0.875,0.7335; 1,1">
                                          <p:stCondLst>
                                            <p:cond delay="497"/>
                                          </p:stCondLst>
                                        </p:cTn>
                                        <p:tgtEl>
                                          <p:spTgt spid="12"/>
                                        </p:tgtEl>
                                        <p:attrNameLst>
                                          <p:attrName>ppt_y</p:attrName>
                                        </p:attrNameLst>
                                      </p:cBhvr>
                                      <p:tavLst>
                                        <p:tav tm="0" fmla="#ppt_y-sin(pi*$)/27">
                                          <p:val>
                                            <p:fltVal val="0"/>
                                          </p:val>
                                        </p:tav>
                                        <p:tav tm="100000">
                                          <p:val>
                                            <p:fltVal val="1"/>
                                          </p:val>
                                        </p:tav>
                                      </p:tavLst>
                                    </p:anim>
                                    <p:anim calcmode="lin" valueType="num">
                                      <p:cBhvr>
                                        <p:cTn id="22" dur="62" tmFilter="0, 0; 0.125,0.2665; 0.25,0.4; 0.375,0.465; 0.5,0.5;  0.625,0.535; 0.75,0.6; 0.875,0.7335; 1,1">
                                          <p:stCondLst>
                                            <p:cond delay="621"/>
                                          </p:stCondLst>
                                        </p:cTn>
                                        <p:tgtEl>
                                          <p:spTgt spid="12"/>
                                        </p:tgtEl>
                                        <p:attrNameLst>
                                          <p:attrName>ppt_y</p:attrName>
                                        </p:attrNameLst>
                                      </p:cBhvr>
                                      <p:tavLst>
                                        <p:tav tm="0" fmla="#ppt_y-sin(pi*$)/81">
                                          <p:val>
                                            <p:fltVal val="0"/>
                                          </p:val>
                                        </p:tav>
                                        <p:tav tm="100000">
                                          <p:val>
                                            <p:fltVal val="1"/>
                                          </p:val>
                                        </p:tav>
                                      </p:tavLst>
                                    </p:anim>
                                    <p:animScale>
                                      <p:cBhvr>
                                        <p:cTn id="23" dur="10">
                                          <p:stCondLst>
                                            <p:cond delay="244"/>
                                          </p:stCondLst>
                                        </p:cTn>
                                        <p:tgtEl>
                                          <p:spTgt spid="12"/>
                                        </p:tgtEl>
                                      </p:cBhvr>
                                      <p:to x="100000" y="60000"/>
                                    </p:animScale>
                                    <p:animScale>
                                      <p:cBhvr>
                                        <p:cTn id="24" dur="62" decel="50000">
                                          <p:stCondLst>
                                            <p:cond delay="254"/>
                                          </p:stCondLst>
                                        </p:cTn>
                                        <p:tgtEl>
                                          <p:spTgt spid="12"/>
                                        </p:tgtEl>
                                      </p:cBhvr>
                                      <p:to x="100000" y="100000"/>
                                    </p:animScale>
                                    <p:animScale>
                                      <p:cBhvr>
                                        <p:cTn id="25" dur="10">
                                          <p:stCondLst>
                                            <p:cond delay="492"/>
                                          </p:stCondLst>
                                        </p:cTn>
                                        <p:tgtEl>
                                          <p:spTgt spid="12"/>
                                        </p:tgtEl>
                                      </p:cBhvr>
                                      <p:to x="100000" y="80000"/>
                                    </p:animScale>
                                    <p:animScale>
                                      <p:cBhvr>
                                        <p:cTn id="26" dur="62" decel="50000">
                                          <p:stCondLst>
                                            <p:cond delay="502"/>
                                          </p:stCondLst>
                                        </p:cTn>
                                        <p:tgtEl>
                                          <p:spTgt spid="12"/>
                                        </p:tgtEl>
                                      </p:cBhvr>
                                      <p:to x="100000" y="100000"/>
                                    </p:animScale>
                                    <p:animScale>
                                      <p:cBhvr>
                                        <p:cTn id="27" dur="10">
                                          <p:stCondLst>
                                            <p:cond delay="616"/>
                                          </p:stCondLst>
                                        </p:cTn>
                                        <p:tgtEl>
                                          <p:spTgt spid="12"/>
                                        </p:tgtEl>
                                      </p:cBhvr>
                                      <p:to x="100000" y="90000"/>
                                    </p:animScale>
                                    <p:animScale>
                                      <p:cBhvr>
                                        <p:cTn id="28" dur="62" decel="50000">
                                          <p:stCondLst>
                                            <p:cond delay="625"/>
                                          </p:stCondLst>
                                        </p:cTn>
                                        <p:tgtEl>
                                          <p:spTgt spid="12"/>
                                        </p:tgtEl>
                                      </p:cBhvr>
                                      <p:to x="100000" y="100000"/>
                                    </p:animScale>
                                    <p:animScale>
                                      <p:cBhvr>
                                        <p:cTn id="29" dur="10">
                                          <p:stCondLst>
                                            <p:cond delay="678"/>
                                          </p:stCondLst>
                                        </p:cTn>
                                        <p:tgtEl>
                                          <p:spTgt spid="12"/>
                                        </p:tgtEl>
                                      </p:cBhvr>
                                      <p:to x="100000" y="95000"/>
                                    </p:animScale>
                                    <p:animScale>
                                      <p:cBhvr>
                                        <p:cTn id="30" dur="62" decel="50000">
                                          <p:stCondLst>
                                            <p:cond delay="688"/>
                                          </p:stCondLst>
                                        </p:cTn>
                                        <p:tgtEl>
                                          <p:spTgt spid="12"/>
                                        </p:tgtEl>
                                      </p:cBhvr>
                                      <p:to x="100000" y="100000"/>
                                    </p:animScale>
                                  </p:childTnLst>
                                </p:cTn>
                              </p:par>
                            </p:childTnLst>
                          </p:cTn>
                        </p:par>
                        <p:par>
                          <p:cTn id="31" fill="hold">
                            <p:stCondLst>
                              <p:cond delay="2225"/>
                            </p:stCondLst>
                            <p:childTnLst>
                              <p:par>
                                <p:cTn id="32" presetID="2" presetClass="entr" presetSubtype="4"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ppt_x"/>
                                          </p:val>
                                        </p:tav>
                                        <p:tav tm="100000">
                                          <p:val>
                                            <p:strVal val="#ppt_x"/>
                                          </p:val>
                                        </p:tav>
                                      </p:tavLst>
                                    </p:anim>
                                    <p:anim calcmode="lin" valueType="num">
                                      <p:cBhvr additive="base">
                                        <p:cTn id="35" dur="500" fill="hold"/>
                                        <p:tgtEl>
                                          <p:spTgt spid="2"/>
                                        </p:tgtEl>
                                        <p:attrNameLst>
                                          <p:attrName>ppt_y</p:attrName>
                                        </p:attrNameLst>
                                      </p:cBhvr>
                                      <p:tavLst>
                                        <p:tav tm="0">
                                          <p:val>
                                            <p:strVal val="1+#ppt_h/2"/>
                                          </p:val>
                                        </p:tav>
                                        <p:tav tm="100000">
                                          <p:val>
                                            <p:strVal val="#ppt_y"/>
                                          </p:val>
                                        </p:tav>
                                      </p:tavLst>
                                    </p:anim>
                                  </p:childTnLst>
                                </p:cTn>
                              </p:par>
                            </p:childTnLst>
                          </p:cTn>
                        </p:par>
                        <p:par>
                          <p:cTn id="36" fill="hold">
                            <p:stCondLst>
                              <p:cond delay="2725"/>
                            </p:stCondLst>
                            <p:childTnLst>
                              <p:par>
                                <p:cTn id="37" presetID="2" presetClass="entr" presetSubtype="2"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1+#ppt_w/2"/>
                                          </p:val>
                                        </p:tav>
                                        <p:tav tm="100000">
                                          <p:val>
                                            <p:strVal val="#ppt_x"/>
                                          </p:val>
                                        </p:tav>
                                      </p:tavLst>
                                    </p:anim>
                                    <p:anim calcmode="lin" valueType="num">
                                      <p:cBhvr additive="base">
                                        <p:cTn id="40"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extLst mod="1">
    <p:ext uri="{E180D4A7-C9FB-4DFB-919C-405C955672EB}">
      <p14:showEvtLst xmlns:p14="http://schemas.microsoft.com/office/powerpoint/2010/main">
        <p14:playEvt time="208" objId="4"/>
      </p14:showEvtLst>
    </p:ext>
  </p:extLs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754528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b4e2b2963786013a0e29a8e310116bbb">
            <a:extLst>
              <a:ext uri="{FF2B5EF4-FFF2-40B4-BE49-F238E27FC236}">
                <a16:creationId xmlns:a16="http://schemas.microsoft.com/office/drawing/2014/main" xmlns="" id="{92246F98-F9F1-481D-B689-7D626E8AD778}"/>
              </a:ext>
            </a:extLst>
          </p:cNvPr>
          <p:cNvPicPr>
            <a:picLocks noChangeAspect="1"/>
          </p:cNvPicPr>
          <p:nvPr/>
        </p:nvPicPr>
        <p:blipFill>
          <a:blip r:embed="rId2"/>
          <a:stretch>
            <a:fillRect/>
          </a:stretch>
        </p:blipFill>
        <p:spPr>
          <a:xfrm>
            <a:off x="-19050" y="4333875"/>
            <a:ext cx="12230100" cy="2524125"/>
          </a:xfrm>
          <a:prstGeom prst="rect">
            <a:avLst/>
          </a:prstGeom>
        </p:spPr>
      </p:pic>
      <p:sp>
        <p:nvSpPr>
          <p:cNvPr id="5" name="文本框 4">
            <a:extLst>
              <a:ext uri="{FF2B5EF4-FFF2-40B4-BE49-F238E27FC236}">
                <a16:creationId xmlns:a16="http://schemas.microsoft.com/office/drawing/2014/main" xmlns="" id="{297CB644-81E5-4734-97D3-8FA374698806}"/>
              </a:ext>
            </a:extLst>
          </p:cNvPr>
          <p:cNvSpPr txBox="1"/>
          <p:nvPr/>
        </p:nvSpPr>
        <p:spPr>
          <a:xfrm>
            <a:off x="3123015" y="1706284"/>
            <a:ext cx="3658785" cy="769441"/>
          </a:xfrm>
          <a:prstGeom prst="rect">
            <a:avLst/>
          </a:prstGeom>
          <a:noFill/>
        </p:spPr>
        <p:txBody>
          <a:bodyPr wrap="square" rtlCol="0">
            <a:spAutoFit/>
          </a:bodyPr>
          <a:lstStyle/>
          <a:p>
            <a:r>
              <a:rPr lang="zh-CN" altLang="en-US" sz="4400" dirty="0">
                <a:ln w="3175">
                  <a:solidFill>
                    <a:schemeClr val="bg1"/>
                  </a:solidFill>
                </a:ln>
                <a:solidFill>
                  <a:srgbClr val="FF9409"/>
                </a:solidFill>
                <a:effectLst>
                  <a:outerShdw blurRad="38100" dist="38100" dir="2700000" algn="tl">
                    <a:srgbClr val="000000">
                      <a:alpha val="43137"/>
                    </a:srgbClr>
                  </a:outerShdw>
                </a:effectLst>
                <a:cs typeface="+mn-ea"/>
                <a:sym typeface="+mn-lt"/>
              </a:rPr>
              <a:t>气道异物梗阻</a:t>
            </a:r>
          </a:p>
        </p:txBody>
      </p:sp>
      <p:grpSp>
        <p:nvGrpSpPr>
          <p:cNvPr id="6" name="组合 5">
            <a:extLst>
              <a:ext uri="{FF2B5EF4-FFF2-40B4-BE49-F238E27FC236}">
                <a16:creationId xmlns:a16="http://schemas.microsoft.com/office/drawing/2014/main" xmlns="" id="{21BC441B-0A30-4696-8079-90D80926CDD4}"/>
              </a:ext>
            </a:extLst>
          </p:cNvPr>
          <p:cNvGrpSpPr/>
          <p:nvPr/>
        </p:nvGrpSpPr>
        <p:grpSpPr>
          <a:xfrm>
            <a:off x="1024470" y="1187124"/>
            <a:ext cx="2145323" cy="2242709"/>
            <a:chOff x="11295" y="1307"/>
            <a:chExt cx="3874" cy="4046"/>
          </a:xfrm>
          <a:effectLst>
            <a:outerShdw blurRad="50800" dist="38100" dir="2700000" algn="tl" rotWithShape="0">
              <a:prstClr val="black">
                <a:alpha val="40000"/>
              </a:prstClr>
            </a:outerShdw>
          </a:effectLst>
        </p:grpSpPr>
        <p:pic>
          <p:nvPicPr>
            <p:cNvPr id="7" name="图片 6" descr="f7d30ea4b628d33971365e72821aa1c5">
              <a:extLst>
                <a:ext uri="{FF2B5EF4-FFF2-40B4-BE49-F238E27FC236}">
                  <a16:creationId xmlns:a16="http://schemas.microsoft.com/office/drawing/2014/main" xmlns="" id="{A9996CA0-D392-44F0-87F7-D560B3C5CD0A}"/>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8" name="文本框 7">
              <a:extLst>
                <a:ext uri="{FF2B5EF4-FFF2-40B4-BE49-F238E27FC236}">
                  <a16:creationId xmlns:a16="http://schemas.microsoft.com/office/drawing/2014/main" xmlns="" id="{66DD3918-63DB-4AAE-9339-755B84636CA3}"/>
                </a:ext>
              </a:extLst>
            </p:cNvPr>
            <p:cNvSpPr txBox="1"/>
            <p:nvPr/>
          </p:nvSpPr>
          <p:spPr>
            <a:xfrm rot="20760000">
              <a:off x="12314" y="2216"/>
              <a:ext cx="2229" cy="1999"/>
            </a:xfrm>
            <a:prstGeom prst="rect">
              <a:avLst/>
            </a:prstGeom>
            <a:noFill/>
          </p:spPr>
          <p:txBody>
            <a:bodyPr wrap="square" rtlCol="0">
              <a:spAutoFit/>
            </a:bodyPr>
            <a:lstStyle/>
            <a:p>
              <a:pPr algn="ctr"/>
              <a:r>
                <a:rPr lang="en-US" altLang="zh-CN" sz="6600" dirty="0">
                  <a:ln>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1</a:t>
              </a:r>
            </a:p>
          </p:txBody>
        </p:sp>
      </p:grpSp>
      <p:pic>
        <p:nvPicPr>
          <p:cNvPr id="9" name="图片 8">
            <a:extLst>
              <a:ext uri="{FF2B5EF4-FFF2-40B4-BE49-F238E27FC236}">
                <a16:creationId xmlns:a16="http://schemas.microsoft.com/office/drawing/2014/main" xmlns="" id="{379E089F-F9C5-41ED-9038-AC6654498DD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485902" y="748617"/>
            <a:ext cx="3360127" cy="5537352"/>
          </a:xfrm>
          <a:prstGeom prst="rect">
            <a:avLst/>
          </a:prstGeom>
          <a:effectLst>
            <a:outerShdw blurRad="50800" dist="38100" dir="2700000" algn="tl" rotWithShape="0">
              <a:prstClr val="black">
                <a:alpha val="40000"/>
              </a:prstClr>
            </a:outerShdw>
          </a:effectLst>
        </p:spPr>
      </p:pic>
      <p:sp>
        <p:nvSpPr>
          <p:cNvPr id="3" name="矩形 2">
            <a:extLst>
              <a:ext uri="{FF2B5EF4-FFF2-40B4-BE49-F238E27FC236}">
                <a16:creationId xmlns:a16="http://schemas.microsoft.com/office/drawing/2014/main" xmlns="" id="{FB6AEF00-33C1-4FD4-8CEB-553DC5155C92}"/>
              </a:ext>
            </a:extLst>
          </p:cNvPr>
          <p:cNvSpPr/>
          <p:nvPr/>
        </p:nvSpPr>
        <p:spPr>
          <a:xfrm>
            <a:off x="3154569" y="2414170"/>
            <a:ext cx="4617831" cy="784830"/>
          </a:xfrm>
          <a:prstGeom prst="rect">
            <a:avLst/>
          </a:prstGeom>
        </p:spPr>
        <p:txBody>
          <a:bodyPr wrap="square">
            <a:spAutoFit/>
          </a:bodyPr>
          <a:lstStyle/>
          <a:p>
            <a:pPr algn="just">
              <a:lnSpc>
                <a:spcPct val="150000"/>
              </a:lnSpc>
            </a:pPr>
            <a:r>
              <a:rPr lang="zh-CN" altLang="en-US" sz="1000" dirty="0">
                <a:solidFill>
                  <a:schemeClr val="tx1">
                    <a:lumMod val="65000"/>
                    <a:lumOff val="35000"/>
                  </a:schemeClr>
                </a:solidFill>
                <a:cs typeface="+mn-ea"/>
                <a:sym typeface="+mn-lt"/>
              </a:rPr>
              <a:t>依据梗阻的程度，可以是隐匿的，也可以是急剧的，若接近完全梗阻时，常表现呼吸短促、费力、喘鸣，病人常显焦虑，面色苍白、多汗、身向前倾斜，头颈前伸，试图减轻症状，可能伴有发音困难、吞咽困难、阵发性剧咳等症状。</a:t>
            </a:r>
          </a:p>
        </p:txBody>
      </p:sp>
      <p:pic>
        <p:nvPicPr>
          <p:cNvPr id="12" name="图片 11" descr="0116e6821abf8d9d7ec5c9c9e77eaef8">
            <a:extLst>
              <a:ext uri="{FF2B5EF4-FFF2-40B4-BE49-F238E27FC236}">
                <a16:creationId xmlns:a16="http://schemas.microsoft.com/office/drawing/2014/main" xmlns="" id="{7F6EF37A-2152-4214-A57D-825CFF36A85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8170"/>
          <a:stretch/>
        </p:blipFill>
        <p:spPr>
          <a:xfrm rot="19200000" flipH="1">
            <a:off x="6489016" y="782192"/>
            <a:ext cx="2213930" cy="1492885"/>
          </a:xfrm>
          <a:prstGeom prst="ellipse">
            <a:avLst/>
          </a:prstGeom>
          <a:effectLst>
            <a:outerShdw blurRad="50800" dist="38100" dir="2700000" algn="tl" rotWithShape="0">
              <a:prstClr val="black">
                <a:alpha val="40000"/>
              </a:prstClr>
            </a:outerShdw>
          </a:effectLst>
        </p:spPr>
      </p:pic>
      <p:pic>
        <p:nvPicPr>
          <p:cNvPr id="14" name="图片 13" descr="ea11243b2077ee3abef0a39733d4f91e">
            <a:extLst>
              <a:ext uri="{FF2B5EF4-FFF2-40B4-BE49-F238E27FC236}">
                <a16:creationId xmlns:a16="http://schemas.microsoft.com/office/drawing/2014/main" xmlns="" id="{3E4F33D9-2398-4270-835E-87BE7338E08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306296618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32"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out)">
                                      <p:cBhvr>
                                        <p:cTn id="19" dur="700"/>
                                        <p:tgtEl>
                                          <p:spTgt spid="6"/>
                                        </p:tgtEl>
                                      </p:cBhvr>
                                    </p:animEffect>
                                  </p:childTnLst>
                                </p:cTn>
                              </p:par>
                            </p:childTnLst>
                          </p:cTn>
                        </p:par>
                        <p:par>
                          <p:cTn id="20" fill="hold">
                            <p:stCondLst>
                              <p:cond delay="2700"/>
                            </p:stCondLst>
                            <p:childTnLst>
                              <p:par>
                                <p:cTn id="21" presetID="2" presetClass="entr" presetSubtype="3"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3200"/>
                            </p:stCondLst>
                            <p:childTnLst>
                              <p:par>
                                <p:cTn id="26" presetID="22" presetClass="entr" presetSubtype="8" fill="hold" grpId="0" nodeType="afterEffect">
                                  <p:stCondLst>
                                    <p:cond delay="0"/>
                                  </p:stCondLst>
                                  <p:iterate type="wd">
                                    <p:tmPct val="10000"/>
                                  </p:iterate>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par>
                          <p:cTn id="29" fill="hold">
                            <p:stCondLst>
                              <p:cond delay="3850"/>
                            </p:stCondLst>
                            <p:childTnLst>
                              <p:par>
                                <p:cTn id="30" presetID="42" presetClass="entr" presetSubtype="0"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73F26853-C8AF-45BD-87CE-0C912E71F865}"/>
              </a:ext>
            </a:extLst>
          </p:cNvPr>
          <p:cNvSpPr/>
          <p:nvPr/>
        </p:nvSpPr>
        <p:spPr>
          <a:xfrm>
            <a:off x="1464481" y="2769499"/>
            <a:ext cx="4631519" cy="787523"/>
          </a:xfrm>
          <a:prstGeom prst="rect">
            <a:avLst/>
          </a:prstGeom>
        </p:spPr>
        <p:txBody>
          <a:bodyPr wrap="square">
            <a:spAutoFit/>
          </a:bodyPr>
          <a:lstStyle/>
          <a:p>
            <a:pPr>
              <a:lnSpc>
                <a:spcPct val="150000"/>
              </a:lnSpc>
            </a:pPr>
            <a:r>
              <a:rPr lang="zh-CN" altLang="en-US" sz="1600" dirty="0">
                <a:solidFill>
                  <a:schemeClr val="tx1">
                    <a:lumMod val="65000"/>
                    <a:lumOff val="35000"/>
                  </a:schemeClr>
                </a:solidFill>
                <a:cs typeface="+mn-ea"/>
                <a:sym typeface="+mn-lt"/>
              </a:rPr>
              <a:t>成人常发生在吃饭时吞咽大块食物、咀嚼不完全的食物、醉酒、义齿脱落；</a:t>
            </a:r>
          </a:p>
        </p:txBody>
      </p:sp>
      <p:sp>
        <p:nvSpPr>
          <p:cNvPr id="4" name="矩形 3">
            <a:extLst>
              <a:ext uri="{FF2B5EF4-FFF2-40B4-BE49-F238E27FC236}">
                <a16:creationId xmlns:a16="http://schemas.microsoft.com/office/drawing/2014/main" xmlns="" id="{84A044A0-18B7-4F51-BF5D-4A051314A234}"/>
              </a:ext>
            </a:extLst>
          </p:cNvPr>
          <p:cNvSpPr/>
          <p:nvPr/>
        </p:nvSpPr>
        <p:spPr>
          <a:xfrm>
            <a:off x="779256" y="1711502"/>
            <a:ext cx="5477868" cy="584775"/>
          </a:xfrm>
          <a:prstGeom prst="rect">
            <a:avLst/>
          </a:prstGeom>
          <a:noFill/>
        </p:spPr>
        <p:txBody>
          <a:bodyPr wrap="square" rtlCol="0">
            <a:spAutoFit/>
          </a:bodyPr>
          <a:lstStyle/>
          <a:p>
            <a:pPr algn="ctr"/>
            <a:r>
              <a:rPr lang="zh-CN" altLang="en-US" sz="3200" dirty="0">
                <a:ln w="3175">
                  <a:solidFill>
                    <a:schemeClr val="bg1"/>
                  </a:solidFill>
                </a:ln>
                <a:solidFill>
                  <a:schemeClr val="accent3"/>
                </a:solidFill>
                <a:effectLst>
                  <a:outerShdw blurRad="38100" dist="38100" dir="2700000" algn="tl">
                    <a:srgbClr val="000000">
                      <a:alpha val="43137"/>
                    </a:srgbClr>
                  </a:outerShdw>
                </a:effectLst>
                <a:cs typeface="+mn-ea"/>
                <a:sym typeface="+mn-lt"/>
              </a:rPr>
              <a:t>气道异物梗阻什么情况会发生？ </a:t>
            </a:r>
          </a:p>
        </p:txBody>
      </p:sp>
      <p:grpSp>
        <p:nvGrpSpPr>
          <p:cNvPr id="8" name="组合 7">
            <a:extLst>
              <a:ext uri="{FF2B5EF4-FFF2-40B4-BE49-F238E27FC236}">
                <a16:creationId xmlns:a16="http://schemas.microsoft.com/office/drawing/2014/main" xmlns="" id="{B43FFBF4-6F41-4C2E-8DBE-D3653E3ABB97}"/>
              </a:ext>
            </a:extLst>
          </p:cNvPr>
          <p:cNvGrpSpPr/>
          <p:nvPr/>
        </p:nvGrpSpPr>
        <p:grpSpPr>
          <a:xfrm>
            <a:off x="6603512" y="2099777"/>
            <a:ext cx="4908425" cy="3272284"/>
            <a:chOff x="6696553" y="1674718"/>
            <a:chExt cx="5262844" cy="3508563"/>
          </a:xfrm>
        </p:grpSpPr>
        <p:pic>
          <p:nvPicPr>
            <p:cNvPr id="7" name="图片 6">
              <a:extLst>
                <a:ext uri="{FF2B5EF4-FFF2-40B4-BE49-F238E27FC236}">
                  <a16:creationId xmlns:a16="http://schemas.microsoft.com/office/drawing/2014/main" xmlns="" id="{12595567-7A6C-4D06-9947-C289BB0E72D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696553" y="1674718"/>
              <a:ext cx="5262844" cy="3508563"/>
            </a:xfrm>
            <a:prstGeom prst="rect">
              <a:avLst/>
            </a:prstGeom>
            <a:effectLst>
              <a:outerShdw blurRad="50800" dist="38100" dir="2700000" algn="tl" rotWithShape="0">
                <a:prstClr val="black">
                  <a:alpha val="40000"/>
                </a:prstClr>
              </a:outerShdw>
            </a:effectLst>
          </p:spPr>
        </p:pic>
        <p:pic>
          <p:nvPicPr>
            <p:cNvPr id="5" name="Picture 2" descr="C:\Users\dell\Desktop\003aOwOFgy70o2kzRGO1a&amp;690.jpg">
              <a:extLst>
                <a:ext uri="{FF2B5EF4-FFF2-40B4-BE49-F238E27FC236}">
                  <a16:creationId xmlns:a16="http://schemas.microsoft.com/office/drawing/2014/main" xmlns="" id="{BEAFA935-16E4-4779-83B5-67E6B751768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2351" b="-2945"/>
            <a:stretch/>
          </p:blipFill>
          <p:spPr bwMode="auto">
            <a:xfrm>
              <a:off x="7365955" y="2128699"/>
              <a:ext cx="4222043" cy="2652889"/>
            </a:xfrm>
            <a:prstGeom prst="ellipse">
              <a:avLst/>
            </a:prstGeom>
            <a:noFill/>
          </p:spPr>
        </p:pic>
      </p:grpSp>
      <p:sp>
        <p:nvSpPr>
          <p:cNvPr id="13" name="矩形 12">
            <a:extLst>
              <a:ext uri="{FF2B5EF4-FFF2-40B4-BE49-F238E27FC236}">
                <a16:creationId xmlns:a16="http://schemas.microsoft.com/office/drawing/2014/main" xmlns="" id="{4F5774D6-F387-44DA-B28A-A8F816862826}"/>
              </a:ext>
            </a:extLst>
          </p:cNvPr>
          <p:cNvSpPr/>
          <p:nvPr/>
        </p:nvSpPr>
        <p:spPr>
          <a:xfrm>
            <a:off x="1464482" y="3675626"/>
            <a:ext cx="4631388" cy="787523"/>
          </a:xfrm>
          <a:prstGeom prst="rect">
            <a:avLst/>
          </a:prstGeom>
        </p:spPr>
        <p:txBody>
          <a:bodyPr wrap="square">
            <a:spAutoFit/>
          </a:bodyPr>
          <a:lstStyle/>
          <a:p>
            <a:pPr lvl="0">
              <a:lnSpc>
                <a:spcPct val="150000"/>
              </a:lnSpc>
            </a:pPr>
            <a:r>
              <a:rPr lang="zh-CN" altLang="en-US" sz="1600" dirty="0">
                <a:solidFill>
                  <a:prstClr val="black">
                    <a:lumMod val="65000"/>
                    <a:lumOff val="35000"/>
                  </a:prstClr>
                </a:solidFill>
                <a:cs typeface="+mn-ea"/>
                <a:sym typeface="+mn-lt"/>
              </a:rPr>
              <a:t>儿童口含食物玩耍、幼儿无意吞噬异物等；</a:t>
            </a:r>
          </a:p>
          <a:p>
            <a:pPr lvl="0">
              <a:lnSpc>
                <a:spcPct val="150000"/>
              </a:lnSpc>
            </a:pPr>
            <a:r>
              <a:rPr lang="zh-CN" altLang="en-US" sz="1600" dirty="0">
                <a:solidFill>
                  <a:prstClr val="black">
                    <a:lumMod val="65000"/>
                    <a:lumOff val="35000"/>
                  </a:prstClr>
                </a:solidFill>
                <a:cs typeface="+mn-ea"/>
                <a:sym typeface="+mn-lt"/>
              </a:rPr>
              <a:t>无意识的患者舌根后坠。</a:t>
            </a:r>
          </a:p>
        </p:txBody>
      </p:sp>
      <p:sp>
        <p:nvSpPr>
          <p:cNvPr id="15" name="矩形 14">
            <a:extLst>
              <a:ext uri="{FF2B5EF4-FFF2-40B4-BE49-F238E27FC236}">
                <a16:creationId xmlns:a16="http://schemas.microsoft.com/office/drawing/2014/main" xmlns="" id="{7E3D0655-F8C5-470C-9FEF-9A5A8B7BDF2A}"/>
              </a:ext>
            </a:extLst>
          </p:cNvPr>
          <p:cNvSpPr/>
          <p:nvPr/>
        </p:nvSpPr>
        <p:spPr>
          <a:xfrm>
            <a:off x="1470500" y="4559175"/>
            <a:ext cx="4631388" cy="418191"/>
          </a:xfrm>
          <a:prstGeom prst="rect">
            <a:avLst/>
          </a:prstGeom>
        </p:spPr>
        <p:txBody>
          <a:bodyPr wrap="square">
            <a:spAutoFit/>
          </a:bodyPr>
          <a:lstStyle/>
          <a:p>
            <a:pPr lvl="0">
              <a:lnSpc>
                <a:spcPct val="150000"/>
              </a:lnSpc>
            </a:pPr>
            <a:r>
              <a:rPr lang="zh-CN" altLang="en-US" sz="1600" dirty="0">
                <a:solidFill>
                  <a:prstClr val="black">
                    <a:lumMod val="65000"/>
                    <a:lumOff val="35000"/>
                  </a:prstClr>
                </a:solidFill>
                <a:cs typeface="+mn-ea"/>
                <a:sym typeface="+mn-lt"/>
              </a:rPr>
              <a:t>无意识的患者舌根后坠。</a:t>
            </a:r>
          </a:p>
        </p:txBody>
      </p:sp>
      <p:grpSp>
        <p:nvGrpSpPr>
          <p:cNvPr id="17" name="组合 16">
            <a:extLst>
              <a:ext uri="{FF2B5EF4-FFF2-40B4-BE49-F238E27FC236}">
                <a16:creationId xmlns:a16="http://schemas.microsoft.com/office/drawing/2014/main" xmlns="" id="{02427DD0-F800-4CB8-AF1D-E4CA1BC307A9}"/>
              </a:ext>
            </a:extLst>
          </p:cNvPr>
          <p:cNvGrpSpPr/>
          <p:nvPr/>
        </p:nvGrpSpPr>
        <p:grpSpPr>
          <a:xfrm>
            <a:off x="756844" y="2810508"/>
            <a:ext cx="591635" cy="618492"/>
            <a:chOff x="11295" y="1307"/>
            <a:chExt cx="3874" cy="4046"/>
          </a:xfrm>
          <a:effectLst>
            <a:outerShdw blurRad="50800" dist="38100" dir="2700000" algn="tl" rotWithShape="0">
              <a:prstClr val="black">
                <a:alpha val="40000"/>
              </a:prstClr>
            </a:outerShdw>
          </a:effectLst>
        </p:grpSpPr>
        <p:pic>
          <p:nvPicPr>
            <p:cNvPr id="18" name="图片 17" descr="f7d30ea4b628d33971365e72821aa1c5">
              <a:extLst>
                <a:ext uri="{FF2B5EF4-FFF2-40B4-BE49-F238E27FC236}">
                  <a16:creationId xmlns:a16="http://schemas.microsoft.com/office/drawing/2014/main" xmlns="" id="{6438342D-7EA5-42F7-9AE9-3D11D4AD81E2}"/>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19" name="文本框 18">
              <a:extLst>
                <a:ext uri="{FF2B5EF4-FFF2-40B4-BE49-F238E27FC236}">
                  <a16:creationId xmlns:a16="http://schemas.microsoft.com/office/drawing/2014/main" xmlns="" id="{22F53B38-09B8-4D5F-88E2-94BECAFAE9F4}"/>
                </a:ext>
              </a:extLst>
            </p:cNvPr>
            <p:cNvSpPr txBox="1"/>
            <p:nvPr/>
          </p:nvSpPr>
          <p:spPr>
            <a:xfrm rot="20760000">
              <a:off x="12314" y="2005"/>
              <a:ext cx="2229" cy="2416"/>
            </a:xfrm>
            <a:prstGeom prst="rect">
              <a:avLst/>
            </a:prstGeom>
            <a:noFill/>
          </p:spPr>
          <p:txBody>
            <a:bodyPr wrap="square" rtlCol="0">
              <a:spAutoFit/>
            </a:bodyPr>
            <a:lstStyle/>
            <a:p>
              <a:pPr algn="ctr"/>
              <a:r>
                <a:rPr lang="en-US" altLang="zh-CN"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1</a:t>
              </a:r>
            </a:p>
          </p:txBody>
        </p:sp>
      </p:grpSp>
      <p:grpSp>
        <p:nvGrpSpPr>
          <p:cNvPr id="20" name="组合 19">
            <a:extLst>
              <a:ext uri="{FF2B5EF4-FFF2-40B4-BE49-F238E27FC236}">
                <a16:creationId xmlns:a16="http://schemas.microsoft.com/office/drawing/2014/main" xmlns="" id="{5E8F1629-7B33-4081-9B98-EA72475DD64D}"/>
              </a:ext>
            </a:extLst>
          </p:cNvPr>
          <p:cNvGrpSpPr/>
          <p:nvPr/>
        </p:nvGrpSpPr>
        <p:grpSpPr>
          <a:xfrm>
            <a:off x="756844" y="3664911"/>
            <a:ext cx="591635" cy="618492"/>
            <a:chOff x="11295" y="1307"/>
            <a:chExt cx="3874" cy="4046"/>
          </a:xfrm>
          <a:effectLst>
            <a:outerShdw blurRad="50800" dist="38100" dir="2700000" algn="tl" rotWithShape="0">
              <a:prstClr val="black">
                <a:alpha val="40000"/>
              </a:prstClr>
            </a:outerShdw>
          </a:effectLst>
        </p:grpSpPr>
        <p:pic>
          <p:nvPicPr>
            <p:cNvPr id="21" name="图片 20" descr="f7d30ea4b628d33971365e72821aa1c5">
              <a:extLst>
                <a:ext uri="{FF2B5EF4-FFF2-40B4-BE49-F238E27FC236}">
                  <a16:creationId xmlns:a16="http://schemas.microsoft.com/office/drawing/2014/main" xmlns="" id="{88E3CACC-04BE-485E-9880-A570CDECFEAC}"/>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22" name="文本框 21">
              <a:extLst>
                <a:ext uri="{FF2B5EF4-FFF2-40B4-BE49-F238E27FC236}">
                  <a16:creationId xmlns:a16="http://schemas.microsoft.com/office/drawing/2014/main" xmlns="" id="{D17D3931-0D32-45B7-852D-86BF0D99FE3F}"/>
                </a:ext>
              </a:extLst>
            </p:cNvPr>
            <p:cNvSpPr txBox="1"/>
            <p:nvPr/>
          </p:nvSpPr>
          <p:spPr>
            <a:xfrm rot="20760000">
              <a:off x="12314" y="2005"/>
              <a:ext cx="2229" cy="2416"/>
            </a:xfrm>
            <a:prstGeom prst="rect">
              <a:avLst/>
            </a:prstGeom>
            <a:noFill/>
          </p:spPr>
          <p:txBody>
            <a:bodyPr wrap="square" rtlCol="0">
              <a:spAutoFit/>
            </a:bodyPr>
            <a:lstStyle/>
            <a:p>
              <a:pPr algn="ctr"/>
              <a:r>
                <a:rPr lang="en-US" altLang="zh-CN"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1</a:t>
              </a:r>
            </a:p>
          </p:txBody>
        </p:sp>
      </p:grpSp>
      <p:grpSp>
        <p:nvGrpSpPr>
          <p:cNvPr id="23" name="组合 22">
            <a:extLst>
              <a:ext uri="{FF2B5EF4-FFF2-40B4-BE49-F238E27FC236}">
                <a16:creationId xmlns:a16="http://schemas.microsoft.com/office/drawing/2014/main" xmlns="" id="{3FFFD7D3-DC0A-4E15-BEA8-88EB8EC974C7}"/>
              </a:ext>
            </a:extLst>
          </p:cNvPr>
          <p:cNvGrpSpPr/>
          <p:nvPr/>
        </p:nvGrpSpPr>
        <p:grpSpPr>
          <a:xfrm>
            <a:off x="807561" y="4519314"/>
            <a:ext cx="591635" cy="618492"/>
            <a:chOff x="11295" y="1307"/>
            <a:chExt cx="3874" cy="4046"/>
          </a:xfrm>
          <a:effectLst>
            <a:outerShdw blurRad="50800" dist="38100" dir="2700000" algn="tl" rotWithShape="0">
              <a:prstClr val="black">
                <a:alpha val="40000"/>
              </a:prstClr>
            </a:outerShdw>
          </a:effectLst>
        </p:grpSpPr>
        <p:pic>
          <p:nvPicPr>
            <p:cNvPr id="24" name="图片 23" descr="f7d30ea4b628d33971365e72821aa1c5">
              <a:extLst>
                <a:ext uri="{FF2B5EF4-FFF2-40B4-BE49-F238E27FC236}">
                  <a16:creationId xmlns:a16="http://schemas.microsoft.com/office/drawing/2014/main" xmlns="" id="{D8E0BD1D-DB53-4F89-B89C-47E02A9D95F8}"/>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25" name="文本框 24">
              <a:extLst>
                <a:ext uri="{FF2B5EF4-FFF2-40B4-BE49-F238E27FC236}">
                  <a16:creationId xmlns:a16="http://schemas.microsoft.com/office/drawing/2014/main" xmlns="" id="{2820E873-4B5D-491F-B2AC-807716B690F4}"/>
                </a:ext>
              </a:extLst>
            </p:cNvPr>
            <p:cNvSpPr txBox="1"/>
            <p:nvPr/>
          </p:nvSpPr>
          <p:spPr>
            <a:xfrm rot="20760000">
              <a:off x="12314" y="2005"/>
              <a:ext cx="2229" cy="2416"/>
            </a:xfrm>
            <a:prstGeom prst="rect">
              <a:avLst/>
            </a:prstGeom>
            <a:noFill/>
          </p:spPr>
          <p:txBody>
            <a:bodyPr wrap="square" rtlCol="0">
              <a:spAutoFit/>
            </a:bodyPr>
            <a:lstStyle/>
            <a:p>
              <a:pPr algn="ctr"/>
              <a:r>
                <a:rPr lang="en-US" altLang="zh-CN" dirty="0">
                  <a:ln w="3175">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1</a:t>
              </a:r>
            </a:p>
          </p:txBody>
        </p:sp>
      </p:grpSp>
    </p:spTree>
    <p:extLst>
      <p:ext uri="{BB962C8B-B14F-4D97-AF65-F5344CB8AC3E}">
        <p14:creationId xmlns:p14="http://schemas.microsoft.com/office/powerpoint/2010/main" val="14278781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400"/>
                            </p:stCondLst>
                            <p:childTnLst>
                              <p:par>
                                <p:cTn id="15" presetID="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1900"/>
                            </p:stCondLst>
                            <p:childTnLst>
                              <p:par>
                                <p:cTn id="20" presetID="2" presetClass="entr" presetSubtype="4"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par>
                          <p:cTn id="24" fill="hold">
                            <p:stCondLst>
                              <p:cond delay="2400"/>
                            </p:stCondLst>
                            <p:childTnLst>
                              <p:par>
                                <p:cTn id="25" presetID="2" presetClass="entr" presetSubtype="4"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2900"/>
                            </p:stCondLst>
                            <p:childTnLst>
                              <p:par>
                                <p:cTn id="30" presetID="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400"/>
                            </p:stCondLst>
                            <p:childTnLst>
                              <p:par>
                                <p:cTn id="35" presetID="2" presetClass="entr" presetSubtype="4"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3900"/>
                            </p:stCondLst>
                            <p:childTnLst>
                              <p:par>
                                <p:cTn id="40" presetID="2" presetClass="entr" presetSubtype="4"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3"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4DDA87D7-A2DB-4445-8763-A01B6D05A561}"/>
              </a:ext>
            </a:extLst>
          </p:cNvPr>
          <p:cNvGrpSpPr/>
          <p:nvPr/>
        </p:nvGrpSpPr>
        <p:grpSpPr>
          <a:xfrm>
            <a:off x="1368072" y="2600325"/>
            <a:ext cx="2718505" cy="2718505"/>
            <a:chOff x="1029406" y="2192992"/>
            <a:chExt cx="3486150" cy="3486150"/>
          </a:xfrm>
          <a:effectLst>
            <a:outerShdw blurRad="50800" dist="38100" dir="2700000" algn="tl" rotWithShape="0">
              <a:prstClr val="black">
                <a:alpha val="40000"/>
              </a:prstClr>
            </a:outerShdw>
          </a:effectLst>
        </p:grpSpPr>
        <p:sp>
          <p:nvSpPr>
            <p:cNvPr id="6" name="椭圆 5">
              <a:extLst>
                <a:ext uri="{FF2B5EF4-FFF2-40B4-BE49-F238E27FC236}">
                  <a16:creationId xmlns:a16="http://schemas.microsoft.com/office/drawing/2014/main" xmlns="" id="{4EE6322C-154E-484E-8EC3-DBC28DCF0763}"/>
                </a:ext>
              </a:extLst>
            </p:cNvPr>
            <p:cNvSpPr/>
            <p:nvPr/>
          </p:nvSpPr>
          <p:spPr>
            <a:xfrm>
              <a:off x="1029406" y="2192992"/>
              <a:ext cx="3486150" cy="348615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8E2F6E38-4BFC-461A-8ECA-AD41790663E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10369" y="2273955"/>
              <a:ext cx="3324225" cy="3324225"/>
            </a:xfrm>
            <a:prstGeom prst="ellipse">
              <a:avLst/>
            </a:prstGeom>
          </p:spPr>
        </p:pic>
      </p:grpSp>
      <p:sp>
        <p:nvSpPr>
          <p:cNvPr id="5" name="矩形 4">
            <a:extLst>
              <a:ext uri="{FF2B5EF4-FFF2-40B4-BE49-F238E27FC236}">
                <a16:creationId xmlns:a16="http://schemas.microsoft.com/office/drawing/2014/main" xmlns="" id="{E40F40AB-2CAC-4E4F-B734-0DB0791FB025}"/>
              </a:ext>
            </a:extLst>
          </p:cNvPr>
          <p:cNvSpPr/>
          <p:nvPr/>
        </p:nvSpPr>
        <p:spPr>
          <a:xfrm>
            <a:off x="779422" y="1710517"/>
            <a:ext cx="5090800" cy="584775"/>
          </a:xfrm>
          <a:prstGeom prst="rect">
            <a:avLst/>
          </a:prstGeom>
          <a:noFill/>
        </p:spPr>
        <p:txBody>
          <a:bodyPr wrap="square" rtlCol="0">
            <a:spAutoFit/>
          </a:bodyPr>
          <a:lstStyle/>
          <a:p>
            <a:r>
              <a:rPr lang="zh-CN" altLang="en-US" sz="3200" dirty="0">
                <a:ln w="3175">
                  <a:solidFill>
                    <a:schemeClr val="bg1"/>
                  </a:solidFill>
                </a:ln>
                <a:solidFill>
                  <a:schemeClr val="accent3"/>
                </a:solidFill>
                <a:effectLst>
                  <a:outerShdw blurRad="38100" dist="38100" dir="2700000" algn="tl">
                    <a:srgbClr val="000000">
                      <a:alpha val="43137"/>
                    </a:srgbClr>
                  </a:outerShdw>
                </a:effectLst>
                <a:cs typeface="+mn-ea"/>
                <a:sym typeface="+mn-lt"/>
              </a:rPr>
              <a:t>气道异物梗阻主要表现</a:t>
            </a:r>
          </a:p>
        </p:txBody>
      </p:sp>
      <p:sp>
        <p:nvSpPr>
          <p:cNvPr id="9" name="矩形 8">
            <a:extLst>
              <a:ext uri="{FF2B5EF4-FFF2-40B4-BE49-F238E27FC236}">
                <a16:creationId xmlns:a16="http://schemas.microsoft.com/office/drawing/2014/main" xmlns="" id="{EC6A1E96-BF1A-4379-9615-172956C428DD}"/>
              </a:ext>
            </a:extLst>
          </p:cNvPr>
          <p:cNvSpPr/>
          <p:nvPr/>
        </p:nvSpPr>
        <p:spPr>
          <a:xfrm>
            <a:off x="5367235" y="2540127"/>
            <a:ext cx="5427766" cy="787523"/>
          </a:xfrm>
          <a:prstGeom prst="rect">
            <a:avLst/>
          </a:prstGeom>
        </p:spPr>
        <p:txBody>
          <a:bodyPr wrap="square">
            <a:spAutoFit/>
          </a:bodyPr>
          <a:lstStyle/>
          <a:p>
            <a:pPr>
              <a:lnSpc>
                <a:spcPct val="150000"/>
              </a:lnSpc>
            </a:pPr>
            <a:r>
              <a:rPr lang="zh-CN" altLang="en-US" sz="1600" dirty="0">
                <a:solidFill>
                  <a:schemeClr val="tx1">
                    <a:lumMod val="65000"/>
                    <a:lumOff val="35000"/>
                  </a:schemeClr>
                </a:solidFill>
                <a:cs typeface="+mn-ea"/>
                <a:sym typeface="+mn-lt"/>
              </a:rPr>
              <a:t>剧烈的咳嗽或有象鸡叫、狗叫样的呼吸音，口唇和面色发紫或苍白；</a:t>
            </a:r>
          </a:p>
        </p:txBody>
      </p:sp>
      <p:sp>
        <p:nvSpPr>
          <p:cNvPr id="11" name="Oval 36">
            <a:extLst>
              <a:ext uri="{FF2B5EF4-FFF2-40B4-BE49-F238E27FC236}">
                <a16:creationId xmlns:a16="http://schemas.microsoft.com/office/drawing/2014/main" xmlns="" id="{5A8FB4A0-F5D1-4DF6-A36B-2701E47F8356}"/>
              </a:ext>
            </a:extLst>
          </p:cNvPr>
          <p:cNvSpPr/>
          <p:nvPr/>
        </p:nvSpPr>
        <p:spPr>
          <a:xfrm>
            <a:off x="4816546" y="2622344"/>
            <a:ext cx="392148" cy="392148"/>
          </a:xfrm>
          <a:prstGeom prst="ellipse">
            <a:avLst/>
          </a:prstGeom>
          <a:solidFill>
            <a:schemeClr val="accent6"/>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effectLst>
                  <a:outerShdw blurRad="38100" dist="38100" dir="2700000" algn="tl">
                    <a:srgbClr val="000000">
                      <a:alpha val="43137"/>
                    </a:srgbClr>
                  </a:outerShdw>
                </a:effectLst>
                <a:cs typeface="+mn-ea"/>
                <a:sym typeface="+mn-lt"/>
              </a:rPr>
              <a:t>1</a:t>
            </a:r>
          </a:p>
        </p:txBody>
      </p:sp>
      <p:sp>
        <p:nvSpPr>
          <p:cNvPr id="12" name="Oval 36">
            <a:extLst>
              <a:ext uri="{FF2B5EF4-FFF2-40B4-BE49-F238E27FC236}">
                <a16:creationId xmlns:a16="http://schemas.microsoft.com/office/drawing/2014/main" xmlns="" id="{A358A86E-554B-4082-BE4F-83478792FAFF}"/>
              </a:ext>
            </a:extLst>
          </p:cNvPr>
          <p:cNvSpPr/>
          <p:nvPr/>
        </p:nvSpPr>
        <p:spPr>
          <a:xfrm>
            <a:off x="5214197" y="3361946"/>
            <a:ext cx="392148" cy="392148"/>
          </a:xfrm>
          <a:prstGeom prst="ellipse">
            <a:avLst/>
          </a:prstGeom>
          <a:solidFill>
            <a:schemeClr val="accent3"/>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effectLst>
                  <a:outerShdw blurRad="38100" dist="38100" dir="2700000" algn="tl">
                    <a:srgbClr val="000000">
                      <a:alpha val="43137"/>
                    </a:srgbClr>
                  </a:outerShdw>
                </a:effectLst>
                <a:cs typeface="+mn-ea"/>
                <a:sym typeface="+mn-lt"/>
              </a:rPr>
              <a:t>2</a:t>
            </a:r>
          </a:p>
        </p:txBody>
      </p:sp>
      <p:sp>
        <p:nvSpPr>
          <p:cNvPr id="13" name="Oval 36">
            <a:extLst>
              <a:ext uri="{FF2B5EF4-FFF2-40B4-BE49-F238E27FC236}">
                <a16:creationId xmlns:a16="http://schemas.microsoft.com/office/drawing/2014/main" xmlns="" id="{5E77DA66-AD4E-4C3E-81DF-488CC21525C1}"/>
              </a:ext>
            </a:extLst>
          </p:cNvPr>
          <p:cNvSpPr/>
          <p:nvPr/>
        </p:nvSpPr>
        <p:spPr>
          <a:xfrm>
            <a:off x="5196664" y="4114248"/>
            <a:ext cx="392148" cy="392148"/>
          </a:xfrm>
          <a:prstGeom prst="ellipse">
            <a:avLst/>
          </a:prstGeom>
          <a:solidFill>
            <a:schemeClr val="accent6"/>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effectLst>
                  <a:outerShdw blurRad="38100" dist="38100" dir="2700000" algn="tl">
                    <a:srgbClr val="000000">
                      <a:alpha val="43137"/>
                    </a:srgbClr>
                  </a:outerShdw>
                </a:effectLst>
                <a:cs typeface="+mn-ea"/>
                <a:sym typeface="+mn-lt"/>
              </a:rPr>
              <a:t>3</a:t>
            </a:r>
          </a:p>
        </p:txBody>
      </p:sp>
      <p:sp>
        <p:nvSpPr>
          <p:cNvPr id="14" name="Oval 36">
            <a:extLst>
              <a:ext uri="{FF2B5EF4-FFF2-40B4-BE49-F238E27FC236}">
                <a16:creationId xmlns:a16="http://schemas.microsoft.com/office/drawing/2014/main" xmlns="" id="{4CA343B3-4505-47C3-98BE-189E1A6CF06D}"/>
              </a:ext>
            </a:extLst>
          </p:cNvPr>
          <p:cNvSpPr/>
          <p:nvPr/>
        </p:nvSpPr>
        <p:spPr>
          <a:xfrm>
            <a:off x="4753787" y="4841151"/>
            <a:ext cx="392148" cy="392148"/>
          </a:xfrm>
          <a:prstGeom prst="ellipse">
            <a:avLst/>
          </a:prstGeom>
          <a:solidFill>
            <a:schemeClr val="accent3"/>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effectLst>
                  <a:outerShdw blurRad="38100" dist="38100" dir="2700000" algn="tl">
                    <a:srgbClr val="000000">
                      <a:alpha val="43137"/>
                    </a:srgbClr>
                  </a:outerShdw>
                </a:effectLst>
                <a:cs typeface="+mn-ea"/>
                <a:sym typeface="+mn-lt"/>
              </a:rPr>
              <a:t>4</a:t>
            </a:r>
          </a:p>
        </p:txBody>
      </p:sp>
      <p:sp>
        <p:nvSpPr>
          <p:cNvPr id="16" name="矩形 15">
            <a:extLst>
              <a:ext uri="{FF2B5EF4-FFF2-40B4-BE49-F238E27FC236}">
                <a16:creationId xmlns:a16="http://schemas.microsoft.com/office/drawing/2014/main" xmlns="" id="{A49F2949-2348-4FDF-9263-E8A681180C07}"/>
              </a:ext>
            </a:extLst>
          </p:cNvPr>
          <p:cNvSpPr/>
          <p:nvPr/>
        </p:nvSpPr>
        <p:spPr>
          <a:xfrm>
            <a:off x="5737017" y="3281288"/>
            <a:ext cx="4905584" cy="787523"/>
          </a:xfrm>
          <a:prstGeom prst="rect">
            <a:avLst/>
          </a:prstGeom>
        </p:spPr>
        <p:txBody>
          <a:bodyPr wrap="square">
            <a:spAutoFit/>
          </a:bodyPr>
          <a:lstStyle/>
          <a:p>
            <a:pPr lvl="0">
              <a:lnSpc>
                <a:spcPct val="150000"/>
              </a:lnSpc>
            </a:pPr>
            <a:r>
              <a:rPr lang="zh-CN" altLang="en-US" sz="1600" dirty="0">
                <a:solidFill>
                  <a:prstClr val="black">
                    <a:lumMod val="65000"/>
                    <a:lumOff val="35000"/>
                  </a:prstClr>
                </a:solidFill>
                <a:cs typeface="+mn-ea"/>
                <a:sym typeface="+mn-lt"/>
              </a:rPr>
              <a:t>面色发紫、发白，突然不能说话、不能咳嗽，以大拇指和食指抓住自己的颈部，睁大双眼；</a:t>
            </a:r>
          </a:p>
        </p:txBody>
      </p:sp>
      <p:sp>
        <p:nvSpPr>
          <p:cNvPr id="18" name="矩形 17">
            <a:extLst>
              <a:ext uri="{FF2B5EF4-FFF2-40B4-BE49-F238E27FC236}">
                <a16:creationId xmlns:a16="http://schemas.microsoft.com/office/drawing/2014/main" xmlns="" id="{A5A210BE-4224-4191-9B4A-01BC4326211C}"/>
              </a:ext>
            </a:extLst>
          </p:cNvPr>
          <p:cNvSpPr/>
          <p:nvPr/>
        </p:nvSpPr>
        <p:spPr>
          <a:xfrm>
            <a:off x="5737017" y="4070115"/>
            <a:ext cx="6096000" cy="418191"/>
          </a:xfrm>
          <a:prstGeom prst="rect">
            <a:avLst/>
          </a:prstGeom>
        </p:spPr>
        <p:txBody>
          <a:bodyPr>
            <a:spAutoFit/>
          </a:bodyPr>
          <a:lstStyle/>
          <a:p>
            <a:pPr lvl="0">
              <a:lnSpc>
                <a:spcPct val="150000"/>
              </a:lnSpc>
            </a:pPr>
            <a:r>
              <a:rPr lang="zh-CN" altLang="en-US" sz="1600" dirty="0">
                <a:solidFill>
                  <a:prstClr val="black">
                    <a:lumMod val="65000"/>
                    <a:lumOff val="35000"/>
                  </a:prstClr>
                </a:solidFill>
                <a:cs typeface="+mn-ea"/>
                <a:sym typeface="+mn-lt"/>
              </a:rPr>
              <a:t>昏迷，呼吸心跳停止；</a:t>
            </a:r>
          </a:p>
        </p:txBody>
      </p:sp>
      <p:sp>
        <p:nvSpPr>
          <p:cNvPr id="21" name="矩形 20">
            <a:extLst>
              <a:ext uri="{FF2B5EF4-FFF2-40B4-BE49-F238E27FC236}">
                <a16:creationId xmlns:a16="http://schemas.microsoft.com/office/drawing/2014/main" xmlns="" id="{F553D499-68F0-47BD-984E-1818F9C25433}"/>
              </a:ext>
            </a:extLst>
          </p:cNvPr>
          <p:cNvSpPr/>
          <p:nvPr/>
        </p:nvSpPr>
        <p:spPr>
          <a:xfrm>
            <a:off x="5392738" y="4814204"/>
            <a:ext cx="1620957" cy="418191"/>
          </a:xfrm>
          <a:prstGeom prst="rect">
            <a:avLst/>
          </a:prstGeom>
        </p:spPr>
        <p:txBody>
          <a:bodyPr wrap="none">
            <a:spAutoFit/>
          </a:bodyPr>
          <a:lstStyle/>
          <a:p>
            <a:pPr lvl="0">
              <a:lnSpc>
                <a:spcPct val="150000"/>
              </a:lnSpc>
            </a:pPr>
            <a:r>
              <a:rPr lang="zh-CN" altLang="en-US" sz="1600" dirty="0">
                <a:solidFill>
                  <a:prstClr val="black">
                    <a:lumMod val="65000"/>
                    <a:lumOff val="35000"/>
                  </a:prstClr>
                </a:solidFill>
                <a:cs typeface="+mn-ea"/>
                <a:sym typeface="+mn-lt"/>
              </a:rPr>
              <a:t>儿童哭闹加剧。</a:t>
            </a:r>
            <a:endParaRPr lang="zh-CN" altLang="en-US" dirty="0">
              <a:solidFill>
                <a:prstClr val="black"/>
              </a:solidFill>
              <a:cs typeface="+mn-ea"/>
              <a:sym typeface="+mn-lt"/>
            </a:endParaRPr>
          </a:p>
        </p:txBody>
      </p:sp>
    </p:spTree>
    <p:extLst>
      <p:ext uri="{BB962C8B-B14F-4D97-AF65-F5344CB8AC3E}">
        <p14:creationId xmlns:p14="http://schemas.microsoft.com/office/powerpoint/2010/main" val="14318302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750"/>
                            </p:stCondLst>
                            <p:childTnLst>
                              <p:par>
                                <p:cTn id="9" presetID="6"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ircle(in)">
                                      <p:cBhvr>
                                        <p:cTn id="11" dur="750"/>
                                        <p:tgtEl>
                                          <p:spTgt spid="7"/>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250" fill="hold"/>
                                        <p:tgtEl>
                                          <p:spTgt spid="11"/>
                                        </p:tgtEl>
                                        <p:attrNameLst>
                                          <p:attrName>ppt_x</p:attrName>
                                        </p:attrNameLst>
                                      </p:cBhvr>
                                      <p:tavLst>
                                        <p:tav tm="0">
                                          <p:val>
                                            <p:strVal val="#ppt_x"/>
                                          </p:val>
                                        </p:tav>
                                        <p:tav tm="100000">
                                          <p:val>
                                            <p:strVal val="#ppt_x"/>
                                          </p:val>
                                        </p:tav>
                                      </p:tavLst>
                                    </p:anim>
                                    <p:anim calcmode="lin" valueType="num">
                                      <p:cBhvr additive="base">
                                        <p:cTn id="16" dur="25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250" fill="hold"/>
                                        <p:tgtEl>
                                          <p:spTgt spid="12"/>
                                        </p:tgtEl>
                                        <p:attrNameLst>
                                          <p:attrName>ppt_x</p:attrName>
                                        </p:attrNameLst>
                                      </p:cBhvr>
                                      <p:tavLst>
                                        <p:tav tm="0">
                                          <p:val>
                                            <p:strVal val="#ppt_x"/>
                                          </p:val>
                                        </p:tav>
                                        <p:tav tm="100000">
                                          <p:val>
                                            <p:strVal val="#ppt_x"/>
                                          </p:val>
                                        </p:tav>
                                      </p:tavLst>
                                    </p:anim>
                                    <p:anim calcmode="lin" valueType="num">
                                      <p:cBhvr additive="base">
                                        <p:cTn id="21" dur="250" fill="hold"/>
                                        <p:tgtEl>
                                          <p:spTgt spid="12"/>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250" fill="hold"/>
                                        <p:tgtEl>
                                          <p:spTgt spid="13"/>
                                        </p:tgtEl>
                                        <p:attrNameLst>
                                          <p:attrName>ppt_x</p:attrName>
                                        </p:attrNameLst>
                                      </p:cBhvr>
                                      <p:tavLst>
                                        <p:tav tm="0">
                                          <p:val>
                                            <p:strVal val="#ppt_x"/>
                                          </p:val>
                                        </p:tav>
                                        <p:tav tm="100000">
                                          <p:val>
                                            <p:strVal val="#ppt_x"/>
                                          </p:val>
                                        </p:tav>
                                      </p:tavLst>
                                    </p:anim>
                                    <p:anim calcmode="lin" valueType="num">
                                      <p:cBhvr additive="base">
                                        <p:cTn id="26" dur="250" fill="hold"/>
                                        <p:tgtEl>
                                          <p:spTgt spid="13"/>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250" fill="hold"/>
                                        <p:tgtEl>
                                          <p:spTgt spid="14"/>
                                        </p:tgtEl>
                                        <p:attrNameLst>
                                          <p:attrName>ppt_x</p:attrName>
                                        </p:attrNameLst>
                                      </p:cBhvr>
                                      <p:tavLst>
                                        <p:tav tm="0">
                                          <p:val>
                                            <p:strVal val="#ppt_x"/>
                                          </p:val>
                                        </p:tav>
                                        <p:tav tm="100000">
                                          <p:val>
                                            <p:strVal val="#ppt_x"/>
                                          </p:val>
                                        </p:tav>
                                      </p:tavLst>
                                    </p:anim>
                                    <p:anim calcmode="lin" valueType="num">
                                      <p:cBhvr additive="base">
                                        <p:cTn id="31" dur="250" fill="hold"/>
                                        <p:tgtEl>
                                          <p:spTgt spid="14"/>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fill="hold"/>
                                        <p:tgtEl>
                                          <p:spTgt spid="21"/>
                                        </p:tgtEl>
                                        <p:attrNameLst>
                                          <p:attrName>ppt_x</p:attrName>
                                        </p:attrNameLst>
                                      </p:cBhvr>
                                      <p:tavLst>
                                        <p:tav tm="0">
                                          <p:val>
                                            <p:strVal val="#ppt_x"/>
                                          </p:val>
                                        </p:tav>
                                        <p:tav tm="100000">
                                          <p:val>
                                            <p:strVal val="#ppt_x"/>
                                          </p:val>
                                        </p:tav>
                                      </p:tavLst>
                                    </p:anim>
                                    <p:anim calcmode="lin" valueType="num">
                                      <p:cBhvr additive="base">
                                        <p:cTn id="51"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1" grpId="0" bldLvl="0" animBg="1"/>
      <p:bldP spid="12" grpId="0" bldLvl="0" animBg="1"/>
      <p:bldP spid="13" grpId="0" bldLvl="0" animBg="1"/>
      <p:bldP spid="14" grpId="0" bldLvl="0" animBg="1"/>
      <p:bldP spid="16" grpId="0"/>
      <p:bldP spid="18"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9047ACE-D678-425D-8A5F-DE4F35890247}"/>
              </a:ext>
            </a:extLst>
          </p:cNvPr>
          <p:cNvSpPr/>
          <p:nvPr/>
        </p:nvSpPr>
        <p:spPr>
          <a:xfrm>
            <a:off x="779422" y="1710517"/>
            <a:ext cx="5090800" cy="584775"/>
          </a:xfrm>
          <a:prstGeom prst="rect">
            <a:avLst/>
          </a:prstGeom>
          <a:noFill/>
        </p:spPr>
        <p:txBody>
          <a:bodyPr wrap="square" rtlCol="0">
            <a:spAutoFit/>
          </a:bodyPr>
          <a:lstStyle/>
          <a:p>
            <a:r>
              <a:rPr lang="zh-CN" altLang="en-US" sz="3200" dirty="0">
                <a:ln w="3175">
                  <a:solidFill>
                    <a:schemeClr val="bg1"/>
                  </a:solidFill>
                </a:ln>
                <a:solidFill>
                  <a:schemeClr val="accent3"/>
                </a:solidFill>
                <a:effectLst>
                  <a:outerShdw blurRad="38100" dist="38100" dir="2700000" algn="tl">
                    <a:srgbClr val="000000">
                      <a:alpha val="43137"/>
                    </a:srgbClr>
                  </a:outerShdw>
                </a:effectLst>
                <a:cs typeface="+mn-ea"/>
                <a:sym typeface="+mn-lt"/>
              </a:rPr>
              <a:t>气道梗阻应急要点</a:t>
            </a:r>
          </a:p>
        </p:txBody>
      </p:sp>
      <p:sp>
        <p:nvSpPr>
          <p:cNvPr id="4" name="矩形 3">
            <a:extLst>
              <a:ext uri="{FF2B5EF4-FFF2-40B4-BE49-F238E27FC236}">
                <a16:creationId xmlns:a16="http://schemas.microsoft.com/office/drawing/2014/main" xmlns="" id="{5AFF9705-0B3C-498C-A30B-339B520A7C35}"/>
              </a:ext>
            </a:extLst>
          </p:cNvPr>
          <p:cNvSpPr/>
          <p:nvPr/>
        </p:nvSpPr>
        <p:spPr>
          <a:xfrm>
            <a:off x="775547" y="2466067"/>
            <a:ext cx="3533751" cy="377411"/>
          </a:xfrm>
          <a:prstGeom prst="rect">
            <a:avLst/>
          </a:prstGeom>
        </p:spPr>
        <p:txBody>
          <a:bodyPr wrap="square">
            <a:spAutoFit/>
          </a:bodyPr>
          <a:lstStyle/>
          <a:p>
            <a:pPr>
              <a:lnSpc>
                <a:spcPct val="150000"/>
              </a:lnSpc>
            </a:pPr>
            <a:r>
              <a:rPr lang="zh-CN" altLang="en-US" sz="1400" dirty="0">
                <a:solidFill>
                  <a:schemeClr val="tx1">
                    <a:lumMod val="65000"/>
                    <a:lumOff val="35000"/>
                  </a:schemeClr>
                </a:solidFill>
                <a:cs typeface="+mn-ea"/>
                <a:sym typeface="+mn-lt"/>
              </a:rPr>
              <a:t>在急救的同时呼叫医生或电话拨打</a:t>
            </a:r>
            <a:r>
              <a:rPr lang="en-US" altLang="zh-CN" sz="1400" dirty="0">
                <a:solidFill>
                  <a:schemeClr val="tx1">
                    <a:lumMod val="65000"/>
                    <a:lumOff val="35000"/>
                  </a:schemeClr>
                </a:solidFill>
                <a:cs typeface="+mn-ea"/>
                <a:sym typeface="+mn-lt"/>
              </a:rPr>
              <a:t>120</a:t>
            </a:r>
            <a:r>
              <a:rPr lang="zh-CN" altLang="en-US" sz="1400" dirty="0">
                <a:solidFill>
                  <a:schemeClr val="tx1">
                    <a:lumMod val="65000"/>
                    <a:lumOff val="35000"/>
                  </a:schemeClr>
                </a:solidFill>
                <a:cs typeface="+mn-ea"/>
                <a:sym typeface="+mn-lt"/>
              </a:rPr>
              <a:t>呼救</a:t>
            </a:r>
          </a:p>
        </p:txBody>
      </p:sp>
      <p:pic>
        <p:nvPicPr>
          <p:cNvPr id="6" name="图片 5">
            <a:extLst>
              <a:ext uri="{FF2B5EF4-FFF2-40B4-BE49-F238E27FC236}">
                <a16:creationId xmlns:a16="http://schemas.microsoft.com/office/drawing/2014/main" xmlns="" id="{35BDE2E7-63EF-49AE-BCF7-3750F427EB5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061667" y="2547645"/>
            <a:ext cx="1604962" cy="2095500"/>
          </a:xfrm>
          <a:prstGeom prst="rect">
            <a:avLst/>
          </a:prstGeom>
          <a:ln w="38100">
            <a:solidFill>
              <a:srgbClr val="DEE01A"/>
            </a:solidFill>
          </a:ln>
        </p:spPr>
      </p:pic>
      <p:pic>
        <p:nvPicPr>
          <p:cNvPr id="7" name="图片 6">
            <a:extLst>
              <a:ext uri="{FF2B5EF4-FFF2-40B4-BE49-F238E27FC236}">
                <a16:creationId xmlns:a16="http://schemas.microsoft.com/office/drawing/2014/main" xmlns="" id="{31415356-F0EE-4936-B8F5-C0247454E34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63553" y="2547645"/>
            <a:ext cx="1604962" cy="2095500"/>
          </a:xfrm>
          <a:prstGeom prst="rect">
            <a:avLst/>
          </a:prstGeom>
          <a:ln w="38100">
            <a:solidFill>
              <a:srgbClr val="DEE01A"/>
            </a:solidFill>
          </a:ln>
        </p:spPr>
      </p:pic>
      <p:pic>
        <p:nvPicPr>
          <p:cNvPr id="9" name="图片 8">
            <a:extLst>
              <a:ext uri="{FF2B5EF4-FFF2-40B4-BE49-F238E27FC236}">
                <a16:creationId xmlns:a16="http://schemas.microsoft.com/office/drawing/2014/main" xmlns="" id="{89BE7295-09DA-4148-8820-CEEA6587724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3826" y="3099382"/>
            <a:ext cx="3155651" cy="1712962"/>
          </a:xfrm>
          <a:prstGeom prst="rect">
            <a:avLst/>
          </a:prstGeom>
        </p:spPr>
      </p:pic>
      <p:sp>
        <p:nvSpPr>
          <p:cNvPr id="11" name="矩形 10">
            <a:extLst>
              <a:ext uri="{FF2B5EF4-FFF2-40B4-BE49-F238E27FC236}">
                <a16:creationId xmlns:a16="http://schemas.microsoft.com/office/drawing/2014/main" xmlns="" id="{A26466A8-AEA4-43A7-B3E8-55C764BE0699}"/>
              </a:ext>
            </a:extLst>
          </p:cNvPr>
          <p:cNvSpPr/>
          <p:nvPr/>
        </p:nvSpPr>
        <p:spPr>
          <a:xfrm>
            <a:off x="7122162" y="4647259"/>
            <a:ext cx="1709297" cy="700576"/>
          </a:xfrm>
          <a:prstGeom prst="rect">
            <a:avLst/>
          </a:prstGeom>
        </p:spPr>
        <p:txBody>
          <a:bodyPr wrap="square">
            <a:spAutoFit/>
          </a:bodyPr>
          <a:lstStyle/>
          <a:p>
            <a:pPr lvl="0">
              <a:lnSpc>
                <a:spcPct val="150000"/>
              </a:lnSpc>
            </a:pPr>
            <a:r>
              <a:rPr lang="zh-CN" altLang="en-US" sz="1400" dirty="0">
                <a:solidFill>
                  <a:prstClr val="black">
                    <a:lumMod val="65000"/>
                    <a:lumOff val="35000"/>
                  </a:prstClr>
                </a:solidFill>
                <a:cs typeface="+mn-ea"/>
                <a:sym typeface="+mn-lt"/>
              </a:rPr>
              <a:t>身后抱腰顶住肚，向上挤压异物出；</a:t>
            </a:r>
          </a:p>
        </p:txBody>
      </p:sp>
      <p:sp>
        <p:nvSpPr>
          <p:cNvPr id="13" name="矩形 12">
            <a:extLst>
              <a:ext uri="{FF2B5EF4-FFF2-40B4-BE49-F238E27FC236}">
                <a16:creationId xmlns:a16="http://schemas.microsoft.com/office/drawing/2014/main" xmlns="" id="{4801C334-8CE6-4FD1-AD7B-8365A4E29C20}"/>
              </a:ext>
            </a:extLst>
          </p:cNvPr>
          <p:cNvSpPr/>
          <p:nvPr/>
        </p:nvSpPr>
        <p:spPr>
          <a:xfrm>
            <a:off x="4366419" y="4647259"/>
            <a:ext cx="1881981" cy="700576"/>
          </a:xfrm>
          <a:prstGeom prst="rect">
            <a:avLst/>
          </a:prstGeom>
        </p:spPr>
        <p:txBody>
          <a:bodyPr wrap="square">
            <a:spAutoFit/>
          </a:bodyPr>
          <a:lstStyle/>
          <a:p>
            <a:pPr lvl="0">
              <a:lnSpc>
                <a:spcPct val="150000"/>
              </a:lnSpc>
            </a:pPr>
            <a:r>
              <a:rPr lang="zh-CN" altLang="en-US" sz="1400" dirty="0">
                <a:solidFill>
                  <a:prstClr val="black">
                    <a:lumMod val="65000"/>
                    <a:lumOff val="35000"/>
                  </a:prstClr>
                </a:solidFill>
                <a:cs typeface="+mn-ea"/>
                <a:sym typeface="+mn-lt"/>
              </a:rPr>
              <a:t>昏迷窒息躺地上，双手顶胃挤向上；</a:t>
            </a:r>
          </a:p>
        </p:txBody>
      </p:sp>
      <p:sp>
        <p:nvSpPr>
          <p:cNvPr id="14" name="矩形 13">
            <a:extLst>
              <a:ext uri="{FF2B5EF4-FFF2-40B4-BE49-F238E27FC236}">
                <a16:creationId xmlns:a16="http://schemas.microsoft.com/office/drawing/2014/main" xmlns="" id="{9A75F47C-3234-407B-B7DF-BCEEF849E6AF}"/>
              </a:ext>
            </a:extLst>
          </p:cNvPr>
          <p:cNvSpPr/>
          <p:nvPr/>
        </p:nvSpPr>
        <p:spPr>
          <a:xfrm>
            <a:off x="6343916" y="2644865"/>
            <a:ext cx="588666" cy="1569660"/>
          </a:xfrm>
          <a:prstGeom prst="rect">
            <a:avLst/>
          </a:prstGeom>
        </p:spPr>
        <p:txBody>
          <a:bodyPr wrap="square">
            <a:spAutoFit/>
          </a:bodyPr>
          <a:lstStyle/>
          <a:p>
            <a:r>
              <a:rPr lang="zh-CN" altLang="en-US" sz="1600" b="1" dirty="0">
                <a:solidFill>
                  <a:schemeClr val="accent6"/>
                </a:solidFill>
                <a:cs typeface="+mn-ea"/>
                <a:sym typeface="+mn-lt"/>
              </a:rPr>
              <a:t>★注意★</a:t>
            </a:r>
            <a:endParaRPr lang="en-US" altLang="zh-CN" sz="1600" b="1" dirty="0">
              <a:solidFill>
                <a:schemeClr val="accent6"/>
              </a:solidFill>
              <a:cs typeface="+mn-ea"/>
              <a:sym typeface="+mn-lt"/>
            </a:endParaRPr>
          </a:p>
          <a:p>
            <a:r>
              <a:rPr lang="zh-CN" altLang="en-US" sz="1600" b="1" dirty="0">
                <a:solidFill>
                  <a:schemeClr val="accent6"/>
                </a:solidFill>
                <a:cs typeface="+mn-ea"/>
                <a:sym typeface="+mn-lt"/>
              </a:rPr>
              <a:t>婴儿禁用</a:t>
            </a:r>
          </a:p>
        </p:txBody>
      </p:sp>
      <p:pic>
        <p:nvPicPr>
          <p:cNvPr id="15" name="图片 14">
            <a:extLst>
              <a:ext uri="{FF2B5EF4-FFF2-40B4-BE49-F238E27FC236}">
                <a16:creationId xmlns:a16="http://schemas.microsoft.com/office/drawing/2014/main" xmlns="" id="{D4225C74-B134-4C72-8B0F-415EFF1E6F4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659781" y="2547645"/>
            <a:ext cx="1604962" cy="2095500"/>
          </a:xfrm>
          <a:prstGeom prst="rect">
            <a:avLst/>
          </a:prstGeom>
          <a:ln w="38100">
            <a:solidFill>
              <a:srgbClr val="DEE01A"/>
            </a:solidFill>
          </a:ln>
        </p:spPr>
      </p:pic>
      <p:sp>
        <p:nvSpPr>
          <p:cNvPr id="17" name="矩形 16">
            <a:extLst>
              <a:ext uri="{FF2B5EF4-FFF2-40B4-BE49-F238E27FC236}">
                <a16:creationId xmlns:a16="http://schemas.microsoft.com/office/drawing/2014/main" xmlns="" id="{AF76CAD9-2346-4F84-9745-312940203C82}"/>
              </a:ext>
            </a:extLst>
          </p:cNvPr>
          <p:cNvSpPr/>
          <p:nvPr/>
        </p:nvSpPr>
        <p:spPr>
          <a:xfrm>
            <a:off x="9575715" y="4647259"/>
            <a:ext cx="2001923" cy="1061829"/>
          </a:xfrm>
          <a:prstGeom prst="rect">
            <a:avLst/>
          </a:prstGeom>
        </p:spPr>
        <p:txBody>
          <a:bodyPr wrap="square">
            <a:spAutoFit/>
          </a:bodyPr>
          <a:lstStyle/>
          <a:p>
            <a:pPr>
              <a:lnSpc>
                <a:spcPct val="150000"/>
              </a:lnSpc>
            </a:pPr>
            <a:r>
              <a:rPr lang="zh-CN" altLang="en-US" sz="1400" dirty="0">
                <a:solidFill>
                  <a:prstClr val="black">
                    <a:lumMod val="65000"/>
                    <a:lumOff val="35000"/>
                  </a:prstClr>
                </a:solidFill>
                <a:cs typeface="+mn-ea"/>
                <a:sym typeface="+mn-lt"/>
              </a:rPr>
              <a:t>孩子放在前臂（大腿）上</a:t>
            </a:r>
            <a:r>
              <a:rPr lang="en-US" altLang="zh-CN" sz="1400" dirty="0">
                <a:solidFill>
                  <a:prstClr val="black">
                    <a:lumMod val="65000"/>
                    <a:lumOff val="35000"/>
                  </a:prstClr>
                </a:solidFill>
                <a:cs typeface="+mn-ea"/>
                <a:sym typeface="+mn-lt"/>
              </a:rPr>
              <a:t>,</a:t>
            </a:r>
            <a:r>
              <a:rPr lang="zh-CN" altLang="en-US" sz="1400" dirty="0">
                <a:solidFill>
                  <a:prstClr val="black">
                    <a:lumMod val="65000"/>
                    <a:lumOff val="35000"/>
                  </a:prstClr>
                </a:solidFill>
                <a:cs typeface="+mn-ea"/>
                <a:sym typeface="+mn-lt"/>
              </a:rPr>
              <a:t>头低拍背（压胸）做几次</a:t>
            </a:r>
            <a:r>
              <a:rPr lang="en-US" altLang="zh-CN" sz="1400" dirty="0">
                <a:solidFill>
                  <a:prstClr val="black">
                    <a:lumMod val="65000"/>
                    <a:lumOff val="35000"/>
                  </a:prstClr>
                </a:solidFill>
                <a:cs typeface="+mn-ea"/>
                <a:sym typeface="+mn-lt"/>
              </a:rPr>
              <a:t>.</a:t>
            </a:r>
            <a:endParaRPr lang="zh-CN" altLang="en-US" sz="1400" dirty="0">
              <a:solidFill>
                <a:prstClr val="black">
                  <a:lumMod val="65000"/>
                  <a:lumOff val="35000"/>
                </a:prstClr>
              </a:solidFill>
              <a:cs typeface="+mn-ea"/>
              <a:sym typeface="+mn-lt"/>
            </a:endParaRPr>
          </a:p>
        </p:txBody>
      </p:sp>
    </p:spTree>
    <p:extLst>
      <p:ext uri="{BB962C8B-B14F-4D97-AF65-F5344CB8AC3E}">
        <p14:creationId xmlns:p14="http://schemas.microsoft.com/office/powerpoint/2010/main" val="39470242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7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2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7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2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7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2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42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4700"/>
                            </p:stCondLst>
                            <p:childTnLst>
                              <p:par>
                                <p:cTn id="49" presetID="24" presetClass="emph" presetSubtype="0" fill="hold" grpId="1" nodeType="afterEffect">
                                  <p:stCondLst>
                                    <p:cond delay="0"/>
                                  </p:stCondLst>
                                  <p:childTnLst>
                                    <p:animClr clrSpc="hsl" dir="cw">
                                      <p:cBhvr override="childStyle">
                                        <p:cTn id="50" dur="500" fill="hold"/>
                                        <p:tgtEl>
                                          <p:spTgt spid="14"/>
                                        </p:tgtEl>
                                        <p:attrNameLst>
                                          <p:attrName>style.color</p:attrName>
                                        </p:attrNameLst>
                                      </p:cBhvr>
                                      <p:by>
                                        <p:hsl h="0" s="-12549" l="-25098"/>
                                      </p:by>
                                    </p:animClr>
                                    <p:animClr clrSpc="hsl" dir="cw">
                                      <p:cBhvr>
                                        <p:cTn id="51" dur="500" fill="hold"/>
                                        <p:tgtEl>
                                          <p:spTgt spid="14"/>
                                        </p:tgtEl>
                                        <p:attrNameLst>
                                          <p:attrName>fillcolor</p:attrName>
                                        </p:attrNameLst>
                                      </p:cBhvr>
                                      <p:by>
                                        <p:hsl h="0" s="-12549" l="-25098"/>
                                      </p:by>
                                    </p:animClr>
                                    <p:animClr clrSpc="hsl" dir="cw">
                                      <p:cBhvr>
                                        <p:cTn id="52" dur="500" fill="hold"/>
                                        <p:tgtEl>
                                          <p:spTgt spid="14"/>
                                        </p:tgtEl>
                                        <p:attrNameLst>
                                          <p:attrName>stroke.color</p:attrName>
                                        </p:attrNameLst>
                                      </p:cBhvr>
                                      <p:by>
                                        <p:hsl h="0" s="-12549" l="-25098"/>
                                      </p:by>
                                    </p:animClr>
                                    <p:set>
                                      <p:cBhvr>
                                        <p:cTn id="53" dur="500" fill="hold"/>
                                        <p:tgtEl>
                                          <p:spTgt spid="1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1" grpId="0"/>
      <p:bldP spid="13" grpId="0"/>
      <p:bldP spid="14" grpId="0"/>
      <p:bldP spid="14" grpId="1"/>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b4e2b2963786013a0e29a8e310116bbb">
            <a:extLst>
              <a:ext uri="{FF2B5EF4-FFF2-40B4-BE49-F238E27FC236}">
                <a16:creationId xmlns:a16="http://schemas.microsoft.com/office/drawing/2014/main" xmlns="" id="{92246F98-F9F1-481D-B689-7D626E8AD778}"/>
              </a:ext>
            </a:extLst>
          </p:cNvPr>
          <p:cNvPicPr>
            <a:picLocks noChangeAspect="1"/>
          </p:cNvPicPr>
          <p:nvPr/>
        </p:nvPicPr>
        <p:blipFill>
          <a:blip r:embed="rId2"/>
          <a:stretch>
            <a:fillRect/>
          </a:stretch>
        </p:blipFill>
        <p:spPr>
          <a:xfrm>
            <a:off x="-19050" y="4333875"/>
            <a:ext cx="12230100" cy="2524125"/>
          </a:xfrm>
          <a:prstGeom prst="rect">
            <a:avLst/>
          </a:prstGeom>
        </p:spPr>
      </p:pic>
      <p:sp>
        <p:nvSpPr>
          <p:cNvPr id="5" name="文本框 4">
            <a:extLst>
              <a:ext uri="{FF2B5EF4-FFF2-40B4-BE49-F238E27FC236}">
                <a16:creationId xmlns:a16="http://schemas.microsoft.com/office/drawing/2014/main" xmlns="" id="{297CB644-81E5-4734-97D3-8FA374698806}"/>
              </a:ext>
            </a:extLst>
          </p:cNvPr>
          <p:cNvSpPr txBox="1"/>
          <p:nvPr/>
        </p:nvSpPr>
        <p:spPr>
          <a:xfrm>
            <a:off x="3123015" y="1706284"/>
            <a:ext cx="3658785" cy="769441"/>
          </a:xfrm>
          <a:prstGeom prst="rect">
            <a:avLst/>
          </a:prstGeom>
          <a:noFill/>
        </p:spPr>
        <p:txBody>
          <a:bodyPr wrap="square" rtlCol="0">
            <a:spAutoFit/>
          </a:bodyPr>
          <a:lstStyle/>
          <a:p>
            <a:r>
              <a:rPr lang="zh-CN" altLang="en-US" sz="4400" dirty="0">
                <a:ln w="3175">
                  <a:solidFill>
                    <a:schemeClr val="bg1"/>
                  </a:solidFill>
                </a:ln>
                <a:solidFill>
                  <a:srgbClr val="FF9409"/>
                </a:solidFill>
                <a:effectLst>
                  <a:outerShdw blurRad="38100" dist="38100" dir="2700000" algn="tl">
                    <a:srgbClr val="000000">
                      <a:alpha val="43137"/>
                    </a:srgbClr>
                  </a:outerShdw>
                </a:effectLst>
                <a:cs typeface="+mn-ea"/>
                <a:sym typeface="+mn-lt"/>
              </a:rPr>
              <a:t>溺水</a:t>
            </a:r>
          </a:p>
        </p:txBody>
      </p:sp>
      <p:grpSp>
        <p:nvGrpSpPr>
          <p:cNvPr id="6" name="组合 5">
            <a:extLst>
              <a:ext uri="{FF2B5EF4-FFF2-40B4-BE49-F238E27FC236}">
                <a16:creationId xmlns:a16="http://schemas.microsoft.com/office/drawing/2014/main" xmlns="" id="{21BC441B-0A30-4696-8079-90D80926CDD4}"/>
              </a:ext>
            </a:extLst>
          </p:cNvPr>
          <p:cNvGrpSpPr/>
          <p:nvPr/>
        </p:nvGrpSpPr>
        <p:grpSpPr>
          <a:xfrm>
            <a:off x="1024470" y="1187124"/>
            <a:ext cx="2145323" cy="2242709"/>
            <a:chOff x="11295" y="1307"/>
            <a:chExt cx="3874" cy="4046"/>
          </a:xfrm>
          <a:effectLst>
            <a:outerShdw blurRad="50800" dist="38100" dir="2700000" algn="tl" rotWithShape="0">
              <a:prstClr val="black">
                <a:alpha val="40000"/>
              </a:prstClr>
            </a:outerShdw>
          </a:effectLst>
        </p:grpSpPr>
        <p:pic>
          <p:nvPicPr>
            <p:cNvPr id="7" name="图片 6" descr="f7d30ea4b628d33971365e72821aa1c5">
              <a:extLst>
                <a:ext uri="{FF2B5EF4-FFF2-40B4-BE49-F238E27FC236}">
                  <a16:creationId xmlns:a16="http://schemas.microsoft.com/office/drawing/2014/main" xmlns="" id="{A9996CA0-D392-44F0-87F7-D560B3C5CD0A}"/>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95" y="1307"/>
              <a:ext cx="3874" cy="4046"/>
            </a:xfrm>
            <a:prstGeom prst="rect">
              <a:avLst/>
            </a:prstGeom>
          </p:spPr>
        </p:pic>
        <p:sp>
          <p:nvSpPr>
            <p:cNvPr id="8" name="文本框 7">
              <a:extLst>
                <a:ext uri="{FF2B5EF4-FFF2-40B4-BE49-F238E27FC236}">
                  <a16:creationId xmlns:a16="http://schemas.microsoft.com/office/drawing/2014/main" xmlns="" id="{66DD3918-63DB-4AAE-9339-755B84636CA3}"/>
                </a:ext>
              </a:extLst>
            </p:cNvPr>
            <p:cNvSpPr txBox="1"/>
            <p:nvPr/>
          </p:nvSpPr>
          <p:spPr>
            <a:xfrm rot="20760000">
              <a:off x="12314" y="2216"/>
              <a:ext cx="2229" cy="1999"/>
            </a:xfrm>
            <a:prstGeom prst="rect">
              <a:avLst/>
            </a:prstGeom>
            <a:noFill/>
          </p:spPr>
          <p:txBody>
            <a:bodyPr wrap="square" rtlCol="0">
              <a:spAutoFit/>
            </a:bodyPr>
            <a:lstStyle/>
            <a:p>
              <a:pPr algn="ctr"/>
              <a:r>
                <a:rPr lang="en-US" altLang="zh-CN" sz="6600" dirty="0">
                  <a:ln>
                    <a:solidFill>
                      <a:schemeClr val="bg1"/>
                    </a:solidFill>
                  </a:ln>
                  <a:solidFill>
                    <a:schemeClr val="tx1">
                      <a:lumMod val="75000"/>
                      <a:lumOff val="25000"/>
                    </a:schemeClr>
                  </a:solidFill>
                  <a:effectLst>
                    <a:outerShdw blurRad="38100" dist="38100" dir="2700000" algn="tl">
                      <a:srgbClr val="000000">
                        <a:alpha val="43137"/>
                      </a:srgbClr>
                    </a:outerShdw>
                  </a:effectLst>
                  <a:cs typeface="+mn-ea"/>
                  <a:sym typeface="+mn-lt"/>
                </a:rPr>
                <a:t>1</a:t>
              </a:r>
            </a:p>
          </p:txBody>
        </p:sp>
      </p:grpSp>
      <p:pic>
        <p:nvPicPr>
          <p:cNvPr id="9" name="图片 8">
            <a:extLst>
              <a:ext uri="{FF2B5EF4-FFF2-40B4-BE49-F238E27FC236}">
                <a16:creationId xmlns:a16="http://schemas.microsoft.com/office/drawing/2014/main" xmlns="" id="{379E089F-F9C5-41ED-9038-AC6654498DD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485902" y="748617"/>
            <a:ext cx="3360127" cy="5537352"/>
          </a:xfrm>
          <a:prstGeom prst="rect">
            <a:avLst/>
          </a:prstGeom>
          <a:effectLst>
            <a:outerShdw blurRad="50800" dist="38100" dir="2700000" algn="tl" rotWithShape="0">
              <a:prstClr val="black">
                <a:alpha val="40000"/>
              </a:prstClr>
            </a:outerShdw>
          </a:effectLst>
        </p:spPr>
      </p:pic>
      <p:sp>
        <p:nvSpPr>
          <p:cNvPr id="3" name="矩形 2">
            <a:extLst>
              <a:ext uri="{FF2B5EF4-FFF2-40B4-BE49-F238E27FC236}">
                <a16:creationId xmlns:a16="http://schemas.microsoft.com/office/drawing/2014/main" xmlns="" id="{FB6AEF00-33C1-4FD4-8CEB-553DC5155C92}"/>
              </a:ext>
            </a:extLst>
          </p:cNvPr>
          <p:cNvSpPr/>
          <p:nvPr/>
        </p:nvSpPr>
        <p:spPr>
          <a:xfrm>
            <a:off x="3154569" y="2414170"/>
            <a:ext cx="4617831" cy="784830"/>
          </a:xfrm>
          <a:prstGeom prst="rect">
            <a:avLst/>
          </a:prstGeom>
        </p:spPr>
        <p:txBody>
          <a:bodyPr wrap="square">
            <a:spAutoFit/>
          </a:bodyPr>
          <a:lstStyle/>
          <a:p>
            <a:pPr algn="just">
              <a:lnSpc>
                <a:spcPct val="150000"/>
              </a:lnSpc>
            </a:pPr>
            <a:r>
              <a:rPr lang="zh-CN" altLang="en-US" sz="1000" dirty="0">
                <a:solidFill>
                  <a:schemeClr val="tx1">
                    <a:lumMod val="65000"/>
                    <a:lumOff val="35000"/>
                  </a:schemeClr>
                </a:solidFill>
                <a:cs typeface="+mn-ea"/>
                <a:sym typeface="+mn-lt"/>
              </a:rPr>
              <a:t>淹溺引起全身缺氧可导致脑水肿。肺部进入污水可发生肺部感染。在病程演变过程中可发生呼吸急速，低氧血症、播散性血管内凝血、急性肾功能衰竭等合并症。</a:t>
            </a:r>
          </a:p>
        </p:txBody>
      </p:sp>
      <p:pic>
        <p:nvPicPr>
          <p:cNvPr id="12" name="图片 11" descr="0116e6821abf8d9d7ec5c9c9e77eaef8">
            <a:extLst>
              <a:ext uri="{FF2B5EF4-FFF2-40B4-BE49-F238E27FC236}">
                <a16:creationId xmlns:a16="http://schemas.microsoft.com/office/drawing/2014/main" xmlns="" id="{7F6EF37A-2152-4214-A57D-825CFF36A85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8170"/>
          <a:stretch/>
        </p:blipFill>
        <p:spPr>
          <a:xfrm rot="19200000" flipH="1">
            <a:off x="6489016" y="782192"/>
            <a:ext cx="2213930" cy="1492885"/>
          </a:xfrm>
          <a:prstGeom prst="ellipse">
            <a:avLst/>
          </a:prstGeom>
          <a:effectLst>
            <a:outerShdw blurRad="50800" dist="38100" dir="2700000" algn="tl" rotWithShape="0">
              <a:prstClr val="black">
                <a:alpha val="40000"/>
              </a:prstClr>
            </a:outerShdw>
          </a:effectLst>
        </p:spPr>
      </p:pic>
      <p:pic>
        <p:nvPicPr>
          <p:cNvPr id="14" name="图片 13" descr="ea11243b2077ee3abef0a39733d4f91e">
            <a:extLst>
              <a:ext uri="{FF2B5EF4-FFF2-40B4-BE49-F238E27FC236}">
                <a16:creationId xmlns:a16="http://schemas.microsoft.com/office/drawing/2014/main" xmlns="" id="{3E4F33D9-2398-4270-835E-87BE7338E08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4167"/>
          <a:stretch/>
        </p:blipFill>
        <p:spPr>
          <a:xfrm>
            <a:off x="-19050" y="5032385"/>
            <a:ext cx="12211050" cy="1825615"/>
          </a:xfrm>
          <a:prstGeom prst="rect">
            <a:avLst/>
          </a:prstGeom>
        </p:spPr>
      </p:pic>
    </p:spTree>
    <p:extLst>
      <p:ext uri="{BB962C8B-B14F-4D97-AF65-F5344CB8AC3E}">
        <p14:creationId xmlns:p14="http://schemas.microsoft.com/office/powerpoint/2010/main" val="22854596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6" presetClass="entr" presetSubtype="32"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out)">
                                      <p:cBhvr>
                                        <p:cTn id="19" dur="700"/>
                                        <p:tgtEl>
                                          <p:spTgt spid="6"/>
                                        </p:tgtEl>
                                      </p:cBhvr>
                                    </p:animEffect>
                                  </p:childTnLst>
                                </p:cTn>
                              </p:par>
                            </p:childTnLst>
                          </p:cTn>
                        </p:par>
                        <p:par>
                          <p:cTn id="20" fill="hold">
                            <p:stCondLst>
                              <p:cond delay="2700"/>
                            </p:stCondLst>
                            <p:childTnLst>
                              <p:par>
                                <p:cTn id="21" presetID="2" presetClass="entr" presetSubtype="3"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3200"/>
                            </p:stCondLst>
                            <p:childTnLst>
                              <p:par>
                                <p:cTn id="26" presetID="22" presetClass="entr" presetSubtype="8" fill="hold" grpId="0" nodeType="afterEffect">
                                  <p:stCondLst>
                                    <p:cond delay="0"/>
                                  </p:stCondLst>
                                  <p:iterate type="wd">
                                    <p:tmPct val="10000"/>
                                  </p:iterate>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par>
                          <p:cTn id="29" fill="hold">
                            <p:stCondLst>
                              <p:cond delay="3700"/>
                            </p:stCondLst>
                            <p:childTnLst>
                              <p:par>
                                <p:cTn id="30" presetID="16" presetClass="entr" presetSubtype="21"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barn(inVertical)">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E5DC9CD2-DF4D-425C-9C17-EDDA1B03F4ED}"/>
              </a:ext>
            </a:extLst>
          </p:cNvPr>
          <p:cNvSpPr/>
          <p:nvPr/>
        </p:nvSpPr>
        <p:spPr>
          <a:xfrm>
            <a:off x="778659" y="2272239"/>
            <a:ext cx="8336312" cy="418191"/>
          </a:xfrm>
          <a:prstGeom prst="rect">
            <a:avLst/>
          </a:prstGeom>
        </p:spPr>
        <p:txBody>
          <a:bodyPr wrap="square">
            <a:spAutoFit/>
          </a:bodyPr>
          <a:lstStyle/>
          <a:p>
            <a:pPr marL="285750" indent="-285750">
              <a:lnSpc>
                <a:spcPct val="150000"/>
              </a:lnSpc>
              <a:buFont typeface="Wingdings" panose="05000000000000000000" pitchFamily="82" charset="2"/>
              <a:buChar char="Ø"/>
            </a:pPr>
            <a:r>
              <a:rPr lang="zh-CN" altLang="en-US" sz="1600" dirty="0">
                <a:solidFill>
                  <a:schemeClr val="tx1">
                    <a:lumMod val="65000"/>
                    <a:lumOff val="35000"/>
                  </a:schemeClr>
                </a:solidFill>
                <a:cs typeface="+mn-ea"/>
                <a:sym typeface="+mn-lt"/>
              </a:rPr>
              <a:t>目击者立即打捞，并一边抢救，一边大声喊叫求助，由其他人去找医生或拨打</a:t>
            </a:r>
            <a:r>
              <a:rPr lang="en-US" altLang="zh-CN" sz="1600" dirty="0">
                <a:solidFill>
                  <a:schemeClr val="tx1">
                    <a:lumMod val="65000"/>
                    <a:lumOff val="35000"/>
                  </a:schemeClr>
                </a:solidFill>
                <a:cs typeface="+mn-ea"/>
                <a:sym typeface="+mn-lt"/>
              </a:rPr>
              <a:t>120</a:t>
            </a:r>
            <a:r>
              <a:rPr lang="zh-CN" altLang="en-US" sz="1600" dirty="0">
                <a:solidFill>
                  <a:schemeClr val="tx1">
                    <a:lumMod val="65000"/>
                    <a:lumOff val="35000"/>
                  </a:schemeClr>
                </a:solidFill>
                <a:cs typeface="+mn-ea"/>
                <a:sym typeface="+mn-lt"/>
              </a:rPr>
              <a:t>急救。</a:t>
            </a:r>
            <a:endParaRPr lang="en-US" altLang="zh-CN" sz="1600" dirty="0">
              <a:solidFill>
                <a:schemeClr val="tx1">
                  <a:lumMod val="65000"/>
                  <a:lumOff val="35000"/>
                </a:schemeClr>
              </a:solidFill>
              <a:cs typeface="+mn-ea"/>
              <a:sym typeface="+mn-lt"/>
            </a:endParaRPr>
          </a:p>
        </p:txBody>
      </p:sp>
      <p:sp>
        <p:nvSpPr>
          <p:cNvPr id="4" name="矩形 3">
            <a:extLst>
              <a:ext uri="{FF2B5EF4-FFF2-40B4-BE49-F238E27FC236}">
                <a16:creationId xmlns:a16="http://schemas.microsoft.com/office/drawing/2014/main" xmlns="" id="{85F9A7AA-7C76-43F5-88EE-2F63694F189F}"/>
              </a:ext>
            </a:extLst>
          </p:cNvPr>
          <p:cNvSpPr/>
          <p:nvPr/>
        </p:nvSpPr>
        <p:spPr>
          <a:xfrm>
            <a:off x="779256" y="1711502"/>
            <a:ext cx="5090800" cy="584775"/>
          </a:xfrm>
          <a:prstGeom prst="rect">
            <a:avLst/>
          </a:prstGeom>
          <a:noFill/>
        </p:spPr>
        <p:txBody>
          <a:bodyPr wrap="square" rtlCol="0">
            <a:spAutoFit/>
          </a:bodyPr>
          <a:lstStyle/>
          <a:p>
            <a:r>
              <a:rPr lang="zh-CN" altLang="en-US" sz="3200" dirty="0">
                <a:ln w="3175">
                  <a:solidFill>
                    <a:schemeClr val="bg1"/>
                  </a:solidFill>
                </a:ln>
                <a:solidFill>
                  <a:schemeClr val="accent3"/>
                </a:solidFill>
                <a:effectLst>
                  <a:outerShdw blurRad="38100" dist="38100" dir="2700000" algn="tl">
                    <a:srgbClr val="000000">
                      <a:alpha val="43137"/>
                    </a:srgbClr>
                  </a:outerShdw>
                </a:effectLst>
                <a:cs typeface="+mn-ea"/>
                <a:sym typeface="+mn-lt"/>
              </a:rPr>
              <a:t>应急要点</a:t>
            </a:r>
          </a:p>
        </p:txBody>
      </p:sp>
      <p:sp>
        <p:nvSpPr>
          <p:cNvPr id="22" name="矩形 21">
            <a:extLst>
              <a:ext uri="{FF2B5EF4-FFF2-40B4-BE49-F238E27FC236}">
                <a16:creationId xmlns:a16="http://schemas.microsoft.com/office/drawing/2014/main" xmlns="" id="{58CF3C01-85F5-40B6-AC82-8A771F22A78C}"/>
              </a:ext>
            </a:extLst>
          </p:cNvPr>
          <p:cNvSpPr/>
          <p:nvPr/>
        </p:nvSpPr>
        <p:spPr>
          <a:xfrm>
            <a:off x="1228603" y="2707670"/>
            <a:ext cx="8336312" cy="2031325"/>
          </a:xfrm>
          <a:prstGeom prst="rect">
            <a:avLst/>
          </a:prstGeom>
        </p:spPr>
        <p:txBody>
          <a:bodyPr wrap="square">
            <a:spAutoFit/>
          </a:bodyPr>
          <a:lstStyle/>
          <a:p>
            <a:pPr>
              <a:lnSpc>
                <a:spcPct val="150000"/>
              </a:lnSpc>
            </a:pPr>
            <a:r>
              <a:rPr lang="zh-CN" altLang="en-US" sz="2000" b="1" dirty="0">
                <a:solidFill>
                  <a:srgbClr val="FF9409"/>
                </a:solidFill>
                <a:cs typeface="+mn-ea"/>
                <a:sym typeface="+mn-lt"/>
              </a:rPr>
              <a:t>注意事项：</a:t>
            </a:r>
          </a:p>
          <a:p>
            <a:pPr>
              <a:lnSpc>
                <a:spcPct val="150000"/>
              </a:lnSpc>
            </a:pPr>
            <a:r>
              <a:rPr lang="zh-CN" altLang="en-US" sz="1600" dirty="0">
                <a:solidFill>
                  <a:srgbClr val="2E7E38"/>
                </a:solidFill>
                <a:cs typeface="+mn-ea"/>
                <a:sym typeface="+mn-lt"/>
              </a:rPr>
              <a:t>安全第一</a:t>
            </a:r>
          </a:p>
          <a:p>
            <a:pPr>
              <a:lnSpc>
                <a:spcPct val="150000"/>
              </a:lnSpc>
            </a:pPr>
            <a:r>
              <a:rPr lang="zh-CN" altLang="en-US" sz="1600" dirty="0">
                <a:solidFill>
                  <a:srgbClr val="2E7E38"/>
                </a:solidFill>
                <a:cs typeface="+mn-ea"/>
                <a:sym typeface="+mn-lt"/>
              </a:rPr>
              <a:t>评估现场环境</a:t>
            </a:r>
          </a:p>
          <a:p>
            <a:pPr>
              <a:lnSpc>
                <a:spcPct val="150000"/>
              </a:lnSpc>
            </a:pPr>
            <a:r>
              <a:rPr lang="zh-CN" altLang="en-US" sz="1600" dirty="0">
                <a:solidFill>
                  <a:srgbClr val="2E7E38"/>
                </a:solidFill>
                <a:cs typeface="+mn-ea"/>
                <a:sym typeface="+mn-lt"/>
              </a:rPr>
              <a:t>最好的救人方法是器械救生。</a:t>
            </a:r>
          </a:p>
          <a:p>
            <a:pPr>
              <a:lnSpc>
                <a:spcPct val="150000"/>
              </a:lnSpc>
            </a:pPr>
            <a:r>
              <a:rPr lang="zh-CN" altLang="en-US" sz="1600" dirty="0">
                <a:solidFill>
                  <a:srgbClr val="2E7E38"/>
                </a:solidFill>
                <a:cs typeface="+mn-ea"/>
                <a:sym typeface="+mn-lt"/>
              </a:rPr>
              <a:t>呼叫紧急救援机构</a:t>
            </a:r>
          </a:p>
        </p:txBody>
      </p:sp>
      <p:sp>
        <p:nvSpPr>
          <p:cNvPr id="24" name="矩形 23">
            <a:extLst>
              <a:ext uri="{FF2B5EF4-FFF2-40B4-BE49-F238E27FC236}">
                <a16:creationId xmlns:a16="http://schemas.microsoft.com/office/drawing/2014/main" xmlns="" id="{60A5D2B3-0725-4105-AEED-328594833A9E}"/>
              </a:ext>
            </a:extLst>
          </p:cNvPr>
          <p:cNvSpPr/>
          <p:nvPr/>
        </p:nvSpPr>
        <p:spPr>
          <a:xfrm>
            <a:off x="766763" y="4680939"/>
            <a:ext cx="6940323" cy="787523"/>
          </a:xfrm>
          <a:prstGeom prst="rect">
            <a:avLst/>
          </a:prstGeom>
        </p:spPr>
        <p:txBody>
          <a:bodyPr wrap="square">
            <a:spAutoFit/>
          </a:bodyPr>
          <a:lstStyle/>
          <a:p>
            <a:pPr marL="285750" lvl="0" indent="-285750">
              <a:lnSpc>
                <a:spcPct val="150000"/>
              </a:lnSpc>
              <a:buFont typeface="Wingdings" panose="05000000000000000000" pitchFamily="82" charset="2"/>
              <a:buChar char="Ø"/>
            </a:pPr>
            <a:r>
              <a:rPr lang="zh-CN" altLang="en-US" sz="1600" dirty="0">
                <a:solidFill>
                  <a:prstClr val="black">
                    <a:lumMod val="65000"/>
                    <a:lumOff val="35000"/>
                  </a:prstClr>
                </a:solidFill>
                <a:cs typeface="+mn-ea"/>
                <a:sym typeface="+mn-lt"/>
              </a:rPr>
              <a:t>用纱布</a:t>
            </a:r>
            <a:r>
              <a:rPr lang="en-US" altLang="zh-CN" sz="1600" dirty="0">
                <a:solidFill>
                  <a:prstClr val="black">
                    <a:lumMod val="65000"/>
                    <a:lumOff val="35000"/>
                  </a:prstClr>
                </a:solidFill>
                <a:cs typeface="+mn-ea"/>
                <a:sym typeface="+mn-lt"/>
              </a:rPr>
              <a:t>(</a:t>
            </a:r>
            <a:r>
              <a:rPr lang="zh-CN" altLang="en-US" sz="1600" dirty="0">
                <a:solidFill>
                  <a:prstClr val="black">
                    <a:lumMod val="65000"/>
                    <a:lumOff val="35000"/>
                  </a:prstClr>
                </a:solidFill>
                <a:cs typeface="+mn-ea"/>
                <a:sym typeface="+mn-lt"/>
              </a:rPr>
              <a:t>或手帕、布条</a:t>
            </a:r>
            <a:r>
              <a:rPr lang="en-US" altLang="zh-CN" sz="1600" dirty="0">
                <a:solidFill>
                  <a:prstClr val="black">
                    <a:lumMod val="65000"/>
                    <a:lumOff val="35000"/>
                  </a:prstClr>
                </a:solidFill>
                <a:cs typeface="+mn-ea"/>
                <a:sym typeface="+mn-lt"/>
              </a:rPr>
              <a:t>)</a:t>
            </a:r>
            <a:r>
              <a:rPr lang="zh-CN" altLang="en-US" sz="1600" dirty="0">
                <a:solidFill>
                  <a:prstClr val="black">
                    <a:lumMod val="65000"/>
                    <a:lumOff val="35000"/>
                  </a:prstClr>
                </a:solidFill>
                <a:cs typeface="+mn-ea"/>
                <a:sym typeface="+mn-lt"/>
              </a:rPr>
              <a:t>裹着手指将溺水者的舌头拉出口外，清理口中异物，解开衣扣、领口，以保持呼吸通畅。</a:t>
            </a:r>
          </a:p>
        </p:txBody>
      </p:sp>
      <p:pic>
        <p:nvPicPr>
          <p:cNvPr id="27" name="图片 26">
            <a:extLst>
              <a:ext uri="{FF2B5EF4-FFF2-40B4-BE49-F238E27FC236}">
                <a16:creationId xmlns:a16="http://schemas.microsoft.com/office/drawing/2014/main" xmlns="" id="{31015164-B361-42CB-AD3D-80EBFE816D9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861431" y="2951764"/>
            <a:ext cx="3406967" cy="237327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309479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5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5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5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50"/>
                            </p:stCondLst>
                            <p:childTnLst>
                              <p:par>
                                <p:cTn id="21" presetID="8" presetClass="entr" presetSubtype="16"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diamond(in)">
                                      <p:cBhvr>
                                        <p:cTn id="23" dur="6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2" grpId="0"/>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卡通小学幼儿园家长会PPT模板"/>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dh15arul">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648</TotalTime>
  <Words>2157</Words>
  <Application>Microsoft Office PowerPoint</Application>
  <PresentationFormat>宽屏</PresentationFormat>
  <Paragraphs>189</Paragraphs>
  <Slides>32</Slides>
  <Notes>7</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32</vt:i4>
      </vt:variant>
    </vt:vector>
  </HeadingPairs>
  <TitlesOfParts>
    <vt:vector size="44" baseType="lpstr">
      <vt:lpstr>Meiryo</vt:lpstr>
      <vt:lpstr>等线</vt:lpstr>
      <vt:lpstr>锐字工房洪荒之光中黑简1.0</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73</cp:revision>
  <dcterms:created xsi:type="dcterms:W3CDTF">2017-08-18T03:02:00Z</dcterms:created>
  <dcterms:modified xsi:type="dcterms:W3CDTF">2022-04-27T12:28:38Z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