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17"/>
  </p:notesMasterIdLst>
  <p:sldIdLst>
    <p:sldId id="270" r:id="rId3"/>
    <p:sldId id="272" r:id="rId4"/>
    <p:sldId id="340" r:id="rId5"/>
    <p:sldId id="278" r:id="rId6"/>
    <p:sldId id="341" r:id="rId7"/>
    <p:sldId id="286" r:id="rId8"/>
    <p:sldId id="343" r:id="rId9"/>
    <p:sldId id="322" r:id="rId10"/>
    <p:sldId id="344" r:id="rId11"/>
    <p:sldId id="345" r:id="rId12"/>
    <p:sldId id="333" r:id="rId13"/>
    <p:sldId id="336" r:id="rId14"/>
    <p:sldId id="258" r:id="rId15"/>
    <p:sldId id="346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DF1"/>
    <a:srgbClr val="FCF6DA"/>
    <a:srgbClr val="FADA09"/>
    <a:srgbClr val="5C988C"/>
    <a:srgbClr val="FE95F5"/>
    <a:srgbClr val="704155"/>
    <a:srgbClr val="EB1D2A"/>
    <a:srgbClr val="52ABFF"/>
    <a:srgbClr val="FF9778"/>
    <a:srgbClr val="72C0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54" y="114"/>
      </p:cViewPr>
      <p:guideLst>
        <p:guide orient="horz" pos="2160"/>
        <p:guide pos="38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E83A18-47F5-4C2C-9CBA-1757C81980F1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B7E8E-D48D-4C43-8A57-8BBE472AAA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4314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B7E8E-D48D-4C43-8A57-8BBE472AAA5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69363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134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7739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308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1329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6082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8397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0888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7211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730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7169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8484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547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044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 noChangeAspect="1"/>
          </p:cNvGrpSpPr>
          <p:nvPr userDrawn="1"/>
        </p:nvGrpSpPr>
        <p:grpSpPr bwMode="auto">
          <a:xfrm>
            <a:off x="0" y="5445127"/>
            <a:ext cx="12192000" cy="1412875"/>
            <a:chOff x="0" y="0"/>
            <a:chExt cx="9144000" cy="1412776"/>
          </a:xfrm>
        </p:grpSpPr>
        <p:pic>
          <p:nvPicPr>
            <p:cNvPr id="4105" name="그림 7" descr="컨텐츠배경.png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1412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6" name="그림 8" descr="컨텐츠새싹.pn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72008"/>
              <a:ext cx="8028384" cy="1340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51" name="그림 7" descr="집.pn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941890"/>
            <a:ext cx="12192000" cy="158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5" cstate="email"/>
          <a:stretch>
            <a:fillRect/>
          </a:stretch>
        </p:blipFill>
        <p:spPr>
          <a:xfrm>
            <a:off x="27131" y="261007"/>
            <a:ext cx="1655984" cy="51230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-635" y="766447"/>
            <a:ext cx="1220279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773555" y="217171"/>
            <a:ext cx="4288791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>
                <a:solidFill>
                  <a:srgbClr val="52ABFF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  <a:sym typeface="+mn-ea"/>
              </a:rPr>
              <a:t>第一单元 同伴与交往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507989" y="1959250"/>
            <a:ext cx="581660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00000"/>
              </a:lnSpc>
            </a:pPr>
            <a:r>
              <a:rPr lang="en-US" sz="5400" b="1" dirty="0">
                <a:solidFill>
                  <a:schemeClr val="accent2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2</a:t>
            </a:r>
            <a:r>
              <a:rPr lang="zh-CN" altLang="en-US" sz="5400" b="1" dirty="0">
                <a:solidFill>
                  <a:schemeClr val="accent2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说话要算数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979603" y="3358243"/>
            <a:ext cx="287337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00000"/>
              </a:lnSpc>
            </a:pPr>
            <a:r>
              <a:rPr lang="zh-CN" sz="4000" b="1" dirty="0" smtClean="0">
                <a:solidFill>
                  <a:schemeClr val="tx1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第</a:t>
            </a:r>
            <a:r>
              <a:rPr lang="en-US" altLang="zh-CN" sz="4000" b="1" dirty="0" smtClean="0">
                <a:solidFill>
                  <a:schemeClr val="tx1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1</a:t>
            </a:r>
            <a:r>
              <a:rPr lang="zh-CN" sz="4000" b="1" dirty="0" smtClean="0">
                <a:solidFill>
                  <a:schemeClr val="tx1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课</a:t>
            </a:r>
            <a:r>
              <a:rPr lang="zh-CN" sz="4000" b="1" dirty="0">
                <a:solidFill>
                  <a:schemeClr val="tx1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时</a:t>
            </a:r>
          </a:p>
        </p:txBody>
      </p:sp>
      <p:pic>
        <p:nvPicPr>
          <p:cNvPr id="8" name="图片 7" descr="道德与法治三上正文（送审版）-3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609" y="1780710"/>
            <a:ext cx="1944081" cy="3500479"/>
          </a:xfrm>
          <a:prstGeom prst="rect">
            <a:avLst/>
          </a:prstGeom>
        </p:spPr>
      </p:pic>
      <p:pic>
        <p:nvPicPr>
          <p:cNvPr id="10" name="图片 9" descr="道德与法治三上正文（送审版）-2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2430" y="1755140"/>
            <a:ext cx="1708151" cy="351409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7817914" y="4738244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03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81710" y="172086"/>
            <a:ext cx="4364991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正面案例，树榜样力量</a:t>
            </a:r>
          </a:p>
        </p:txBody>
      </p:sp>
      <p:sp>
        <p:nvSpPr>
          <p:cNvPr id="12" name="Freeform 5"/>
          <p:cNvSpPr>
            <a:spLocks noEditPoints="1"/>
          </p:cNvSpPr>
          <p:nvPr/>
        </p:nvSpPr>
        <p:spPr>
          <a:xfrm>
            <a:off x="398781" y="1252855"/>
            <a:ext cx="434340" cy="406400"/>
          </a:xfrm>
          <a:custGeom>
            <a:avLst/>
            <a:gdLst/>
            <a:ahLst/>
            <a:cxnLst>
              <a:cxn ang="0">
                <a:pos x="482277" y="85269"/>
              </a:cxn>
              <a:cxn ang="0">
                <a:pos x="457920" y="107195"/>
              </a:cxn>
              <a:cxn ang="0">
                <a:pos x="382412" y="31671"/>
              </a:cxn>
              <a:cxn ang="0">
                <a:pos x="406769" y="9745"/>
              </a:cxn>
              <a:cxn ang="0">
                <a:pos x="435998" y="7308"/>
              </a:cxn>
              <a:cxn ang="0">
                <a:pos x="482277" y="56034"/>
              </a:cxn>
              <a:cxn ang="0">
                <a:pos x="482277" y="85269"/>
              </a:cxn>
              <a:cxn ang="0">
                <a:pos x="280110" y="285042"/>
              </a:cxn>
              <a:cxn ang="0">
                <a:pos x="204602" y="209518"/>
              </a:cxn>
              <a:cxn ang="0">
                <a:pos x="372669" y="43852"/>
              </a:cxn>
              <a:cxn ang="0">
                <a:pos x="448177" y="119376"/>
              </a:cxn>
              <a:cxn ang="0">
                <a:pos x="280110" y="285042"/>
              </a:cxn>
              <a:cxn ang="0">
                <a:pos x="270367" y="294787"/>
              </a:cxn>
              <a:cxn ang="0">
                <a:pos x="163195" y="324022"/>
              </a:cxn>
              <a:cxn ang="0">
                <a:pos x="194859" y="219263"/>
              </a:cxn>
              <a:cxn ang="0">
                <a:pos x="270367" y="294787"/>
              </a:cxn>
              <a:cxn ang="0">
                <a:pos x="94994" y="63342"/>
              </a:cxn>
              <a:cxn ang="0">
                <a:pos x="48714" y="109631"/>
              </a:cxn>
              <a:cxn ang="0">
                <a:pos x="48714" y="394674"/>
              </a:cxn>
              <a:cxn ang="0">
                <a:pos x="94994" y="443399"/>
              </a:cxn>
              <a:cxn ang="0">
                <a:pos x="379976" y="443399"/>
              </a:cxn>
              <a:cxn ang="0">
                <a:pos x="428691" y="394674"/>
              </a:cxn>
              <a:cxn ang="0">
                <a:pos x="428691" y="207082"/>
              </a:cxn>
              <a:cxn ang="0">
                <a:pos x="477406" y="160793"/>
              </a:cxn>
              <a:cxn ang="0">
                <a:pos x="477406" y="411728"/>
              </a:cxn>
              <a:cxn ang="0">
                <a:pos x="397026" y="492125"/>
              </a:cxn>
              <a:cxn ang="0">
                <a:pos x="77943" y="492125"/>
              </a:cxn>
              <a:cxn ang="0">
                <a:pos x="0" y="411728"/>
              </a:cxn>
              <a:cxn ang="0">
                <a:pos x="0" y="97450"/>
              </a:cxn>
              <a:cxn ang="0">
                <a:pos x="77943" y="14617"/>
              </a:cxn>
              <a:cxn ang="0">
                <a:pos x="331261" y="14617"/>
              </a:cxn>
              <a:cxn ang="0">
                <a:pos x="282546" y="63342"/>
              </a:cxn>
              <a:cxn ang="0">
                <a:pos x="94994" y="63342"/>
              </a:cxn>
            </a:cxnLst>
            <a:rect l="0" t="0" r="0" b="0"/>
            <a:pathLst>
              <a:path w="201" h="202">
                <a:moveTo>
                  <a:pt x="198" y="35"/>
                </a:moveTo>
                <a:cubicBezTo>
                  <a:pt x="188" y="44"/>
                  <a:pt x="188" y="44"/>
                  <a:pt x="188" y="44"/>
                </a:cubicBezTo>
                <a:cubicBezTo>
                  <a:pt x="157" y="13"/>
                  <a:pt x="157" y="13"/>
                  <a:pt x="157" y="13"/>
                </a:cubicBezTo>
                <a:cubicBezTo>
                  <a:pt x="167" y="4"/>
                  <a:pt x="167" y="4"/>
                  <a:pt x="167" y="4"/>
                </a:cubicBezTo>
                <a:cubicBezTo>
                  <a:pt x="170" y="0"/>
                  <a:pt x="175" y="0"/>
                  <a:pt x="179" y="3"/>
                </a:cubicBezTo>
                <a:cubicBezTo>
                  <a:pt x="198" y="23"/>
                  <a:pt x="198" y="23"/>
                  <a:pt x="198" y="23"/>
                </a:cubicBezTo>
                <a:cubicBezTo>
                  <a:pt x="201" y="26"/>
                  <a:pt x="201" y="31"/>
                  <a:pt x="198" y="35"/>
                </a:cubicBezTo>
                <a:close/>
                <a:moveTo>
                  <a:pt x="115" y="117"/>
                </a:moveTo>
                <a:cubicBezTo>
                  <a:pt x="84" y="86"/>
                  <a:pt x="84" y="86"/>
                  <a:pt x="84" y="86"/>
                </a:cubicBezTo>
                <a:cubicBezTo>
                  <a:pt x="153" y="18"/>
                  <a:pt x="153" y="18"/>
                  <a:pt x="153" y="18"/>
                </a:cubicBezTo>
                <a:cubicBezTo>
                  <a:pt x="184" y="49"/>
                  <a:pt x="184" y="49"/>
                  <a:pt x="184" y="49"/>
                </a:cubicBezTo>
                <a:lnTo>
                  <a:pt x="115" y="117"/>
                </a:lnTo>
                <a:close/>
                <a:moveTo>
                  <a:pt x="111" y="121"/>
                </a:moveTo>
                <a:cubicBezTo>
                  <a:pt x="67" y="133"/>
                  <a:pt x="67" y="133"/>
                  <a:pt x="67" y="133"/>
                </a:cubicBezTo>
                <a:cubicBezTo>
                  <a:pt x="80" y="90"/>
                  <a:pt x="80" y="90"/>
                  <a:pt x="80" y="90"/>
                </a:cubicBezTo>
                <a:lnTo>
                  <a:pt x="111" y="121"/>
                </a:lnTo>
                <a:close/>
                <a:moveTo>
                  <a:pt x="39" y="26"/>
                </a:moveTo>
                <a:cubicBezTo>
                  <a:pt x="28" y="26"/>
                  <a:pt x="20" y="34"/>
                  <a:pt x="20" y="45"/>
                </a:cubicBezTo>
                <a:cubicBezTo>
                  <a:pt x="20" y="162"/>
                  <a:pt x="20" y="162"/>
                  <a:pt x="20" y="162"/>
                </a:cubicBezTo>
                <a:cubicBezTo>
                  <a:pt x="20" y="173"/>
                  <a:pt x="28" y="182"/>
                  <a:pt x="39" y="182"/>
                </a:cubicBezTo>
                <a:cubicBezTo>
                  <a:pt x="156" y="182"/>
                  <a:pt x="156" y="182"/>
                  <a:pt x="156" y="182"/>
                </a:cubicBezTo>
                <a:cubicBezTo>
                  <a:pt x="167" y="182"/>
                  <a:pt x="176" y="173"/>
                  <a:pt x="176" y="162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196" y="66"/>
                  <a:pt x="196" y="66"/>
                  <a:pt x="196" y="66"/>
                </a:cubicBezTo>
                <a:cubicBezTo>
                  <a:pt x="196" y="169"/>
                  <a:pt x="196" y="169"/>
                  <a:pt x="196" y="169"/>
                </a:cubicBezTo>
                <a:cubicBezTo>
                  <a:pt x="196" y="187"/>
                  <a:pt x="181" y="202"/>
                  <a:pt x="163" y="202"/>
                </a:cubicBezTo>
                <a:cubicBezTo>
                  <a:pt x="32" y="202"/>
                  <a:pt x="32" y="202"/>
                  <a:pt x="32" y="202"/>
                </a:cubicBezTo>
                <a:cubicBezTo>
                  <a:pt x="14" y="202"/>
                  <a:pt x="0" y="187"/>
                  <a:pt x="0" y="169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22"/>
                  <a:pt x="14" y="6"/>
                  <a:pt x="32" y="6"/>
                </a:cubicBezTo>
                <a:cubicBezTo>
                  <a:pt x="136" y="6"/>
                  <a:pt x="136" y="6"/>
                  <a:pt x="136" y="6"/>
                </a:cubicBezTo>
                <a:cubicBezTo>
                  <a:pt x="116" y="26"/>
                  <a:pt x="116" y="26"/>
                  <a:pt x="116" y="26"/>
                </a:cubicBezTo>
                <a:lnTo>
                  <a:pt x="39" y="26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60120" y="1202056"/>
            <a:ext cx="4728211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活动二</a:t>
            </a:r>
            <a:r>
              <a:rPr lang="en-US" altLang="zh-CN" sz="2800"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:</a:t>
            </a:r>
            <a:r>
              <a:rPr lang="zh-CN" altLang="en-US" sz="2800"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成语故事分享会</a:t>
            </a:r>
          </a:p>
        </p:txBody>
      </p:sp>
      <p:pic>
        <p:nvPicPr>
          <p:cNvPr id="5" name="图片 4" descr="C:\Users\mayn\Desktop\图片3.png图片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6752" y="2221865"/>
            <a:ext cx="5234305" cy="3663315"/>
          </a:xfrm>
          <a:prstGeom prst="round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3531" y="2221865"/>
            <a:ext cx="4887595" cy="3665220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03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81710" y="172086"/>
            <a:ext cx="4364991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正面案例，树榜样力量</a:t>
            </a:r>
          </a:p>
        </p:txBody>
      </p:sp>
      <p:sp>
        <p:nvSpPr>
          <p:cNvPr id="12" name="Freeform 5"/>
          <p:cNvSpPr>
            <a:spLocks noEditPoints="1"/>
          </p:cNvSpPr>
          <p:nvPr/>
        </p:nvSpPr>
        <p:spPr>
          <a:xfrm>
            <a:off x="398781" y="1252855"/>
            <a:ext cx="434340" cy="406400"/>
          </a:xfrm>
          <a:custGeom>
            <a:avLst/>
            <a:gdLst/>
            <a:ahLst/>
            <a:cxnLst>
              <a:cxn ang="0">
                <a:pos x="482277" y="85269"/>
              </a:cxn>
              <a:cxn ang="0">
                <a:pos x="457920" y="107195"/>
              </a:cxn>
              <a:cxn ang="0">
                <a:pos x="382412" y="31671"/>
              </a:cxn>
              <a:cxn ang="0">
                <a:pos x="406769" y="9745"/>
              </a:cxn>
              <a:cxn ang="0">
                <a:pos x="435998" y="7308"/>
              </a:cxn>
              <a:cxn ang="0">
                <a:pos x="482277" y="56034"/>
              </a:cxn>
              <a:cxn ang="0">
                <a:pos x="482277" y="85269"/>
              </a:cxn>
              <a:cxn ang="0">
                <a:pos x="280110" y="285042"/>
              </a:cxn>
              <a:cxn ang="0">
                <a:pos x="204602" y="209518"/>
              </a:cxn>
              <a:cxn ang="0">
                <a:pos x="372669" y="43852"/>
              </a:cxn>
              <a:cxn ang="0">
                <a:pos x="448177" y="119376"/>
              </a:cxn>
              <a:cxn ang="0">
                <a:pos x="280110" y="285042"/>
              </a:cxn>
              <a:cxn ang="0">
                <a:pos x="270367" y="294787"/>
              </a:cxn>
              <a:cxn ang="0">
                <a:pos x="163195" y="324022"/>
              </a:cxn>
              <a:cxn ang="0">
                <a:pos x="194859" y="219263"/>
              </a:cxn>
              <a:cxn ang="0">
                <a:pos x="270367" y="294787"/>
              </a:cxn>
              <a:cxn ang="0">
                <a:pos x="94994" y="63342"/>
              </a:cxn>
              <a:cxn ang="0">
                <a:pos x="48714" y="109631"/>
              </a:cxn>
              <a:cxn ang="0">
                <a:pos x="48714" y="394674"/>
              </a:cxn>
              <a:cxn ang="0">
                <a:pos x="94994" y="443399"/>
              </a:cxn>
              <a:cxn ang="0">
                <a:pos x="379976" y="443399"/>
              </a:cxn>
              <a:cxn ang="0">
                <a:pos x="428691" y="394674"/>
              </a:cxn>
              <a:cxn ang="0">
                <a:pos x="428691" y="207082"/>
              </a:cxn>
              <a:cxn ang="0">
                <a:pos x="477406" y="160793"/>
              </a:cxn>
              <a:cxn ang="0">
                <a:pos x="477406" y="411728"/>
              </a:cxn>
              <a:cxn ang="0">
                <a:pos x="397026" y="492125"/>
              </a:cxn>
              <a:cxn ang="0">
                <a:pos x="77943" y="492125"/>
              </a:cxn>
              <a:cxn ang="0">
                <a:pos x="0" y="411728"/>
              </a:cxn>
              <a:cxn ang="0">
                <a:pos x="0" y="97450"/>
              </a:cxn>
              <a:cxn ang="0">
                <a:pos x="77943" y="14617"/>
              </a:cxn>
              <a:cxn ang="0">
                <a:pos x="331261" y="14617"/>
              </a:cxn>
              <a:cxn ang="0">
                <a:pos x="282546" y="63342"/>
              </a:cxn>
              <a:cxn ang="0">
                <a:pos x="94994" y="63342"/>
              </a:cxn>
            </a:cxnLst>
            <a:rect l="0" t="0" r="0" b="0"/>
            <a:pathLst>
              <a:path w="201" h="202">
                <a:moveTo>
                  <a:pt x="198" y="35"/>
                </a:moveTo>
                <a:cubicBezTo>
                  <a:pt x="188" y="44"/>
                  <a:pt x="188" y="44"/>
                  <a:pt x="188" y="44"/>
                </a:cubicBezTo>
                <a:cubicBezTo>
                  <a:pt x="157" y="13"/>
                  <a:pt x="157" y="13"/>
                  <a:pt x="157" y="13"/>
                </a:cubicBezTo>
                <a:cubicBezTo>
                  <a:pt x="167" y="4"/>
                  <a:pt x="167" y="4"/>
                  <a:pt x="167" y="4"/>
                </a:cubicBezTo>
                <a:cubicBezTo>
                  <a:pt x="170" y="0"/>
                  <a:pt x="175" y="0"/>
                  <a:pt x="179" y="3"/>
                </a:cubicBezTo>
                <a:cubicBezTo>
                  <a:pt x="198" y="23"/>
                  <a:pt x="198" y="23"/>
                  <a:pt x="198" y="23"/>
                </a:cubicBezTo>
                <a:cubicBezTo>
                  <a:pt x="201" y="26"/>
                  <a:pt x="201" y="31"/>
                  <a:pt x="198" y="35"/>
                </a:cubicBezTo>
                <a:close/>
                <a:moveTo>
                  <a:pt x="115" y="117"/>
                </a:moveTo>
                <a:cubicBezTo>
                  <a:pt x="84" y="86"/>
                  <a:pt x="84" y="86"/>
                  <a:pt x="84" y="86"/>
                </a:cubicBezTo>
                <a:cubicBezTo>
                  <a:pt x="153" y="18"/>
                  <a:pt x="153" y="18"/>
                  <a:pt x="153" y="18"/>
                </a:cubicBezTo>
                <a:cubicBezTo>
                  <a:pt x="184" y="49"/>
                  <a:pt x="184" y="49"/>
                  <a:pt x="184" y="49"/>
                </a:cubicBezTo>
                <a:lnTo>
                  <a:pt x="115" y="117"/>
                </a:lnTo>
                <a:close/>
                <a:moveTo>
                  <a:pt x="111" y="121"/>
                </a:moveTo>
                <a:cubicBezTo>
                  <a:pt x="67" y="133"/>
                  <a:pt x="67" y="133"/>
                  <a:pt x="67" y="133"/>
                </a:cubicBezTo>
                <a:cubicBezTo>
                  <a:pt x="80" y="90"/>
                  <a:pt x="80" y="90"/>
                  <a:pt x="80" y="90"/>
                </a:cubicBezTo>
                <a:lnTo>
                  <a:pt x="111" y="121"/>
                </a:lnTo>
                <a:close/>
                <a:moveTo>
                  <a:pt x="39" y="26"/>
                </a:moveTo>
                <a:cubicBezTo>
                  <a:pt x="28" y="26"/>
                  <a:pt x="20" y="34"/>
                  <a:pt x="20" y="45"/>
                </a:cubicBezTo>
                <a:cubicBezTo>
                  <a:pt x="20" y="162"/>
                  <a:pt x="20" y="162"/>
                  <a:pt x="20" y="162"/>
                </a:cubicBezTo>
                <a:cubicBezTo>
                  <a:pt x="20" y="173"/>
                  <a:pt x="28" y="182"/>
                  <a:pt x="39" y="182"/>
                </a:cubicBezTo>
                <a:cubicBezTo>
                  <a:pt x="156" y="182"/>
                  <a:pt x="156" y="182"/>
                  <a:pt x="156" y="182"/>
                </a:cubicBezTo>
                <a:cubicBezTo>
                  <a:pt x="167" y="182"/>
                  <a:pt x="176" y="173"/>
                  <a:pt x="176" y="162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196" y="66"/>
                  <a:pt x="196" y="66"/>
                  <a:pt x="196" y="66"/>
                </a:cubicBezTo>
                <a:cubicBezTo>
                  <a:pt x="196" y="169"/>
                  <a:pt x="196" y="169"/>
                  <a:pt x="196" y="169"/>
                </a:cubicBezTo>
                <a:cubicBezTo>
                  <a:pt x="196" y="187"/>
                  <a:pt x="181" y="202"/>
                  <a:pt x="163" y="202"/>
                </a:cubicBezTo>
                <a:cubicBezTo>
                  <a:pt x="32" y="202"/>
                  <a:pt x="32" y="202"/>
                  <a:pt x="32" y="202"/>
                </a:cubicBezTo>
                <a:cubicBezTo>
                  <a:pt x="14" y="202"/>
                  <a:pt x="0" y="187"/>
                  <a:pt x="0" y="169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22"/>
                  <a:pt x="14" y="6"/>
                  <a:pt x="32" y="6"/>
                </a:cubicBezTo>
                <a:cubicBezTo>
                  <a:pt x="136" y="6"/>
                  <a:pt x="136" y="6"/>
                  <a:pt x="136" y="6"/>
                </a:cubicBezTo>
                <a:cubicBezTo>
                  <a:pt x="116" y="26"/>
                  <a:pt x="116" y="26"/>
                  <a:pt x="116" y="26"/>
                </a:cubicBezTo>
                <a:lnTo>
                  <a:pt x="39" y="26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60121" y="1202056"/>
            <a:ext cx="5111115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活动三</a:t>
            </a:r>
            <a:r>
              <a:rPr lang="en-US" altLang="zh-CN" sz="2800"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:</a:t>
            </a:r>
            <a:r>
              <a:rPr lang="zh-CN" altLang="en-US" sz="2800"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说说身边令你敬佩的人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8361681" y="4351020"/>
            <a:ext cx="294894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/>
            <a:r>
              <a:rPr lang="zh-CN" altLang="en-US" sz="3600">
                <a:solidFill>
                  <a:srgbClr val="FF0000"/>
                </a:solidFill>
                <a:latin typeface="幼圆" panose="02010509060101010101" charset="-122"/>
                <a:ea typeface="幼圆" panose="02010509060101010101" charset="-122"/>
              </a:rPr>
              <a:t>立足社会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87985" y="1681481"/>
            <a:ext cx="11423651" cy="35394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812800" fontAlgn="auto">
              <a:lnSpc>
                <a:spcPct val="350000"/>
              </a:lnSpc>
              <a:spcBef>
                <a:spcPts val="0"/>
              </a:spcBef>
              <a:spcAft>
                <a:spcPts val="0"/>
              </a:spcAft>
              <a:extLst>
                <a:ext uri="{35155182-B16C-46BC-9424-99874614C6A1}">
                  <wpsdc:indentchars xmlns:wpsdc="http://www.wps.cn/officeDocument/2017/drawingmlCustomData" xmlns="" val="200" checksum="3877492575"/>
                </a:ext>
              </a:extLst>
            </a:pPr>
            <a:r>
              <a:rPr lang="zh-CN" altLang="en-US" sz="3200" dirty="0">
                <a:solidFill>
                  <a:srgbClr val="0070C0"/>
                </a:solidFill>
              </a:rPr>
              <a:t>根据自己的经历或者同学们分享的故事，在便签纸上写下令你敬佩和信赖的人，并写出你的理由.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03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81710" y="172086"/>
            <a:ext cx="4364991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正面案例，树榜样力量</a:t>
            </a:r>
          </a:p>
        </p:txBody>
      </p:sp>
      <p:sp>
        <p:nvSpPr>
          <p:cNvPr id="12" name="Freeform 5"/>
          <p:cNvSpPr>
            <a:spLocks noEditPoints="1"/>
          </p:cNvSpPr>
          <p:nvPr/>
        </p:nvSpPr>
        <p:spPr>
          <a:xfrm>
            <a:off x="398781" y="1252855"/>
            <a:ext cx="434340" cy="406400"/>
          </a:xfrm>
          <a:custGeom>
            <a:avLst/>
            <a:gdLst/>
            <a:ahLst/>
            <a:cxnLst>
              <a:cxn ang="0">
                <a:pos x="482277" y="85269"/>
              </a:cxn>
              <a:cxn ang="0">
                <a:pos x="457920" y="107195"/>
              </a:cxn>
              <a:cxn ang="0">
                <a:pos x="382412" y="31671"/>
              </a:cxn>
              <a:cxn ang="0">
                <a:pos x="406769" y="9745"/>
              </a:cxn>
              <a:cxn ang="0">
                <a:pos x="435998" y="7308"/>
              </a:cxn>
              <a:cxn ang="0">
                <a:pos x="482277" y="56034"/>
              </a:cxn>
              <a:cxn ang="0">
                <a:pos x="482277" y="85269"/>
              </a:cxn>
              <a:cxn ang="0">
                <a:pos x="280110" y="285042"/>
              </a:cxn>
              <a:cxn ang="0">
                <a:pos x="204602" y="209518"/>
              </a:cxn>
              <a:cxn ang="0">
                <a:pos x="372669" y="43852"/>
              </a:cxn>
              <a:cxn ang="0">
                <a:pos x="448177" y="119376"/>
              </a:cxn>
              <a:cxn ang="0">
                <a:pos x="280110" y="285042"/>
              </a:cxn>
              <a:cxn ang="0">
                <a:pos x="270367" y="294787"/>
              </a:cxn>
              <a:cxn ang="0">
                <a:pos x="163195" y="324022"/>
              </a:cxn>
              <a:cxn ang="0">
                <a:pos x="194859" y="219263"/>
              </a:cxn>
              <a:cxn ang="0">
                <a:pos x="270367" y="294787"/>
              </a:cxn>
              <a:cxn ang="0">
                <a:pos x="94994" y="63342"/>
              </a:cxn>
              <a:cxn ang="0">
                <a:pos x="48714" y="109631"/>
              </a:cxn>
              <a:cxn ang="0">
                <a:pos x="48714" y="394674"/>
              </a:cxn>
              <a:cxn ang="0">
                <a:pos x="94994" y="443399"/>
              </a:cxn>
              <a:cxn ang="0">
                <a:pos x="379976" y="443399"/>
              </a:cxn>
              <a:cxn ang="0">
                <a:pos x="428691" y="394674"/>
              </a:cxn>
              <a:cxn ang="0">
                <a:pos x="428691" y="207082"/>
              </a:cxn>
              <a:cxn ang="0">
                <a:pos x="477406" y="160793"/>
              </a:cxn>
              <a:cxn ang="0">
                <a:pos x="477406" y="411728"/>
              </a:cxn>
              <a:cxn ang="0">
                <a:pos x="397026" y="492125"/>
              </a:cxn>
              <a:cxn ang="0">
                <a:pos x="77943" y="492125"/>
              </a:cxn>
              <a:cxn ang="0">
                <a:pos x="0" y="411728"/>
              </a:cxn>
              <a:cxn ang="0">
                <a:pos x="0" y="97450"/>
              </a:cxn>
              <a:cxn ang="0">
                <a:pos x="77943" y="14617"/>
              </a:cxn>
              <a:cxn ang="0">
                <a:pos x="331261" y="14617"/>
              </a:cxn>
              <a:cxn ang="0">
                <a:pos x="282546" y="63342"/>
              </a:cxn>
              <a:cxn ang="0">
                <a:pos x="94994" y="63342"/>
              </a:cxn>
            </a:cxnLst>
            <a:rect l="0" t="0" r="0" b="0"/>
            <a:pathLst>
              <a:path w="201" h="202">
                <a:moveTo>
                  <a:pt x="198" y="35"/>
                </a:moveTo>
                <a:cubicBezTo>
                  <a:pt x="188" y="44"/>
                  <a:pt x="188" y="44"/>
                  <a:pt x="188" y="44"/>
                </a:cubicBezTo>
                <a:cubicBezTo>
                  <a:pt x="157" y="13"/>
                  <a:pt x="157" y="13"/>
                  <a:pt x="157" y="13"/>
                </a:cubicBezTo>
                <a:cubicBezTo>
                  <a:pt x="167" y="4"/>
                  <a:pt x="167" y="4"/>
                  <a:pt x="167" y="4"/>
                </a:cubicBezTo>
                <a:cubicBezTo>
                  <a:pt x="170" y="0"/>
                  <a:pt x="175" y="0"/>
                  <a:pt x="179" y="3"/>
                </a:cubicBezTo>
                <a:cubicBezTo>
                  <a:pt x="198" y="23"/>
                  <a:pt x="198" y="23"/>
                  <a:pt x="198" y="23"/>
                </a:cubicBezTo>
                <a:cubicBezTo>
                  <a:pt x="201" y="26"/>
                  <a:pt x="201" y="31"/>
                  <a:pt x="198" y="35"/>
                </a:cubicBezTo>
                <a:close/>
                <a:moveTo>
                  <a:pt x="115" y="117"/>
                </a:moveTo>
                <a:cubicBezTo>
                  <a:pt x="84" y="86"/>
                  <a:pt x="84" y="86"/>
                  <a:pt x="84" y="86"/>
                </a:cubicBezTo>
                <a:cubicBezTo>
                  <a:pt x="153" y="18"/>
                  <a:pt x="153" y="18"/>
                  <a:pt x="153" y="18"/>
                </a:cubicBezTo>
                <a:cubicBezTo>
                  <a:pt x="184" y="49"/>
                  <a:pt x="184" y="49"/>
                  <a:pt x="184" y="49"/>
                </a:cubicBezTo>
                <a:lnTo>
                  <a:pt x="115" y="117"/>
                </a:lnTo>
                <a:close/>
                <a:moveTo>
                  <a:pt x="111" y="121"/>
                </a:moveTo>
                <a:cubicBezTo>
                  <a:pt x="67" y="133"/>
                  <a:pt x="67" y="133"/>
                  <a:pt x="67" y="133"/>
                </a:cubicBezTo>
                <a:cubicBezTo>
                  <a:pt x="80" y="90"/>
                  <a:pt x="80" y="90"/>
                  <a:pt x="80" y="90"/>
                </a:cubicBezTo>
                <a:lnTo>
                  <a:pt x="111" y="121"/>
                </a:lnTo>
                <a:close/>
                <a:moveTo>
                  <a:pt x="39" y="26"/>
                </a:moveTo>
                <a:cubicBezTo>
                  <a:pt x="28" y="26"/>
                  <a:pt x="20" y="34"/>
                  <a:pt x="20" y="45"/>
                </a:cubicBezTo>
                <a:cubicBezTo>
                  <a:pt x="20" y="162"/>
                  <a:pt x="20" y="162"/>
                  <a:pt x="20" y="162"/>
                </a:cubicBezTo>
                <a:cubicBezTo>
                  <a:pt x="20" y="173"/>
                  <a:pt x="28" y="182"/>
                  <a:pt x="39" y="182"/>
                </a:cubicBezTo>
                <a:cubicBezTo>
                  <a:pt x="156" y="182"/>
                  <a:pt x="156" y="182"/>
                  <a:pt x="156" y="182"/>
                </a:cubicBezTo>
                <a:cubicBezTo>
                  <a:pt x="167" y="182"/>
                  <a:pt x="176" y="173"/>
                  <a:pt x="176" y="162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196" y="66"/>
                  <a:pt x="196" y="66"/>
                  <a:pt x="196" y="66"/>
                </a:cubicBezTo>
                <a:cubicBezTo>
                  <a:pt x="196" y="169"/>
                  <a:pt x="196" y="169"/>
                  <a:pt x="196" y="169"/>
                </a:cubicBezTo>
                <a:cubicBezTo>
                  <a:pt x="196" y="187"/>
                  <a:pt x="181" y="202"/>
                  <a:pt x="163" y="202"/>
                </a:cubicBezTo>
                <a:cubicBezTo>
                  <a:pt x="32" y="202"/>
                  <a:pt x="32" y="202"/>
                  <a:pt x="32" y="202"/>
                </a:cubicBezTo>
                <a:cubicBezTo>
                  <a:pt x="14" y="202"/>
                  <a:pt x="0" y="187"/>
                  <a:pt x="0" y="169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22"/>
                  <a:pt x="14" y="6"/>
                  <a:pt x="32" y="6"/>
                </a:cubicBezTo>
                <a:cubicBezTo>
                  <a:pt x="136" y="6"/>
                  <a:pt x="136" y="6"/>
                  <a:pt x="136" y="6"/>
                </a:cubicBezTo>
                <a:cubicBezTo>
                  <a:pt x="116" y="26"/>
                  <a:pt x="116" y="26"/>
                  <a:pt x="116" y="26"/>
                </a:cubicBezTo>
                <a:lnTo>
                  <a:pt x="39" y="26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60121" y="1202056"/>
            <a:ext cx="3577591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dirty="0"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活动四</a:t>
            </a:r>
            <a:r>
              <a:rPr lang="en-US" altLang="zh-CN" sz="2800" dirty="0"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:</a:t>
            </a:r>
            <a:r>
              <a:rPr lang="zh-CN" altLang="en-US" sz="2800" dirty="0"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诵读守信古文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1809751" y="2072006"/>
            <a:ext cx="8572500" cy="3578860"/>
            <a:chOff x="2850" y="3280"/>
            <a:chExt cx="13500" cy="5636"/>
          </a:xfrm>
        </p:grpSpPr>
        <p:sp>
          <p:nvSpPr>
            <p:cNvPr id="7" name="圆角矩形 6"/>
            <p:cNvSpPr/>
            <p:nvPr/>
          </p:nvSpPr>
          <p:spPr>
            <a:xfrm>
              <a:off x="2850" y="4032"/>
              <a:ext cx="13500" cy="4884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3701" y="3280"/>
              <a:ext cx="11788" cy="53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300000"/>
                </a:lnSpc>
              </a:pPr>
              <a:r>
                <a:rPr lang="zh-CN" altLang="en-US" sz="3600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 人无信，无以立；诚待人，讲道义。</a:t>
              </a:r>
            </a:p>
            <a:p>
              <a:pPr>
                <a:lnSpc>
                  <a:spcPct val="300000"/>
                </a:lnSpc>
              </a:pPr>
              <a:r>
                <a:rPr lang="zh-CN" altLang="en-US" sz="3600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 言必行，行必果；学季布，诺千金。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椭圆 52"/>
          <p:cNvSpPr/>
          <p:nvPr/>
        </p:nvSpPr>
        <p:spPr>
          <a:xfrm>
            <a:off x="4226581" y="2022264"/>
            <a:ext cx="1875836" cy="1875836"/>
          </a:xfrm>
          <a:prstGeom prst="ellipse">
            <a:avLst/>
          </a:prstGeom>
          <a:solidFill>
            <a:srgbClr val="F3C301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837698" y="2326722"/>
            <a:ext cx="1875836" cy="1875836"/>
          </a:xfrm>
          <a:prstGeom prst="ellipse">
            <a:avLst/>
          </a:prstGeom>
          <a:solidFill>
            <a:srgbClr val="F3C301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143261" y="2235444"/>
            <a:ext cx="1920268" cy="1920268"/>
          </a:xfrm>
          <a:prstGeom prst="ellipse">
            <a:avLst/>
          </a:prstGeom>
          <a:solidFill>
            <a:srgbClr val="00C3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谢</a:t>
            </a:r>
          </a:p>
        </p:txBody>
      </p:sp>
      <p:sp>
        <p:nvSpPr>
          <p:cNvPr id="19" name="椭圆 18"/>
          <p:cNvSpPr/>
          <p:nvPr/>
        </p:nvSpPr>
        <p:spPr>
          <a:xfrm>
            <a:off x="4608301" y="1470975"/>
            <a:ext cx="1920268" cy="1920268"/>
          </a:xfrm>
          <a:prstGeom prst="ellipse">
            <a:avLst/>
          </a:prstGeom>
          <a:solidFill>
            <a:srgbClr val="028985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谢</a:t>
            </a:r>
          </a:p>
        </p:txBody>
      </p:sp>
      <p:sp>
        <p:nvSpPr>
          <p:cNvPr id="20" name="椭圆 19"/>
          <p:cNvSpPr/>
          <p:nvPr/>
        </p:nvSpPr>
        <p:spPr>
          <a:xfrm>
            <a:off x="5696111" y="2814248"/>
            <a:ext cx="1920268" cy="1920268"/>
          </a:xfrm>
          <a:prstGeom prst="ellipse">
            <a:avLst/>
          </a:prstGeom>
          <a:solidFill>
            <a:srgbClr val="E94E60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观</a:t>
            </a:r>
          </a:p>
        </p:txBody>
      </p:sp>
      <p:sp>
        <p:nvSpPr>
          <p:cNvPr id="21" name="椭圆 20"/>
          <p:cNvSpPr/>
          <p:nvPr/>
        </p:nvSpPr>
        <p:spPr>
          <a:xfrm>
            <a:off x="7082671" y="1939755"/>
            <a:ext cx="1920268" cy="1920268"/>
          </a:xfrm>
          <a:prstGeom prst="ellipse">
            <a:avLst/>
          </a:prstGeom>
          <a:solidFill>
            <a:srgbClr val="DE6E00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看</a:t>
            </a:r>
          </a:p>
        </p:txBody>
      </p:sp>
      <p:sp>
        <p:nvSpPr>
          <p:cNvPr id="22" name="椭圆 21"/>
          <p:cNvSpPr/>
          <p:nvPr/>
        </p:nvSpPr>
        <p:spPr>
          <a:xfrm>
            <a:off x="7302079" y="1368566"/>
            <a:ext cx="330428" cy="330428"/>
          </a:xfrm>
          <a:prstGeom prst="ellipse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7359401" y="4600898"/>
            <a:ext cx="546215" cy="546214"/>
          </a:xfrm>
          <a:prstGeom prst="ellipse">
            <a:avLst/>
          </a:prstGeom>
          <a:solidFill>
            <a:srgbClr val="01D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3776549" y="1399079"/>
            <a:ext cx="394156" cy="394156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4847400" y="4525135"/>
            <a:ext cx="432256" cy="432256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7" name="椭圆 26"/>
          <p:cNvSpPr/>
          <p:nvPr/>
        </p:nvSpPr>
        <p:spPr>
          <a:xfrm flipH="1">
            <a:off x="2598771" y="2400343"/>
            <a:ext cx="228245" cy="228245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8" name="椭圆 27"/>
          <p:cNvSpPr/>
          <p:nvPr/>
        </p:nvSpPr>
        <p:spPr>
          <a:xfrm flipH="1">
            <a:off x="2279271" y="1533258"/>
            <a:ext cx="93232" cy="93232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9" name="椭圆 28"/>
          <p:cNvSpPr/>
          <p:nvPr/>
        </p:nvSpPr>
        <p:spPr>
          <a:xfrm flipH="1">
            <a:off x="1751751" y="2286015"/>
            <a:ext cx="93232" cy="93232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3470885" y="4458192"/>
            <a:ext cx="394156" cy="394156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3" name="椭圆 42"/>
          <p:cNvSpPr/>
          <p:nvPr/>
        </p:nvSpPr>
        <p:spPr>
          <a:xfrm flipH="1">
            <a:off x="2450875" y="3799597"/>
            <a:ext cx="228245" cy="228245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4" name="椭圆 43"/>
          <p:cNvSpPr/>
          <p:nvPr/>
        </p:nvSpPr>
        <p:spPr>
          <a:xfrm flipH="1">
            <a:off x="1646087" y="3254951"/>
            <a:ext cx="93232" cy="93232"/>
          </a:xfrm>
          <a:prstGeom prst="ellipse">
            <a:avLst/>
          </a:prstGeom>
          <a:solidFill>
            <a:srgbClr val="01D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5" name="椭圆 44"/>
          <p:cNvSpPr/>
          <p:nvPr/>
        </p:nvSpPr>
        <p:spPr>
          <a:xfrm flipH="1">
            <a:off x="1892927" y="4401131"/>
            <a:ext cx="93232" cy="93232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6" name="椭圆 45"/>
          <p:cNvSpPr/>
          <p:nvPr/>
        </p:nvSpPr>
        <p:spPr>
          <a:xfrm flipH="1">
            <a:off x="9482336" y="2766379"/>
            <a:ext cx="228245" cy="228245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7" name="椭圆 46"/>
          <p:cNvSpPr/>
          <p:nvPr/>
        </p:nvSpPr>
        <p:spPr>
          <a:xfrm flipH="1">
            <a:off x="9599880" y="1609791"/>
            <a:ext cx="93232" cy="93232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8" name="椭圆 47"/>
          <p:cNvSpPr/>
          <p:nvPr/>
        </p:nvSpPr>
        <p:spPr>
          <a:xfrm flipH="1">
            <a:off x="10265008" y="2526655"/>
            <a:ext cx="93232" cy="93232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8663693" y="4383597"/>
            <a:ext cx="394156" cy="394156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0" name="椭圆 49"/>
          <p:cNvSpPr/>
          <p:nvPr/>
        </p:nvSpPr>
        <p:spPr>
          <a:xfrm flipH="1">
            <a:off x="9404791" y="3749731"/>
            <a:ext cx="228245" cy="228245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1" name="椭圆 50"/>
          <p:cNvSpPr/>
          <p:nvPr/>
        </p:nvSpPr>
        <p:spPr>
          <a:xfrm flipH="1">
            <a:off x="10432228" y="3466716"/>
            <a:ext cx="93232" cy="93232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2" name="椭圆 51"/>
          <p:cNvSpPr/>
          <p:nvPr/>
        </p:nvSpPr>
        <p:spPr>
          <a:xfrm flipH="1">
            <a:off x="10053327" y="4319568"/>
            <a:ext cx="128180" cy="128180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ldLvl="0" animBg="1"/>
      <p:bldP spid="16" grpId="0" bldLvl="0" animBg="1"/>
      <p:bldP spid="17" grpId="0" bldLvl="0" animBg="1"/>
      <p:bldP spid="19" grpId="0" bldLvl="0" animBg="1"/>
      <p:bldP spid="20" grpId="0" bldLvl="0" animBg="1"/>
      <p:bldP spid="21" grpId="0" bldLvl="0" animBg="1"/>
      <p:bldP spid="22" grpId="0" bldLvl="0" animBg="1"/>
      <p:bldP spid="23" grpId="0" bldLvl="0" animBg="1"/>
      <p:bldP spid="25" grpId="0" bldLvl="0" animBg="1"/>
      <p:bldP spid="26" grpId="0" bldLvl="0" animBg="1"/>
      <p:bldP spid="27" grpId="0" bldLvl="0" animBg="1"/>
      <p:bldP spid="28" grpId="0" bldLvl="0" animBg="1"/>
      <p:bldP spid="29" grpId="0" bldLvl="0" animBg="1"/>
      <p:bldP spid="42" grpId="0" bldLvl="0" animBg="1"/>
      <p:bldP spid="43" grpId="0" bldLvl="0" animBg="1"/>
      <p:bldP spid="44" grpId="0" bldLvl="0" animBg="1"/>
      <p:bldP spid="45" grpId="0" bldLvl="0" animBg="1"/>
      <p:bldP spid="46" grpId="0" bldLvl="0" animBg="1"/>
      <p:bldP spid="47" grpId="0" bldLvl="0" animBg="1"/>
      <p:bldP spid="48" grpId="0" bldLvl="0" animBg="1"/>
      <p:bldP spid="49" grpId="0" bldLvl="0" animBg="1"/>
      <p:bldP spid="50" grpId="0" bldLvl="0" animBg="1"/>
      <p:bldP spid="51" grpId="0" bldLvl="0" animBg="1"/>
      <p:bldP spid="52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3315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01</a:t>
            </a:r>
          </a:p>
        </p:txBody>
      </p:sp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981710" y="172086"/>
            <a:ext cx="4319271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表演导入，引本课主题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833120" y="1479550"/>
            <a:ext cx="10520045" cy="4203065"/>
            <a:chOff x="1324" y="2160"/>
            <a:chExt cx="16567" cy="6619"/>
          </a:xfrm>
        </p:grpSpPr>
        <p:grpSp>
          <p:nvGrpSpPr>
            <p:cNvPr id="5" name="组合 4"/>
            <p:cNvGrpSpPr/>
            <p:nvPr/>
          </p:nvGrpSpPr>
          <p:grpSpPr>
            <a:xfrm>
              <a:off x="1324" y="2160"/>
              <a:ext cx="16567" cy="6619"/>
              <a:chOff x="1324" y="1599"/>
              <a:chExt cx="16567" cy="6619"/>
            </a:xfrm>
          </p:grpSpPr>
          <p:pic>
            <p:nvPicPr>
              <p:cNvPr id="4" name="图片 3" descr="觅元素584a989499b2d"/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324" y="1599"/>
                <a:ext cx="16567" cy="4637"/>
              </a:xfrm>
              <a:prstGeom prst="rect">
                <a:avLst/>
              </a:prstGeom>
            </p:spPr>
          </p:pic>
          <p:sp>
            <p:nvSpPr>
              <p:cNvPr id="2" name="圆角矩形 1"/>
              <p:cNvSpPr/>
              <p:nvPr/>
            </p:nvSpPr>
            <p:spPr>
              <a:xfrm>
                <a:off x="1439" y="4700"/>
                <a:ext cx="16330" cy="3518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1726" y="6500"/>
              <a:ext cx="15738" cy="101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zh-CN" altLang="en-US" sz="3600" b="1">
                  <a:solidFill>
                    <a:srgbClr val="FF0000"/>
                  </a:solidFill>
                </a:rPr>
                <a:t>《狼来了》情景剧表演</a:t>
              </a: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2157274" y="1145219"/>
            <a:ext cx="21306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7FDF1"/>
                </a:solidFill>
              </a:rPr>
              <a:t>https://www.ypppt.com/</a:t>
            </a:r>
            <a:endParaRPr lang="zh-CN" altLang="en-US" sz="1400" dirty="0">
              <a:solidFill>
                <a:srgbClr val="F7FDF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01</a:t>
            </a:r>
          </a:p>
        </p:txBody>
      </p:sp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981710" y="172086"/>
            <a:ext cx="4319271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 dirty="0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表演导入，引本课主题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54686" y="757556"/>
            <a:ext cx="5114925" cy="45243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812800" fontAlgn="auto">
              <a:lnSpc>
                <a:spcPct val="300000"/>
              </a:lnSpc>
              <a:extLst>
                <a:ext uri="{35155182-B16C-46BC-9424-99874614C6A1}">
                  <wpsdc:indentchars xmlns:wpsdc="http://www.wps.cn/officeDocument/2017/drawingmlCustomData" xmlns="" val="200" checksum="3877492575"/>
                </a:ext>
              </a:extLst>
            </a:pPr>
            <a:r>
              <a:rPr lang="zh-CN" altLang="en-US" sz="3200" dirty="0"/>
              <a:t>放羊娃为什么要撒谎？结果是什么</a:t>
            </a:r>
            <a:r>
              <a:rPr lang="zh-CN" altLang="en-US" sz="3200" dirty="0">
                <a:sym typeface="+mn-ea"/>
              </a:rPr>
              <a:t>？</a:t>
            </a:r>
            <a:r>
              <a:rPr lang="zh-CN" altLang="en-US" sz="3200" dirty="0"/>
              <a:t>这对自己和别人分别造成了什么伤害？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620895" y="5418456"/>
            <a:ext cx="2970531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/>
            <a:r>
              <a:rPr lang="zh-CN" altLang="en-US" sz="3600">
                <a:solidFill>
                  <a:srgbClr val="FF0000"/>
                </a:solidFill>
                <a:latin typeface="幼圆" panose="02010509060101010101" charset="-122"/>
                <a:ea typeface="幼圆" panose="02010509060101010101" charset="-122"/>
              </a:rPr>
              <a:t>说话要算数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9580" y="1618615"/>
            <a:ext cx="4572000" cy="3429000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02</a:t>
            </a:r>
          </a:p>
        </p:txBody>
      </p:sp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981711" y="172086"/>
            <a:ext cx="5122545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 dirty="0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反面故事，明失信后果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2214245" y="1790700"/>
            <a:ext cx="8903971" cy="4780280"/>
            <a:chOff x="3725" y="2202"/>
            <a:chExt cx="14022" cy="7528"/>
          </a:xfrm>
        </p:grpSpPr>
        <p:sp>
          <p:nvSpPr>
            <p:cNvPr id="8" name="椭圆 7"/>
            <p:cNvSpPr/>
            <p:nvPr/>
          </p:nvSpPr>
          <p:spPr>
            <a:xfrm>
              <a:off x="4288" y="2519"/>
              <a:ext cx="10624" cy="7211"/>
            </a:xfrm>
            <a:prstGeom prst="ellipse">
              <a:avLst/>
            </a:prstGeom>
            <a:solidFill>
              <a:srgbClr val="E6F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364" y="3306"/>
              <a:ext cx="3499" cy="3941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42" y="2885"/>
              <a:ext cx="4190" cy="4784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67" y="5975"/>
              <a:ext cx="3467" cy="3755"/>
            </a:xfrm>
            <a:prstGeom prst="rect">
              <a:avLst/>
            </a:prstGeom>
          </p:spPr>
        </p:pic>
        <p:sp>
          <p:nvSpPr>
            <p:cNvPr id="6" name="圆角矩形标注 5"/>
            <p:cNvSpPr/>
            <p:nvPr/>
          </p:nvSpPr>
          <p:spPr>
            <a:xfrm>
              <a:off x="3725" y="2202"/>
              <a:ext cx="3798" cy="1537"/>
            </a:xfrm>
            <a:prstGeom prst="wedgeRoundRectCallout">
              <a:avLst>
                <a:gd name="adj1" fmla="val 40494"/>
                <a:gd name="adj2" fmla="val 66395"/>
                <a:gd name="adj3" fmla="val 16667"/>
              </a:avLst>
            </a:prstGeom>
            <a:ln>
              <a:solidFill>
                <a:srgbClr val="0A90D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fontAlgn="auto">
                <a:lnSpc>
                  <a:spcPct val="120000"/>
                </a:lnSpc>
              </a:pPr>
              <a:r>
                <a:rPr lang="en-US" altLang="zh-CN" sz="2400" dirty="0" smtClean="0">
                  <a:latin typeface="楷体" panose="02010609060101010101" charset="-122"/>
                  <a:ea typeface="楷体" panose="02010609060101010101" charset="-122"/>
                </a:rPr>
                <a:t>    </a:t>
              </a:r>
              <a:r>
                <a:rPr lang="zh-CN" altLang="en-US" sz="2400" dirty="0" smtClean="0">
                  <a:latin typeface="楷体" panose="02010609060101010101" charset="-122"/>
                  <a:ea typeface="楷体" panose="02010609060101010101" charset="-122"/>
                </a:rPr>
                <a:t>我</a:t>
              </a:r>
              <a:r>
                <a:rPr lang="zh-CN" altLang="en-US" sz="2400" dirty="0">
                  <a:latin typeface="楷体" panose="02010609060101010101" charset="-122"/>
                  <a:ea typeface="楷体" panose="02010609060101010101" charset="-122"/>
                </a:rPr>
                <a:t>保证下次</a:t>
              </a:r>
              <a:r>
                <a:rPr lang="zh-CN" altLang="en-US" sz="2400" dirty="0" smtClean="0">
                  <a:latin typeface="楷体" panose="02010609060101010101" charset="-122"/>
                  <a:ea typeface="楷体" panose="02010609060101010101" charset="-122"/>
                </a:rPr>
                <a:t>一定</a:t>
              </a:r>
              <a:r>
                <a:rPr lang="zh-CN" altLang="en-US" sz="2400" dirty="0">
                  <a:latin typeface="楷体" panose="02010609060101010101" charset="-122"/>
                  <a:ea typeface="楷体" panose="02010609060101010101" charset="-122"/>
                </a:rPr>
                <a:t>带球拍！</a:t>
              </a:r>
            </a:p>
          </p:txBody>
        </p:sp>
        <p:sp>
          <p:nvSpPr>
            <p:cNvPr id="7" name="圆角矩形标注 6"/>
            <p:cNvSpPr/>
            <p:nvPr/>
          </p:nvSpPr>
          <p:spPr>
            <a:xfrm>
              <a:off x="13863" y="2885"/>
              <a:ext cx="3884" cy="2239"/>
            </a:xfrm>
            <a:prstGeom prst="wedgeRoundRectCallout">
              <a:avLst>
                <a:gd name="adj1" fmla="val -61894"/>
                <a:gd name="adj2" fmla="val 34903"/>
                <a:gd name="adj3" fmla="val 16667"/>
              </a:avLst>
            </a:prstGeom>
            <a:ln>
              <a:solidFill>
                <a:srgbClr val="0A90D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fontAlgn="auto">
                <a:lnSpc>
                  <a:spcPct val="120000"/>
                </a:lnSpc>
              </a:pPr>
              <a:r>
                <a:rPr lang="zh-CN" altLang="en-US" sz="2400" dirty="0" smtClean="0">
                  <a:latin typeface="楷体" panose="02010609060101010101" charset="-122"/>
                  <a:ea typeface="楷体" panose="02010609060101010101" charset="-122"/>
                </a:rPr>
                <a:t>    老师</a:t>
              </a:r>
              <a:r>
                <a:rPr lang="zh-CN" altLang="en-US" sz="2400" dirty="0">
                  <a:latin typeface="楷体" panose="02010609060101010101" charset="-122"/>
                  <a:ea typeface="楷体" panose="02010609060101010101" charset="-122"/>
                </a:rPr>
                <a:t>，我</a:t>
              </a:r>
              <a:r>
                <a:rPr lang="zh-CN" altLang="en-US" sz="2400" dirty="0" smtClean="0">
                  <a:latin typeface="楷体" panose="02010609060101010101" charset="-122"/>
                  <a:ea typeface="楷体" panose="02010609060101010101" charset="-122"/>
                </a:rPr>
                <a:t>保证这</a:t>
              </a:r>
              <a:r>
                <a:rPr lang="zh-CN" altLang="en-US" sz="2400" dirty="0">
                  <a:latin typeface="楷体" panose="02010609060101010101" charset="-122"/>
                  <a:ea typeface="楷体" panose="02010609060101010101" charset="-122"/>
                </a:rPr>
                <a:t>是最后一次</a:t>
              </a:r>
              <a:r>
                <a:rPr lang="zh-CN" altLang="en-US" sz="2400" dirty="0" smtClean="0">
                  <a:latin typeface="楷体" panose="02010609060101010101" charset="-122"/>
                  <a:ea typeface="楷体" panose="02010609060101010101" charset="-122"/>
                </a:rPr>
                <a:t>拖欠作业</a:t>
              </a:r>
              <a:r>
                <a:rPr lang="zh-CN" altLang="en-US" sz="2400" dirty="0">
                  <a:latin typeface="楷体" panose="02010609060101010101" charset="-122"/>
                  <a:ea typeface="楷体" panose="02010609060101010101" charset="-122"/>
                </a:rPr>
                <a:t>了。</a:t>
              </a:r>
            </a:p>
          </p:txBody>
        </p:sp>
        <p:sp>
          <p:nvSpPr>
            <p:cNvPr id="10" name="圆角矩形标注 9"/>
            <p:cNvSpPr/>
            <p:nvPr/>
          </p:nvSpPr>
          <p:spPr>
            <a:xfrm>
              <a:off x="3988" y="6995"/>
              <a:ext cx="3524" cy="2071"/>
            </a:xfrm>
            <a:prstGeom prst="wedgeRoundRectCallout">
              <a:avLst>
                <a:gd name="adj1" fmla="val 62826"/>
                <a:gd name="adj2" fmla="val -16103"/>
                <a:gd name="adj3" fmla="val 16667"/>
              </a:avLst>
            </a:prstGeom>
            <a:ln>
              <a:solidFill>
                <a:srgbClr val="0A90D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fontAlgn="auto">
                <a:lnSpc>
                  <a:spcPct val="120000"/>
                </a:lnSpc>
              </a:pPr>
              <a:r>
                <a:rPr lang="en-US" altLang="zh-CN" sz="2400" dirty="0" smtClean="0">
                  <a:latin typeface="楷体" panose="02010609060101010101" charset="-122"/>
                  <a:ea typeface="楷体" panose="02010609060101010101" charset="-122"/>
                </a:rPr>
                <a:t>    </a:t>
              </a:r>
              <a:r>
                <a:rPr lang="zh-CN" altLang="en-US" sz="2400" dirty="0" smtClean="0">
                  <a:latin typeface="楷体" panose="02010609060101010101" charset="-122"/>
                  <a:ea typeface="楷体" panose="02010609060101010101" charset="-122"/>
                </a:rPr>
                <a:t>我</a:t>
              </a:r>
              <a:r>
                <a:rPr lang="zh-CN" altLang="en-US" sz="2400" dirty="0">
                  <a:latin typeface="楷体" panose="02010609060101010101" charset="-122"/>
                  <a:ea typeface="楷体" panose="02010609060101010101" charset="-122"/>
                </a:rPr>
                <a:t>保证下次一定</a:t>
              </a:r>
              <a:r>
                <a:rPr lang="zh-CN" altLang="en-US" sz="2400" dirty="0" smtClean="0">
                  <a:latin typeface="楷体" panose="02010609060101010101" charset="-122"/>
                  <a:ea typeface="楷体" panose="02010609060101010101" charset="-122"/>
                </a:rPr>
                <a:t>按时</a:t>
              </a:r>
              <a:r>
                <a:rPr lang="zh-CN" altLang="en-US" sz="2400" dirty="0">
                  <a:latin typeface="楷体" panose="02010609060101010101" charset="-122"/>
                  <a:ea typeface="楷体" panose="02010609060101010101" charset="-122"/>
                </a:rPr>
                <a:t>给小猫喂食！</a:t>
              </a:r>
            </a:p>
          </p:txBody>
        </p:sp>
      </p:grpSp>
      <p:sp>
        <p:nvSpPr>
          <p:cNvPr id="12" name="Freeform 5"/>
          <p:cNvSpPr>
            <a:spLocks noEditPoints="1"/>
          </p:cNvSpPr>
          <p:nvPr/>
        </p:nvSpPr>
        <p:spPr>
          <a:xfrm>
            <a:off x="398781" y="1058545"/>
            <a:ext cx="434340" cy="406400"/>
          </a:xfrm>
          <a:custGeom>
            <a:avLst/>
            <a:gdLst/>
            <a:ahLst/>
            <a:cxnLst>
              <a:cxn ang="0">
                <a:pos x="482277" y="85269"/>
              </a:cxn>
              <a:cxn ang="0">
                <a:pos x="457920" y="107195"/>
              </a:cxn>
              <a:cxn ang="0">
                <a:pos x="382412" y="31671"/>
              </a:cxn>
              <a:cxn ang="0">
                <a:pos x="406769" y="9745"/>
              </a:cxn>
              <a:cxn ang="0">
                <a:pos x="435998" y="7308"/>
              </a:cxn>
              <a:cxn ang="0">
                <a:pos x="482277" y="56034"/>
              </a:cxn>
              <a:cxn ang="0">
                <a:pos x="482277" y="85269"/>
              </a:cxn>
              <a:cxn ang="0">
                <a:pos x="280110" y="285042"/>
              </a:cxn>
              <a:cxn ang="0">
                <a:pos x="204602" y="209518"/>
              </a:cxn>
              <a:cxn ang="0">
                <a:pos x="372669" y="43852"/>
              </a:cxn>
              <a:cxn ang="0">
                <a:pos x="448177" y="119376"/>
              </a:cxn>
              <a:cxn ang="0">
                <a:pos x="280110" y="285042"/>
              </a:cxn>
              <a:cxn ang="0">
                <a:pos x="270367" y="294787"/>
              </a:cxn>
              <a:cxn ang="0">
                <a:pos x="163195" y="324022"/>
              </a:cxn>
              <a:cxn ang="0">
                <a:pos x="194859" y="219263"/>
              </a:cxn>
              <a:cxn ang="0">
                <a:pos x="270367" y="294787"/>
              </a:cxn>
              <a:cxn ang="0">
                <a:pos x="94994" y="63342"/>
              </a:cxn>
              <a:cxn ang="0">
                <a:pos x="48714" y="109631"/>
              </a:cxn>
              <a:cxn ang="0">
                <a:pos x="48714" y="394674"/>
              </a:cxn>
              <a:cxn ang="0">
                <a:pos x="94994" y="443399"/>
              </a:cxn>
              <a:cxn ang="0">
                <a:pos x="379976" y="443399"/>
              </a:cxn>
              <a:cxn ang="0">
                <a:pos x="428691" y="394674"/>
              </a:cxn>
              <a:cxn ang="0">
                <a:pos x="428691" y="207082"/>
              </a:cxn>
              <a:cxn ang="0">
                <a:pos x="477406" y="160793"/>
              </a:cxn>
              <a:cxn ang="0">
                <a:pos x="477406" y="411728"/>
              </a:cxn>
              <a:cxn ang="0">
                <a:pos x="397026" y="492125"/>
              </a:cxn>
              <a:cxn ang="0">
                <a:pos x="77943" y="492125"/>
              </a:cxn>
              <a:cxn ang="0">
                <a:pos x="0" y="411728"/>
              </a:cxn>
              <a:cxn ang="0">
                <a:pos x="0" y="97450"/>
              </a:cxn>
              <a:cxn ang="0">
                <a:pos x="77943" y="14617"/>
              </a:cxn>
              <a:cxn ang="0">
                <a:pos x="331261" y="14617"/>
              </a:cxn>
              <a:cxn ang="0">
                <a:pos x="282546" y="63342"/>
              </a:cxn>
              <a:cxn ang="0">
                <a:pos x="94994" y="63342"/>
              </a:cxn>
            </a:cxnLst>
            <a:rect l="0" t="0" r="0" b="0"/>
            <a:pathLst>
              <a:path w="201" h="202">
                <a:moveTo>
                  <a:pt x="198" y="35"/>
                </a:moveTo>
                <a:cubicBezTo>
                  <a:pt x="188" y="44"/>
                  <a:pt x="188" y="44"/>
                  <a:pt x="188" y="44"/>
                </a:cubicBezTo>
                <a:cubicBezTo>
                  <a:pt x="157" y="13"/>
                  <a:pt x="157" y="13"/>
                  <a:pt x="157" y="13"/>
                </a:cubicBezTo>
                <a:cubicBezTo>
                  <a:pt x="167" y="4"/>
                  <a:pt x="167" y="4"/>
                  <a:pt x="167" y="4"/>
                </a:cubicBezTo>
                <a:cubicBezTo>
                  <a:pt x="170" y="0"/>
                  <a:pt x="175" y="0"/>
                  <a:pt x="179" y="3"/>
                </a:cubicBezTo>
                <a:cubicBezTo>
                  <a:pt x="198" y="23"/>
                  <a:pt x="198" y="23"/>
                  <a:pt x="198" y="23"/>
                </a:cubicBezTo>
                <a:cubicBezTo>
                  <a:pt x="201" y="26"/>
                  <a:pt x="201" y="31"/>
                  <a:pt x="198" y="35"/>
                </a:cubicBezTo>
                <a:close/>
                <a:moveTo>
                  <a:pt x="115" y="117"/>
                </a:moveTo>
                <a:cubicBezTo>
                  <a:pt x="84" y="86"/>
                  <a:pt x="84" y="86"/>
                  <a:pt x="84" y="86"/>
                </a:cubicBezTo>
                <a:cubicBezTo>
                  <a:pt x="153" y="18"/>
                  <a:pt x="153" y="18"/>
                  <a:pt x="153" y="18"/>
                </a:cubicBezTo>
                <a:cubicBezTo>
                  <a:pt x="184" y="49"/>
                  <a:pt x="184" y="49"/>
                  <a:pt x="184" y="49"/>
                </a:cubicBezTo>
                <a:lnTo>
                  <a:pt x="115" y="117"/>
                </a:lnTo>
                <a:close/>
                <a:moveTo>
                  <a:pt x="111" y="121"/>
                </a:moveTo>
                <a:cubicBezTo>
                  <a:pt x="67" y="133"/>
                  <a:pt x="67" y="133"/>
                  <a:pt x="67" y="133"/>
                </a:cubicBezTo>
                <a:cubicBezTo>
                  <a:pt x="80" y="90"/>
                  <a:pt x="80" y="90"/>
                  <a:pt x="80" y="90"/>
                </a:cubicBezTo>
                <a:lnTo>
                  <a:pt x="111" y="121"/>
                </a:lnTo>
                <a:close/>
                <a:moveTo>
                  <a:pt x="39" y="26"/>
                </a:moveTo>
                <a:cubicBezTo>
                  <a:pt x="28" y="26"/>
                  <a:pt x="20" y="34"/>
                  <a:pt x="20" y="45"/>
                </a:cubicBezTo>
                <a:cubicBezTo>
                  <a:pt x="20" y="162"/>
                  <a:pt x="20" y="162"/>
                  <a:pt x="20" y="162"/>
                </a:cubicBezTo>
                <a:cubicBezTo>
                  <a:pt x="20" y="173"/>
                  <a:pt x="28" y="182"/>
                  <a:pt x="39" y="182"/>
                </a:cubicBezTo>
                <a:cubicBezTo>
                  <a:pt x="156" y="182"/>
                  <a:pt x="156" y="182"/>
                  <a:pt x="156" y="182"/>
                </a:cubicBezTo>
                <a:cubicBezTo>
                  <a:pt x="167" y="182"/>
                  <a:pt x="176" y="173"/>
                  <a:pt x="176" y="162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196" y="66"/>
                  <a:pt x="196" y="66"/>
                  <a:pt x="196" y="66"/>
                </a:cubicBezTo>
                <a:cubicBezTo>
                  <a:pt x="196" y="169"/>
                  <a:pt x="196" y="169"/>
                  <a:pt x="196" y="169"/>
                </a:cubicBezTo>
                <a:cubicBezTo>
                  <a:pt x="196" y="187"/>
                  <a:pt x="181" y="202"/>
                  <a:pt x="163" y="202"/>
                </a:cubicBezTo>
                <a:cubicBezTo>
                  <a:pt x="32" y="202"/>
                  <a:pt x="32" y="202"/>
                  <a:pt x="32" y="202"/>
                </a:cubicBezTo>
                <a:cubicBezTo>
                  <a:pt x="14" y="202"/>
                  <a:pt x="0" y="187"/>
                  <a:pt x="0" y="169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22"/>
                  <a:pt x="14" y="6"/>
                  <a:pt x="32" y="6"/>
                </a:cubicBezTo>
                <a:cubicBezTo>
                  <a:pt x="136" y="6"/>
                  <a:pt x="136" y="6"/>
                  <a:pt x="136" y="6"/>
                </a:cubicBezTo>
                <a:cubicBezTo>
                  <a:pt x="116" y="26"/>
                  <a:pt x="116" y="26"/>
                  <a:pt x="116" y="26"/>
                </a:cubicBezTo>
                <a:lnTo>
                  <a:pt x="39" y="26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60122" y="1007746"/>
            <a:ext cx="5133975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dirty="0"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活动一</a:t>
            </a:r>
            <a:r>
              <a:rPr lang="en-US" altLang="zh-CN" sz="2800" dirty="0"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: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幼圆" panose="02010509060101010101" charset="-122"/>
              </a:rPr>
              <a:t>“</a:t>
            </a:r>
            <a:r>
              <a:rPr lang="zh-CN" altLang="en-US" sz="2800" dirty="0"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爱保证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幼圆" panose="02010509060101010101" charset="-122"/>
              </a:rPr>
              <a:t>”</a:t>
            </a:r>
            <a:r>
              <a:rPr lang="zh-CN" altLang="en-US" sz="2800" dirty="0"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同学的故事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981712" y="798195"/>
            <a:ext cx="10243185" cy="50774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914400" fontAlgn="auto">
              <a:lnSpc>
                <a:spcPct val="300000"/>
              </a:lnSpc>
              <a:spcBef>
                <a:spcPts val="0"/>
              </a:spcBef>
              <a:spcAft>
                <a:spcPts val="0"/>
              </a:spcAft>
              <a:extLst>
                <a:ext uri="{35155182-B16C-46BC-9424-99874614C6A1}">
                  <wpsdc:indentchars xmlns:wpsdc="http://www.wps.cn/officeDocument/2017/drawingmlCustomData" xmlns="" val="200" checksum="797548545"/>
                </a:ext>
              </a:extLst>
            </a:pPr>
            <a:r>
              <a:rPr lang="zh-CN" altLang="en-US" sz="3600" dirty="0"/>
              <a:t>你认为他的言行对自己或者他人会产生什么影响? 假如你是他的老师，朋友或者家人，你会做些什么呢？</a:t>
            </a:r>
          </a:p>
        </p:txBody>
      </p:sp>
      <p:sp>
        <p:nvSpPr>
          <p:cNvPr id="27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02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981711" y="172086"/>
            <a:ext cx="5122545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反面故事，明失信后果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868286" y="5001895"/>
            <a:ext cx="168402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/>
            <a:r>
              <a:rPr lang="zh-CN" altLang="en-US" sz="3600" dirty="0">
                <a:solidFill>
                  <a:srgbClr val="FF0000"/>
                </a:solidFill>
                <a:latin typeface="幼圆" panose="02010509060101010101" charset="-122"/>
                <a:ea typeface="幼圆" panose="02010509060101010101" charset="-122"/>
              </a:rPr>
              <a:t>失信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02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981711" y="172086"/>
            <a:ext cx="5122545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反面故事，明失信后果</a:t>
            </a:r>
          </a:p>
        </p:txBody>
      </p:sp>
      <p:sp>
        <p:nvSpPr>
          <p:cNvPr id="12" name="Freeform 5"/>
          <p:cNvSpPr>
            <a:spLocks noEditPoints="1"/>
          </p:cNvSpPr>
          <p:nvPr/>
        </p:nvSpPr>
        <p:spPr>
          <a:xfrm>
            <a:off x="398781" y="1252855"/>
            <a:ext cx="434340" cy="406400"/>
          </a:xfrm>
          <a:custGeom>
            <a:avLst/>
            <a:gdLst/>
            <a:ahLst/>
            <a:cxnLst>
              <a:cxn ang="0">
                <a:pos x="482277" y="85269"/>
              </a:cxn>
              <a:cxn ang="0">
                <a:pos x="457920" y="107195"/>
              </a:cxn>
              <a:cxn ang="0">
                <a:pos x="382412" y="31671"/>
              </a:cxn>
              <a:cxn ang="0">
                <a:pos x="406769" y="9745"/>
              </a:cxn>
              <a:cxn ang="0">
                <a:pos x="435998" y="7308"/>
              </a:cxn>
              <a:cxn ang="0">
                <a:pos x="482277" y="56034"/>
              </a:cxn>
              <a:cxn ang="0">
                <a:pos x="482277" y="85269"/>
              </a:cxn>
              <a:cxn ang="0">
                <a:pos x="280110" y="285042"/>
              </a:cxn>
              <a:cxn ang="0">
                <a:pos x="204602" y="209518"/>
              </a:cxn>
              <a:cxn ang="0">
                <a:pos x="372669" y="43852"/>
              </a:cxn>
              <a:cxn ang="0">
                <a:pos x="448177" y="119376"/>
              </a:cxn>
              <a:cxn ang="0">
                <a:pos x="280110" y="285042"/>
              </a:cxn>
              <a:cxn ang="0">
                <a:pos x="270367" y="294787"/>
              </a:cxn>
              <a:cxn ang="0">
                <a:pos x="163195" y="324022"/>
              </a:cxn>
              <a:cxn ang="0">
                <a:pos x="194859" y="219263"/>
              </a:cxn>
              <a:cxn ang="0">
                <a:pos x="270367" y="294787"/>
              </a:cxn>
              <a:cxn ang="0">
                <a:pos x="94994" y="63342"/>
              </a:cxn>
              <a:cxn ang="0">
                <a:pos x="48714" y="109631"/>
              </a:cxn>
              <a:cxn ang="0">
                <a:pos x="48714" y="394674"/>
              </a:cxn>
              <a:cxn ang="0">
                <a:pos x="94994" y="443399"/>
              </a:cxn>
              <a:cxn ang="0">
                <a:pos x="379976" y="443399"/>
              </a:cxn>
              <a:cxn ang="0">
                <a:pos x="428691" y="394674"/>
              </a:cxn>
              <a:cxn ang="0">
                <a:pos x="428691" y="207082"/>
              </a:cxn>
              <a:cxn ang="0">
                <a:pos x="477406" y="160793"/>
              </a:cxn>
              <a:cxn ang="0">
                <a:pos x="477406" y="411728"/>
              </a:cxn>
              <a:cxn ang="0">
                <a:pos x="397026" y="492125"/>
              </a:cxn>
              <a:cxn ang="0">
                <a:pos x="77943" y="492125"/>
              </a:cxn>
              <a:cxn ang="0">
                <a:pos x="0" y="411728"/>
              </a:cxn>
              <a:cxn ang="0">
                <a:pos x="0" y="97450"/>
              </a:cxn>
              <a:cxn ang="0">
                <a:pos x="77943" y="14617"/>
              </a:cxn>
              <a:cxn ang="0">
                <a:pos x="331261" y="14617"/>
              </a:cxn>
              <a:cxn ang="0">
                <a:pos x="282546" y="63342"/>
              </a:cxn>
              <a:cxn ang="0">
                <a:pos x="94994" y="63342"/>
              </a:cxn>
            </a:cxnLst>
            <a:rect l="0" t="0" r="0" b="0"/>
            <a:pathLst>
              <a:path w="201" h="202">
                <a:moveTo>
                  <a:pt x="198" y="35"/>
                </a:moveTo>
                <a:cubicBezTo>
                  <a:pt x="188" y="44"/>
                  <a:pt x="188" y="44"/>
                  <a:pt x="188" y="44"/>
                </a:cubicBezTo>
                <a:cubicBezTo>
                  <a:pt x="157" y="13"/>
                  <a:pt x="157" y="13"/>
                  <a:pt x="157" y="13"/>
                </a:cubicBezTo>
                <a:cubicBezTo>
                  <a:pt x="167" y="4"/>
                  <a:pt x="167" y="4"/>
                  <a:pt x="167" y="4"/>
                </a:cubicBezTo>
                <a:cubicBezTo>
                  <a:pt x="170" y="0"/>
                  <a:pt x="175" y="0"/>
                  <a:pt x="179" y="3"/>
                </a:cubicBezTo>
                <a:cubicBezTo>
                  <a:pt x="198" y="23"/>
                  <a:pt x="198" y="23"/>
                  <a:pt x="198" y="23"/>
                </a:cubicBezTo>
                <a:cubicBezTo>
                  <a:pt x="201" y="26"/>
                  <a:pt x="201" y="31"/>
                  <a:pt x="198" y="35"/>
                </a:cubicBezTo>
                <a:close/>
                <a:moveTo>
                  <a:pt x="115" y="117"/>
                </a:moveTo>
                <a:cubicBezTo>
                  <a:pt x="84" y="86"/>
                  <a:pt x="84" y="86"/>
                  <a:pt x="84" y="86"/>
                </a:cubicBezTo>
                <a:cubicBezTo>
                  <a:pt x="153" y="18"/>
                  <a:pt x="153" y="18"/>
                  <a:pt x="153" y="18"/>
                </a:cubicBezTo>
                <a:cubicBezTo>
                  <a:pt x="184" y="49"/>
                  <a:pt x="184" y="49"/>
                  <a:pt x="184" y="49"/>
                </a:cubicBezTo>
                <a:lnTo>
                  <a:pt x="115" y="117"/>
                </a:lnTo>
                <a:close/>
                <a:moveTo>
                  <a:pt x="111" y="121"/>
                </a:moveTo>
                <a:cubicBezTo>
                  <a:pt x="67" y="133"/>
                  <a:pt x="67" y="133"/>
                  <a:pt x="67" y="133"/>
                </a:cubicBezTo>
                <a:cubicBezTo>
                  <a:pt x="80" y="90"/>
                  <a:pt x="80" y="90"/>
                  <a:pt x="80" y="90"/>
                </a:cubicBezTo>
                <a:lnTo>
                  <a:pt x="111" y="121"/>
                </a:lnTo>
                <a:close/>
                <a:moveTo>
                  <a:pt x="39" y="26"/>
                </a:moveTo>
                <a:cubicBezTo>
                  <a:pt x="28" y="26"/>
                  <a:pt x="20" y="34"/>
                  <a:pt x="20" y="45"/>
                </a:cubicBezTo>
                <a:cubicBezTo>
                  <a:pt x="20" y="162"/>
                  <a:pt x="20" y="162"/>
                  <a:pt x="20" y="162"/>
                </a:cubicBezTo>
                <a:cubicBezTo>
                  <a:pt x="20" y="173"/>
                  <a:pt x="28" y="182"/>
                  <a:pt x="39" y="182"/>
                </a:cubicBezTo>
                <a:cubicBezTo>
                  <a:pt x="156" y="182"/>
                  <a:pt x="156" y="182"/>
                  <a:pt x="156" y="182"/>
                </a:cubicBezTo>
                <a:cubicBezTo>
                  <a:pt x="167" y="182"/>
                  <a:pt x="176" y="173"/>
                  <a:pt x="176" y="162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196" y="66"/>
                  <a:pt x="196" y="66"/>
                  <a:pt x="196" y="66"/>
                </a:cubicBezTo>
                <a:cubicBezTo>
                  <a:pt x="196" y="169"/>
                  <a:pt x="196" y="169"/>
                  <a:pt x="196" y="169"/>
                </a:cubicBezTo>
                <a:cubicBezTo>
                  <a:pt x="196" y="187"/>
                  <a:pt x="181" y="202"/>
                  <a:pt x="163" y="202"/>
                </a:cubicBezTo>
                <a:cubicBezTo>
                  <a:pt x="32" y="202"/>
                  <a:pt x="32" y="202"/>
                  <a:pt x="32" y="202"/>
                </a:cubicBezTo>
                <a:cubicBezTo>
                  <a:pt x="14" y="202"/>
                  <a:pt x="0" y="187"/>
                  <a:pt x="0" y="169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22"/>
                  <a:pt x="14" y="6"/>
                  <a:pt x="32" y="6"/>
                </a:cubicBezTo>
                <a:cubicBezTo>
                  <a:pt x="136" y="6"/>
                  <a:pt x="136" y="6"/>
                  <a:pt x="136" y="6"/>
                </a:cubicBezTo>
                <a:cubicBezTo>
                  <a:pt x="116" y="26"/>
                  <a:pt x="116" y="26"/>
                  <a:pt x="116" y="26"/>
                </a:cubicBezTo>
                <a:lnTo>
                  <a:pt x="39" y="26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60121" y="1202056"/>
            <a:ext cx="7073900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dirty="0"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活动二</a:t>
            </a:r>
            <a:r>
              <a:rPr lang="en-US" altLang="zh-CN" sz="2800" dirty="0"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:</a:t>
            </a:r>
            <a:r>
              <a:rPr lang="zh-CN" altLang="en-US" sz="2800" dirty="0"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结合生活实际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幼圆" panose="02010509060101010101" charset="-122"/>
              </a:rPr>
              <a:t>，</a:t>
            </a:r>
            <a:r>
              <a:rPr lang="zh-CN" altLang="en-US" sz="2800" dirty="0"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说身边的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幼圆" panose="02010509060101010101" charset="-122"/>
              </a:rPr>
              <a:t>“</a:t>
            </a:r>
            <a:r>
              <a:rPr lang="zh-CN" altLang="en-US" sz="2800" dirty="0"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爱保证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幼圆" panose="02010509060101010101" charset="-122"/>
              </a:rPr>
              <a:t>”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842511" y="5504181"/>
            <a:ext cx="2506980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/>
            <a:r>
              <a:rPr lang="zh-CN" altLang="en-US" sz="3600" dirty="0">
                <a:solidFill>
                  <a:srgbClr val="FF0000"/>
                </a:solidFill>
                <a:latin typeface="幼圆" panose="02010509060101010101" charset="-122"/>
                <a:ea typeface="幼圆" panose="02010509060101010101" charset="-122"/>
              </a:rPr>
              <a:t>伤害他人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1543050" y="1973581"/>
            <a:ext cx="3484245" cy="3246120"/>
            <a:chOff x="2430" y="3057"/>
            <a:chExt cx="5487" cy="5112"/>
          </a:xfrm>
        </p:grpSpPr>
        <p:sp>
          <p:nvSpPr>
            <p:cNvPr id="8" name="文本框 7"/>
            <p:cNvSpPr txBox="1"/>
            <p:nvPr/>
          </p:nvSpPr>
          <p:spPr>
            <a:xfrm>
              <a:off x="2664" y="7442"/>
              <a:ext cx="5208" cy="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latin typeface="宋体" panose="02010600030101010101" pitchFamily="2" charset="-122"/>
                  <a:ea typeface="宋体" panose="02010600030101010101" pitchFamily="2" charset="-122"/>
                </a:rPr>
                <a:t>我再也不玩电子游戏了</a:t>
              </a:r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2174" r="100000">
                          <a14:foregroundMark x1="55351" y1="61002" x2="55017" y2="5729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430" y="3057"/>
              <a:ext cx="5487" cy="4207"/>
            </a:xfrm>
            <a:prstGeom prst="rect">
              <a:avLst/>
            </a:prstGeom>
          </p:spPr>
        </p:pic>
      </p:grpSp>
      <p:grpSp>
        <p:nvGrpSpPr>
          <p:cNvPr id="17" name="组合 16"/>
          <p:cNvGrpSpPr/>
          <p:nvPr/>
        </p:nvGrpSpPr>
        <p:grpSpPr>
          <a:xfrm>
            <a:off x="7319645" y="2149476"/>
            <a:ext cx="2997200" cy="997585"/>
            <a:chOff x="10596" y="3674"/>
            <a:chExt cx="4720" cy="1571"/>
          </a:xfrm>
        </p:grpSpPr>
        <p:sp>
          <p:nvSpPr>
            <p:cNvPr id="58" name="Freeform: Shape 2"/>
            <p:cNvSpPr/>
            <p:nvPr/>
          </p:nvSpPr>
          <p:spPr>
            <a:xfrm flipH="1">
              <a:off x="10596" y="3674"/>
              <a:ext cx="4720" cy="1571"/>
            </a:xfrm>
            <a:custGeom>
              <a:avLst/>
              <a:gdLst>
                <a:gd name="connsiteX0" fmla="*/ 406399 w 4018173"/>
                <a:gd name="connsiteY0" fmla="*/ 0 h 812801"/>
                <a:gd name="connsiteX1" fmla="*/ 757974 w 4018173"/>
                <a:gd name="connsiteY1" fmla="*/ 0 h 812801"/>
                <a:gd name="connsiteX2" fmla="*/ 757984 w 4018173"/>
                <a:gd name="connsiteY2" fmla="*/ 1 h 812801"/>
                <a:gd name="connsiteX3" fmla="*/ 4018173 w 4018173"/>
                <a:gd name="connsiteY3" fmla="*/ 1 h 812801"/>
                <a:gd name="connsiteX4" fmla="*/ 4018173 w 4018173"/>
                <a:gd name="connsiteY4" fmla="*/ 812801 h 812801"/>
                <a:gd name="connsiteX5" fmla="*/ 449473 w 4018173"/>
                <a:gd name="connsiteY5" fmla="*/ 812801 h 812801"/>
                <a:gd name="connsiteX6" fmla="*/ 449473 w 4018173"/>
                <a:gd name="connsiteY6" fmla="*/ 812798 h 812801"/>
                <a:gd name="connsiteX7" fmla="*/ 406399 w 4018173"/>
                <a:gd name="connsiteY7" fmla="*/ 812798 h 812801"/>
                <a:gd name="connsiteX8" fmla="*/ 0 w 4018173"/>
                <a:gd name="connsiteY8" fmla="*/ 406399 h 812801"/>
                <a:gd name="connsiteX9" fmla="*/ 406399 w 4018173"/>
                <a:gd name="connsiteY9" fmla="*/ 0 h 812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18173" h="812801">
                  <a:moveTo>
                    <a:pt x="406399" y="0"/>
                  </a:moveTo>
                  <a:lnTo>
                    <a:pt x="757974" y="0"/>
                  </a:lnTo>
                  <a:lnTo>
                    <a:pt x="757984" y="1"/>
                  </a:lnTo>
                  <a:lnTo>
                    <a:pt x="4018173" y="1"/>
                  </a:lnTo>
                  <a:lnTo>
                    <a:pt x="4018173" y="812801"/>
                  </a:lnTo>
                  <a:lnTo>
                    <a:pt x="449473" y="812801"/>
                  </a:lnTo>
                  <a:lnTo>
                    <a:pt x="449473" y="812798"/>
                  </a:lnTo>
                  <a:lnTo>
                    <a:pt x="406399" y="812798"/>
                  </a:lnTo>
                  <a:cubicBezTo>
                    <a:pt x="181951" y="812798"/>
                    <a:pt x="0" y="630847"/>
                    <a:pt x="0" y="406399"/>
                  </a:cubicBezTo>
                  <a:cubicBezTo>
                    <a:pt x="0" y="181951"/>
                    <a:pt x="181951" y="0"/>
                    <a:pt x="406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1683" y="3951"/>
              <a:ext cx="2547" cy="101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0"/>
              <a:r>
                <a:rPr lang="zh-CN" sz="3600" b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议一议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319645" y="3794761"/>
            <a:ext cx="2997200" cy="997585"/>
            <a:chOff x="10303" y="6537"/>
            <a:chExt cx="4720" cy="1571"/>
          </a:xfrm>
        </p:grpSpPr>
        <p:sp>
          <p:nvSpPr>
            <p:cNvPr id="64" name="Freeform: Shape 8"/>
            <p:cNvSpPr/>
            <p:nvPr/>
          </p:nvSpPr>
          <p:spPr>
            <a:xfrm>
              <a:off x="10303" y="6537"/>
              <a:ext cx="4720" cy="1571"/>
            </a:xfrm>
            <a:custGeom>
              <a:avLst/>
              <a:gdLst>
                <a:gd name="connsiteX0" fmla="*/ 1131839 w 1985062"/>
                <a:gd name="connsiteY0" fmla="*/ 0 h 622302"/>
                <a:gd name="connsiteX1" fmla="*/ 1673911 w 1985062"/>
                <a:gd name="connsiteY1" fmla="*/ 0 h 622302"/>
                <a:gd name="connsiteX2" fmla="*/ 1985062 w 1985062"/>
                <a:gd name="connsiteY2" fmla="*/ 311151 h 622302"/>
                <a:gd name="connsiteX3" fmla="*/ 1985061 w 1985062"/>
                <a:gd name="connsiteY3" fmla="*/ 311151 h 622302"/>
                <a:gd name="connsiteX4" fmla="*/ 1673910 w 1985062"/>
                <a:gd name="connsiteY4" fmla="*/ 622302 h 622302"/>
                <a:gd name="connsiteX5" fmla="*/ 1564054 w 1985062"/>
                <a:gd name="connsiteY5" fmla="*/ 622302 h 622302"/>
                <a:gd name="connsiteX6" fmla="*/ 1564054 w 1985062"/>
                <a:gd name="connsiteY6" fmla="*/ 622302 h 622302"/>
                <a:gd name="connsiteX7" fmla="*/ 0 w 1985062"/>
                <a:gd name="connsiteY7" fmla="*/ 622302 h 622302"/>
                <a:gd name="connsiteX8" fmla="*/ 0 w 1985062"/>
                <a:gd name="connsiteY8" fmla="*/ 2 h 622302"/>
                <a:gd name="connsiteX9" fmla="*/ 1131819 w 1985062"/>
                <a:gd name="connsiteY9" fmla="*/ 2 h 622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85062" h="622302">
                  <a:moveTo>
                    <a:pt x="1131839" y="0"/>
                  </a:moveTo>
                  <a:lnTo>
                    <a:pt x="1673911" y="0"/>
                  </a:lnTo>
                  <a:cubicBezTo>
                    <a:pt x="1845755" y="0"/>
                    <a:pt x="1985062" y="139307"/>
                    <a:pt x="1985062" y="311151"/>
                  </a:cubicBezTo>
                  <a:lnTo>
                    <a:pt x="1985061" y="311151"/>
                  </a:lnTo>
                  <a:cubicBezTo>
                    <a:pt x="1985061" y="482995"/>
                    <a:pt x="1845754" y="622302"/>
                    <a:pt x="1673910" y="622302"/>
                  </a:cubicBezTo>
                  <a:lnTo>
                    <a:pt x="1564054" y="622302"/>
                  </a:lnTo>
                  <a:lnTo>
                    <a:pt x="1564054" y="622302"/>
                  </a:lnTo>
                  <a:lnTo>
                    <a:pt x="0" y="622302"/>
                  </a:lnTo>
                  <a:lnTo>
                    <a:pt x="0" y="2"/>
                  </a:lnTo>
                  <a:lnTo>
                    <a:pt x="1131819" y="2"/>
                  </a:lnTo>
                  <a:close/>
                </a:path>
              </a:pathLst>
            </a:custGeom>
            <a:solidFill>
              <a:schemeClr val="accent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1230" y="6814"/>
              <a:ext cx="2866" cy="101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0" algn="l"/>
              <a:r>
                <a:rPr lang="zh-CN" sz="3600" b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说一说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02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981711" y="172086"/>
            <a:ext cx="5122545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反面故事，明失信后果</a:t>
            </a:r>
          </a:p>
        </p:txBody>
      </p:sp>
      <p:sp>
        <p:nvSpPr>
          <p:cNvPr id="12" name="Freeform 5"/>
          <p:cNvSpPr>
            <a:spLocks noEditPoints="1"/>
          </p:cNvSpPr>
          <p:nvPr/>
        </p:nvSpPr>
        <p:spPr>
          <a:xfrm>
            <a:off x="398781" y="1252855"/>
            <a:ext cx="434340" cy="406400"/>
          </a:xfrm>
          <a:custGeom>
            <a:avLst/>
            <a:gdLst/>
            <a:ahLst/>
            <a:cxnLst>
              <a:cxn ang="0">
                <a:pos x="482277" y="85269"/>
              </a:cxn>
              <a:cxn ang="0">
                <a:pos x="457920" y="107195"/>
              </a:cxn>
              <a:cxn ang="0">
                <a:pos x="382412" y="31671"/>
              </a:cxn>
              <a:cxn ang="0">
                <a:pos x="406769" y="9745"/>
              </a:cxn>
              <a:cxn ang="0">
                <a:pos x="435998" y="7308"/>
              </a:cxn>
              <a:cxn ang="0">
                <a:pos x="482277" y="56034"/>
              </a:cxn>
              <a:cxn ang="0">
                <a:pos x="482277" y="85269"/>
              </a:cxn>
              <a:cxn ang="0">
                <a:pos x="280110" y="285042"/>
              </a:cxn>
              <a:cxn ang="0">
                <a:pos x="204602" y="209518"/>
              </a:cxn>
              <a:cxn ang="0">
                <a:pos x="372669" y="43852"/>
              </a:cxn>
              <a:cxn ang="0">
                <a:pos x="448177" y="119376"/>
              </a:cxn>
              <a:cxn ang="0">
                <a:pos x="280110" y="285042"/>
              </a:cxn>
              <a:cxn ang="0">
                <a:pos x="270367" y="294787"/>
              </a:cxn>
              <a:cxn ang="0">
                <a:pos x="163195" y="324022"/>
              </a:cxn>
              <a:cxn ang="0">
                <a:pos x="194859" y="219263"/>
              </a:cxn>
              <a:cxn ang="0">
                <a:pos x="270367" y="294787"/>
              </a:cxn>
              <a:cxn ang="0">
                <a:pos x="94994" y="63342"/>
              </a:cxn>
              <a:cxn ang="0">
                <a:pos x="48714" y="109631"/>
              </a:cxn>
              <a:cxn ang="0">
                <a:pos x="48714" y="394674"/>
              </a:cxn>
              <a:cxn ang="0">
                <a:pos x="94994" y="443399"/>
              </a:cxn>
              <a:cxn ang="0">
                <a:pos x="379976" y="443399"/>
              </a:cxn>
              <a:cxn ang="0">
                <a:pos x="428691" y="394674"/>
              </a:cxn>
              <a:cxn ang="0">
                <a:pos x="428691" y="207082"/>
              </a:cxn>
              <a:cxn ang="0">
                <a:pos x="477406" y="160793"/>
              </a:cxn>
              <a:cxn ang="0">
                <a:pos x="477406" y="411728"/>
              </a:cxn>
              <a:cxn ang="0">
                <a:pos x="397026" y="492125"/>
              </a:cxn>
              <a:cxn ang="0">
                <a:pos x="77943" y="492125"/>
              </a:cxn>
              <a:cxn ang="0">
                <a:pos x="0" y="411728"/>
              </a:cxn>
              <a:cxn ang="0">
                <a:pos x="0" y="97450"/>
              </a:cxn>
              <a:cxn ang="0">
                <a:pos x="77943" y="14617"/>
              </a:cxn>
              <a:cxn ang="0">
                <a:pos x="331261" y="14617"/>
              </a:cxn>
              <a:cxn ang="0">
                <a:pos x="282546" y="63342"/>
              </a:cxn>
              <a:cxn ang="0">
                <a:pos x="94994" y="63342"/>
              </a:cxn>
            </a:cxnLst>
            <a:rect l="0" t="0" r="0" b="0"/>
            <a:pathLst>
              <a:path w="201" h="202">
                <a:moveTo>
                  <a:pt x="198" y="35"/>
                </a:moveTo>
                <a:cubicBezTo>
                  <a:pt x="188" y="44"/>
                  <a:pt x="188" y="44"/>
                  <a:pt x="188" y="44"/>
                </a:cubicBezTo>
                <a:cubicBezTo>
                  <a:pt x="157" y="13"/>
                  <a:pt x="157" y="13"/>
                  <a:pt x="157" y="13"/>
                </a:cubicBezTo>
                <a:cubicBezTo>
                  <a:pt x="167" y="4"/>
                  <a:pt x="167" y="4"/>
                  <a:pt x="167" y="4"/>
                </a:cubicBezTo>
                <a:cubicBezTo>
                  <a:pt x="170" y="0"/>
                  <a:pt x="175" y="0"/>
                  <a:pt x="179" y="3"/>
                </a:cubicBezTo>
                <a:cubicBezTo>
                  <a:pt x="198" y="23"/>
                  <a:pt x="198" y="23"/>
                  <a:pt x="198" y="23"/>
                </a:cubicBezTo>
                <a:cubicBezTo>
                  <a:pt x="201" y="26"/>
                  <a:pt x="201" y="31"/>
                  <a:pt x="198" y="35"/>
                </a:cubicBezTo>
                <a:close/>
                <a:moveTo>
                  <a:pt x="115" y="117"/>
                </a:moveTo>
                <a:cubicBezTo>
                  <a:pt x="84" y="86"/>
                  <a:pt x="84" y="86"/>
                  <a:pt x="84" y="86"/>
                </a:cubicBezTo>
                <a:cubicBezTo>
                  <a:pt x="153" y="18"/>
                  <a:pt x="153" y="18"/>
                  <a:pt x="153" y="18"/>
                </a:cubicBezTo>
                <a:cubicBezTo>
                  <a:pt x="184" y="49"/>
                  <a:pt x="184" y="49"/>
                  <a:pt x="184" y="49"/>
                </a:cubicBezTo>
                <a:lnTo>
                  <a:pt x="115" y="117"/>
                </a:lnTo>
                <a:close/>
                <a:moveTo>
                  <a:pt x="111" y="121"/>
                </a:moveTo>
                <a:cubicBezTo>
                  <a:pt x="67" y="133"/>
                  <a:pt x="67" y="133"/>
                  <a:pt x="67" y="133"/>
                </a:cubicBezTo>
                <a:cubicBezTo>
                  <a:pt x="80" y="90"/>
                  <a:pt x="80" y="90"/>
                  <a:pt x="80" y="90"/>
                </a:cubicBezTo>
                <a:lnTo>
                  <a:pt x="111" y="121"/>
                </a:lnTo>
                <a:close/>
                <a:moveTo>
                  <a:pt x="39" y="26"/>
                </a:moveTo>
                <a:cubicBezTo>
                  <a:pt x="28" y="26"/>
                  <a:pt x="20" y="34"/>
                  <a:pt x="20" y="45"/>
                </a:cubicBezTo>
                <a:cubicBezTo>
                  <a:pt x="20" y="162"/>
                  <a:pt x="20" y="162"/>
                  <a:pt x="20" y="162"/>
                </a:cubicBezTo>
                <a:cubicBezTo>
                  <a:pt x="20" y="173"/>
                  <a:pt x="28" y="182"/>
                  <a:pt x="39" y="182"/>
                </a:cubicBezTo>
                <a:cubicBezTo>
                  <a:pt x="156" y="182"/>
                  <a:pt x="156" y="182"/>
                  <a:pt x="156" y="182"/>
                </a:cubicBezTo>
                <a:cubicBezTo>
                  <a:pt x="167" y="182"/>
                  <a:pt x="176" y="173"/>
                  <a:pt x="176" y="162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196" y="66"/>
                  <a:pt x="196" y="66"/>
                  <a:pt x="196" y="66"/>
                </a:cubicBezTo>
                <a:cubicBezTo>
                  <a:pt x="196" y="169"/>
                  <a:pt x="196" y="169"/>
                  <a:pt x="196" y="169"/>
                </a:cubicBezTo>
                <a:cubicBezTo>
                  <a:pt x="196" y="187"/>
                  <a:pt x="181" y="202"/>
                  <a:pt x="163" y="202"/>
                </a:cubicBezTo>
                <a:cubicBezTo>
                  <a:pt x="32" y="202"/>
                  <a:pt x="32" y="202"/>
                  <a:pt x="32" y="202"/>
                </a:cubicBezTo>
                <a:cubicBezTo>
                  <a:pt x="14" y="202"/>
                  <a:pt x="0" y="187"/>
                  <a:pt x="0" y="169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22"/>
                  <a:pt x="14" y="6"/>
                  <a:pt x="32" y="6"/>
                </a:cubicBezTo>
                <a:cubicBezTo>
                  <a:pt x="136" y="6"/>
                  <a:pt x="136" y="6"/>
                  <a:pt x="136" y="6"/>
                </a:cubicBezTo>
                <a:cubicBezTo>
                  <a:pt x="116" y="26"/>
                  <a:pt x="116" y="26"/>
                  <a:pt x="116" y="26"/>
                </a:cubicBezTo>
                <a:lnTo>
                  <a:pt x="39" y="26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60122" y="1202056"/>
            <a:ext cx="5133975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dirty="0"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活动三</a:t>
            </a:r>
            <a:r>
              <a:rPr lang="en-US" altLang="zh-CN" sz="2800" dirty="0"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:</a:t>
            </a:r>
            <a:r>
              <a:rPr lang="zh-CN" altLang="en-US" sz="2800" dirty="0"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交流收集到的失信故事</a:t>
            </a:r>
          </a:p>
        </p:txBody>
      </p:sp>
      <p:pic>
        <p:nvPicPr>
          <p:cNvPr id="4" name="图片 3" descr="C:\Users\mayn\Desktop\图片1.png图片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rcRect/>
          <a:stretch>
            <a:fillRect/>
          </a:stretch>
        </p:blipFill>
        <p:spPr>
          <a:xfrm>
            <a:off x="1089660" y="2093597"/>
            <a:ext cx="5506085" cy="3814445"/>
          </a:xfrm>
          <a:prstGeom prst="roundRect">
            <a:avLst/>
          </a:prstGeom>
        </p:spPr>
      </p:pic>
      <p:pic>
        <p:nvPicPr>
          <p:cNvPr id="6" name="图片 5" descr="C:\Users\mayn\Desktop\图片2.png图片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42151" y="2093597"/>
            <a:ext cx="3937000" cy="3828415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03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81710" y="172086"/>
            <a:ext cx="4364991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 dirty="0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正面案例，树榜样力量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1526542" y="1798955"/>
            <a:ext cx="9370695" cy="4676140"/>
            <a:chOff x="2404" y="2833"/>
            <a:chExt cx="14757" cy="7364"/>
          </a:xfrm>
        </p:grpSpPr>
        <p:sp>
          <p:nvSpPr>
            <p:cNvPr id="5" name="云形标注 7"/>
            <p:cNvSpPr/>
            <p:nvPr/>
          </p:nvSpPr>
          <p:spPr>
            <a:xfrm>
              <a:off x="2404" y="2833"/>
              <a:ext cx="9646" cy="6290"/>
            </a:xfrm>
            <a:prstGeom prst="wedgeEllipseCallout">
              <a:avLst>
                <a:gd name="adj1" fmla="val 62450"/>
                <a:gd name="adj2" fmla="val 11478"/>
              </a:avLst>
            </a:prstGeom>
            <a:solidFill>
              <a:srgbClr val="0A90D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144000" rIns="72000" rtlCol="0" anchor="ctr"/>
            <a:lstStyle/>
            <a:p>
              <a:pPr indent="71120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extLst>
                  <a:ext uri="{35155182-B16C-46BC-9424-99874614C6A1}">
                    <wpsdc:indentchars xmlns:wpsdc="http://www.wps.cn/officeDocument/2017/drawingmlCustomData" xmlns="" val="200" checksum="3773799597"/>
                  </a:ext>
                </a:extLst>
              </a:pPr>
              <a:r>
                <a:rPr lang="zh-CN" altLang="en-US" sz="2800" dirty="0" smtClean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</a:rPr>
                <a:t>阅读</a:t>
              </a:r>
              <a:r>
                <a:rPr lang="zh-CN" altLang="en-US" sz="2800" dirty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</a:rPr>
                <a:t>教材</a:t>
              </a:r>
              <a:r>
                <a:rPr lang="zh-CN" altLang="en-US" sz="2800" dirty="0" smtClean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</a:rPr>
                <a:t>第</a:t>
              </a:r>
              <a:r>
                <a:rPr lang="en-US" altLang="zh-CN" sz="2800" dirty="0" smtClean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</a:rPr>
                <a:t>12</a:t>
              </a:r>
              <a:r>
                <a:rPr lang="zh-CN" altLang="en-US" sz="2800" dirty="0" smtClean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</a:rPr>
                <a:t>页</a:t>
              </a:r>
              <a:r>
                <a:rPr lang="zh-CN" altLang="en-US" sz="2800" dirty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</a:rPr>
                <a:t>的故事，想一想：假如李媛没去少年宫向朋友作出解释，她还是一个说话算数的人吗？如果你遇到李媛这种情况，你会怎么做？</a:t>
              </a:r>
            </a:p>
          </p:txBody>
        </p:sp>
        <p:pic>
          <p:nvPicPr>
            <p:cNvPr id="8" name="图片 7" descr="道德与法治三上正文（送审版）-36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1" b="-4992"/>
            <a:stretch>
              <a:fillRect/>
            </a:stretch>
          </p:blipFill>
          <p:spPr>
            <a:xfrm flipH="1">
              <a:off x="13925" y="4075"/>
              <a:ext cx="3236" cy="6123"/>
            </a:xfrm>
            <a:prstGeom prst="rect">
              <a:avLst/>
            </a:prstGeom>
          </p:spPr>
        </p:pic>
      </p:grpSp>
      <p:sp>
        <p:nvSpPr>
          <p:cNvPr id="13" name="文本框 12"/>
          <p:cNvSpPr txBox="1"/>
          <p:nvPr/>
        </p:nvSpPr>
        <p:spPr>
          <a:xfrm>
            <a:off x="7471411" y="5470525"/>
            <a:ext cx="150431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/>
            <a:r>
              <a:rPr lang="zh-CN" altLang="en-US" sz="3600">
                <a:solidFill>
                  <a:srgbClr val="FF0000"/>
                </a:solidFill>
                <a:latin typeface="幼圆" panose="02010509060101010101" charset="-122"/>
                <a:ea typeface="幼圆" panose="02010509060101010101" charset="-122"/>
              </a:rPr>
              <a:t>守信</a:t>
            </a:r>
          </a:p>
        </p:txBody>
      </p:sp>
      <p:sp>
        <p:nvSpPr>
          <p:cNvPr id="12" name="Freeform 5"/>
          <p:cNvSpPr>
            <a:spLocks noEditPoints="1"/>
          </p:cNvSpPr>
          <p:nvPr/>
        </p:nvSpPr>
        <p:spPr>
          <a:xfrm>
            <a:off x="398781" y="1252855"/>
            <a:ext cx="434340" cy="406400"/>
          </a:xfrm>
          <a:custGeom>
            <a:avLst/>
            <a:gdLst/>
            <a:ahLst/>
            <a:cxnLst>
              <a:cxn ang="0">
                <a:pos x="482277" y="85269"/>
              </a:cxn>
              <a:cxn ang="0">
                <a:pos x="457920" y="107195"/>
              </a:cxn>
              <a:cxn ang="0">
                <a:pos x="382412" y="31671"/>
              </a:cxn>
              <a:cxn ang="0">
                <a:pos x="406769" y="9745"/>
              </a:cxn>
              <a:cxn ang="0">
                <a:pos x="435998" y="7308"/>
              </a:cxn>
              <a:cxn ang="0">
                <a:pos x="482277" y="56034"/>
              </a:cxn>
              <a:cxn ang="0">
                <a:pos x="482277" y="85269"/>
              </a:cxn>
              <a:cxn ang="0">
                <a:pos x="280110" y="285042"/>
              </a:cxn>
              <a:cxn ang="0">
                <a:pos x="204602" y="209518"/>
              </a:cxn>
              <a:cxn ang="0">
                <a:pos x="372669" y="43852"/>
              </a:cxn>
              <a:cxn ang="0">
                <a:pos x="448177" y="119376"/>
              </a:cxn>
              <a:cxn ang="0">
                <a:pos x="280110" y="285042"/>
              </a:cxn>
              <a:cxn ang="0">
                <a:pos x="270367" y="294787"/>
              </a:cxn>
              <a:cxn ang="0">
                <a:pos x="163195" y="324022"/>
              </a:cxn>
              <a:cxn ang="0">
                <a:pos x="194859" y="219263"/>
              </a:cxn>
              <a:cxn ang="0">
                <a:pos x="270367" y="294787"/>
              </a:cxn>
              <a:cxn ang="0">
                <a:pos x="94994" y="63342"/>
              </a:cxn>
              <a:cxn ang="0">
                <a:pos x="48714" y="109631"/>
              </a:cxn>
              <a:cxn ang="0">
                <a:pos x="48714" y="394674"/>
              </a:cxn>
              <a:cxn ang="0">
                <a:pos x="94994" y="443399"/>
              </a:cxn>
              <a:cxn ang="0">
                <a:pos x="379976" y="443399"/>
              </a:cxn>
              <a:cxn ang="0">
                <a:pos x="428691" y="394674"/>
              </a:cxn>
              <a:cxn ang="0">
                <a:pos x="428691" y="207082"/>
              </a:cxn>
              <a:cxn ang="0">
                <a:pos x="477406" y="160793"/>
              </a:cxn>
              <a:cxn ang="0">
                <a:pos x="477406" y="411728"/>
              </a:cxn>
              <a:cxn ang="0">
                <a:pos x="397026" y="492125"/>
              </a:cxn>
              <a:cxn ang="0">
                <a:pos x="77943" y="492125"/>
              </a:cxn>
              <a:cxn ang="0">
                <a:pos x="0" y="411728"/>
              </a:cxn>
              <a:cxn ang="0">
                <a:pos x="0" y="97450"/>
              </a:cxn>
              <a:cxn ang="0">
                <a:pos x="77943" y="14617"/>
              </a:cxn>
              <a:cxn ang="0">
                <a:pos x="331261" y="14617"/>
              </a:cxn>
              <a:cxn ang="0">
                <a:pos x="282546" y="63342"/>
              </a:cxn>
              <a:cxn ang="0">
                <a:pos x="94994" y="63342"/>
              </a:cxn>
            </a:cxnLst>
            <a:rect l="0" t="0" r="0" b="0"/>
            <a:pathLst>
              <a:path w="201" h="202">
                <a:moveTo>
                  <a:pt x="198" y="35"/>
                </a:moveTo>
                <a:cubicBezTo>
                  <a:pt x="188" y="44"/>
                  <a:pt x="188" y="44"/>
                  <a:pt x="188" y="44"/>
                </a:cubicBezTo>
                <a:cubicBezTo>
                  <a:pt x="157" y="13"/>
                  <a:pt x="157" y="13"/>
                  <a:pt x="157" y="13"/>
                </a:cubicBezTo>
                <a:cubicBezTo>
                  <a:pt x="167" y="4"/>
                  <a:pt x="167" y="4"/>
                  <a:pt x="167" y="4"/>
                </a:cubicBezTo>
                <a:cubicBezTo>
                  <a:pt x="170" y="0"/>
                  <a:pt x="175" y="0"/>
                  <a:pt x="179" y="3"/>
                </a:cubicBezTo>
                <a:cubicBezTo>
                  <a:pt x="198" y="23"/>
                  <a:pt x="198" y="23"/>
                  <a:pt x="198" y="23"/>
                </a:cubicBezTo>
                <a:cubicBezTo>
                  <a:pt x="201" y="26"/>
                  <a:pt x="201" y="31"/>
                  <a:pt x="198" y="35"/>
                </a:cubicBezTo>
                <a:close/>
                <a:moveTo>
                  <a:pt x="115" y="117"/>
                </a:moveTo>
                <a:cubicBezTo>
                  <a:pt x="84" y="86"/>
                  <a:pt x="84" y="86"/>
                  <a:pt x="84" y="86"/>
                </a:cubicBezTo>
                <a:cubicBezTo>
                  <a:pt x="153" y="18"/>
                  <a:pt x="153" y="18"/>
                  <a:pt x="153" y="18"/>
                </a:cubicBezTo>
                <a:cubicBezTo>
                  <a:pt x="184" y="49"/>
                  <a:pt x="184" y="49"/>
                  <a:pt x="184" y="49"/>
                </a:cubicBezTo>
                <a:lnTo>
                  <a:pt x="115" y="117"/>
                </a:lnTo>
                <a:close/>
                <a:moveTo>
                  <a:pt x="111" y="121"/>
                </a:moveTo>
                <a:cubicBezTo>
                  <a:pt x="67" y="133"/>
                  <a:pt x="67" y="133"/>
                  <a:pt x="67" y="133"/>
                </a:cubicBezTo>
                <a:cubicBezTo>
                  <a:pt x="80" y="90"/>
                  <a:pt x="80" y="90"/>
                  <a:pt x="80" y="90"/>
                </a:cubicBezTo>
                <a:lnTo>
                  <a:pt x="111" y="121"/>
                </a:lnTo>
                <a:close/>
                <a:moveTo>
                  <a:pt x="39" y="26"/>
                </a:moveTo>
                <a:cubicBezTo>
                  <a:pt x="28" y="26"/>
                  <a:pt x="20" y="34"/>
                  <a:pt x="20" y="45"/>
                </a:cubicBezTo>
                <a:cubicBezTo>
                  <a:pt x="20" y="162"/>
                  <a:pt x="20" y="162"/>
                  <a:pt x="20" y="162"/>
                </a:cubicBezTo>
                <a:cubicBezTo>
                  <a:pt x="20" y="173"/>
                  <a:pt x="28" y="182"/>
                  <a:pt x="39" y="182"/>
                </a:cubicBezTo>
                <a:cubicBezTo>
                  <a:pt x="156" y="182"/>
                  <a:pt x="156" y="182"/>
                  <a:pt x="156" y="182"/>
                </a:cubicBezTo>
                <a:cubicBezTo>
                  <a:pt x="167" y="182"/>
                  <a:pt x="176" y="173"/>
                  <a:pt x="176" y="162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196" y="66"/>
                  <a:pt x="196" y="66"/>
                  <a:pt x="196" y="66"/>
                </a:cubicBezTo>
                <a:cubicBezTo>
                  <a:pt x="196" y="169"/>
                  <a:pt x="196" y="169"/>
                  <a:pt x="196" y="169"/>
                </a:cubicBezTo>
                <a:cubicBezTo>
                  <a:pt x="196" y="187"/>
                  <a:pt x="181" y="202"/>
                  <a:pt x="163" y="202"/>
                </a:cubicBezTo>
                <a:cubicBezTo>
                  <a:pt x="32" y="202"/>
                  <a:pt x="32" y="202"/>
                  <a:pt x="32" y="202"/>
                </a:cubicBezTo>
                <a:cubicBezTo>
                  <a:pt x="14" y="202"/>
                  <a:pt x="0" y="187"/>
                  <a:pt x="0" y="169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22"/>
                  <a:pt x="14" y="6"/>
                  <a:pt x="32" y="6"/>
                </a:cubicBezTo>
                <a:cubicBezTo>
                  <a:pt x="136" y="6"/>
                  <a:pt x="136" y="6"/>
                  <a:pt x="136" y="6"/>
                </a:cubicBezTo>
                <a:cubicBezTo>
                  <a:pt x="116" y="26"/>
                  <a:pt x="116" y="26"/>
                  <a:pt x="116" y="26"/>
                </a:cubicBezTo>
                <a:lnTo>
                  <a:pt x="39" y="26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60120" y="1202056"/>
            <a:ext cx="3408680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活动一</a:t>
            </a:r>
            <a:r>
              <a:rPr lang="en-US" altLang="zh-CN" sz="2800"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:</a:t>
            </a:r>
            <a:r>
              <a:rPr lang="zh-CN" altLang="en-US" sz="2800"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李媛的故事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03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81710" y="172086"/>
            <a:ext cx="4364991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 dirty="0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正面案例，树榜样力量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63856" y="848996"/>
            <a:ext cx="11459845" cy="39703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914400" fontAlgn="auto">
              <a:lnSpc>
                <a:spcPct val="350000"/>
              </a:lnSpc>
              <a:spcBef>
                <a:spcPts val="0"/>
              </a:spcBef>
              <a:spcAft>
                <a:spcPts val="0"/>
              </a:spcAft>
              <a:extLst>
                <a:ext uri="{35155182-B16C-46BC-9424-99874614C6A1}">
                  <wpsdc:indentchars xmlns:wpsdc="http://www.wps.cn/officeDocument/2017/drawingmlCustomData" xmlns="" val="200" checksum="797548545"/>
                </a:ext>
              </a:extLst>
            </a:pPr>
            <a:r>
              <a:rPr lang="zh-CN" altLang="en-US" sz="3600" dirty="0"/>
              <a:t>你身边有像李媛这样的人吗？你的生活中有说话算数的人吗</a:t>
            </a:r>
            <a:r>
              <a:rPr lang="zh-CN" altLang="en-US" sz="3600" dirty="0">
                <a:sym typeface="+mn-ea"/>
              </a:rPr>
              <a:t>？</a:t>
            </a:r>
            <a:r>
              <a:rPr lang="zh-CN" altLang="en-US" sz="3600" dirty="0"/>
              <a:t>跟大家讲讲他们的故事吧！</a:t>
            </a:r>
          </a:p>
        </p:txBody>
      </p:sp>
      <p:pic>
        <p:nvPicPr>
          <p:cNvPr id="9" name="图片 8" descr="0e247c14332c260b1544845bef71f3c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857" b="11505"/>
          <a:stretch>
            <a:fillRect/>
          </a:stretch>
        </p:blipFill>
        <p:spPr>
          <a:xfrm>
            <a:off x="9041766" y="4570732"/>
            <a:ext cx="2781300" cy="210375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4526280" y="5232400"/>
            <a:ext cx="313944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/>
            <a:r>
              <a:rPr lang="zh-CN" altLang="en-US" sz="3600">
                <a:solidFill>
                  <a:srgbClr val="FF0000"/>
                </a:solidFill>
                <a:latin typeface="幼圆" panose="02010509060101010101" charset="-122"/>
                <a:ea typeface="幼圆" panose="02010509060101010101" charset="-122"/>
              </a:rPr>
              <a:t>受人敬佩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175,&quot;width&quot;:7470}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483</Words>
  <Application>Microsoft Office PowerPoint</Application>
  <PresentationFormat>宽屏</PresentationFormat>
  <Paragraphs>69</Paragraphs>
  <Slides>14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6" baseType="lpstr">
      <vt:lpstr>Meiryo</vt:lpstr>
      <vt:lpstr>黑体</vt:lpstr>
      <vt:lpstr>楷体</vt:lpstr>
      <vt:lpstr>宋体</vt:lpstr>
      <vt:lpstr>微软雅黑</vt:lpstr>
      <vt:lpstr>幼圆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94</cp:revision>
  <dcterms:created xsi:type="dcterms:W3CDTF">2020-05-18T00:36:00Z</dcterms:created>
  <dcterms:modified xsi:type="dcterms:W3CDTF">2022-04-27T04:14:39Z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