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4" r:id="rId1"/>
    <p:sldMasterId id="2147483733" r:id="rId2"/>
    <p:sldMasterId id="2147483737" r:id="rId3"/>
  </p:sldMasterIdLst>
  <p:notesMasterIdLst>
    <p:notesMasterId r:id="rId20"/>
  </p:notesMasterIdLst>
  <p:sldIdLst>
    <p:sldId id="314" r:id="rId4"/>
    <p:sldId id="290" r:id="rId5"/>
    <p:sldId id="311" r:id="rId6"/>
    <p:sldId id="293" r:id="rId7"/>
    <p:sldId id="310" r:id="rId8"/>
    <p:sldId id="315" r:id="rId9"/>
    <p:sldId id="300" r:id="rId10"/>
    <p:sldId id="301" r:id="rId11"/>
    <p:sldId id="302" r:id="rId12"/>
    <p:sldId id="303" r:id="rId13"/>
    <p:sldId id="312" r:id="rId14"/>
    <p:sldId id="305" r:id="rId15"/>
    <p:sldId id="306" r:id="rId16"/>
    <p:sldId id="307" r:id="rId17"/>
    <p:sldId id="289" r:id="rId18"/>
    <p:sldId id="316" r:id="rId1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BA9BA"/>
    <a:srgbClr val="EF91C0"/>
    <a:srgbClr val="3B4558"/>
    <a:srgbClr val="E97071"/>
    <a:srgbClr val="2A2A2C"/>
    <a:srgbClr val="F5B691"/>
    <a:srgbClr val="3F4252"/>
    <a:srgbClr val="4290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charset="0"/>
              <a:buNone/>
              <a:defRPr kumimoji="1" sz="1200">
                <a:latin typeface="Arial" charset="0"/>
                <a:ea typeface="宋体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charset="0"/>
              <a:buNone/>
              <a:defRPr kumimoji="1" sz="1200">
                <a:latin typeface="Arial" charset="0"/>
                <a:ea typeface="宋体" charset="0"/>
              </a:defRPr>
            </a:lvl1pPr>
          </a:lstStyle>
          <a:p>
            <a:pPr>
              <a:defRPr/>
            </a:pPr>
            <a:fld id="{FD799228-68BB-420B-83F7-3782182D16FA}" type="datetimeFigureOut">
              <a:rPr lang="zh-CN" altLang="en-US"/>
              <a:pPr>
                <a:defRPr/>
              </a:pPr>
              <a:t>2022/4/26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二级</a:t>
            </a:r>
          </a:p>
          <a:p>
            <a:pPr lvl="2"/>
            <a:r>
              <a:rPr lang="zh-CN" altLang="en-US" noProof="0"/>
              <a:t>三级</a:t>
            </a:r>
          </a:p>
          <a:p>
            <a:pPr lvl="3"/>
            <a:r>
              <a:rPr lang="zh-CN" altLang="en-US" noProof="0"/>
              <a:t>四级</a:t>
            </a:r>
          </a:p>
          <a:p>
            <a:pPr lvl="4"/>
            <a:r>
              <a:rPr lang="zh-CN" altLang="en-US" noProof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charset="0"/>
              <a:buNone/>
              <a:defRPr kumimoji="1" sz="1200">
                <a:latin typeface="Arial" charset="0"/>
                <a:ea typeface="宋体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kumimoji="1"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F8018DFB-EE4D-4F57-B460-21D25715CC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1105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04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6BBC356D-80B7-45B7-8B88-C13750F665B4}" type="slidenum">
              <a:rPr lang="zh-CN" altLang="en-US">
                <a:solidFill>
                  <a:srgbClr val="000000"/>
                </a:solidFill>
              </a:rPr>
              <a:pPr/>
              <a:t>1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5285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291CCDAF-B7F2-40AA-9974-A1E121D0450D}" type="slidenum">
              <a:rPr lang="zh-CN" altLang="en-US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32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3072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0EEE1C6B-530F-4BEF-92BD-352D24AAD793}" type="slidenum">
              <a:rPr lang="zh-CN" altLang="en-US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0483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317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B6DFE867-A1B7-4A19-8D6D-39B53EEDF161}" type="slidenum">
              <a:rPr lang="zh-CN" altLang="en-US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759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3277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6CA9FF05-AD80-4B6F-9B42-00402F1537F5}" type="slidenum">
              <a:rPr lang="zh-CN" altLang="en-US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1226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3379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B24BD91A-6BA9-4D11-8417-D5B53CF6936C}" type="slidenum">
              <a:rPr lang="zh-CN" altLang="en-US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0081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358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F2189BEC-C5E0-4D11-9A75-6F238BCEFA72}" type="slidenum">
              <a:rPr lang="zh-CN" altLang="en-US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1609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5581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15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D244B3A2-1145-4C2C-8991-D25A53857639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240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253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56C7A77B-8007-4186-9E81-74EF7C1DC3D4}" type="slidenum">
              <a:rPr lang="zh-CN" altLang="en-US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754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35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650F1DFB-7E27-45E6-B822-8A582D1548E5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370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458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47220CD8-ADEE-4A6B-9605-4D0A5ACC1856}" type="slidenum">
              <a:rPr lang="zh-CN" altLang="en-US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953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560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D93355D4-6DF2-4120-9A1B-79F594C6D502}" type="slidenum">
              <a:rPr lang="zh-CN" altLang="en-US">
                <a:solidFill>
                  <a:srgbClr val="000000"/>
                </a:solidFill>
              </a:rPr>
              <a:pPr/>
              <a:t>6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729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662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6CED5C6F-22DF-481C-B269-E1CAD9EF81D4}" type="slidenum">
              <a:rPr lang="zh-CN" altLang="en-US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134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BCB32624-546A-46C0-AC4E-DE416B181ACE}" type="slidenum">
              <a:rPr lang="zh-CN" altLang="en-US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898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fld id="{A0C21CC3-5977-4B60-83C4-F37DC217AC94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0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90CF4-9165-4969-8BD3-45513E8EBBA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9794406"/>
      </p:ext>
    </p:extLst>
  </p:cSld>
  <p:clrMapOvr>
    <a:masterClrMapping/>
  </p:clrMapOvr>
  <p:transition spd="slow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2022/4/26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99327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65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367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258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5954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769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637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262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717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54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3433F-4EF3-43DE-B100-372BCC60C1C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4182289"/>
      </p:ext>
    </p:extLst>
  </p:cSld>
  <p:clrMapOvr>
    <a:masterClrMapping/>
  </p:clrMapOvr>
  <p:transition spd="slow" advTm="300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60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4624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517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2167" y="609600"/>
            <a:ext cx="11387667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02167" y="1905001"/>
            <a:ext cx="11387667" cy="4194175"/>
          </a:xfrm>
        </p:spPr>
        <p:txBody>
          <a:bodyPr rtlCol="0">
            <a:normAutofit/>
          </a:bodyPr>
          <a:lstStyle/>
          <a:p>
            <a:pPr lvl="0"/>
            <a:endParaRPr lang="zh-CN" alt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3D806-DB1B-423B-AA2F-4AAF6829BD1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6017970"/>
      </p:ext>
    </p:extLst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31680-8ABF-49CC-83CD-8EB71EC45DF5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0663757"/>
      </p:ext>
    </p:extLst>
  </p:cSld>
  <p:clrMapOvr>
    <a:masterClrMapping/>
  </p:clrMapOvr>
  <p:transition spd="slow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31680-8ABF-49CC-83CD-8EB71EC45DF5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8624143"/>
      </p:ext>
    </p:extLst>
  </p:cSld>
  <p:clrMapOvr>
    <a:masterClrMapping/>
  </p:clrMapOvr>
  <p:transition spd="slow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31680-8ABF-49CC-83CD-8EB71EC45DF5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56334697"/>
      </p:ext>
    </p:extLst>
  </p:cSld>
  <p:clrMapOvr>
    <a:masterClrMapping/>
  </p:clrMapOvr>
  <p:transition spd="slow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31680-8ABF-49CC-83CD-8EB71EC45DF5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467545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1146741061"/>
      </p:ext>
    </p:extLst>
  </p:cSld>
  <p:clrMapOvr>
    <a:masterClrMapping/>
  </p:clrMapOvr>
  <p:transition spd="slow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31680-8ABF-49CC-83CD-8EB71EC45DF5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9059869"/>
      </p:ext>
    </p:extLst>
  </p:cSld>
  <p:clrMapOvr>
    <a:masterClrMapping/>
  </p:clrMapOvr>
  <p:transition spd="slow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2022/4/26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7095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宋体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宋体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 smtClean="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60A31680-8ABF-49CC-83CD-8EB71EC45DF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</p:sldLayoutIdLst>
  <p:transition spd="slow" advTm="3000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75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4453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7" name="组合 6"/>
          <p:cNvGrpSpPr>
            <a:grpSpLocks/>
          </p:cNvGrpSpPr>
          <p:nvPr/>
        </p:nvGrpSpPr>
        <p:grpSpPr bwMode="auto">
          <a:xfrm>
            <a:off x="-25400" y="1557338"/>
            <a:ext cx="10009188" cy="2892425"/>
            <a:chOff x="-24680" y="1556793"/>
            <a:chExt cx="10009113" cy="2893202"/>
          </a:xfrm>
        </p:grpSpPr>
        <p:sp>
          <p:nvSpPr>
            <p:cNvPr id="44" name="矩形 23"/>
            <p:cNvSpPr/>
            <p:nvPr/>
          </p:nvSpPr>
          <p:spPr>
            <a:xfrm rot="5400000" flipH="1">
              <a:off x="3533275" y="-2001162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1748" name="TextBox 7"/>
          <p:cNvSpPr>
            <a:spLocks noChangeArrowheads="1"/>
          </p:cNvSpPr>
          <p:nvPr/>
        </p:nvSpPr>
        <p:spPr bwMode="auto">
          <a:xfrm>
            <a:off x="192088" y="2535238"/>
            <a:ext cx="8207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6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医学通用模板</a:t>
            </a:r>
            <a:r>
              <a:rPr lang="en-US" altLang="zh-CN" sz="6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-</a:t>
            </a:r>
            <a:r>
              <a:rPr lang="zh-CN" altLang="en-US" sz="6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病例分析</a:t>
            </a:r>
          </a:p>
        </p:txBody>
      </p:sp>
      <p:grpSp>
        <p:nvGrpSpPr>
          <p:cNvPr id="31749" name="组合 47"/>
          <p:cNvGrpSpPr>
            <a:grpSpLocks/>
          </p:cNvGrpSpPr>
          <p:nvPr/>
        </p:nvGrpSpPr>
        <p:grpSpPr bwMode="auto">
          <a:xfrm>
            <a:off x="-25400" y="4868863"/>
            <a:ext cx="3241675" cy="947737"/>
            <a:chOff x="-24680" y="1556793"/>
            <a:chExt cx="10009113" cy="2893202"/>
          </a:xfrm>
        </p:grpSpPr>
        <p:sp>
          <p:nvSpPr>
            <p:cNvPr id="49" name="矩形 23"/>
            <p:cNvSpPr/>
            <p:nvPr/>
          </p:nvSpPr>
          <p:spPr>
            <a:xfrm rot="5400000" flipH="1">
              <a:off x="3533276" y="-2001163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1750" name="TextBox 7"/>
          <p:cNvSpPr>
            <a:spLocks noChangeArrowheads="1"/>
          </p:cNvSpPr>
          <p:nvPr/>
        </p:nvSpPr>
        <p:spPr bwMode="auto">
          <a:xfrm>
            <a:off x="119360" y="5135900"/>
            <a:ext cx="28082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分享人</a:t>
            </a:r>
            <a:r>
              <a:rPr lang="zh-CN" altLang="en-US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lang="zh-CN" altLang="en-US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优品</a:t>
            </a:r>
            <a:r>
              <a:rPr lang="en-US" altLang="zh-CN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PA_任意多边形 38"/>
          <p:cNvSpPr/>
          <p:nvPr/>
        </p:nvSpPr>
        <p:spPr bwMode="auto">
          <a:xfrm>
            <a:off x="10982325" y="5532438"/>
            <a:ext cx="1008063" cy="1035050"/>
          </a:xfrm>
          <a:custGeom>
            <a:avLst/>
            <a:gdLst>
              <a:gd name="connsiteX0" fmla="*/ 261540 w 464338"/>
              <a:gd name="connsiteY0" fmla="*/ 246856 h 450850"/>
              <a:gd name="connsiteX1" fmla="*/ 290512 w 464338"/>
              <a:gd name="connsiteY1" fmla="*/ 276225 h 450850"/>
              <a:gd name="connsiteX2" fmla="*/ 261540 w 464338"/>
              <a:gd name="connsiteY2" fmla="*/ 305592 h 450850"/>
              <a:gd name="connsiteX3" fmla="*/ 232568 w 464338"/>
              <a:gd name="connsiteY3" fmla="*/ 276225 h 450850"/>
              <a:gd name="connsiteX4" fmla="*/ 261540 w 464338"/>
              <a:gd name="connsiteY4" fmla="*/ 246856 h 450850"/>
              <a:gd name="connsiteX5" fmla="*/ 419120 w 464338"/>
              <a:gd name="connsiteY5" fmla="*/ 213403 h 450850"/>
              <a:gd name="connsiteX6" fmla="*/ 418654 w 464338"/>
              <a:gd name="connsiteY6" fmla="*/ 214300 h 450850"/>
              <a:gd name="connsiteX7" fmla="*/ 415019 w 464338"/>
              <a:gd name="connsiteY7" fmla="*/ 221000 h 450850"/>
              <a:gd name="connsiteX8" fmla="*/ 391786 w 464338"/>
              <a:gd name="connsiteY8" fmla="*/ 232689 h 450850"/>
              <a:gd name="connsiteX9" fmla="*/ 261191 w 464338"/>
              <a:gd name="connsiteY9" fmla="*/ 232689 h 450850"/>
              <a:gd name="connsiteX10" fmla="*/ 217652 w 464338"/>
              <a:gd name="connsiteY10" fmla="*/ 276313 h 450850"/>
              <a:gd name="connsiteX11" fmla="*/ 261191 w 464338"/>
              <a:gd name="connsiteY11" fmla="*/ 319958 h 450850"/>
              <a:gd name="connsiteX12" fmla="*/ 410319 w 464338"/>
              <a:gd name="connsiteY12" fmla="*/ 319958 h 450850"/>
              <a:gd name="connsiteX13" fmla="*/ 435303 w 464338"/>
              <a:gd name="connsiteY13" fmla="*/ 261765 h 450850"/>
              <a:gd name="connsiteX14" fmla="*/ 419120 w 464338"/>
              <a:gd name="connsiteY14" fmla="*/ 213403 h 450850"/>
              <a:gd name="connsiteX15" fmla="*/ 29019 w 464338"/>
              <a:gd name="connsiteY15" fmla="*/ 141642 h 450850"/>
              <a:gd name="connsiteX16" fmla="*/ 29019 w 464338"/>
              <a:gd name="connsiteY16" fmla="*/ 370845 h 450850"/>
              <a:gd name="connsiteX17" fmla="*/ 79807 w 464338"/>
              <a:gd name="connsiteY17" fmla="*/ 421754 h 450850"/>
              <a:gd name="connsiteX18" fmla="*/ 340998 w 464338"/>
              <a:gd name="connsiteY18" fmla="*/ 421754 h 450850"/>
              <a:gd name="connsiteX19" fmla="*/ 391786 w 464338"/>
              <a:gd name="connsiteY19" fmla="*/ 370845 h 450850"/>
              <a:gd name="connsiteX20" fmla="*/ 391786 w 464338"/>
              <a:gd name="connsiteY20" fmla="*/ 349033 h 450850"/>
              <a:gd name="connsiteX21" fmla="*/ 261191 w 464338"/>
              <a:gd name="connsiteY21" fmla="*/ 349033 h 450850"/>
              <a:gd name="connsiteX22" fmla="*/ 188633 w 464338"/>
              <a:gd name="connsiteY22" fmla="*/ 276313 h 450850"/>
              <a:gd name="connsiteX23" fmla="*/ 261191 w 464338"/>
              <a:gd name="connsiteY23" fmla="*/ 203592 h 450850"/>
              <a:gd name="connsiteX24" fmla="*/ 391786 w 464338"/>
              <a:gd name="connsiteY24" fmla="*/ 203592 h 450850"/>
              <a:gd name="connsiteX25" fmla="*/ 391786 w 464338"/>
              <a:gd name="connsiteY25" fmla="*/ 174517 h 450850"/>
              <a:gd name="connsiteX26" fmla="*/ 377266 w 464338"/>
              <a:gd name="connsiteY26" fmla="*/ 159969 h 450850"/>
              <a:gd name="connsiteX27" fmla="*/ 319228 w 464338"/>
              <a:gd name="connsiteY27" fmla="*/ 159969 h 450850"/>
              <a:gd name="connsiteX28" fmla="*/ 79807 w 464338"/>
              <a:gd name="connsiteY28" fmla="*/ 159969 h 450850"/>
              <a:gd name="connsiteX29" fmla="*/ 29019 w 464338"/>
              <a:gd name="connsiteY29" fmla="*/ 141642 h 450850"/>
              <a:gd name="connsiteX30" fmla="*/ 58016 w 464338"/>
              <a:gd name="connsiteY30" fmla="*/ 116345 h 450850"/>
              <a:gd name="connsiteX31" fmla="*/ 58016 w 464338"/>
              <a:gd name="connsiteY31" fmla="*/ 125800 h 450850"/>
              <a:gd name="connsiteX32" fmla="*/ 79807 w 464338"/>
              <a:gd name="connsiteY32" fmla="*/ 130872 h 450850"/>
              <a:gd name="connsiteX33" fmla="*/ 319228 w 464338"/>
              <a:gd name="connsiteY33" fmla="*/ 130872 h 450850"/>
              <a:gd name="connsiteX34" fmla="*/ 362745 w 464338"/>
              <a:gd name="connsiteY34" fmla="*/ 130872 h 450850"/>
              <a:gd name="connsiteX35" fmla="*/ 362745 w 464338"/>
              <a:gd name="connsiteY35" fmla="*/ 116345 h 450850"/>
              <a:gd name="connsiteX36" fmla="*/ 58016 w 464338"/>
              <a:gd name="connsiteY36" fmla="*/ 116345 h 450850"/>
              <a:gd name="connsiteX37" fmla="*/ 58016 w 464338"/>
              <a:gd name="connsiteY37" fmla="*/ 87248 h 450850"/>
              <a:gd name="connsiteX38" fmla="*/ 58016 w 464338"/>
              <a:gd name="connsiteY38" fmla="*/ 101796 h 450850"/>
              <a:gd name="connsiteX39" fmla="*/ 362745 w 464338"/>
              <a:gd name="connsiteY39" fmla="*/ 101796 h 450850"/>
              <a:gd name="connsiteX40" fmla="*/ 362745 w 464338"/>
              <a:gd name="connsiteY40" fmla="*/ 87248 h 450850"/>
              <a:gd name="connsiteX41" fmla="*/ 58016 w 464338"/>
              <a:gd name="connsiteY41" fmla="*/ 58172 h 450850"/>
              <a:gd name="connsiteX42" fmla="*/ 58016 w 464338"/>
              <a:gd name="connsiteY42" fmla="*/ 72700 h 450850"/>
              <a:gd name="connsiteX43" fmla="*/ 362745 w 464338"/>
              <a:gd name="connsiteY43" fmla="*/ 72700 h 450850"/>
              <a:gd name="connsiteX44" fmla="*/ 362745 w 464338"/>
              <a:gd name="connsiteY44" fmla="*/ 58172 h 450850"/>
              <a:gd name="connsiteX45" fmla="*/ 79807 w 464338"/>
              <a:gd name="connsiteY45" fmla="*/ 29076 h 450850"/>
              <a:gd name="connsiteX46" fmla="*/ 29019 w 464338"/>
              <a:gd name="connsiteY46" fmla="*/ 79984 h 450850"/>
              <a:gd name="connsiteX47" fmla="*/ 43517 w 464338"/>
              <a:gd name="connsiteY47" fmla="*/ 115510 h 450850"/>
              <a:gd name="connsiteX48" fmla="*/ 43517 w 464338"/>
              <a:gd name="connsiteY48" fmla="*/ 87248 h 450850"/>
              <a:gd name="connsiteX49" fmla="*/ 43517 w 464338"/>
              <a:gd name="connsiteY49" fmla="*/ 58172 h 450850"/>
              <a:gd name="connsiteX50" fmla="*/ 58016 w 464338"/>
              <a:gd name="connsiteY50" fmla="*/ 43624 h 450850"/>
              <a:gd name="connsiteX51" fmla="*/ 362745 w 464338"/>
              <a:gd name="connsiteY51" fmla="*/ 43624 h 450850"/>
              <a:gd name="connsiteX52" fmla="*/ 377266 w 464338"/>
              <a:gd name="connsiteY52" fmla="*/ 58172 h 450850"/>
              <a:gd name="connsiteX53" fmla="*/ 377266 w 464338"/>
              <a:gd name="connsiteY53" fmla="*/ 87248 h 450850"/>
              <a:gd name="connsiteX54" fmla="*/ 377266 w 464338"/>
              <a:gd name="connsiteY54" fmla="*/ 116345 h 450850"/>
              <a:gd name="connsiteX55" fmla="*/ 377266 w 464338"/>
              <a:gd name="connsiteY55" fmla="*/ 130872 h 450850"/>
              <a:gd name="connsiteX56" fmla="*/ 391786 w 464338"/>
              <a:gd name="connsiteY56" fmla="*/ 133544 h 450850"/>
              <a:gd name="connsiteX57" fmla="*/ 391786 w 464338"/>
              <a:gd name="connsiteY57" fmla="*/ 87248 h 450850"/>
              <a:gd name="connsiteX58" fmla="*/ 391786 w 464338"/>
              <a:gd name="connsiteY58" fmla="*/ 79984 h 450850"/>
              <a:gd name="connsiteX59" fmla="*/ 391786 w 464338"/>
              <a:gd name="connsiteY59" fmla="*/ 43624 h 450850"/>
              <a:gd name="connsiteX60" fmla="*/ 377266 w 464338"/>
              <a:gd name="connsiteY60" fmla="*/ 29076 h 450850"/>
              <a:gd name="connsiteX61" fmla="*/ 319228 w 464338"/>
              <a:gd name="connsiteY61" fmla="*/ 29076 h 450850"/>
              <a:gd name="connsiteX62" fmla="*/ 79807 w 464338"/>
              <a:gd name="connsiteY62" fmla="*/ 0 h 450850"/>
              <a:gd name="connsiteX63" fmla="*/ 319228 w 464338"/>
              <a:gd name="connsiteY63" fmla="*/ 0 h 450850"/>
              <a:gd name="connsiteX64" fmla="*/ 377266 w 464338"/>
              <a:gd name="connsiteY64" fmla="*/ 0 h 450850"/>
              <a:gd name="connsiteX65" fmla="*/ 420805 w 464338"/>
              <a:gd name="connsiteY65" fmla="*/ 43624 h 450850"/>
              <a:gd name="connsiteX66" fmla="*/ 420805 w 464338"/>
              <a:gd name="connsiteY66" fmla="*/ 79984 h 450850"/>
              <a:gd name="connsiteX67" fmla="*/ 420805 w 464338"/>
              <a:gd name="connsiteY67" fmla="*/ 87248 h 450850"/>
              <a:gd name="connsiteX68" fmla="*/ 420805 w 464338"/>
              <a:gd name="connsiteY68" fmla="*/ 174517 h 450850"/>
              <a:gd name="connsiteX69" fmla="*/ 420827 w 464338"/>
              <a:gd name="connsiteY69" fmla="*/ 174517 h 450850"/>
              <a:gd name="connsiteX70" fmla="*/ 420827 w 464338"/>
              <a:gd name="connsiteY70" fmla="*/ 349033 h 450850"/>
              <a:gd name="connsiteX71" fmla="*/ 420805 w 464338"/>
              <a:gd name="connsiteY71" fmla="*/ 349033 h 450850"/>
              <a:gd name="connsiteX72" fmla="*/ 420805 w 464338"/>
              <a:gd name="connsiteY72" fmla="*/ 370845 h 450850"/>
              <a:gd name="connsiteX73" fmla="*/ 340998 w 464338"/>
              <a:gd name="connsiteY73" fmla="*/ 450850 h 450850"/>
              <a:gd name="connsiteX74" fmla="*/ 79807 w 464338"/>
              <a:gd name="connsiteY74" fmla="*/ 450850 h 450850"/>
              <a:gd name="connsiteX75" fmla="*/ 0 w 464338"/>
              <a:gd name="connsiteY75" fmla="*/ 370845 h 450850"/>
              <a:gd name="connsiteX76" fmla="*/ 0 w 464338"/>
              <a:gd name="connsiteY76" fmla="*/ 79984 h 450850"/>
              <a:gd name="connsiteX77" fmla="*/ 79807 w 464338"/>
              <a:gd name="connsiteY77" fmla="*/ 0 h 45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64338" h="450850">
                <a:moveTo>
                  <a:pt x="261540" y="246856"/>
                </a:moveTo>
                <a:cubicBezTo>
                  <a:pt x="277531" y="246856"/>
                  <a:pt x="290512" y="260021"/>
                  <a:pt x="290512" y="276225"/>
                </a:cubicBezTo>
                <a:cubicBezTo>
                  <a:pt x="290512" y="292427"/>
                  <a:pt x="277531" y="305592"/>
                  <a:pt x="261540" y="305592"/>
                </a:cubicBezTo>
                <a:cubicBezTo>
                  <a:pt x="245546" y="305592"/>
                  <a:pt x="232568" y="292427"/>
                  <a:pt x="232568" y="276225"/>
                </a:cubicBezTo>
                <a:cubicBezTo>
                  <a:pt x="232568" y="260021"/>
                  <a:pt x="245546" y="246856"/>
                  <a:pt x="261540" y="246856"/>
                </a:cubicBezTo>
                <a:close/>
                <a:moveTo>
                  <a:pt x="419120" y="213403"/>
                </a:moveTo>
                <a:cubicBezTo>
                  <a:pt x="419009" y="213716"/>
                  <a:pt x="418765" y="213966"/>
                  <a:pt x="418654" y="214300"/>
                </a:cubicBezTo>
                <a:cubicBezTo>
                  <a:pt x="417701" y="216680"/>
                  <a:pt x="416526" y="218976"/>
                  <a:pt x="415019" y="221000"/>
                </a:cubicBezTo>
                <a:cubicBezTo>
                  <a:pt x="409610" y="228222"/>
                  <a:pt x="400742" y="232564"/>
                  <a:pt x="391786" y="232689"/>
                </a:cubicBezTo>
                <a:lnTo>
                  <a:pt x="261191" y="232689"/>
                </a:lnTo>
                <a:cubicBezTo>
                  <a:pt x="237182" y="232689"/>
                  <a:pt x="217652" y="252268"/>
                  <a:pt x="217652" y="276313"/>
                </a:cubicBezTo>
                <a:cubicBezTo>
                  <a:pt x="217652" y="300379"/>
                  <a:pt x="237182" y="319958"/>
                  <a:pt x="261191" y="319958"/>
                </a:cubicBezTo>
                <a:lnTo>
                  <a:pt x="410319" y="319958"/>
                </a:lnTo>
                <a:cubicBezTo>
                  <a:pt x="426303" y="304888"/>
                  <a:pt x="435303" y="284140"/>
                  <a:pt x="435303" y="261765"/>
                </a:cubicBezTo>
                <a:cubicBezTo>
                  <a:pt x="435303" y="243918"/>
                  <a:pt x="429561" y="227095"/>
                  <a:pt x="419120" y="213403"/>
                </a:cubicBezTo>
                <a:close/>
                <a:moveTo>
                  <a:pt x="29019" y="141642"/>
                </a:moveTo>
                <a:lnTo>
                  <a:pt x="29019" y="370845"/>
                </a:lnTo>
                <a:cubicBezTo>
                  <a:pt x="29019" y="398961"/>
                  <a:pt x="51742" y="421754"/>
                  <a:pt x="79807" y="421754"/>
                </a:cubicBezTo>
                <a:lnTo>
                  <a:pt x="340998" y="421754"/>
                </a:lnTo>
                <a:cubicBezTo>
                  <a:pt x="369041" y="421754"/>
                  <a:pt x="391786" y="398961"/>
                  <a:pt x="391786" y="370845"/>
                </a:cubicBezTo>
                <a:cubicBezTo>
                  <a:pt x="391786" y="370845"/>
                  <a:pt x="391786" y="349033"/>
                  <a:pt x="391786" y="349033"/>
                </a:cubicBezTo>
                <a:lnTo>
                  <a:pt x="261191" y="349033"/>
                </a:lnTo>
                <a:cubicBezTo>
                  <a:pt x="221110" y="349033"/>
                  <a:pt x="188633" y="316493"/>
                  <a:pt x="188633" y="276313"/>
                </a:cubicBezTo>
                <a:cubicBezTo>
                  <a:pt x="188633" y="236154"/>
                  <a:pt x="221110" y="203592"/>
                  <a:pt x="261191" y="203592"/>
                </a:cubicBezTo>
                <a:lnTo>
                  <a:pt x="391786" y="203592"/>
                </a:lnTo>
                <a:lnTo>
                  <a:pt x="391786" y="174517"/>
                </a:lnTo>
                <a:cubicBezTo>
                  <a:pt x="391786" y="166481"/>
                  <a:pt x="385269" y="159969"/>
                  <a:pt x="377266" y="159969"/>
                </a:cubicBezTo>
                <a:lnTo>
                  <a:pt x="319228" y="159969"/>
                </a:lnTo>
                <a:lnTo>
                  <a:pt x="79807" y="159969"/>
                </a:lnTo>
                <a:cubicBezTo>
                  <a:pt x="60521" y="159969"/>
                  <a:pt x="42808" y="153081"/>
                  <a:pt x="29019" y="141642"/>
                </a:cubicBezTo>
                <a:close/>
                <a:moveTo>
                  <a:pt x="58016" y="116345"/>
                </a:moveTo>
                <a:lnTo>
                  <a:pt x="58016" y="125800"/>
                </a:lnTo>
                <a:cubicBezTo>
                  <a:pt x="64644" y="128973"/>
                  <a:pt x="71960" y="130872"/>
                  <a:pt x="79807" y="130872"/>
                </a:cubicBezTo>
                <a:lnTo>
                  <a:pt x="319228" y="130872"/>
                </a:lnTo>
                <a:lnTo>
                  <a:pt x="362745" y="130872"/>
                </a:lnTo>
                <a:lnTo>
                  <a:pt x="362745" y="116345"/>
                </a:lnTo>
                <a:cubicBezTo>
                  <a:pt x="362745" y="116345"/>
                  <a:pt x="58016" y="116345"/>
                  <a:pt x="58016" y="116345"/>
                </a:cubicBezTo>
                <a:close/>
                <a:moveTo>
                  <a:pt x="58016" y="87248"/>
                </a:moveTo>
                <a:lnTo>
                  <a:pt x="58016" y="101796"/>
                </a:lnTo>
                <a:lnTo>
                  <a:pt x="362745" y="101796"/>
                </a:lnTo>
                <a:cubicBezTo>
                  <a:pt x="362745" y="101796"/>
                  <a:pt x="362745" y="87248"/>
                  <a:pt x="362745" y="87248"/>
                </a:cubicBezTo>
                <a:close/>
                <a:moveTo>
                  <a:pt x="58016" y="58172"/>
                </a:moveTo>
                <a:lnTo>
                  <a:pt x="58016" y="72700"/>
                </a:lnTo>
                <a:lnTo>
                  <a:pt x="362745" y="72700"/>
                </a:lnTo>
                <a:cubicBezTo>
                  <a:pt x="362745" y="72700"/>
                  <a:pt x="362745" y="58172"/>
                  <a:pt x="362745" y="58172"/>
                </a:cubicBezTo>
                <a:close/>
                <a:moveTo>
                  <a:pt x="79807" y="29076"/>
                </a:moveTo>
                <a:cubicBezTo>
                  <a:pt x="51742" y="29076"/>
                  <a:pt x="29019" y="51869"/>
                  <a:pt x="29019" y="79984"/>
                </a:cubicBezTo>
                <a:cubicBezTo>
                  <a:pt x="29019" y="93823"/>
                  <a:pt x="34561" y="106326"/>
                  <a:pt x="43517" y="115510"/>
                </a:cubicBezTo>
                <a:lnTo>
                  <a:pt x="43517" y="87248"/>
                </a:lnTo>
                <a:lnTo>
                  <a:pt x="43517" y="58172"/>
                </a:lnTo>
                <a:cubicBezTo>
                  <a:pt x="43517" y="50116"/>
                  <a:pt x="50013" y="43624"/>
                  <a:pt x="58016" y="43624"/>
                </a:cubicBezTo>
                <a:lnTo>
                  <a:pt x="362745" y="43624"/>
                </a:lnTo>
                <a:cubicBezTo>
                  <a:pt x="370748" y="43624"/>
                  <a:pt x="377266" y="50116"/>
                  <a:pt x="377266" y="58172"/>
                </a:cubicBezTo>
                <a:lnTo>
                  <a:pt x="377266" y="87248"/>
                </a:lnTo>
                <a:lnTo>
                  <a:pt x="377266" y="116345"/>
                </a:lnTo>
                <a:lnTo>
                  <a:pt x="377266" y="130872"/>
                </a:lnTo>
                <a:cubicBezTo>
                  <a:pt x="382387" y="130872"/>
                  <a:pt x="387197" y="131936"/>
                  <a:pt x="391786" y="133544"/>
                </a:cubicBezTo>
                <a:lnTo>
                  <a:pt x="391786" y="87248"/>
                </a:lnTo>
                <a:lnTo>
                  <a:pt x="391786" y="79984"/>
                </a:lnTo>
                <a:lnTo>
                  <a:pt x="391786" y="43624"/>
                </a:lnTo>
                <a:cubicBezTo>
                  <a:pt x="391786" y="35588"/>
                  <a:pt x="385269" y="29076"/>
                  <a:pt x="377266" y="29076"/>
                </a:cubicBezTo>
                <a:lnTo>
                  <a:pt x="319228" y="29076"/>
                </a:lnTo>
                <a:close/>
                <a:moveTo>
                  <a:pt x="79807" y="0"/>
                </a:moveTo>
                <a:lnTo>
                  <a:pt x="319228" y="0"/>
                </a:lnTo>
                <a:lnTo>
                  <a:pt x="377266" y="0"/>
                </a:lnTo>
                <a:cubicBezTo>
                  <a:pt x="401296" y="0"/>
                  <a:pt x="420805" y="19516"/>
                  <a:pt x="420805" y="43624"/>
                </a:cubicBezTo>
                <a:lnTo>
                  <a:pt x="420805" y="79984"/>
                </a:lnTo>
                <a:lnTo>
                  <a:pt x="420805" y="87248"/>
                </a:lnTo>
                <a:lnTo>
                  <a:pt x="420805" y="174517"/>
                </a:lnTo>
                <a:lnTo>
                  <a:pt x="420827" y="174517"/>
                </a:lnTo>
                <a:cubicBezTo>
                  <a:pt x="478842" y="218162"/>
                  <a:pt x="478842" y="305388"/>
                  <a:pt x="420827" y="349033"/>
                </a:cubicBezTo>
                <a:lnTo>
                  <a:pt x="420805" y="349033"/>
                </a:lnTo>
                <a:lnTo>
                  <a:pt x="420805" y="370845"/>
                </a:lnTo>
                <a:cubicBezTo>
                  <a:pt x="420805" y="414949"/>
                  <a:pt x="384980" y="450850"/>
                  <a:pt x="340998" y="450850"/>
                </a:cubicBezTo>
                <a:lnTo>
                  <a:pt x="79807" y="450850"/>
                </a:lnTo>
                <a:cubicBezTo>
                  <a:pt x="35780" y="450850"/>
                  <a:pt x="0" y="414949"/>
                  <a:pt x="0" y="370845"/>
                </a:cubicBezTo>
                <a:lnTo>
                  <a:pt x="0" y="79984"/>
                </a:lnTo>
                <a:cubicBezTo>
                  <a:pt x="0" y="35880"/>
                  <a:pt x="35780" y="0"/>
                  <a:pt x="79807" y="0"/>
                </a:cubicBezTo>
                <a:close/>
              </a:path>
            </a:pathLst>
          </a:custGeom>
          <a:solidFill>
            <a:srgbClr val="4BA9BA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en-US"/>
            </a:defPPr>
            <a:lvl1pPr marL="0" algn="l" defTabSz="9645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965" algn="l" defTabSz="9645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4565" algn="l" defTabSz="9645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6530" algn="l" defTabSz="9645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8495" algn="l" defTabSz="9645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1095" algn="l" defTabSz="9645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93060" algn="l" defTabSz="9645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75025" algn="l" defTabSz="9645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56990" algn="l" defTabSz="9645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hangingPunct="0">
              <a:defRPr/>
            </a:pPr>
            <a:endParaRPr lang="en-US" sz="1500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sym typeface="+mn-lt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0"/>
            <a:ext cx="5284788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圆角矩形 35"/>
          <p:cNvSpPr>
            <a:spLocks noChangeArrowheads="1"/>
          </p:cNvSpPr>
          <p:nvPr/>
        </p:nvSpPr>
        <p:spPr bwMode="auto">
          <a:xfrm rot="5400000">
            <a:off x="3411538" y="-695325"/>
            <a:ext cx="3711575" cy="9432925"/>
          </a:xfrm>
          <a:prstGeom prst="roundRect">
            <a:avLst>
              <a:gd name="adj" fmla="val 8713"/>
            </a:avLst>
          </a:prstGeom>
          <a:pattFill prst="dkDnDiag">
            <a:fgClr>
              <a:srgbClr val="EEEEEE"/>
            </a:fgClr>
            <a:bgClr>
              <a:srgbClr val="F9F9F9"/>
            </a:bgClr>
          </a:pattFill>
          <a:ln w="34925">
            <a:solidFill>
              <a:srgbClr val="4BA9BA"/>
            </a:solidFill>
            <a:miter lim="800000"/>
            <a:headEnd/>
            <a:tailEnd/>
          </a:ln>
          <a:effectLst>
            <a:outerShdw blurRad="177800" dist="76201" dir="2700000" algn="tl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4578" name="矩形 4"/>
          <p:cNvSpPr>
            <a:spLocks noChangeArrowheads="1"/>
          </p:cNvSpPr>
          <p:nvPr/>
        </p:nvSpPr>
        <p:spPr bwMode="auto">
          <a:xfrm>
            <a:off x="917575" y="2638425"/>
            <a:ext cx="6713538" cy="2133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2017-12-29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腰穿压力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165mmHg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脑脊液 常规示颜色 淡黄色；透明度  微混；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潘氏球蛋白定性试验阳性（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）；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细胞总数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1155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en-US" altLang="zh-CN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；白细胞计数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155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en-US" altLang="zh-CN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多个核细胞比例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；单个核细胞比例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endParaRPr lang="zh-CN" altLang="en-US" baseline="30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矩形 6"/>
          <p:cNvSpPr>
            <a:spLocks noChangeArrowheads="1"/>
          </p:cNvSpPr>
          <p:nvPr/>
        </p:nvSpPr>
        <p:spPr bwMode="auto">
          <a:xfrm>
            <a:off x="917575" y="4502150"/>
            <a:ext cx="8699500" cy="1089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脑脊液生化 示总蛋白测定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0.71 g/L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；乳酸脱氨酶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52U/L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；氯离子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118.6 mmol/L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；乳酸 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 mmol/L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三大染色正常。</a:t>
            </a:r>
          </a:p>
        </p:txBody>
      </p:sp>
      <p:sp>
        <p:nvSpPr>
          <p:cNvPr id="37" name="圆角矩形 36"/>
          <p:cNvSpPr/>
          <p:nvPr/>
        </p:nvSpPr>
        <p:spPr>
          <a:xfrm>
            <a:off x="4216400" y="1916113"/>
            <a:ext cx="2009775" cy="460375"/>
          </a:xfrm>
          <a:prstGeom prst="roundRect">
            <a:avLst/>
          </a:prstGeom>
          <a:solidFill>
            <a:srgbClr val="4BA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12" name="矩形 37"/>
          <p:cNvSpPr>
            <a:spLocks noChangeArrowheads="1"/>
          </p:cNvSpPr>
          <p:nvPr/>
        </p:nvSpPr>
        <p:spPr bwMode="auto">
          <a:xfrm>
            <a:off x="4683125" y="1946275"/>
            <a:ext cx="1168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CSF</a:t>
            </a: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检查</a:t>
            </a:r>
          </a:p>
        </p:txBody>
      </p:sp>
      <p:sp>
        <p:nvSpPr>
          <p:cNvPr id="24" name="矩形 23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5" name="矩形 55"/>
          <p:cNvSpPr>
            <a:spLocks noChangeArrowheads="1"/>
          </p:cNvSpPr>
          <p:nvPr/>
        </p:nvSpPr>
        <p:spPr bwMode="auto">
          <a:xfrm>
            <a:off x="3446463" y="404813"/>
            <a:ext cx="4449762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入院后完成辅助检查</a:t>
            </a:r>
          </a:p>
        </p:txBody>
      </p:sp>
      <p:grpSp>
        <p:nvGrpSpPr>
          <p:cNvPr id="11275" name="组合 27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29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32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1276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4578" grpId="0"/>
      <p:bldP spid="24579" grpId="0"/>
      <p:bldP spid="37" grpId="0" animBg="1"/>
      <p:bldP spid="215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4" name="矩形 55"/>
          <p:cNvSpPr>
            <a:spLocks noChangeArrowheads="1"/>
          </p:cNvSpPr>
          <p:nvPr/>
        </p:nvSpPr>
        <p:spPr bwMode="auto">
          <a:xfrm>
            <a:off x="3446463" y="404813"/>
            <a:ext cx="4449762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入院后完成辅助检查</a:t>
            </a:r>
          </a:p>
        </p:txBody>
      </p:sp>
      <p:grpSp>
        <p:nvGrpSpPr>
          <p:cNvPr id="12293" name="组合 24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28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29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2294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圆角矩形 16"/>
          <p:cNvSpPr/>
          <p:nvPr/>
        </p:nvSpPr>
        <p:spPr>
          <a:xfrm rot="5400000">
            <a:off x="3700623" y="296158"/>
            <a:ext cx="2808583" cy="7201517"/>
          </a:xfrm>
          <a:prstGeom prst="roundRect">
            <a:avLst>
              <a:gd name="adj" fmla="val 0"/>
            </a:avLst>
          </a:prstGeom>
          <a:pattFill prst="dkDnDiag">
            <a:fgClr>
              <a:srgbClr val="EEEEEE"/>
            </a:fgClr>
            <a:bgClr>
              <a:srgbClr val="F9F9F9"/>
            </a:bgClr>
          </a:patt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77800" dist="762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2298" name="图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841500"/>
            <a:ext cx="22764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文本框 32"/>
          <p:cNvSpPr txBox="1">
            <a:spLocks noChangeArrowheads="1"/>
          </p:cNvSpPr>
          <p:nvPr/>
        </p:nvSpPr>
        <p:spPr bwMode="auto">
          <a:xfrm>
            <a:off x="3446463" y="3176588"/>
            <a:ext cx="3459162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latin typeface="微软雅黑" pitchFamily="34" charset="-122"/>
                <a:ea typeface="微软雅黑" pitchFamily="34" charset="-122"/>
              </a:rPr>
              <a:t>1.</a:t>
            </a:r>
            <a:r>
              <a:rPr kumimoji="1" lang="zh-CN" altLang="en-US">
                <a:latin typeface="微软雅黑" pitchFamily="34" charset="-122"/>
                <a:ea typeface="微软雅黑" pitchFamily="34" charset="-122"/>
              </a:rPr>
              <a:t>诊断考虑什么？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1" lang="zh-CN" altLang="en-US">
                <a:latin typeface="微软雅黑" pitchFamily="34" charset="-122"/>
                <a:ea typeface="微软雅黑" pitchFamily="34" charset="-122"/>
              </a:rPr>
              <a:t>需要做哪些检查？</a:t>
            </a:r>
          </a:p>
        </p:txBody>
      </p:sp>
      <p:pic>
        <p:nvPicPr>
          <p:cNvPr id="12300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2709863"/>
            <a:ext cx="5849938" cy="451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 rot="5400000">
            <a:off x="4367808" y="-1611560"/>
            <a:ext cx="3528391" cy="10729193"/>
          </a:xfrm>
          <a:prstGeom prst="roundRect">
            <a:avLst>
              <a:gd name="adj" fmla="val 0"/>
            </a:avLst>
          </a:prstGeom>
          <a:pattFill prst="dkDnDiag">
            <a:fgClr>
              <a:srgbClr val="EEEEEE"/>
            </a:fgClr>
            <a:bgClr>
              <a:srgbClr val="F9F9F9"/>
            </a:bgClr>
          </a:patt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77800" dist="762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060113" y="2001838"/>
            <a:ext cx="436562" cy="3592512"/>
          </a:xfrm>
          <a:prstGeom prst="rect">
            <a:avLst/>
          </a:prstGeom>
          <a:solidFill>
            <a:srgbClr val="4BA9BA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kumimoji="1"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57238" y="2252663"/>
            <a:ext cx="10326687" cy="30003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zh-CN" altLang="en-US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维生素</a:t>
            </a:r>
            <a:r>
              <a:rPr kumimoji="1"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B12</a:t>
            </a:r>
            <a:r>
              <a:rPr kumimoji="1" lang="zh-CN" altLang="en-US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示：＞</a:t>
            </a:r>
            <a:r>
              <a:rPr kumimoji="1"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1476pmol/L</a:t>
            </a:r>
            <a:r>
              <a:rPr kumimoji="1" lang="zh-CN" altLang="en-US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风湿、狼疮全套示正常；</a:t>
            </a:r>
          </a:p>
          <a:p>
            <a:pPr algn="r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脑脊液普通细菌培养及鉴定示：经三天普通培养，无细菌内生长；</a:t>
            </a:r>
          </a:p>
          <a:p>
            <a:pPr algn="r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脑脊液结核分歧杆菌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DNA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检测阴性（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）；结合抗体阴性；</a:t>
            </a:r>
          </a:p>
          <a:p>
            <a:pPr algn="r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脑脊液梅毒明胶颗粒试验阴性（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），梅毒螺旋抗体 阴性（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），快速血浆反应素试验 阴性（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）；</a:t>
            </a:r>
          </a:p>
          <a:p>
            <a:pPr algn="r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CSF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和血清均未出现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IgG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型寡克隆区带。</a:t>
            </a:r>
          </a:p>
        </p:txBody>
      </p:sp>
      <p:pic>
        <p:nvPicPr>
          <p:cNvPr id="25607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8" y="2133600"/>
            <a:ext cx="23495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1" name="矩形 55"/>
          <p:cNvSpPr>
            <a:spLocks noChangeArrowheads="1"/>
          </p:cNvSpPr>
          <p:nvPr/>
        </p:nvSpPr>
        <p:spPr bwMode="auto">
          <a:xfrm>
            <a:off x="3446463" y="404813"/>
            <a:ext cx="2865437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其他辅助检查</a:t>
            </a:r>
          </a:p>
        </p:txBody>
      </p:sp>
      <p:grpSp>
        <p:nvGrpSpPr>
          <p:cNvPr id="13323" name="组合 21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23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3324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61144" y="650443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28" name="圆角矩形 27"/>
          <p:cNvSpPr/>
          <p:nvPr/>
        </p:nvSpPr>
        <p:spPr>
          <a:xfrm rot="5400000">
            <a:off x="4619700" y="-1792230"/>
            <a:ext cx="2808583" cy="10513167"/>
          </a:xfrm>
          <a:prstGeom prst="roundRect">
            <a:avLst>
              <a:gd name="adj" fmla="val 0"/>
            </a:avLst>
          </a:prstGeom>
          <a:pattFill prst="dkDnDiag">
            <a:fgClr>
              <a:srgbClr val="EEEEEE"/>
            </a:fgClr>
            <a:bgClr>
              <a:srgbClr val="F9F9F9"/>
            </a:bgClr>
          </a:patt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77800" dist="762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653" name="文本框 2"/>
          <p:cNvSpPr txBox="1">
            <a:spLocks noChangeArrowheads="1"/>
          </p:cNvSpPr>
          <p:nvPr/>
        </p:nvSpPr>
        <p:spPr bwMode="auto">
          <a:xfrm>
            <a:off x="2181225" y="3000375"/>
            <a:ext cx="88804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2200">
                <a:latin typeface="微软雅黑" pitchFamily="34" charset="-122"/>
                <a:ea typeface="微软雅黑" pitchFamily="34" charset="-122"/>
              </a:rPr>
              <a:t>1.</a:t>
            </a:r>
            <a:r>
              <a:rPr kumimoji="1" lang="zh-CN" altLang="en-US" sz="2200">
                <a:latin typeface="微软雅黑" pitchFamily="34" charset="-122"/>
                <a:ea typeface="微软雅黑" pitchFamily="34" charset="-122"/>
              </a:rPr>
              <a:t>左侧横窦、乙状窦管腔变窄、信号下降，考虑为先天发育所致改变。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2200"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1" lang="zh-CN" altLang="en-US" sz="2200">
                <a:latin typeface="微软雅黑" pitchFamily="34" charset="-122"/>
                <a:ea typeface="微软雅黑" pitchFamily="34" charset="-122"/>
              </a:rPr>
              <a:t>颅脑</a:t>
            </a:r>
            <a:r>
              <a:rPr kumimoji="1" lang="en-US" altLang="zh-CN" sz="2200">
                <a:latin typeface="微软雅黑" pitchFamily="34" charset="-122"/>
                <a:ea typeface="微软雅黑" pitchFamily="34" charset="-122"/>
              </a:rPr>
              <a:t>MR</a:t>
            </a:r>
            <a:r>
              <a:rPr kumimoji="1" lang="zh-CN" altLang="en-US" sz="2200">
                <a:latin typeface="微软雅黑" pitchFamily="34" charset="-122"/>
                <a:ea typeface="微软雅黑" pitchFamily="34" charset="-122"/>
              </a:rPr>
              <a:t>增强未见明显异常。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2200"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1" lang="zh-CN" altLang="en-US" sz="2200">
                <a:latin typeface="微软雅黑" pitchFamily="34" charset="-122"/>
                <a:ea typeface="微软雅黑" pitchFamily="34" charset="-122"/>
              </a:rPr>
              <a:t>颈</a:t>
            </a:r>
            <a:r>
              <a:rPr kumimoji="1" lang="en-US" altLang="zh-CN" sz="2200">
                <a:latin typeface="微软雅黑" pitchFamily="34" charset="-122"/>
                <a:ea typeface="微软雅黑" pitchFamily="34" charset="-122"/>
              </a:rPr>
              <a:t>4-7</a:t>
            </a:r>
            <a:r>
              <a:rPr kumimoji="1" lang="zh-CN" altLang="en-US" sz="2200">
                <a:latin typeface="微软雅黑" pitchFamily="34" charset="-122"/>
                <a:ea typeface="微软雅黑" pitchFamily="34" charset="-122"/>
              </a:rPr>
              <a:t>水平颈髓空洞症，建议结合临床。</a:t>
            </a:r>
          </a:p>
        </p:txBody>
      </p:sp>
      <p:sp>
        <p:nvSpPr>
          <p:cNvPr id="29" name="矩形 28"/>
          <p:cNvSpPr/>
          <p:nvPr/>
        </p:nvSpPr>
        <p:spPr>
          <a:xfrm>
            <a:off x="4143375" y="2900363"/>
            <a:ext cx="3865563" cy="46037"/>
          </a:xfrm>
          <a:prstGeom prst="rect">
            <a:avLst/>
          </a:prstGeom>
          <a:solidFill>
            <a:srgbClr val="4BA9BA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kumimoji="1" lang="zh-CN" altLang="en-US"/>
          </a:p>
        </p:txBody>
      </p:sp>
      <p:sp>
        <p:nvSpPr>
          <p:cNvPr id="27662" name="矩形 29"/>
          <p:cNvSpPr>
            <a:spLocks noChangeArrowheads="1"/>
          </p:cNvSpPr>
          <p:nvPr/>
        </p:nvSpPr>
        <p:spPr bwMode="auto">
          <a:xfrm>
            <a:off x="3287713" y="2155825"/>
            <a:ext cx="5746750" cy="5810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kumimoji="1"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头颅</a:t>
            </a:r>
            <a:r>
              <a:rPr kumimoji="1"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MRI+</a:t>
            </a:r>
            <a:r>
              <a:rPr kumimoji="1"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颈椎</a:t>
            </a:r>
            <a:r>
              <a:rPr kumimoji="1"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MRI</a:t>
            </a:r>
            <a:r>
              <a:rPr kumimoji="1"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</a:t>
            </a:r>
            <a:r>
              <a:rPr kumimoji="1"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kumimoji="1"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颅脑</a:t>
            </a:r>
            <a:r>
              <a:rPr kumimoji="1"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MRV</a:t>
            </a:r>
            <a:r>
              <a:rPr kumimoji="1"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示：</a:t>
            </a:r>
          </a:p>
        </p:txBody>
      </p:sp>
      <p:sp>
        <p:nvSpPr>
          <p:cNvPr id="31" name="矩形 30"/>
          <p:cNvSpPr/>
          <p:nvPr/>
        </p:nvSpPr>
        <p:spPr>
          <a:xfrm>
            <a:off x="10844213" y="1993900"/>
            <a:ext cx="436562" cy="2809875"/>
          </a:xfrm>
          <a:prstGeom prst="rect">
            <a:avLst/>
          </a:prstGeom>
          <a:solidFill>
            <a:srgbClr val="4BA9BA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kumimoji="1"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4" name="矩形 55"/>
          <p:cNvSpPr>
            <a:spLocks noChangeArrowheads="1"/>
          </p:cNvSpPr>
          <p:nvPr/>
        </p:nvSpPr>
        <p:spPr bwMode="auto">
          <a:xfrm>
            <a:off x="3446463" y="404813"/>
            <a:ext cx="2865437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其他辅助检查</a:t>
            </a:r>
          </a:p>
        </p:txBody>
      </p:sp>
      <p:grpSp>
        <p:nvGrpSpPr>
          <p:cNvPr id="14348" name="组合 26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30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33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4349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4265613"/>
            <a:ext cx="2614613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9" grpId="0" animBg="1"/>
      <p:bldP spid="27662" grpId="0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5"/>
          <p:cNvGrpSpPr>
            <a:grpSpLocks/>
          </p:cNvGrpSpPr>
          <p:nvPr/>
        </p:nvGrpSpPr>
        <p:grpSpPr bwMode="auto">
          <a:xfrm>
            <a:off x="766763" y="2492375"/>
            <a:ext cx="10729912" cy="3109913"/>
            <a:chOff x="767407" y="1988841"/>
            <a:chExt cx="10729193" cy="3615657"/>
          </a:xfrm>
        </p:grpSpPr>
        <p:sp>
          <p:nvSpPr>
            <p:cNvPr id="27" name="圆角矩形 16"/>
            <p:cNvSpPr/>
            <p:nvPr/>
          </p:nvSpPr>
          <p:spPr>
            <a:xfrm rot="5400000">
              <a:off x="4367808" y="-1611560"/>
              <a:ext cx="3528391" cy="10729193"/>
            </a:xfrm>
            <a:prstGeom prst="roundRect">
              <a:avLst>
                <a:gd name="adj" fmla="val 0"/>
              </a:avLst>
            </a:prstGeom>
            <a:pattFill prst="dkDnDiag">
              <a:fgClr>
                <a:srgbClr val="EEEEEE"/>
              </a:fgClr>
              <a:bgClr>
                <a:srgbClr val="F9F9F9"/>
              </a:bgClr>
            </a:patt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762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1060067" y="2010989"/>
              <a:ext cx="436533" cy="3593509"/>
            </a:xfrm>
            <a:prstGeom prst="rect">
              <a:avLst/>
            </a:prstGeom>
            <a:solidFill>
              <a:srgbClr val="4BA9BA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kumimoji="1" lang="zh-CN" altLang="en-US"/>
            </a:p>
          </p:txBody>
        </p:sp>
      </p:grpSp>
      <p:sp>
        <p:nvSpPr>
          <p:cNvPr id="28685" name="矩形 44"/>
          <p:cNvSpPr>
            <a:spLocks noChangeArrowheads="1"/>
          </p:cNvSpPr>
          <p:nvPr/>
        </p:nvSpPr>
        <p:spPr bwMode="auto">
          <a:xfrm>
            <a:off x="4856163" y="3254375"/>
            <a:ext cx="5030787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kumimoji="1"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头部</a:t>
            </a:r>
            <a:r>
              <a:rPr kumimoji="1"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kumimoji="1"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颈动脉</a:t>
            </a:r>
            <a:r>
              <a:rPr kumimoji="1"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kumimoji="1"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椎动脉</a:t>
            </a:r>
            <a:r>
              <a:rPr kumimoji="1"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CTA</a:t>
            </a:r>
            <a:r>
              <a:rPr kumimoji="1"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示：</a:t>
            </a:r>
          </a:p>
        </p:txBody>
      </p:sp>
      <p:sp>
        <p:nvSpPr>
          <p:cNvPr id="29700" name="矩形 45"/>
          <p:cNvSpPr>
            <a:spLocks noChangeArrowheads="1"/>
          </p:cNvSpPr>
          <p:nvPr/>
        </p:nvSpPr>
        <p:spPr bwMode="auto">
          <a:xfrm>
            <a:off x="4878388" y="4010025"/>
            <a:ext cx="492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>
                <a:latin typeface="微软雅黑" pitchFamily="34" charset="-122"/>
                <a:ea typeface="微软雅黑" pitchFamily="34" charset="-122"/>
              </a:rPr>
              <a:t>左侧颈内动脉硬化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0" name="矩形 55"/>
          <p:cNvSpPr>
            <a:spLocks noChangeArrowheads="1"/>
          </p:cNvSpPr>
          <p:nvPr/>
        </p:nvSpPr>
        <p:spPr bwMode="auto">
          <a:xfrm>
            <a:off x="3446463" y="404813"/>
            <a:ext cx="2865437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其他辅助检查</a:t>
            </a:r>
          </a:p>
        </p:txBody>
      </p:sp>
      <p:grpSp>
        <p:nvGrpSpPr>
          <p:cNvPr id="15368" name="组合 20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22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23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5369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651000"/>
            <a:ext cx="2760662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5" grpId="0"/>
      <p:bldP spid="297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23813" y="1916113"/>
            <a:ext cx="12218988" cy="2665412"/>
          </a:xfrm>
          <a:prstGeom prst="rect">
            <a:avLst/>
          </a:prstGeom>
          <a:solidFill>
            <a:srgbClr val="4BA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7411" name="组合 23"/>
          <p:cNvGrpSpPr>
            <a:grpSpLocks/>
          </p:cNvGrpSpPr>
          <p:nvPr/>
        </p:nvGrpSpPr>
        <p:grpSpPr bwMode="auto">
          <a:xfrm>
            <a:off x="9345613" y="2636838"/>
            <a:ext cx="279400" cy="184150"/>
            <a:chOff x="9482595" y="2565731"/>
            <a:chExt cx="278384" cy="184511"/>
          </a:xfrm>
        </p:grpSpPr>
        <p:sp>
          <p:nvSpPr>
            <p:cNvPr id="12" name="椭圆 11"/>
            <p:cNvSpPr>
              <a:spLocks noChangeArrowheads="1"/>
            </p:cNvSpPr>
            <p:nvPr/>
          </p:nvSpPr>
          <p:spPr bwMode="auto">
            <a:xfrm>
              <a:off x="9482595" y="2565731"/>
              <a:ext cx="71177" cy="715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椭圆 12"/>
            <p:cNvSpPr>
              <a:spLocks noChangeArrowheads="1"/>
            </p:cNvSpPr>
            <p:nvPr/>
          </p:nvSpPr>
          <p:spPr bwMode="auto">
            <a:xfrm>
              <a:off x="9626532" y="2615039"/>
              <a:ext cx="134447" cy="1352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7412" name="文本框 1"/>
          <p:cNvSpPr txBox="1">
            <a:spLocks noChangeArrowheads="1"/>
          </p:cNvSpPr>
          <p:nvPr/>
        </p:nvSpPr>
        <p:spPr bwMode="auto">
          <a:xfrm>
            <a:off x="4826000" y="2820988"/>
            <a:ext cx="47228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5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THANK</a:t>
            </a:r>
            <a:r>
              <a:rPr kumimoji="1" lang="zh-CN" altLang="en-US" sz="5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kumimoji="1" lang="en-US" altLang="zh-CN" sz="5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</a:t>
            </a:r>
            <a:endParaRPr kumimoji="1" lang="zh-CN" altLang="en-US" sz="5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413" name="图片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88" y="2127250"/>
            <a:ext cx="3024187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163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16392" name="矩形 55"/>
          <p:cNvSpPr>
            <a:spLocks noChangeArrowheads="1"/>
          </p:cNvSpPr>
          <p:nvPr/>
        </p:nvSpPr>
        <p:spPr bwMode="auto">
          <a:xfrm>
            <a:off x="3446463" y="404813"/>
            <a:ext cx="1565275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现病史</a:t>
            </a:r>
          </a:p>
        </p:txBody>
      </p:sp>
      <p:grpSp>
        <p:nvGrpSpPr>
          <p:cNvPr id="3077" name="组合 33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35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38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3078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9" name="文本框 5"/>
          <p:cNvSpPr txBox="1">
            <a:spLocks noChangeArrowheads="1"/>
          </p:cNvSpPr>
          <p:nvPr/>
        </p:nvSpPr>
        <p:spPr bwMode="auto">
          <a:xfrm>
            <a:off x="1574800" y="2376488"/>
            <a:ext cx="6510338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患者季某，男，</a:t>
            </a:r>
            <a:r>
              <a:rPr kumimoji="1" lang="en-US" altLang="zh-CN" sz="2000">
                <a:latin typeface="微软雅黑" pitchFamily="34" charset="-122"/>
                <a:ea typeface="微软雅黑" pitchFamily="34" charset="-122"/>
              </a:rPr>
              <a:t>66</a:t>
            </a: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岁，退休中学教师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endParaRPr kumimoji="1" lang="zh-CN" altLang="en-US" sz="20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因头痛</a:t>
            </a:r>
            <a:r>
              <a:rPr kumimoji="1" lang="en-US" altLang="zh-CN" sz="2000"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天，头昏、行路不稳</a:t>
            </a:r>
            <a:r>
              <a:rPr kumimoji="1" lang="en-US" altLang="zh-CN" sz="2000">
                <a:latin typeface="微软雅黑" pitchFamily="34" charset="-122"/>
                <a:ea typeface="微软雅黑" pitchFamily="34" charset="-122"/>
              </a:rPr>
              <a:t>1</a:t>
            </a: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天入院。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endParaRPr kumimoji="1" lang="zh-CN" altLang="en-US" sz="20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诉</a:t>
            </a:r>
            <a:r>
              <a:rPr kumimoji="1" lang="en-US" altLang="zh-CN" sz="2000"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天前晨起时无明显诱因突然出现头痛，为全头部持续性地胀痛，中重度，以双颞枕部、颈后为甚，夜间疼痛明显，加重时伴恶心、眼胀，无明显呕吐、视物旋转、视物模糊、听力下降。</a:t>
            </a:r>
          </a:p>
        </p:txBody>
      </p:sp>
      <p:pic>
        <p:nvPicPr>
          <p:cNvPr id="5130" name="图片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3" y="1887538"/>
            <a:ext cx="6815137" cy="425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31" name="组合 153"/>
          <p:cNvGrpSpPr>
            <a:grpSpLocks/>
          </p:cNvGrpSpPr>
          <p:nvPr/>
        </p:nvGrpSpPr>
        <p:grpSpPr bwMode="auto">
          <a:xfrm>
            <a:off x="1098550" y="2430463"/>
            <a:ext cx="385763" cy="373062"/>
            <a:chOff x="-24680" y="1556793"/>
            <a:chExt cx="10009113" cy="2893202"/>
          </a:xfrm>
        </p:grpSpPr>
        <p:sp>
          <p:nvSpPr>
            <p:cNvPr id="155" name="矩形 23"/>
            <p:cNvSpPr/>
            <p:nvPr/>
          </p:nvSpPr>
          <p:spPr>
            <a:xfrm rot="5400000" flipH="1">
              <a:off x="3533288" y="-2001166"/>
              <a:ext cx="2893202" cy="1000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156" name="矩形 23"/>
            <p:cNvSpPr/>
            <p:nvPr/>
          </p:nvSpPr>
          <p:spPr>
            <a:xfrm rot="5400000" flipH="1">
              <a:off x="3641164" y="-1108359"/>
              <a:ext cx="2472024" cy="8212621"/>
            </a:xfrm>
            <a:prstGeom prst="ellipse">
              <a:avLst/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132" name="组合 156"/>
          <p:cNvGrpSpPr>
            <a:grpSpLocks/>
          </p:cNvGrpSpPr>
          <p:nvPr/>
        </p:nvGrpSpPr>
        <p:grpSpPr bwMode="auto">
          <a:xfrm>
            <a:off x="1098550" y="3224213"/>
            <a:ext cx="385763" cy="373062"/>
            <a:chOff x="-24680" y="1556793"/>
            <a:chExt cx="10009113" cy="2893202"/>
          </a:xfrm>
        </p:grpSpPr>
        <p:sp>
          <p:nvSpPr>
            <p:cNvPr id="158" name="矩形 23"/>
            <p:cNvSpPr/>
            <p:nvPr/>
          </p:nvSpPr>
          <p:spPr>
            <a:xfrm rot="5400000" flipH="1">
              <a:off x="3533288" y="-2001166"/>
              <a:ext cx="2893202" cy="1000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159" name="矩形 23"/>
            <p:cNvSpPr/>
            <p:nvPr/>
          </p:nvSpPr>
          <p:spPr>
            <a:xfrm rot="5400000" flipH="1">
              <a:off x="3641164" y="-1108359"/>
              <a:ext cx="2472024" cy="8212621"/>
            </a:xfrm>
            <a:prstGeom prst="ellipse">
              <a:avLst/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133" name="组合 159"/>
          <p:cNvGrpSpPr>
            <a:grpSpLocks/>
          </p:cNvGrpSpPr>
          <p:nvPr/>
        </p:nvGrpSpPr>
        <p:grpSpPr bwMode="auto">
          <a:xfrm>
            <a:off x="1098550" y="4017963"/>
            <a:ext cx="385763" cy="373062"/>
            <a:chOff x="-24680" y="1556793"/>
            <a:chExt cx="10009113" cy="2893202"/>
          </a:xfrm>
        </p:grpSpPr>
        <p:sp>
          <p:nvSpPr>
            <p:cNvPr id="161" name="矩形 23"/>
            <p:cNvSpPr/>
            <p:nvPr/>
          </p:nvSpPr>
          <p:spPr>
            <a:xfrm rot="5400000" flipH="1">
              <a:off x="3533288" y="-2001166"/>
              <a:ext cx="2893202" cy="1000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162" name="矩形 23"/>
            <p:cNvSpPr/>
            <p:nvPr/>
          </p:nvSpPr>
          <p:spPr>
            <a:xfrm rot="5400000" flipH="1">
              <a:off x="3641164" y="-1108359"/>
              <a:ext cx="2472024" cy="8212621"/>
            </a:xfrm>
            <a:prstGeom prst="ellipse">
              <a:avLst/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343472" y="1556792"/>
            <a:ext cx="2102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5"/>
          <p:cNvSpPr txBox="1">
            <a:spLocks noChangeArrowheads="1"/>
          </p:cNvSpPr>
          <p:nvPr/>
        </p:nvSpPr>
        <p:spPr bwMode="auto">
          <a:xfrm>
            <a:off x="1417638" y="2316163"/>
            <a:ext cx="5621337" cy="325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患者大小便失禁、肢体麻木、肢体活动障碍，到门诊就诊，行头颅</a:t>
            </a:r>
            <a:r>
              <a:rPr kumimoji="1" lang="en-US" altLang="zh-CN" sz="2000">
                <a:latin typeface="微软雅黑" pitchFamily="34" charset="-122"/>
                <a:ea typeface="微软雅黑" pitchFamily="34" charset="-122"/>
              </a:rPr>
              <a:t>CT</a:t>
            </a: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未见明显异常、颈椎</a:t>
            </a:r>
            <a:r>
              <a:rPr kumimoji="1" lang="en-US" altLang="zh-CN" sz="2000">
                <a:latin typeface="微软雅黑" pitchFamily="34" charset="-122"/>
                <a:ea typeface="微软雅黑" pitchFamily="34" charset="-122"/>
              </a:rPr>
              <a:t>MRI</a:t>
            </a: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示颈髓异常信号。于今晨起床后出现头昏，昏昏沉沉感，行走不稳，左摇右晃，需人搀扶，为求进一步诊治转我院。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endParaRPr kumimoji="1" lang="zh-CN" altLang="en-US" sz="20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起病以来精神、睡眠、食纳欠佳，大小便正常，体重无明显减轻。</a:t>
            </a:r>
          </a:p>
        </p:txBody>
      </p:sp>
      <p:sp>
        <p:nvSpPr>
          <p:cNvPr id="28" name="矩形 27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32" name="矩形 55"/>
          <p:cNvSpPr>
            <a:spLocks noChangeArrowheads="1"/>
          </p:cNvSpPr>
          <p:nvPr/>
        </p:nvSpPr>
        <p:spPr bwMode="auto">
          <a:xfrm>
            <a:off x="3446463" y="404813"/>
            <a:ext cx="1565275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现病史</a:t>
            </a:r>
          </a:p>
        </p:txBody>
      </p:sp>
      <p:grpSp>
        <p:nvGrpSpPr>
          <p:cNvPr id="4102" name="组合 32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34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35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4103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176" name="组合 38"/>
          <p:cNvGrpSpPr>
            <a:grpSpLocks/>
          </p:cNvGrpSpPr>
          <p:nvPr/>
        </p:nvGrpSpPr>
        <p:grpSpPr bwMode="auto">
          <a:xfrm>
            <a:off x="895350" y="2374900"/>
            <a:ext cx="385763" cy="373063"/>
            <a:chOff x="-24680" y="1556793"/>
            <a:chExt cx="10009113" cy="2893202"/>
          </a:xfrm>
        </p:grpSpPr>
        <p:sp>
          <p:nvSpPr>
            <p:cNvPr id="40" name="矩形 23"/>
            <p:cNvSpPr/>
            <p:nvPr/>
          </p:nvSpPr>
          <p:spPr>
            <a:xfrm rot="5400000" flipH="1">
              <a:off x="3533276" y="-2001163"/>
              <a:ext cx="2893202" cy="1000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41" name="矩形 23"/>
            <p:cNvSpPr/>
            <p:nvPr/>
          </p:nvSpPr>
          <p:spPr>
            <a:xfrm rot="5400000" flipH="1">
              <a:off x="3641164" y="-1108359"/>
              <a:ext cx="2472024" cy="8212621"/>
            </a:xfrm>
            <a:prstGeom prst="ellipse">
              <a:avLst/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177" name="组合 41"/>
          <p:cNvGrpSpPr>
            <a:grpSpLocks/>
          </p:cNvGrpSpPr>
          <p:nvPr/>
        </p:nvGrpSpPr>
        <p:grpSpPr bwMode="auto">
          <a:xfrm>
            <a:off x="908050" y="4764088"/>
            <a:ext cx="384175" cy="373062"/>
            <a:chOff x="-24680" y="1556793"/>
            <a:chExt cx="10009113" cy="2893202"/>
          </a:xfrm>
        </p:grpSpPr>
        <p:sp>
          <p:nvSpPr>
            <p:cNvPr id="43" name="矩形 23"/>
            <p:cNvSpPr/>
            <p:nvPr/>
          </p:nvSpPr>
          <p:spPr>
            <a:xfrm rot="5400000" flipH="1">
              <a:off x="3533289" y="-2001166"/>
              <a:ext cx="2893202" cy="1000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44" name="矩形 23"/>
            <p:cNvSpPr/>
            <p:nvPr/>
          </p:nvSpPr>
          <p:spPr>
            <a:xfrm rot="5400000" flipH="1">
              <a:off x="3641164" y="-1108359"/>
              <a:ext cx="2472024" cy="8212621"/>
            </a:xfrm>
            <a:prstGeom prst="ellipse">
              <a:avLst/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pic>
        <p:nvPicPr>
          <p:cNvPr id="7178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3" y="2190750"/>
            <a:ext cx="3905250" cy="350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圆角矩形 87"/>
          <p:cNvSpPr/>
          <p:nvPr/>
        </p:nvSpPr>
        <p:spPr>
          <a:xfrm rot="5400000">
            <a:off x="5798161" y="-386344"/>
            <a:ext cx="3943957" cy="8388840"/>
          </a:xfrm>
          <a:prstGeom prst="roundRect">
            <a:avLst>
              <a:gd name="adj" fmla="val 0"/>
            </a:avLst>
          </a:prstGeom>
          <a:pattFill prst="dkDnDiag">
            <a:fgClr>
              <a:srgbClr val="EEEEEE"/>
            </a:fgClr>
            <a:bgClr>
              <a:srgbClr val="F9F9F9"/>
            </a:bgClr>
          </a:patt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77800" dist="762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434" name="文本框 4"/>
          <p:cNvSpPr txBox="1">
            <a:spLocks noChangeArrowheads="1"/>
          </p:cNvSpPr>
          <p:nvPr/>
        </p:nvSpPr>
        <p:spPr bwMode="auto">
          <a:xfrm>
            <a:off x="3963988" y="2713038"/>
            <a:ext cx="7631112" cy="8921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既往有痛风，慢性胃炎，颈椎退行性变，高血压病史</a:t>
            </a:r>
            <a:r>
              <a:rPr kumimoji="1"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年，最高</a:t>
            </a:r>
            <a:r>
              <a:rPr kumimoji="1"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150mmHG</a:t>
            </a: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，未曾服药降压治疗，否认前驱感染史。</a:t>
            </a:r>
          </a:p>
        </p:txBody>
      </p:sp>
      <p:sp>
        <p:nvSpPr>
          <p:cNvPr id="82" name="椭圆 81"/>
          <p:cNvSpPr/>
          <p:nvPr/>
        </p:nvSpPr>
        <p:spPr>
          <a:xfrm rot="1860000">
            <a:off x="4702175" y="3714750"/>
            <a:ext cx="46038" cy="25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8" name="矩形 96"/>
          <p:cNvSpPr>
            <a:spLocks noChangeArrowheads="1"/>
          </p:cNvSpPr>
          <p:nvPr/>
        </p:nvSpPr>
        <p:spPr bwMode="auto">
          <a:xfrm>
            <a:off x="3935413" y="3744913"/>
            <a:ext cx="7815262" cy="1292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r>
              <a:rPr kumimoji="1"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个人史：出生地：原籍，外地久居史：无。无血吸虫病疫水接触史。毒物接触史：无。生活：规律，否认治游史。吸烟史：有，平均</a:t>
            </a:r>
            <a:r>
              <a:rPr kumimoji="1"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kumimoji="1"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</a:t>
            </a:r>
            <a:r>
              <a:rPr kumimoji="1"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1"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每天，已戒烟</a:t>
            </a:r>
            <a:r>
              <a:rPr kumimoji="1"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年余。饮酒史：无。</a:t>
            </a:r>
          </a:p>
        </p:txBody>
      </p:sp>
      <p:sp>
        <p:nvSpPr>
          <p:cNvPr id="9239" name="矩形 97"/>
          <p:cNvSpPr>
            <a:spLocks noChangeArrowheads="1"/>
          </p:cNvSpPr>
          <p:nvPr/>
        </p:nvSpPr>
        <p:spPr bwMode="auto">
          <a:xfrm>
            <a:off x="3963988" y="5226050"/>
            <a:ext cx="37258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r>
              <a:rPr kumimoji="1" lang="zh-CN" altLang="en-US" sz="2000">
                <a:latin typeface="微软雅黑" pitchFamily="34" charset="-122"/>
                <a:ea typeface="微软雅黑" pitchFamily="34" charset="-122"/>
              </a:rPr>
              <a:t>婚育史，家族史：无特殊。</a:t>
            </a:r>
          </a:p>
        </p:txBody>
      </p:sp>
      <p:sp>
        <p:nvSpPr>
          <p:cNvPr id="99" name="矩形 98"/>
          <p:cNvSpPr/>
          <p:nvPr/>
        </p:nvSpPr>
        <p:spPr>
          <a:xfrm>
            <a:off x="4098925" y="1943100"/>
            <a:ext cx="7543800" cy="642938"/>
          </a:xfrm>
          <a:prstGeom prst="rect">
            <a:avLst/>
          </a:prstGeom>
          <a:solidFill>
            <a:srgbClr val="4BA9BA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kumimoji="1" lang="zh-CN" altLang="en-US"/>
          </a:p>
        </p:txBody>
      </p:sp>
      <p:sp>
        <p:nvSpPr>
          <p:cNvPr id="9241" name="文本框 99"/>
          <p:cNvSpPr txBox="1">
            <a:spLocks noChangeArrowheads="1"/>
          </p:cNvSpPr>
          <p:nvPr/>
        </p:nvSpPr>
        <p:spPr bwMode="auto">
          <a:xfrm>
            <a:off x="5851525" y="2016125"/>
            <a:ext cx="35829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既往、个人、家族史</a:t>
            </a:r>
          </a:p>
        </p:txBody>
      </p:sp>
      <p:sp>
        <p:nvSpPr>
          <p:cNvPr id="94" name="矩形 93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96" name="矩形 55"/>
          <p:cNvSpPr>
            <a:spLocks noChangeArrowheads="1"/>
          </p:cNvSpPr>
          <p:nvPr/>
        </p:nvSpPr>
        <p:spPr bwMode="auto">
          <a:xfrm>
            <a:off x="3446463" y="404813"/>
            <a:ext cx="1565275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现病史</a:t>
            </a:r>
          </a:p>
        </p:txBody>
      </p:sp>
      <p:grpSp>
        <p:nvGrpSpPr>
          <p:cNvPr id="5134" name="组合 96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98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100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5135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247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8" y="1844675"/>
            <a:ext cx="32512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48" grpId="0"/>
      <p:bldP spid="9239" grpId="0"/>
      <p:bldP spid="99" grpId="0" animBg="1"/>
      <p:bldP spid="92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5400000">
            <a:off x="2610088" y="-462175"/>
            <a:ext cx="3655704" cy="8388840"/>
          </a:xfrm>
          <a:prstGeom prst="roundRect">
            <a:avLst>
              <a:gd name="adj" fmla="val 0"/>
            </a:avLst>
          </a:prstGeom>
          <a:pattFill prst="dkDnDiag">
            <a:fgClr>
              <a:srgbClr val="EEEEEE"/>
            </a:fgClr>
            <a:bgClr>
              <a:srgbClr val="F9F9F9"/>
            </a:bgClr>
          </a:patt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77800" dist="762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269" name="文本框 3"/>
          <p:cNvSpPr txBox="1">
            <a:spLocks noChangeArrowheads="1"/>
          </p:cNvSpPr>
          <p:nvPr/>
        </p:nvSpPr>
        <p:spPr bwMode="auto">
          <a:xfrm>
            <a:off x="9740900" y="2025650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3200">
                <a:latin typeface="微软雅黑" pitchFamily="34" charset="-122"/>
                <a:ea typeface="微软雅黑" pitchFamily="34" charset="-122"/>
              </a:rPr>
              <a:t>入院体查</a:t>
            </a:r>
          </a:p>
        </p:txBody>
      </p:sp>
      <p:pic>
        <p:nvPicPr>
          <p:cNvPr id="11270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188" y="2778125"/>
            <a:ext cx="2916237" cy="309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/>
        </p:nvSpPr>
        <p:spPr>
          <a:xfrm>
            <a:off x="242888" y="1885950"/>
            <a:ext cx="347662" cy="3692525"/>
          </a:xfrm>
          <a:prstGeom prst="rect">
            <a:avLst/>
          </a:prstGeom>
          <a:solidFill>
            <a:srgbClr val="4BA9BA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kumimoji="1" lang="zh-CN" altLang="en-US"/>
          </a:p>
        </p:txBody>
      </p:sp>
      <p:sp>
        <p:nvSpPr>
          <p:cNvPr id="19472" name="矩形 22"/>
          <p:cNvSpPr>
            <a:spLocks noChangeArrowheads="1"/>
          </p:cNvSpPr>
          <p:nvPr/>
        </p:nvSpPr>
        <p:spPr bwMode="auto">
          <a:xfrm>
            <a:off x="747713" y="1960563"/>
            <a:ext cx="7632700" cy="33321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查体：</a:t>
            </a: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T36.6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℃，</a:t>
            </a: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P78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</a:t>
            </a: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R20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</a:t>
            </a: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BP143/88mmHg</a:t>
            </a:r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大内科查体无特殊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n"/>
              <a:defRPr/>
            </a:pP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专科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：神清，语礼，颈抗，双瞳孔等大等圆，直径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3mm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，对光反射灵敏，眼球活动各项运动可，双侧腱反射存在，病理征阴性。左克氏征可疑阳性。指鼻，轮替，跟膝跳实验完成可，昂伯氏征睁眼阴性，闭眼阳性，走一字路不稳。双侧深浅感觉对称正常。</a:t>
            </a:r>
          </a:p>
        </p:txBody>
      </p:sp>
      <p:sp>
        <p:nvSpPr>
          <p:cNvPr id="21" name="矩形 20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4" name="矩形 55"/>
          <p:cNvSpPr>
            <a:spLocks noChangeArrowheads="1"/>
          </p:cNvSpPr>
          <p:nvPr/>
        </p:nvSpPr>
        <p:spPr bwMode="auto">
          <a:xfrm>
            <a:off x="3446463" y="404813"/>
            <a:ext cx="1565275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现病史</a:t>
            </a:r>
          </a:p>
        </p:txBody>
      </p:sp>
      <p:grpSp>
        <p:nvGrpSpPr>
          <p:cNvPr id="6156" name="组合 24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26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27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6157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22" grpId="0" animBg="1"/>
      <p:bldP spid="194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172" name="矩形 55"/>
          <p:cNvSpPr>
            <a:spLocks noChangeArrowheads="1"/>
          </p:cNvSpPr>
          <p:nvPr/>
        </p:nvSpPr>
        <p:spPr bwMode="auto">
          <a:xfrm>
            <a:off x="3446463" y="404813"/>
            <a:ext cx="4449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入院后完成辅助检查</a:t>
            </a:r>
          </a:p>
        </p:txBody>
      </p:sp>
      <p:grpSp>
        <p:nvGrpSpPr>
          <p:cNvPr id="7173" name="组合 24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28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174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第二部分</a:t>
            </a:r>
            <a:endParaRPr lang="id-ID" altLang="zh-CN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圆角矩形 16"/>
          <p:cNvSpPr/>
          <p:nvPr/>
        </p:nvSpPr>
        <p:spPr>
          <a:xfrm rot="5400000">
            <a:off x="3700623" y="296158"/>
            <a:ext cx="2808583" cy="7201517"/>
          </a:xfrm>
          <a:prstGeom prst="roundRect">
            <a:avLst>
              <a:gd name="adj" fmla="val 0"/>
            </a:avLst>
          </a:prstGeom>
          <a:pattFill prst="dkDnDiag">
            <a:fgClr>
              <a:srgbClr val="EEEEEE"/>
            </a:fgClr>
            <a:bgClr>
              <a:srgbClr val="F9F9F9"/>
            </a:bgClr>
          </a:patt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77800" dist="762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178" name="图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841500"/>
            <a:ext cx="22764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2709863"/>
            <a:ext cx="5849938" cy="451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文本框 24"/>
          <p:cNvSpPr txBox="1">
            <a:spLocks noChangeArrowheads="1"/>
          </p:cNvSpPr>
          <p:nvPr/>
        </p:nvSpPr>
        <p:spPr bwMode="auto">
          <a:xfrm>
            <a:off x="3473450" y="3203575"/>
            <a:ext cx="3459163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latin typeface="微软雅黑" pitchFamily="34" charset="-122"/>
                <a:ea typeface="微软雅黑" pitchFamily="34" charset="-122"/>
              </a:rPr>
              <a:t>1.</a:t>
            </a:r>
            <a:r>
              <a:rPr kumimoji="1" lang="zh-CN" altLang="en-US">
                <a:latin typeface="微软雅黑" pitchFamily="34" charset="-122"/>
                <a:ea typeface="微软雅黑" pitchFamily="34" charset="-122"/>
              </a:rPr>
              <a:t> 定位定性？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1" lang="en-US" altLang="zh-CN"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1" lang="zh-CN" altLang="en-US">
                <a:latin typeface="微软雅黑" pitchFamily="34" charset="-122"/>
                <a:ea typeface="微软雅黑" pitchFamily="34" charset="-122"/>
              </a:rPr>
              <a:t> 需要做哪些检查？</a:t>
            </a:r>
          </a:p>
        </p:txBody>
      </p:sp>
    </p:spTree>
  </p:cSld>
  <p:clrMapOvr>
    <a:masterClrMapping/>
  </p:clrMapOvr>
  <p:transition spd="slow" advTm="3000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 52"/>
          <p:cNvGrpSpPr>
            <a:grpSpLocks/>
          </p:cNvGrpSpPr>
          <p:nvPr/>
        </p:nvGrpSpPr>
        <p:grpSpPr bwMode="auto">
          <a:xfrm>
            <a:off x="808038" y="1844675"/>
            <a:ext cx="10904537" cy="4464050"/>
            <a:chOff x="926200" y="2194744"/>
            <a:chExt cx="10401336" cy="3648739"/>
          </a:xfrm>
        </p:grpSpPr>
        <p:sp>
          <p:nvSpPr>
            <p:cNvPr id="51" name="圆角矩形 50"/>
            <p:cNvSpPr/>
            <p:nvPr/>
          </p:nvSpPr>
          <p:spPr>
            <a:xfrm rot="5400000">
              <a:off x="4302741" y="-1181797"/>
              <a:ext cx="3648253" cy="10401335"/>
            </a:xfrm>
            <a:prstGeom prst="roundRect">
              <a:avLst>
                <a:gd name="adj" fmla="val 0"/>
              </a:avLst>
            </a:prstGeom>
            <a:pattFill prst="dkDnDiag">
              <a:fgClr>
                <a:srgbClr val="EEEEEE"/>
              </a:fgClr>
              <a:bgClr>
                <a:srgbClr val="F9F9F9"/>
              </a:bgClr>
            </a:patt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762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0889920" y="2218100"/>
              <a:ext cx="437616" cy="3625383"/>
            </a:xfrm>
            <a:prstGeom prst="rect">
              <a:avLst/>
            </a:prstGeom>
            <a:solidFill>
              <a:srgbClr val="4BA9BA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kumimoji="1"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1515" name="矩形 30"/>
          <p:cNvSpPr>
            <a:spLocks noChangeArrowheads="1"/>
          </p:cNvSpPr>
          <p:nvPr/>
        </p:nvSpPr>
        <p:spPr bwMode="auto">
          <a:xfrm>
            <a:off x="1531938" y="2219325"/>
            <a:ext cx="4175125" cy="3698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血常规示：中性细胞值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6.33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en-US" altLang="zh-CN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/L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； </a:t>
            </a:r>
          </a:p>
        </p:txBody>
      </p:sp>
      <p:cxnSp>
        <p:nvCxnSpPr>
          <p:cNvPr id="33" name="直线箭头连接符 32"/>
          <p:cNvCxnSpPr/>
          <p:nvPr/>
        </p:nvCxnSpPr>
        <p:spPr>
          <a:xfrm flipV="1">
            <a:off x="5184775" y="2225675"/>
            <a:ext cx="0" cy="320675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65" name="组 40"/>
          <p:cNvGrpSpPr>
            <a:grpSpLocks/>
          </p:cNvGrpSpPr>
          <p:nvPr/>
        </p:nvGrpSpPr>
        <p:grpSpPr bwMode="auto">
          <a:xfrm>
            <a:off x="5476875" y="2220913"/>
            <a:ext cx="2490788" cy="368300"/>
            <a:chOff x="7162795" y="3501008"/>
            <a:chExt cx="2489784" cy="369332"/>
          </a:xfrm>
        </p:grpSpPr>
        <p:sp>
          <p:nvSpPr>
            <p:cNvPr id="21525" name="矩形 36"/>
            <p:cNvSpPr>
              <a:spLocks noChangeArrowheads="1"/>
            </p:cNvSpPr>
            <p:nvPr/>
          </p:nvSpPr>
          <p:spPr bwMode="auto">
            <a:xfrm>
              <a:off x="7162795" y="3501008"/>
              <a:ext cx="248978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>
                <a:defRPr/>
              </a:pPr>
              <a:r>
                <a: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淋巴细胞值</a:t>
              </a:r>
              <a:r>
                <a:rPr lang="en-US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1.04</a:t>
              </a:r>
              <a:r>
                <a: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en-US" altLang="zh-CN" baseline="30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en-US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/L</a:t>
              </a: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8" name="直线箭头连接符 37"/>
            <p:cNvCxnSpPr/>
            <p:nvPr/>
          </p:nvCxnSpPr>
          <p:spPr>
            <a:xfrm>
              <a:off x="9603386" y="3501008"/>
              <a:ext cx="3174" cy="326349"/>
            </a:xfrm>
            <a:prstGeom prst="straightConnector1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18" name="矩形 42"/>
          <p:cNvSpPr>
            <a:spLocks noChangeArrowheads="1"/>
          </p:cNvSpPr>
          <p:nvPr/>
        </p:nvSpPr>
        <p:spPr bwMode="auto">
          <a:xfrm>
            <a:off x="7991475" y="2198688"/>
            <a:ext cx="2360613" cy="3683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淋巴细胞比率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13.3%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线箭头连接符 43"/>
          <p:cNvCxnSpPr/>
          <p:nvPr/>
        </p:nvCxnSpPr>
        <p:spPr>
          <a:xfrm>
            <a:off x="10352088" y="2212975"/>
            <a:ext cx="0" cy="333375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68" name="组 55"/>
          <p:cNvGrpSpPr>
            <a:grpSpLocks/>
          </p:cNvGrpSpPr>
          <p:nvPr/>
        </p:nvGrpSpPr>
        <p:grpSpPr bwMode="auto">
          <a:xfrm>
            <a:off x="1541463" y="2646363"/>
            <a:ext cx="7100887" cy="368300"/>
            <a:chOff x="4127200" y="3666528"/>
            <a:chExt cx="7101624" cy="369332"/>
          </a:xfrm>
        </p:grpSpPr>
        <p:sp>
          <p:nvSpPr>
            <p:cNvPr id="21522" name="矩形 44"/>
            <p:cNvSpPr>
              <a:spLocks noChangeArrowheads="1"/>
            </p:cNvSpPr>
            <p:nvPr/>
          </p:nvSpPr>
          <p:spPr bwMode="auto">
            <a:xfrm>
              <a:off x="4127200" y="3666528"/>
              <a:ext cx="710162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电解质示：钾离子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2.91mmol/L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；心肌酶示：肌酸激酶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41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U/L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；</a:t>
              </a:r>
            </a:p>
          </p:txBody>
        </p:sp>
        <p:cxnSp>
          <p:nvCxnSpPr>
            <p:cNvPr id="48" name="直线箭头连接符 47"/>
            <p:cNvCxnSpPr/>
            <p:nvPr/>
          </p:nvCxnSpPr>
          <p:spPr>
            <a:xfrm>
              <a:off x="7502575" y="3703142"/>
              <a:ext cx="0" cy="321574"/>
            </a:xfrm>
            <a:prstGeom prst="straightConnector1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箭头连接符 48"/>
            <p:cNvCxnSpPr/>
            <p:nvPr/>
          </p:nvCxnSpPr>
          <p:spPr>
            <a:xfrm>
              <a:off x="10671554" y="3666528"/>
              <a:ext cx="0" cy="358188"/>
            </a:xfrm>
            <a:prstGeom prst="straightConnector1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21" name="矩形 49"/>
          <p:cNvSpPr>
            <a:spLocks noChangeArrowheads="1"/>
          </p:cNvSpPr>
          <p:nvPr/>
        </p:nvSpPr>
        <p:spPr bwMode="auto">
          <a:xfrm>
            <a:off x="1541463" y="3040063"/>
            <a:ext cx="9399587" cy="217011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凝血功能、肾功能、脑钠肽均正常。</a:t>
            </a:r>
          </a:p>
          <a:p>
            <a:pPr algn="r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尿常规、大便常规、肝功能、输血四项示正常。</a:t>
            </a:r>
          </a:p>
          <a:p>
            <a:pPr algn="r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甲状腺功能示促甲状腺素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5.00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ulu/ml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；</a:t>
            </a:r>
          </a:p>
          <a:p>
            <a:pPr algn="r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血脂示甘油三醇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2.50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mmol/L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；高密度脂蛋白胆固醇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92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mmol/L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；总胆固醇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高密度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5.00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algn="r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同型半胱氨酸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23.1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umol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/L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</p:txBody>
      </p:sp>
      <p:sp>
        <p:nvSpPr>
          <p:cNvPr id="31" name="矩形 30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34" name="矩形 55"/>
          <p:cNvSpPr>
            <a:spLocks noChangeArrowheads="1"/>
          </p:cNvSpPr>
          <p:nvPr/>
        </p:nvSpPr>
        <p:spPr bwMode="auto">
          <a:xfrm>
            <a:off x="3446463" y="404813"/>
            <a:ext cx="4449762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入院后完成辅助检查</a:t>
            </a:r>
          </a:p>
        </p:txBody>
      </p:sp>
      <p:grpSp>
        <p:nvGrpSpPr>
          <p:cNvPr id="8205" name="组合 34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36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37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8206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37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4941888"/>
            <a:ext cx="270510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/>
      <p:bldP spid="21518" grpId="0"/>
      <p:bldP spid="215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"/>
          <p:cNvGrpSpPr>
            <a:grpSpLocks/>
          </p:cNvGrpSpPr>
          <p:nvPr/>
        </p:nvGrpSpPr>
        <p:grpSpPr bwMode="auto">
          <a:xfrm>
            <a:off x="925513" y="1844675"/>
            <a:ext cx="10401300" cy="4337050"/>
            <a:chOff x="926200" y="2194746"/>
            <a:chExt cx="10401336" cy="3551150"/>
          </a:xfrm>
        </p:grpSpPr>
        <p:sp>
          <p:nvSpPr>
            <p:cNvPr id="19" name="圆角矩形 18"/>
            <p:cNvSpPr/>
            <p:nvPr/>
          </p:nvSpPr>
          <p:spPr>
            <a:xfrm rot="5400000">
              <a:off x="4357612" y="-1236666"/>
              <a:ext cx="3538512" cy="10401335"/>
            </a:xfrm>
            <a:prstGeom prst="roundRect">
              <a:avLst>
                <a:gd name="adj" fmla="val 0"/>
              </a:avLst>
            </a:prstGeom>
            <a:pattFill prst="dkDnDiag">
              <a:fgClr>
                <a:srgbClr val="EEEEEE"/>
              </a:fgClr>
              <a:bgClr>
                <a:srgbClr val="F9F9F9"/>
              </a:bgClr>
            </a:patt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762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0890971" y="2231141"/>
              <a:ext cx="436565" cy="3514755"/>
            </a:xfrm>
            <a:prstGeom prst="rect">
              <a:avLst/>
            </a:prstGeom>
            <a:solidFill>
              <a:srgbClr val="4BA9BA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kumimoji="1" lang="zh-CN" altLang="en-US"/>
            </a:p>
          </p:txBody>
        </p:sp>
      </p:grpSp>
      <p:sp>
        <p:nvSpPr>
          <p:cNvPr id="22532" name="矩形 3"/>
          <p:cNvSpPr>
            <a:spLocks noChangeArrowheads="1"/>
          </p:cNvSpPr>
          <p:nvPr/>
        </p:nvSpPr>
        <p:spPr bwMode="auto">
          <a:xfrm>
            <a:off x="1558925" y="2463800"/>
            <a:ext cx="9290050" cy="3000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心电图示：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、窦性心律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、心电轴左偏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-57°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，左前分支传导阻滞；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胸部正侧位片示：双肺未见明显异常；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腹部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超示脂肪肝，左肾囊肿，右肾强光团声像，前列腺钙化灶行程声像；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心脏彩超示升主动脉增宽，弹性下降，左室收缩功能测值正常范围，舒张功能减退；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颈椎动脉彩超示双侧颈部动脉内中膜增厚声像，右锁骨下动脉斑块形成；</a:t>
            </a:r>
          </a:p>
          <a:p>
            <a:pPr algn="r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BEAM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示轻度异常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EEG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视觉诱发电位、脑干诱发电位示正常。</a:t>
            </a:r>
          </a:p>
        </p:txBody>
      </p:sp>
      <p:pic>
        <p:nvPicPr>
          <p:cNvPr id="17412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4508500"/>
            <a:ext cx="17018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19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2" name="矩形 55"/>
          <p:cNvSpPr>
            <a:spLocks noChangeArrowheads="1"/>
          </p:cNvSpPr>
          <p:nvPr/>
        </p:nvSpPr>
        <p:spPr bwMode="auto">
          <a:xfrm>
            <a:off x="3446463" y="404813"/>
            <a:ext cx="4449762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入院后完成辅助检查</a:t>
            </a:r>
          </a:p>
        </p:txBody>
      </p:sp>
      <p:grpSp>
        <p:nvGrpSpPr>
          <p:cNvPr id="9224" name="组合 22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24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25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9225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6"/>
          <p:cNvGrpSpPr>
            <a:grpSpLocks/>
          </p:cNvGrpSpPr>
          <p:nvPr/>
        </p:nvGrpSpPr>
        <p:grpSpPr bwMode="auto">
          <a:xfrm>
            <a:off x="982663" y="2635250"/>
            <a:ext cx="7626350" cy="2808288"/>
            <a:chOff x="2175004" y="2013642"/>
            <a:chExt cx="7627673" cy="2808583"/>
          </a:xfrm>
        </p:grpSpPr>
        <p:sp>
          <p:nvSpPr>
            <p:cNvPr id="17" name="圆角矩形 16"/>
            <p:cNvSpPr/>
            <p:nvPr/>
          </p:nvSpPr>
          <p:spPr>
            <a:xfrm rot="5400000">
              <a:off x="4584549" y="-395903"/>
              <a:ext cx="2808583" cy="7627673"/>
            </a:xfrm>
            <a:prstGeom prst="roundRect">
              <a:avLst>
                <a:gd name="adj" fmla="val 0"/>
              </a:avLst>
            </a:prstGeom>
            <a:pattFill prst="dkDnDiag">
              <a:fgClr>
                <a:srgbClr val="EEEEEE"/>
              </a:fgClr>
              <a:bgClr>
                <a:srgbClr val="F9F9F9"/>
              </a:bgClr>
            </a:patt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762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256" name="矩形 2"/>
            <p:cNvSpPr>
              <a:spLocks noChangeArrowheads="1"/>
            </p:cNvSpPr>
            <p:nvPr/>
          </p:nvSpPr>
          <p:spPr bwMode="auto">
            <a:xfrm>
              <a:off x="2932113" y="3328988"/>
              <a:ext cx="6323012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 typeface="Wingdings" pitchFamily="2" charset="2"/>
                <a:buChar char="ü"/>
              </a:pPr>
              <a:r>
                <a:rPr lang="en-US" altLang="zh-CN" sz="2400"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颅脑</a:t>
              </a:r>
              <a:r>
                <a:rPr lang="en-US" altLang="zh-CN" sz="2400">
                  <a:latin typeface="微软雅黑" pitchFamily="34" charset="-122"/>
                  <a:ea typeface="微软雅黑" pitchFamily="34" charset="-122"/>
                </a:rPr>
                <a:t>MRI</a:t>
              </a:r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平扫</a:t>
              </a:r>
              <a:r>
                <a:rPr lang="en-US" altLang="zh-CN" sz="2400">
                  <a:latin typeface="微软雅黑" pitchFamily="34" charset="-122"/>
                  <a:ea typeface="微软雅黑" pitchFamily="34" charset="-122"/>
                </a:rPr>
                <a:t>+</a:t>
              </a:r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颅脑</a:t>
              </a:r>
              <a:r>
                <a:rPr lang="en-US" altLang="zh-CN" sz="2400">
                  <a:latin typeface="微软雅黑" pitchFamily="34" charset="-122"/>
                  <a:ea typeface="微软雅黑" pitchFamily="34" charset="-122"/>
                </a:rPr>
                <a:t>MRA</a:t>
              </a:r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未见明显异常；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Font typeface="Wingdings" pitchFamily="2" charset="2"/>
                <a:buChar char="ü"/>
              </a:pPr>
              <a:r>
                <a:rPr lang="en-US" altLang="zh-CN" sz="2400">
                  <a:latin typeface="微软雅黑" pitchFamily="34" charset="-122"/>
                  <a:ea typeface="微软雅黑" pitchFamily="34" charset="-122"/>
                </a:rPr>
                <a:t>2.</a:t>
              </a:r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颈</a:t>
              </a:r>
              <a:r>
                <a:rPr lang="en-US" altLang="zh-CN" sz="2400">
                  <a:latin typeface="微软雅黑" pitchFamily="34" charset="-122"/>
                  <a:ea typeface="微软雅黑" pitchFamily="34" charset="-122"/>
                </a:rPr>
                <a:t>4-7</a:t>
              </a:r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水平颈髓空洞症，检核检核临床。</a:t>
              </a:r>
            </a:p>
          </p:txBody>
        </p:sp>
        <p:sp>
          <p:nvSpPr>
            <p:cNvPr id="23566" name="矩形 19"/>
            <p:cNvSpPr>
              <a:spLocks noChangeArrowheads="1"/>
            </p:cNvSpPr>
            <p:nvPr/>
          </p:nvSpPr>
          <p:spPr bwMode="auto">
            <a:xfrm>
              <a:off x="3072097" y="2331175"/>
              <a:ext cx="5950982" cy="66205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颅脑</a:t>
              </a: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颈椎</a:t>
              </a: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MRI</a:t>
              </a: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平扫</a:t>
              </a: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颅脑</a:t>
              </a: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MRA</a:t>
              </a: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示：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4080334" y="3209156"/>
              <a:ext cx="3864645" cy="46042"/>
            </a:xfrm>
            <a:prstGeom prst="rect">
              <a:avLst/>
            </a:prstGeom>
            <a:solidFill>
              <a:srgbClr val="4BA9BA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kumimoji="1"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2855913" y="330200"/>
            <a:ext cx="9336087" cy="696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322263"/>
            <a:ext cx="2855913" cy="6969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charset="0"/>
              <a:buNone/>
              <a:defRPr/>
            </a:pPr>
            <a:endParaRPr lang="zh-CN" altLang="en-US"/>
          </a:p>
        </p:txBody>
      </p:sp>
      <p:sp>
        <p:nvSpPr>
          <p:cNvPr id="22" name="矩形 55"/>
          <p:cNvSpPr>
            <a:spLocks noChangeArrowheads="1"/>
          </p:cNvSpPr>
          <p:nvPr/>
        </p:nvSpPr>
        <p:spPr bwMode="auto">
          <a:xfrm>
            <a:off x="3446463" y="404813"/>
            <a:ext cx="4449762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入院后完成辅助检查</a:t>
            </a:r>
          </a:p>
        </p:txBody>
      </p:sp>
      <p:grpSp>
        <p:nvGrpSpPr>
          <p:cNvPr id="10246" name="组合 22"/>
          <p:cNvGrpSpPr>
            <a:grpSpLocks/>
          </p:cNvGrpSpPr>
          <p:nvPr/>
        </p:nvGrpSpPr>
        <p:grpSpPr bwMode="auto">
          <a:xfrm>
            <a:off x="0" y="188913"/>
            <a:ext cx="3240088" cy="947737"/>
            <a:chOff x="-24680" y="1556793"/>
            <a:chExt cx="10009113" cy="2893202"/>
          </a:xfrm>
        </p:grpSpPr>
        <p:sp>
          <p:nvSpPr>
            <p:cNvPr id="24" name="矩形 23"/>
            <p:cNvSpPr/>
            <p:nvPr/>
          </p:nvSpPr>
          <p:spPr>
            <a:xfrm rot="5400000" flipH="1">
              <a:off x="3533274" y="-2001161"/>
              <a:ext cx="2893202" cy="100091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25" name="矩形 23"/>
            <p:cNvSpPr/>
            <p:nvPr/>
          </p:nvSpPr>
          <p:spPr>
            <a:xfrm rot="5400000" flipH="1">
              <a:off x="3601912" y="-1860517"/>
              <a:ext cx="2472023" cy="97169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BA9BA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0247" name="TextBox 17"/>
          <p:cNvSpPr txBox="1">
            <a:spLocks noChangeArrowheads="1"/>
          </p:cNvSpPr>
          <p:nvPr/>
        </p:nvSpPr>
        <p:spPr bwMode="auto">
          <a:xfrm flipH="1">
            <a:off x="207963" y="387350"/>
            <a:ext cx="2592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第二部分</a:t>
            </a:r>
            <a:endParaRPr lang="id-ID" altLang="zh-CN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1701800"/>
            <a:ext cx="2760663" cy="405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</TotalTime>
  <Words>1075</Words>
  <Application>Microsoft Office PowerPoint</Application>
  <PresentationFormat>宽屏</PresentationFormat>
  <Paragraphs>119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178</cp:revision>
  <cp:lastPrinted>2018-04-23T16:08:32Z</cp:lastPrinted>
  <dcterms:created xsi:type="dcterms:W3CDTF">2018-04-23T12:41:34Z</dcterms:created>
  <dcterms:modified xsi:type="dcterms:W3CDTF">2022-04-26T11:44:40Z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