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1" r:id="rId1"/>
    <p:sldMasterId id="2147483704" r:id="rId2"/>
  </p:sldMasterIdLst>
  <p:notesMasterIdLst>
    <p:notesMasterId r:id="rId31"/>
  </p:notesMasterIdLst>
  <p:sldIdLst>
    <p:sldId id="676" r:id="rId3"/>
    <p:sldId id="677" r:id="rId4"/>
    <p:sldId id="530" r:id="rId5"/>
    <p:sldId id="584" r:id="rId6"/>
    <p:sldId id="608" r:id="rId7"/>
    <p:sldId id="609" r:id="rId8"/>
    <p:sldId id="555" r:id="rId9"/>
    <p:sldId id="610" r:id="rId10"/>
    <p:sldId id="612" r:id="rId11"/>
    <p:sldId id="613" r:id="rId12"/>
    <p:sldId id="579" r:id="rId13"/>
    <p:sldId id="595" r:id="rId14"/>
    <p:sldId id="635" r:id="rId15"/>
    <p:sldId id="651" r:id="rId16"/>
    <p:sldId id="596" r:id="rId17"/>
    <p:sldId id="597" r:id="rId18"/>
    <p:sldId id="599" r:id="rId19"/>
    <p:sldId id="621" r:id="rId20"/>
    <p:sldId id="623" r:id="rId21"/>
    <p:sldId id="624" r:id="rId22"/>
    <p:sldId id="631" r:id="rId23"/>
    <p:sldId id="614" r:id="rId24"/>
    <p:sldId id="632" r:id="rId25"/>
    <p:sldId id="617" r:id="rId26"/>
    <p:sldId id="625" r:id="rId27"/>
    <p:sldId id="615" r:id="rId28"/>
    <p:sldId id="533" r:id="rId29"/>
    <p:sldId id="678" r:id="rId30"/>
  </p:sldIdLst>
  <p:sldSz cx="12192000" cy="6858000"/>
  <p:notesSz cx="7104063" cy="10234613"/>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EFE"/>
    <a:srgbClr val="FFCCFF"/>
    <a:srgbClr val="CC0099"/>
    <a:srgbClr val="FDF0DF"/>
    <a:srgbClr val="D1BCC5"/>
    <a:srgbClr val="ED7D31"/>
    <a:srgbClr val="93CCC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6314" autoAdjust="0"/>
  </p:normalViewPr>
  <p:slideViewPr>
    <p:cSldViewPr snapToGrid="0">
      <p:cViewPr varScale="1">
        <p:scale>
          <a:sx n="108" d="100"/>
          <a:sy n="108" d="100"/>
        </p:scale>
        <p:origin x="654" y="114"/>
      </p:cViewPr>
      <p:guideLst>
        <p:guide orient="horz" pos="2160"/>
        <p:guide pos="3840"/>
      </p:guideLst>
    </p:cSldViewPr>
  </p:slideViewPr>
  <p:notesTextViewPr>
    <p:cViewPr>
      <p:scale>
        <a:sx n="1" d="1"/>
        <a:sy n="1" d="1"/>
      </p:scale>
      <p:origin x="0" y="0"/>
    </p:cViewPr>
  </p:notesTextViewPr>
  <p:sorterViewPr>
    <p:cViewPr>
      <p:scale>
        <a:sx n="124" d="100"/>
        <a:sy n="124"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1175"/>
          </a:xfrm>
          <a:prstGeom prst="rect">
            <a:avLst/>
          </a:prstGeom>
        </p:spPr>
        <p:txBody>
          <a:bodyPr vert="horz" lIns="91440" tIns="45720" rIns="91440" bIns="45720" rtlCol="0"/>
          <a:lstStyle>
            <a:lvl1pPr algn="l" eaLnBrk="1" hangingPunct="1">
              <a:defRPr sz="12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4024313" y="0"/>
            <a:ext cx="3078162" cy="511175"/>
          </a:xfrm>
          <a:prstGeom prst="rect">
            <a:avLst/>
          </a:prstGeom>
        </p:spPr>
        <p:txBody>
          <a:bodyPr vert="horz" lIns="91440" tIns="45720" rIns="91440" bIns="45720" rtlCol="0"/>
          <a:lstStyle>
            <a:lvl1pPr algn="r" eaLnBrk="1" hangingPunct="1">
              <a:defRPr sz="1200">
                <a:latin typeface="Arial" panose="020B0604020202020204" pitchFamily="34" charset="0"/>
                <a:ea typeface="宋体" panose="02010600030101010101" pitchFamily="2" charset="-122"/>
              </a:defRPr>
            </a:lvl1pPr>
          </a:lstStyle>
          <a:p>
            <a:pPr>
              <a:defRPr/>
            </a:pPr>
            <a:fld id="{5E3A3CFE-89E5-4BCB-8C16-D351042E631B}" type="datetimeFigureOut">
              <a:rPr lang="zh-CN" altLang="en-US"/>
              <a:pPr>
                <a:defRPr/>
              </a:pPr>
              <a:t>2022/4/26</a:t>
            </a:fld>
            <a:endParaRPr lang="zh-CN" altLang="en-US"/>
          </a:p>
        </p:txBody>
      </p:sp>
      <p:sp>
        <p:nvSpPr>
          <p:cNvPr id="4" name="幻灯片图像占位符 3"/>
          <p:cNvSpPr>
            <a:spLocks noGrp="1" noRot="1" noChangeAspect="1"/>
          </p:cNvSpPr>
          <p:nvPr>
            <p:ph type="sldImg" idx="2"/>
          </p:nvPr>
        </p:nvSpPr>
        <p:spPr>
          <a:xfrm>
            <a:off x="142875" y="768350"/>
            <a:ext cx="6818313" cy="3836988"/>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711200" y="4860925"/>
            <a:ext cx="5683250" cy="4605338"/>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9721850"/>
            <a:ext cx="3078163" cy="511175"/>
          </a:xfrm>
          <a:prstGeom prst="rect">
            <a:avLst/>
          </a:prstGeom>
        </p:spPr>
        <p:txBody>
          <a:bodyPr vert="horz" lIns="91440" tIns="45720" rIns="91440" bIns="45720" rtlCol="0" anchor="b"/>
          <a:lstStyle>
            <a:lvl1pPr algn="l" eaLnBrk="1" hangingPunct="1">
              <a:defRPr sz="1200">
                <a:latin typeface="Arial" panose="020B0604020202020204" pitchFamily="34" charset="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4024313" y="9721850"/>
            <a:ext cx="3078162" cy="511175"/>
          </a:xfrm>
          <a:prstGeom prst="rect">
            <a:avLst/>
          </a:prstGeom>
        </p:spPr>
        <p:txBody>
          <a:bodyPr vert="horz" wrap="square" lIns="91440" tIns="45720" rIns="91440" bIns="45720" numCol="1" anchor="b" anchorCtr="0" compatLnSpc="1">
            <a:prstTxWarp prst="textNoShape">
              <a:avLst/>
            </a:prstTxWarp>
          </a:bodyPr>
          <a:lstStyle>
            <a:lvl1pPr algn="r">
              <a:defRPr sz="1200" smtClean="0"/>
            </a:lvl1pPr>
          </a:lstStyle>
          <a:p>
            <a:pPr>
              <a:defRPr/>
            </a:pPr>
            <a:fld id="{82583616-C2AB-4D4A-A727-A4AC21B991E2}" type="slidenum">
              <a:rPr lang="zh-CN" altLang="en-US"/>
              <a:pPr>
                <a:defRPr/>
              </a:pPr>
              <a:t>‹#›</a:t>
            </a:fld>
            <a:endParaRPr lang="zh-CN" altLang="en-US"/>
          </a:p>
        </p:txBody>
      </p:sp>
    </p:spTree>
    <p:extLst>
      <p:ext uri="{BB962C8B-B14F-4D97-AF65-F5344CB8AC3E}">
        <p14:creationId xmlns:p14="http://schemas.microsoft.com/office/powerpoint/2010/main" val="181111394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pPr>
              <a:defRPr/>
            </a:pPr>
            <a:fld id="{82583616-C2AB-4D4A-A727-A4AC21B991E2}" type="slidenum">
              <a:rPr lang="zh-CN" altLang="en-US" smtClean="0"/>
              <a:pPr>
                <a:defRPr/>
              </a:pPr>
              <a:t>14</a:t>
            </a:fld>
            <a:endParaRPr lang="zh-CN" altLang="en-US"/>
          </a:p>
        </p:txBody>
      </p:sp>
    </p:spTree>
    <p:extLst>
      <p:ext uri="{BB962C8B-B14F-4D97-AF65-F5344CB8AC3E}">
        <p14:creationId xmlns:p14="http://schemas.microsoft.com/office/powerpoint/2010/main" val="7391009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223075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3074" name="标题占位符 1"/>
          <p:cNvSpPr>
            <a:spLocks noGrp="1" noChangeArrowheads="1"/>
          </p:cNvSpPr>
          <p:nvPr>
            <p:ph type="ctrTitle"/>
          </p:nvPr>
        </p:nvSpPr>
        <p:spPr>
          <a:xfrm>
            <a:off x="914400" y="2130426"/>
            <a:ext cx="10363200" cy="1082675"/>
          </a:xfrm>
        </p:spPr>
        <p:txBody>
          <a:bodyPr/>
          <a:lstStyle>
            <a:lvl1pPr algn="ctr">
              <a:defRPr sz="4000" b="1"/>
            </a:lvl1pPr>
          </a:lstStyle>
          <a:p>
            <a:r>
              <a:rPr lang="zh-CN" altLang="en-US" smtClean="0"/>
              <a:t>单击此处编辑母版标题样式</a:t>
            </a:r>
            <a:endParaRPr lang="zh-CN"/>
          </a:p>
        </p:txBody>
      </p:sp>
      <p:sp>
        <p:nvSpPr>
          <p:cNvPr id="3075" name="文本占位符 2"/>
          <p:cNvSpPr>
            <a:spLocks noGrp="1" noChangeArrowheads="1"/>
          </p:cNvSpPr>
          <p:nvPr>
            <p:ph type="subTitle" idx="1"/>
          </p:nvPr>
        </p:nvSpPr>
        <p:spPr>
          <a:xfrm>
            <a:off x="1775884" y="3357564"/>
            <a:ext cx="8534400" cy="865187"/>
          </a:xfrm>
        </p:spPr>
        <p:txBody>
          <a:bodyPr/>
          <a:lstStyle>
            <a:lvl1pPr marL="0" indent="0" algn="ctr">
              <a:buFont typeface="Arial" pitchFamily="34" charset="0"/>
              <a:buNone/>
              <a:defRPr sz="3200"/>
            </a:lvl1pPr>
          </a:lstStyle>
          <a:p>
            <a:r>
              <a:rPr lang="zh-CN" altLang="en-US" smtClean="0"/>
              <a:t>单击此处编辑母版副标题样式</a:t>
            </a:r>
            <a:endParaRPr lang="zh-CN"/>
          </a:p>
        </p:txBody>
      </p:sp>
      <p:sp>
        <p:nvSpPr>
          <p:cNvPr id="4" name="日期占位符 3"/>
          <p:cNvSpPr>
            <a:spLocks noGrp="1" noChangeArrowheads="1"/>
          </p:cNvSpPr>
          <p:nvPr>
            <p:ph type="dt" sz="half" idx="10"/>
          </p:nvPr>
        </p:nvSpPr>
        <p:spPr>
          <a:xfrm>
            <a:off x="609600" y="6245225"/>
            <a:ext cx="2844800" cy="476250"/>
          </a:xfrm>
        </p:spPr>
        <p:txBody>
          <a:bodyPr/>
          <a:lstStyle>
            <a:lvl1pPr>
              <a:defRPr smtClean="0"/>
            </a:lvl1pPr>
          </a:lstStyle>
          <a:p>
            <a:pPr>
              <a:defRPr/>
            </a:pPr>
            <a:fld id="{8FD1EE6B-FF5E-4B8B-BA5A-DA80875A6E3A}" type="datetimeFigureOut">
              <a:rPr lang="zh-CN" altLang="en-US" smtClean="0"/>
              <a:pPr>
                <a:defRPr/>
              </a:pPr>
              <a:t>2022/4/26</a:t>
            </a:fld>
            <a:endParaRPr lang="zh-CN" altLang="en-US"/>
          </a:p>
        </p:txBody>
      </p:sp>
      <p:sp>
        <p:nvSpPr>
          <p:cNvPr id="5" name="页脚占位符 4"/>
          <p:cNvSpPr>
            <a:spLocks noGrp="1" noChangeArrowheads="1"/>
          </p:cNvSpPr>
          <p:nvPr>
            <p:ph type="ftr" sz="quarter" idx="11"/>
          </p:nvPr>
        </p:nvSpPr>
        <p:spPr>
          <a:xfrm>
            <a:off x="4165600" y="6245225"/>
            <a:ext cx="3860800" cy="476250"/>
          </a:xfrm>
        </p:spPr>
        <p:txBody>
          <a:bodyPr/>
          <a:lstStyle>
            <a:lvl1pPr>
              <a:defRPr smtClean="0"/>
            </a:lvl1pPr>
          </a:lstStyle>
          <a:p>
            <a:pPr>
              <a:defRPr/>
            </a:pPr>
            <a:endParaRPr lang="zh-CN" altLang="en-US"/>
          </a:p>
        </p:txBody>
      </p:sp>
      <p:sp>
        <p:nvSpPr>
          <p:cNvPr id="6" name="灯片编号占位符 5"/>
          <p:cNvSpPr>
            <a:spLocks noGrp="1" noChangeArrowheads="1"/>
          </p:cNvSpPr>
          <p:nvPr>
            <p:ph type="sldNum" sz="quarter" idx="12"/>
          </p:nvPr>
        </p:nvSpPr>
        <p:spPr>
          <a:xfrm>
            <a:off x="8737600" y="6245225"/>
            <a:ext cx="2844800" cy="476250"/>
          </a:xfrm>
        </p:spPr>
        <p:txBody>
          <a:bodyPr/>
          <a:lstStyle>
            <a:lvl1pPr>
              <a:defRPr smtClean="0"/>
            </a:lvl1pPr>
          </a:lstStyle>
          <a:p>
            <a:pPr>
              <a:defRPr/>
            </a:pPr>
            <a:fld id="{7AA83250-118A-4EAF-8883-70B0F9C02DE1}" type="slidenum">
              <a:rPr lang="zh-CN" altLang="en-US" smtClean="0"/>
              <a:pPr>
                <a:defRPr/>
              </a:pPr>
              <a:t>‹#›</a:t>
            </a:fld>
            <a:endParaRPr lang="zh-CN" altLang="en-US"/>
          </a:p>
        </p:txBody>
      </p:sp>
    </p:spTree>
    <p:extLst>
      <p:ext uri="{BB962C8B-B14F-4D97-AF65-F5344CB8AC3E}">
        <p14:creationId xmlns:p14="http://schemas.microsoft.com/office/powerpoint/2010/main" val="2695085993"/>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8FD1EE6B-FF5E-4B8B-BA5A-DA80875A6E3A}" type="datetimeFigureOut">
              <a:rPr lang="zh-CN" altLang="en-US" smtClean="0"/>
              <a:pPr>
                <a:defRPr/>
              </a:pPr>
              <a:t>2022/4/26</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7AA83250-118A-4EAF-8883-70B0F9C02DE1}" type="slidenum">
              <a:rPr lang="zh-CN" altLang="en-US" smtClean="0"/>
              <a:pPr>
                <a:defRPr/>
              </a:pPr>
              <a:t>‹#›</a:t>
            </a:fld>
            <a:endParaRPr lang="zh-CN" altLang="en-US"/>
          </a:p>
        </p:txBody>
      </p:sp>
    </p:spTree>
    <p:extLst>
      <p:ext uri="{BB962C8B-B14F-4D97-AF65-F5344CB8AC3E}">
        <p14:creationId xmlns:p14="http://schemas.microsoft.com/office/powerpoint/2010/main" val="4116081431"/>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476251"/>
            <a:ext cx="2743200" cy="56499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476251"/>
            <a:ext cx="8026400" cy="564991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8FD1EE6B-FF5E-4B8B-BA5A-DA80875A6E3A}" type="datetimeFigureOut">
              <a:rPr lang="zh-CN" altLang="en-US" smtClean="0"/>
              <a:pPr>
                <a:defRPr/>
              </a:pPr>
              <a:t>2022/4/26</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7AA83250-118A-4EAF-8883-70B0F9C02DE1}" type="slidenum">
              <a:rPr lang="zh-CN" altLang="en-US" smtClean="0"/>
              <a:pPr>
                <a:defRPr/>
              </a:pPr>
              <a:t>‹#›</a:t>
            </a:fld>
            <a:endParaRPr lang="zh-CN" altLang="en-US"/>
          </a:p>
        </p:txBody>
      </p:sp>
    </p:spTree>
    <p:extLst>
      <p:ext uri="{BB962C8B-B14F-4D97-AF65-F5344CB8AC3E}">
        <p14:creationId xmlns:p14="http://schemas.microsoft.com/office/powerpoint/2010/main" val="2126093644"/>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cSld name="2_空白">
    <p:spTree>
      <p:nvGrpSpPr>
        <p:cNvPr id="1" name=""/>
        <p:cNvGrpSpPr/>
        <p:nvPr/>
      </p:nvGrpSpPr>
      <p:grpSpPr>
        <a:xfrm>
          <a:off x="0" y="0"/>
          <a:ext cx="0" cy="0"/>
          <a:chOff x="0" y="0"/>
          <a:chExt cx="0" cy="0"/>
        </a:xfrm>
      </p:grpSpPr>
      <p:sp>
        <p:nvSpPr>
          <p:cNvPr id="12" name="标题 14"/>
          <p:cNvSpPr>
            <a:spLocks noGrp="1"/>
          </p:cNvSpPr>
          <p:nvPr>
            <p:ph type="title"/>
          </p:nvPr>
        </p:nvSpPr>
        <p:spPr>
          <a:xfrm>
            <a:off x="146891" y="237191"/>
            <a:ext cx="11905563" cy="485526"/>
          </a:xfrm>
          <a:prstGeom prst="rect">
            <a:avLst/>
          </a:prstGeom>
        </p:spPr>
        <p:txBody>
          <a:bodyPr/>
          <a:lstStyle>
            <a:lvl1pPr>
              <a:defRPr sz="3000" b="1" baseline="0">
                <a:solidFill>
                  <a:schemeClr val="tx1"/>
                </a:solidFill>
                <a:latin typeface="Times New Roman" panose="02020603050405020304" pitchFamily="18" charset="0"/>
              </a:defRPr>
            </a:lvl1pPr>
          </a:lstStyle>
          <a:p>
            <a:r>
              <a:rPr lang="zh-CN" altLang="en-US" noProof="1" smtClean="0"/>
              <a:t>单击此处编辑母版标题样式</a:t>
            </a:r>
            <a:endParaRPr lang="zh-CN" altLang="en-US" noProof="1"/>
          </a:p>
        </p:txBody>
      </p:sp>
    </p:spTree>
    <p:extLst>
      <p:ext uri="{BB962C8B-B14F-4D97-AF65-F5344CB8AC3E}">
        <p14:creationId xmlns:p14="http://schemas.microsoft.com/office/powerpoint/2010/main" val="14211317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93171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42865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700548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20343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15156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19403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21968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DD3A928B-238D-42BB-8472-257D13A51B9B}" type="datetimeFigureOut">
              <a:rPr lang="zh-CN" altLang="en-US" smtClean="0"/>
              <a:pPr>
                <a:defRPr/>
              </a:pPr>
              <a:t>2022/4/26</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8799B13C-0014-458C-9829-B68EF78E82F4}" type="slidenum">
              <a:rPr lang="zh-CN" altLang="en-US" smtClean="0"/>
              <a:pPr>
                <a:defRPr/>
              </a:pPr>
              <a:t>‹#›</a:t>
            </a:fld>
            <a:endParaRPr lang="zh-CN" altLang="en-US"/>
          </a:p>
        </p:txBody>
      </p:sp>
    </p:spTree>
    <p:extLst>
      <p:ext uri="{BB962C8B-B14F-4D97-AF65-F5344CB8AC3E}">
        <p14:creationId xmlns:p14="http://schemas.microsoft.com/office/powerpoint/2010/main" val="3778487571"/>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546343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408737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57671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0353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fld id="{4CB51EB0-829C-4361-82FB-7EB24083CAEA}" type="datetimeFigureOut">
              <a:rPr lang="zh-CN" altLang="en-US" smtClean="0"/>
              <a:pPr>
                <a:defRPr/>
              </a:pPr>
              <a:t>2022/4/26</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C8EECCDF-2A7B-4699-B706-12A0A5D1E2F5}" type="slidenum">
              <a:rPr lang="zh-CN" altLang="en-US" smtClean="0"/>
              <a:pPr>
                <a:defRPr/>
              </a:pPr>
              <a:t>‹#›</a:t>
            </a:fld>
            <a:endParaRPr lang="zh-CN" altLang="en-US"/>
          </a:p>
        </p:txBody>
      </p:sp>
    </p:spTree>
    <p:extLst>
      <p:ext uri="{BB962C8B-B14F-4D97-AF65-F5344CB8AC3E}">
        <p14:creationId xmlns:p14="http://schemas.microsoft.com/office/powerpoint/2010/main" val="231744065"/>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noChangeArrowheads="1"/>
          </p:cNvSpPr>
          <p:nvPr>
            <p:ph type="dt" sz="half" idx="10"/>
          </p:nvPr>
        </p:nvSpPr>
        <p:spPr>
          <a:ln/>
        </p:spPr>
        <p:txBody>
          <a:bodyPr/>
          <a:lstStyle>
            <a:lvl1pPr>
              <a:defRPr/>
            </a:lvl1pPr>
          </a:lstStyle>
          <a:p>
            <a:pPr>
              <a:defRPr/>
            </a:pPr>
            <a:fld id="{8FD1EE6B-FF5E-4B8B-BA5A-DA80875A6E3A}" type="datetimeFigureOut">
              <a:rPr lang="zh-CN" altLang="en-US" smtClean="0"/>
              <a:pPr>
                <a:defRPr/>
              </a:pPr>
              <a:t>2022/4/26</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7AA83250-118A-4EAF-8883-70B0F9C02DE1}" type="slidenum">
              <a:rPr lang="zh-CN" altLang="en-US" smtClean="0"/>
              <a:pPr>
                <a:defRPr/>
              </a:pPr>
              <a:t>‹#›</a:t>
            </a:fld>
            <a:endParaRPr lang="zh-CN" altLang="en-US"/>
          </a:p>
        </p:txBody>
      </p:sp>
    </p:spTree>
    <p:extLst>
      <p:ext uri="{BB962C8B-B14F-4D97-AF65-F5344CB8AC3E}">
        <p14:creationId xmlns:p14="http://schemas.microsoft.com/office/powerpoint/2010/main" val="4138277958"/>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12" name="矩形 11"/>
          <p:cNvSpPr/>
          <p:nvPr userDrawn="1"/>
        </p:nvSpPr>
        <p:spPr>
          <a:xfrm>
            <a:off x="3548459" y="1786984"/>
            <a:ext cx="980008" cy="241289"/>
          </a:xfrm>
          <a:prstGeom prst="rect">
            <a:avLst/>
          </a:prstGeom>
          <a:no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模板：</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www.1ppt.com/moban/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素材：</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背景：</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www.1ppt.com/beijing/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图表：</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www.1ppt.com/xiazai/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教程： </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资料下载：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www.1ppt.com/ziliao/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范文下载：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www.1ppt.com/fanwen/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试卷下载：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www.1ppt.com/shiti/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教案下载：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论坛：</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www.1ppt.cn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语文课件：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www.1ppt.com/kejian/yuwen/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数学课件：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www.1ppt.com/kejian/shuxue/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英语课件：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www.1ppt.com/kejian/yingyu/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美术课件：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www.1ppt.com/kejian/meishu/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科学课件：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www.1ppt.com/kejian/kexue/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物理课件：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www.1ppt.com/kejian/wuli/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化学课件：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www.1ppt.com/kejian/huaxue/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生物课件：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www.1ppt.com/kejian/shengwu/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地理课件：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www.1ppt.com/kejian/dili/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历史课件：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www.1ppt.com/kejian/lishi/        </a:t>
            </a:r>
          </a:p>
        </p:txBody>
      </p:sp>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noChangeArrowheads="1"/>
          </p:cNvSpPr>
          <p:nvPr>
            <p:ph type="dt" sz="half" idx="10"/>
          </p:nvPr>
        </p:nvSpPr>
        <p:spPr>
          <a:ln/>
        </p:spPr>
        <p:txBody>
          <a:bodyPr/>
          <a:lstStyle>
            <a:lvl1pPr>
              <a:defRPr/>
            </a:lvl1pPr>
          </a:lstStyle>
          <a:p>
            <a:pPr>
              <a:defRPr/>
            </a:pPr>
            <a:fld id="{8FD1EE6B-FF5E-4B8B-BA5A-DA80875A6E3A}" type="datetimeFigureOut">
              <a:rPr lang="zh-CN" altLang="en-US" smtClean="0"/>
              <a:pPr>
                <a:defRPr/>
              </a:pPr>
              <a:t>2022/4/26</a:t>
            </a:fld>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7AA83250-118A-4EAF-8883-70B0F9C02DE1}" type="slidenum">
              <a:rPr lang="zh-CN" altLang="en-US" smtClean="0"/>
              <a:pPr>
                <a:defRPr/>
              </a:pPr>
              <a:t>‹#›</a:t>
            </a:fld>
            <a:endParaRPr lang="zh-CN" altLang="en-US"/>
          </a:p>
        </p:txBody>
      </p:sp>
    </p:spTree>
    <p:extLst>
      <p:ext uri="{BB962C8B-B14F-4D97-AF65-F5344CB8AC3E}">
        <p14:creationId xmlns:p14="http://schemas.microsoft.com/office/powerpoint/2010/main" val="2899306168"/>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a:ln/>
        </p:spPr>
        <p:txBody>
          <a:bodyPr/>
          <a:lstStyle>
            <a:lvl1pPr>
              <a:defRPr/>
            </a:lvl1pPr>
          </a:lstStyle>
          <a:p>
            <a:pPr>
              <a:defRPr/>
            </a:pPr>
            <a:fld id="{8FD1EE6B-FF5E-4B8B-BA5A-DA80875A6E3A}" type="datetimeFigureOut">
              <a:rPr lang="zh-CN" altLang="en-US" smtClean="0"/>
              <a:pPr>
                <a:defRPr/>
              </a:pPr>
              <a:t>2022/4/26</a:t>
            </a:fld>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7AA83250-118A-4EAF-8883-70B0F9C02DE1}" type="slidenum">
              <a:rPr lang="zh-CN" altLang="en-US" smtClean="0"/>
              <a:pPr>
                <a:defRPr/>
              </a:pPr>
              <a:t>‹#›</a:t>
            </a:fld>
            <a:endParaRPr lang="zh-CN" altLang="en-US"/>
          </a:p>
        </p:txBody>
      </p:sp>
    </p:spTree>
    <p:extLst>
      <p:ext uri="{BB962C8B-B14F-4D97-AF65-F5344CB8AC3E}">
        <p14:creationId xmlns:p14="http://schemas.microsoft.com/office/powerpoint/2010/main" val="98204746"/>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fld id="{8FD1EE6B-FF5E-4B8B-BA5A-DA80875A6E3A}" type="datetimeFigureOut">
              <a:rPr lang="zh-CN" altLang="en-US" smtClean="0"/>
              <a:pPr>
                <a:defRPr/>
              </a:pPr>
              <a:t>2022/4/26</a:t>
            </a:fld>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7AA83250-118A-4EAF-8883-70B0F9C02DE1}" type="slidenum">
              <a:rPr lang="zh-CN" altLang="en-US" smtClean="0"/>
              <a:pPr>
                <a:defRPr/>
              </a:pPr>
              <a:t>‹#›</a:t>
            </a:fld>
            <a:endParaRPr lang="zh-CN" altLang="en-US"/>
          </a:p>
        </p:txBody>
      </p:sp>
    </p:spTree>
    <p:extLst>
      <p:ext uri="{BB962C8B-B14F-4D97-AF65-F5344CB8AC3E}">
        <p14:creationId xmlns:p14="http://schemas.microsoft.com/office/powerpoint/2010/main" val="1875090841"/>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8FD1EE6B-FF5E-4B8B-BA5A-DA80875A6E3A}" type="datetimeFigureOut">
              <a:rPr lang="zh-CN" altLang="en-US" smtClean="0"/>
              <a:pPr>
                <a:defRPr/>
              </a:pPr>
              <a:t>2022/4/26</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7AA83250-118A-4EAF-8883-70B0F9C02DE1}" type="slidenum">
              <a:rPr lang="zh-CN" altLang="en-US" smtClean="0"/>
              <a:pPr>
                <a:defRPr/>
              </a:pPr>
              <a:t>‹#›</a:t>
            </a:fld>
            <a:endParaRPr lang="zh-CN" altLang="en-US"/>
          </a:p>
        </p:txBody>
      </p:sp>
    </p:spTree>
    <p:extLst>
      <p:ext uri="{BB962C8B-B14F-4D97-AF65-F5344CB8AC3E}">
        <p14:creationId xmlns:p14="http://schemas.microsoft.com/office/powerpoint/2010/main" val="2986903593"/>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8FD1EE6B-FF5E-4B8B-BA5A-DA80875A6E3A}" type="datetimeFigureOut">
              <a:rPr lang="zh-CN" altLang="en-US" smtClean="0"/>
              <a:pPr>
                <a:defRPr/>
              </a:pPr>
              <a:t>2022/4/26</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7AA83250-118A-4EAF-8883-70B0F9C02DE1}" type="slidenum">
              <a:rPr lang="zh-CN" altLang="en-US" smtClean="0"/>
              <a:pPr>
                <a:defRPr/>
              </a:pPr>
              <a:t>‹#›</a:t>
            </a:fld>
            <a:endParaRPr lang="zh-CN" altLang="en-US"/>
          </a:p>
        </p:txBody>
      </p:sp>
    </p:spTree>
    <p:extLst>
      <p:ext uri="{BB962C8B-B14F-4D97-AF65-F5344CB8AC3E}">
        <p14:creationId xmlns:p14="http://schemas.microsoft.com/office/powerpoint/2010/main" val="2006877186"/>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14"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146" name="标题占位符 1"/>
          <p:cNvSpPr>
            <a:spLocks noGrp="1" noChangeArrowheads="1"/>
          </p:cNvSpPr>
          <p:nvPr>
            <p:ph type="title"/>
          </p:nvPr>
        </p:nvSpPr>
        <p:spPr bwMode="auto">
          <a:xfrm>
            <a:off x="609600" y="476250"/>
            <a:ext cx="10972800" cy="941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6147" name="文本占位符 2"/>
          <p:cNvSpPr>
            <a:spLocks noGrp="1" noChangeArrowheads="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2052" name="日期占位符 3"/>
          <p:cNvSpPr>
            <a:spLocks noGrp="1" noChangeArrowheads="1"/>
          </p:cNvSpPr>
          <p:nvPr>
            <p:ph type="dt" sz="half" idx="2"/>
          </p:nvPr>
        </p:nvSpPr>
        <p:spPr bwMode="auto">
          <a:xfrm>
            <a:off x="609600" y="6356351"/>
            <a:ext cx="2844800" cy="365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eaLnBrk="0" hangingPunct="0">
              <a:buFont typeface="Arial" pitchFamily="34" charset="0"/>
              <a:buNone/>
              <a:defRPr sz="1200" smtClean="0">
                <a:solidFill>
                  <a:srgbClr val="898989"/>
                </a:solidFill>
                <a:latin typeface="Arial" pitchFamily="34" charset="0"/>
                <a:ea typeface="宋体" pitchFamily="2" charset="-122"/>
              </a:defRPr>
            </a:lvl1pPr>
          </a:lstStyle>
          <a:p>
            <a:pPr>
              <a:defRPr/>
            </a:pPr>
            <a:fld id="{8FD1EE6B-FF5E-4B8B-BA5A-DA80875A6E3A}" type="datetimeFigureOut">
              <a:rPr lang="zh-CN" altLang="en-US" smtClean="0"/>
              <a:pPr>
                <a:defRPr/>
              </a:pPr>
              <a:t>2022/4/26</a:t>
            </a:fld>
            <a:endParaRPr lang="zh-CN" altLang="en-US"/>
          </a:p>
        </p:txBody>
      </p:sp>
      <p:sp>
        <p:nvSpPr>
          <p:cNvPr id="2053" name="页脚占位符 4"/>
          <p:cNvSpPr>
            <a:spLocks noGrp="1" noChangeArrowheads="1"/>
          </p:cNvSpPr>
          <p:nvPr>
            <p:ph type="ftr" sz="quarter" idx="3"/>
          </p:nvPr>
        </p:nvSpPr>
        <p:spPr bwMode="auto">
          <a:xfrm>
            <a:off x="4165600" y="6356351"/>
            <a:ext cx="3860800" cy="365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eaLnBrk="0" hangingPunct="0">
              <a:buFont typeface="Arial" pitchFamily="34" charset="0"/>
              <a:buNone/>
              <a:defRPr sz="1200" smtClean="0">
                <a:solidFill>
                  <a:srgbClr val="898989"/>
                </a:solidFill>
                <a:latin typeface="Arial" pitchFamily="34" charset="0"/>
                <a:ea typeface="宋体" pitchFamily="2" charset="-122"/>
              </a:defRPr>
            </a:lvl1pPr>
          </a:lstStyle>
          <a:p>
            <a:pPr>
              <a:defRPr/>
            </a:pPr>
            <a:endParaRPr lang="zh-CN" altLang="en-US"/>
          </a:p>
        </p:txBody>
      </p:sp>
      <p:sp>
        <p:nvSpPr>
          <p:cNvPr id="2054" name="灯片编号占位符 5"/>
          <p:cNvSpPr>
            <a:spLocks noGrp="1" noChangeArrowheads="1"/>
          </p:cNvSpPr>
          <p:nvPr>
            <p:ph type="sldNum" sz="quarter" idx="4"/>
          </p:nvPr>
        </p:nvSpPr>
        <p:spPr bwMode="auto">
          <a:xfrm>
            <a:off x="8737600" y="6356351"/>
            <a:ext cx="2844800" cy="365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r" eaLnBrk="0" hangingPunct="0">
              <a:buFont typeface="Arial" pitchFamily="34" charset="0"/>
              <a:buNone/>
              <a:defRPr sz="1200" smtClean="0">
                <a:solidFill>
                  <a:srgbClr val="898989"/>
                </a:solidFill>
                <a:latin typeface="Arial" pitchFamily="34" charset="0"/>
                <a:ea typeface="宋体" pitchFamily="2" charset="-122"/>
              </a:defRPr>
            </a:lvl1pPr>
          </a:lstStyle>
          <a:p>
            <a:pPr>
              <a:defRPr/>
            </a:pPr>
            <a:fld id="{7AA83250-118A-4EAF-8883-70B0F9C02DE1}" type="slidenum">
              <a:rPr lang="zh-CN" altLang="en-US" smtClean="0"/>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Lst>
  <p:transition>
    <p:fade/>
  </p:transition>
  <p:txStyles>
    <p:titleStyle>
      <a:lvl1pPr algn="l" rtl="0" eaLnBrk="1" fontAlgn="base" hangingPunct="1">
        <a:spcBef>
          <a:spcPct val="0"/>
        </a:spcBef>
        <a:spcAft>
          <a:spcPct val="0"/>
        </a:spcAft>
        <a:defRPr sz="3200">
          <a:solidFill>
            <a:schemeClr val="tx1"/>
          </a:solidFill>
          <a:latin typeface="+mj-lt"/>
          <a:ea typeface="+mj-ea"/>
          <a:cs typeface="+mj-cs"/>
        </a:defRPr>
      </a:lvl1pPr>
      <a:lvl2pPr algn="l" rtl="0" eaLnBrk="1" fontAlgn="base" hangingPunct="1">
        <a:spcBef>
          <a:spcPct val="0"/>
        </a:spcBef>
        <a:spcAft>
          <a:spcPct val="0"/>
        </a:spcAft>
        <a:defRPr sz="3200">
          <a:solidFill>
            <a:schemeClr val="tx1"/>
          </a:solidFill>
          <a:latin typeface="Calibri" pitchFamily="34" charset="0"/>
          <a:ea typeface="微软雅黑" pitchFamily="34" charset="-122"/>
        </a:defRPr>
      </a:lvl2pPr>
      <a:lvl3pPr algn="l" rtl="0" eaLnBrk="1" fontAlgn="base" hangingPunct="1">
        <a:spcBef>
          <a:spcPct val="0"/>
        </a:spcBef>
        <a:spcAft>
          <a:spcPct val="0"/>
        </a:spcAft>
        <a:defRPr sz="3200">
          <a:solidFill>
            <a:schemeClr val="tx1"/>
          </a:solidFill>
          <a:latin typeface="Calibri" pitchFamily="34" charset="0"/>
          <a:ea typeface="微软雅黑" pitchFamily="34" charset="-122"/>
        </a:defRPr>
      </a:lvl3pPr>
      <a:lvl4pPr algn="l" rtl="0" eaLnBrk="1" fontAlgn="base" hangingPunct="1">
        <a:spcBef>
          <a:spcPct val="0"/>
        </a:spcBef>
        <a:spcAft>
          <a:spcPct val="0"/>
        </a:spcAft>
        <a:defRPr sz="3200">
          <a:solidFill>
            <a:schemeClr val="tx1"/>
          </a:solidFill>
          <a:latin typeface="Calibri" pitchFamily="34" charset="0"/>
          <a:ea typeface="微软雅黑" pitchFamily="34" charset="-122"/>
        </a:defRPr>
      </a:lvl4pPr>
      <a:lvl5pPr algn="l" rtl="0" eaLnBrk="1" fontAlgn="base" hangingPunct="1">
        <a:spcBef>
          <a:spcPct val="0"/>
        </a:spcBef>
        <a:spcAft>
          <a:spcPct val="0"/>
        </a:spcAft>
        <a:defRPr sz="3200">
          <a:solidFill>
            <a:schemeClr val="tx1"/>
          </a:solidFill>
          <a:latin typeface="Calibri" pitchFamily="34" charset="0"/>
          <a:ea typeface="微软雅黑" pitchFamily="34" charset="-122"/>
        </a:defRPr>
      </a:lvl5pPr>
      <a:lvl6pPr marL="457200" algn="l" rtl="0" eaLnBrk="1" fontAlgn="base" hangingPunct="1">
        <a:spcBef>
          <a:spcPct val="0"/>
        </a:spcBef>
        <a:spcAft>
          <a:spcPct val="0"/>
        </a:spcAft>
        <a:defRPr sz="3200">
          <a:solidFill>
            <a:schemeClr val="tx1"/>
          </a:solidFill>
          <a:latin typeface="Calibri" pitchFamily="34" charset="0"/>
          <a:ea typeface="微软雅黑" pitchFamily="34" charset="-122"/>
        </a:defRPr>
      </a:lvl6pPr>
      <a:lvl7pPr marL="914400" algn="l" rtl="0" eaLnBrk="1" fontAlgn="base" hangingPunct="1">
        <a:spcBef>
          <a:spcPct val="0"/>
        </a:spcBef>
        <a:spcAft>
          <a:spcPct val="0"/>
        </a:spcAft>
        <a:defRPr sz="3200">
          <a:solidFill>
            <a:schemeClr val="tx1"/>
          </a:solidFill>
          <a:latin typeface="Calibri" pitchFamily="34" charset="0"/>
          <a:ea typeface="微软雅黑" pitchFamily="34" charset="-122"/>
        </a:defRPr>
      </a:lvl7pPr>
      <a:lvl8pPr marL="1371600" algn="l" rtl="0" eaLnBrk="1" fontAlgn="base" hangingPunct="1">
        <a:spcBef>
          <a:spcPct val="0"/>
        </a:spcBef>
        <a:spcAft>
          <a:spcPct val="0"/>
        </a:spcAft>
        <a:defRPr sz="3200">
          <a:solidFill>
            <a:schemeClr val="tx1"/>
          </a:solidFill>
          <a:latin typeface="Calibri" pitchFamily="34" charset="0"/>
          <a:ea typeface="微软雅黑" pitchFamily="34" charset="-122"/>
        </a:defRPr>
      </a:lvl8pPr>
      <a:lvl9pPr marL="1828800" algn="l" rtl="0" eaLnBrk="1" fontAlgn="base" hangingPunct="1">
        <a:spcBef>
          <a:spcPct val="0"/>
        </a:spcBef>
        <a:spcAft>
          <a:spcPct val="0"/>
        </a:spcAft>
        <a:defRPr sz="3200">
          <a:solidFill>
            <a:schemeClr val="tx1"/>
          </a:solidFill>
          <a:latin typeface="Calibri" pitchFamily="34" charset="0"/>
          <a:ea typeface="微软雅黑" pitchFamily="34" charset="-122"/>
        </a:defRPr>
      </a:lvl9pPr>
    </p:titleStyle>
    <p:bodyStyle>
      <a:lvl1pPr marL="342900" indent="-342900" algn="l" rtl="0" eaLnBrk="1" fontAlgn="base" hangingPunct="1">
        <a:spcBef>
          <a:spcPct val="20000"/>
        </a:spcBef>
        <a:spcAft>
          <a:spcPct val="0"/>
        </a:spcAft>
        <a:buFont typeface="Arial" charset="0"/>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000">
          <a:solidFill>
            <a:schemeClr val="tx1"/>
          </a:solidFill>
          <a:latin typeface="+mn-lt"/>
          <a:ea typeface="+mn-ea"/>
        </a:defRPr>
      </a:lvl2pPr>
      <a:lvl3pPr marL="1143000" indent="-228600" algn="l" rtl="0" eaLnBrk="1" fontAlgn="base" hangingPunct="1">
        <a:spcBef>
          <a:spcPct val="20000"/>
        </a:spcBef>
        <a:spcAft>
          <a:spcPct val="0"/>
        </a:spcAft>
        <a:buFont typeface="Arial" charset="0"/>
        <a:buChar char="•"/>
        <a:defRPr>
          <a:solidFill>
            <a:schemeClr val="tx1"/>
          </a:solidFill>
          <a:latin typeface="+mn-lt"/>
          <a:ea typeface="+mn-ea"/>
        </a:defRPr>
      </a:lvl3pPr>
      <a:lvl4pPr marL="1600200" indent="-228600" algn="l" rtl="0" eaLnBrk="1" fontAlgn="base" hangingPunct="1">
        <a:spcBef>
          <a:spcPct val="20000"/>
        </a:spcBef>
        <a:spcAft>
          <a:spcPct val="0"/>
        </a:spcAft>
        <a:buFont typeface="Arial" charset="0"/>
        <a:buChar char="–"/>
        <a:defRPr sz="1600">
          <a:solidFill>
            <a:schemeClr val="tx1"/>
          </a:solidFill>
          <a:latin typeface="+mn-lt"/>
          <a:ea typeface="+mn-ea"/>
        </a:defRPr>
      </a:lvl4pPr>
      <a:lvl5pPr marL="2057400" indent="-228600" algn="l" rtl="0" eaLnBrk="1" fontAlgn="base" hangingPunct="1">
        <a:spcBef>
          <a:spcPct val="20000"/>
        </a:spcBef>
        <a:spcAft>
          <a:spcPct val="0"/>
        </a:spcAft>
        <a:buFont typeface="Arial" charset="0"/>
        <a:buChar char="»"/>
        <a:defRPr sz="1600">
          <a:solidFill>
            <a:schemeClr val="tx1"/>
          </a:solidFill>
          <a:latin typeface="+mn-lt"/>
          <a:ea typeface="+mn-ea"/>
        </a:defRPr>
      </a:lvl5pPr>
      <a:lvl6pPr marL="2514600" indent="-228600" algn="l" rtl="0" eaLnBrk="1" fontAlgn="base" hangingPunct="1">
        <a:spcBef>
          <a:spcPct val="20000"/>
        </a:spcBef>
        <a:spcAft>
          <a:spcPct val="0"/>
        </a:spcAft>
        <a:buFont typeface="Arial" pitchFamily="34" charset="0"/>
        <a:buChar char="»"/>
        <a:defRPr sz="1600">
          <a:solidFill>
            <a:schemeClr val="tx1"/>
          </a:solidFill>
          <a:latin typeface="+mn-lt"/>
          <a:ea typeface="+mn-ea"/>
        </a:defRPr>
      </a:lvl6pPr>
      <a:lvl7pPr marL="2971800" indent="-228600" algn="l" rtl="0" eaLnBrk="1" fontAlgn="base" hangingPunct="1">
        <a:spcBef>
          <a:spcPct val="20000"/>
        </a:spcBef>
        <a:spcAft>
          <a:spcPct val="0"/>
        </a:spcAft>
        <a:buFont typeface="Arial" pitchFamily="34" charset="0"/>
        <a:buChar char="»"/>
        <a:defRPr sz="1600">
          <a:solidFill>
            <a:schemeClr val="tx1"/>
          </a:solidFill>
          <a:latin typeface="+mn-lt"/>
          <a:ea typeface="+mn-ea"/>
        </a:defRPr>
      </a:lvl7pPr>
      <a:lvl8pPr marL="3429000" indent="-228600" algn="l" rtl="0" eaLnBrk="1" fontAlgn="base" hangingPunct="1">
        <a:spcBef>
          <a:spcPct val="20000"/>
        </a:spcBef>
        <a:spcAft>
          <a:spcPct val="0"/>
        </a:spcAft>
        <a:buFont typeface="Arial" pitchFamily="34" charset="0"/>
        <a:buChar char="»"/>
        <a:defRPr sz="1600">
          <a:solidFill>
            <a:schemeClr val="tx1"/>
          </a:solidFill>
          <a:latin typeface="+mn-lt"/>
          <a:ea typeface="+mn-ea"/>
        </a:defRPr>
      </a:lvl8pPr>
      <a:lvl9pPr marL="3886200" indent="-228600" algn="l" rtl="0" eaLnBrk="1" fontAlgn="base" hangingPunct="1">
        <a:spcBef>
          <a:spcPct val="20000"/>
        </a:spcBef>
        <a:spcAft>
          <a:spcPct val="0"/>
        </a:spcAft>
        <a:buFont typeface="Arial" pitchFamily="34" charset="0"/>
        <a:buChar char="»"/>
        <a:defRPr sz="16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2022/4/26</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2420800338"/>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9.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098" name="图片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723368" y="897218"/>
            <a:ext cx="3623040" cy="544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文本框 4"/>
          <p:cNvSpPr txBox="1">
            <a:spLocks noChangeArrowheads="1"/>
          </p:cNvSpPr>
          <p:nvPr/>
        </p:nvSpPr>
        <p:spPr bwMode="auto">
          <a:xfrm>
            <a:off x="5576404" y="1541423"/>
            <a:ext cx="4897495"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3000" dirty="0">
                <a:latin typeface="Times New Roman" pitchFamily="18" charset="0"/>
              </a:rPr>
              <a:t>第四单元 让生活多一些绿色</a:t>
            </a:r>
          </a:p>
        </p:txBody>
      </p:sp>
      <p:sp>
        <p:nvSpPr>
          <p:cNvPr id="6" name="文本框 5"/>
          <p:cNvSpPr txBox="1"/>
          <p:nvPr/>
        </p:nvSpPr>
        <p:spPr>
          <a:xfrm>
            <a:off x="5800823" y="3089558"/>
            <a:ext cx="4448654" cy="646331"/>
          </a:xfrm>
          <a:prstGeom prst="rect">
            <a:avLst/>
          </a:prstGeom>
          <a:noFill/>
        </p:spPr>
        <p:txBody>
          <a:bodyPr wrap="none">
            <a:spAutoFit/>
          </a:bodyPr>
          <a:lstStyle/>
          <a:p>
            <a:pPr>
              <a:defRPr/>
            </a:pPr>
            <a:r>
              <a:rPr lang="en-US" altLang="zh-CN" sz="3600" b="1"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12</a:t>
            </a:r>
            <a:r>
              <a:rPr lang="zh-CN" altLang="en-US" sz="3600" b="1"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、低碳生活每一天</a:t>
            </a:r>
          </a:p>
        </p:txBody>
      </p:sp>
      <p:sp>
        <p:nvSpPr>
          <p:cNvPr id="7" name="矩形 6"/>
          <p:cNvSpPr/>
          <p:nvPr/>
        </p:nvSpPr>
        <p:spPr>
          <a:xfrm>
            <a:off x="7396613" y="5497170"/>
            <a:ext cx="1257075" cy="438774"/>
          </a:xfrm>
          <a:prstGeom prst="rect">
            <a:avLst/>
          </a:prstGeom>
        </p:spPr>
        <p:txBody>
          <a:bodyPr wrap="none">
            <a:spAutoFit/>
          </a:bodyPr>
          <a:lstStyle/>
          <a:p>
            <a:pPr marL="342900" indent="-342900" algn="ctr">
              <a:lnSpc>
                <a:spcPct val="110000"/>
              </a:lnSpc>
            </a:pPr>
            <a:r>
              <a:rPr lang="zh-CN" altLang="en-US" sz="2200" kern="0" dirty="0" smtClean="0">
                <a:solidFill>
                  <a:srgbClr val="000000"/>
                </a:solidFill>
                <a:latin typeface="微软雅黑" panose="020B0503020204020204" pitchFamily="34" charset="-122"/>
                <a:ea typeface="微软雅黑" panose="020B0503020204020204" pitchFamily="34" charset="-122"/>
              </a:rPr>
              <a:t>优品</a:t>
            </a:r>
            <a:r>
              <a:rPr lang="en-US" altLang="zh-CN" sz="2200" kern="0" dirty="0" smtClean="0">
                <a:solidFill>
                  <a:srgbClr val="000000"/>
                </a:solidFill>
                <a:latin typeface="微软雅黑" panose="020B0503020204020204" pitchFamily="34" charset="-122"/>
                <a:ea typeface="微软雅黑" panose="020B0503020204020204" pitchFamily="34" charset="-122"/>
              </a:rPr>
              <a:t>PPT</a:t>
            </a:r>
            <a:endParaRPr lang="en-US" altLang="zh-CN" sz="2200" kern="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5" name="标题 1"/>
          <p:cNvSpPr>
            <a:spLocks noGrp="1" noChangeArrowheads="1"/>
          </p:cNvSpPr>
          <p:nvPr>
            <p:ph type="title"/>
          </p:nvPr>
        </p:nvSpPr>
        <p:spPr>
          <a:xfrm>
            <a:off x="1634880" y="236540"/>
            <a:ext cx="8928000" cy="485775"/>
          </a:xfrm>
          <a:ln>
            <a:miter lim="800000"/>
            <a:headEnd/>
            <a:tailEnd/>
          </a:ln>
        </p:spPr>
        <p:txBody>
          <a:bodyPr rtlCol="0" anchor="t">
            <a:normAutofit fontScale="90000"/>
          </a:bodyPr>
          <a:lstStyle/>
          <a:p>
            <a:pPr fontAlgn="auto">
              <a:spcAft>
                <a:spcPts val="0"/>
              </a:spcAft>
              <a:defRPr/>
            </a:pPr>
            <a:r>
              <a:rPr lang="zh-CN" altLang="en-US" smtClean="0">
                <a:latin typeface="楷体" pitchFamily="49" charset="-122"/>
                <a:ea typeface="楷体" pitchFamily="49" charset="-122"/>
              </a:rPr>
              <a:t>探究新知</a:t>
            </a:r>
          </a:p>
        </p:txBody>
      </p:sp>
      <p:sp>
        <p:nvSpPr>
          <p:cNvPr id="12291" name="矩形"/>
          <p:cNvSpPr>
            <a:spLocks noChangeArrowheads="1"/>
          </p:cNvSpPr>
          <p:nvPr/>
        </p:nvSpPr>
        <p:spPr bwMode="auto">
          <a:xfrm>
            <a:off x="1814963" y="1148237"/>
            <a:ext cx="8554153"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indent="611188" eaLnBrk="0" hangingPunct="0">
              <a:lnSpc>
                <a:spcPct val="150000"/>
              </a:lnSpc>
            </a:pPr>
            <a:r>
              <a:rPr lang="zh-CN" altLang="en-US" sz="2400" dirty="0">
                <a:latin typeface="楷体" pitchFamily="49" charset="-122"/>
                <a:ea typeface="楷体" pitchFamily="49" charset="-122"/>
              </a:rPr>
              <a:t>地球“发烧”与什么有关呢？科学观测发现，地球“发烧”的“元凶”是大气中逐年增加的二氧化碳等温室气体。但“元凶”却相当委屈，听听他们是怎么说的。</a:t>
            </a:r>
          </a:p>
        </p:txBody>
      </p:sp>
      <p:sp>
        <p:nvSpPr>
          <p:cNvPr id="19460" name="矩形 1"/>
          <p:cNvSpPr>
            <a:spLocks noChangeArrowheads="1"/>
          </p:cNvSpPr>
          <p:nvPr/>
        </p:nvSpPr>
        <p:spPr bwMode="auto">
          <a:xfrm>
            <a:off x="1946002" y="3062762"/>
            <a:ext cx="8423115" cy="3323987"/>
          </a:xfrm>
          <a:prstGeom prst="rect">
            <a:avLst/>
          </a:prstGeom>
          <a:solidFill>
            <a:schemeClr val="accent4">
              <a:lumMod val="20000"/>
              <a:lumOff val="80000"/>
            </a:schemeClr>
          </a:solidFill>
          <a:ln>
            <a:noFill/>
          </a:ln>
        </p:spPr>
        <p:txBody>
          <a:bodyPr wrap="square">
            <a:spAutoFit/>
          </a:bodyPr>
          <a:lstStyle>
            <a:lvl1pPr indent="457200">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lnSpc>
                <a:spcPct val="150000"/>
              </a:lnSpc>
              <a:defRPr/>
            </a:pPr>
            <a:r>
              <a:rPr lang="zh-CN" altLang="en-US" sz="2000" dirty="0">
                <a:latin typeface="楷体" panose="02010609060101010101" pitchFamily="49" charset="-122"/>
                <a:ea typeface="楷体" panose="02010609060101010101" pitchFamily="49" charset="-122"/>
              </a:rPr>
              <a:t>大家好！说我们是导致地球发烧的“元凶”，真是委屈呀！我们与其他很多兄弟一起组成了地球的大气层，太阳光经过大气层被地表吸收，地表也向大气层辐射热量。这些热量能被我们吸收，留在大气层里，保持大气的温度。适宜的温度给人类和其他生命提供了良好的生存环境。</a:t>
            </a:r>
            <a:endParaRPr lang="en-US" altLang="zh-CN" sz="2000" dirty="0">
              <a:latin typeface="楷体" panose="02010609060101010101" pitchFamily="49" charset="-122"/>
              <a:ea typeface="楷体" panose="02010609060101010101" pitchFamily="49" charset="-122"/>
            </a:endParaRPr>
          </a:p>
          <a:p>
            <a:pPr eaLnBrk="0" hangingPunct="0">
              <a:lnSpc>
                <a:spcPct val="150000"/>
              </a:lnSpc>
              <a:defRPr/>
            </a:pPr>
            <a:r>
              <a:rPr lang="zh-CN" altLang="en-US" sz="2000" dirty="0">
                <a:latin typeface="楷体" panose="02010609060101010101" pitchFamily="49" charset="-122"/>
                <a:ea typeface="楷体" panose="02010609060101010101" pitchFamily="49" charset="-122"/>
              </a:rPr>
              <a:t>但是，现代人不断制造我们的同伴，打破了原本和谐的大气平衡。我们的同伴越来越多，吸收地表热量越来越多，就像暖房的玻璃罩一样，热量难以散发，因而提高了大气温度，气候也就逐步变暖了。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529" name="标题 1"/>
          <p:cNvSpPr>
            <a:spLocks noGrp="1" noChangeArrowheads="1"/>
          </p:cNvSpPr>
          <p:nvPr>
            <p:ph type="title"/>
          </p:nvPr>
        </p:nvSpPr>
        <p:spPr>
          <a:xfrm>
            <a:off x="1634880" y="236540"/>
            <a:ext cx="8928000" cy="485775"/>
          </a:xfrm>
          <a:ln>
            <a:miter lim="800000"/>
            <a:headEnd/>
            <a:tailEnd/>
          </a:ln>
        </p:spPr>
        <p:txBody>
          <a:bodyPr rtlCol="0" anchor="t">
            <a:normAutofit fontScale="90000"/>
          </a:bodyPr>
          <a:lstStyle/>
          <a:p>
            <a:pPr fontAlgn="auto">
              <a:spcAft>
                <a:spcPts val="0"/>
              </a:spcAft>
              <a:defRPr/>
            </a:pPr>
            <a:r>
              <a:rPr lang="zh-CN" altLang="en-US" smtClean="0">
                <a:latin typeface="楷体" pitchFamily="49" charset="-122"/>
                <a:ea typeface="楷体" pitchFamily="49" charset="-122"/>
              </a:rPr>
              <a:t>探究新知</a:t>
            </a:r>
          </a:p>
        </p:txBody>
      </p:sp>
      <p:sp>
        <p:nvSpPr>
          <p:cNvPr id="13315" name="矩形"/>
          <p:cNvSpPr>
            <a:spLocks noChangeArrowheads="1"/>
          </p:cNvSpPr>
          <p:nvPr/>
        </p:nvSpPr>
        <p:spPr bwMode="auto">
          <a:xfrm>
            <a:off x="2134561" y="1263650"/>
            <a:ext cx="793008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indent="611188" eaLnBrk="0" hangingPunct="0">
              <a:lnSpc>
                <a:spcPct val="150000"/>
              </a:lnSpc>
            </a:pPr>
            <a:r>
              <a:rPr lang="zh-CN" altLang="en-US" sz="2400" dirty="0">
                <a:latin typeface="楷体" pitchFamily="49" charset="-122"/>
                <a:ea typeface="楷体" pitchFamily="49" charset="-122"/>
              </a:rPr>
              <a:t> 原来，地球变暖是人类活动产生的过量“温室气体”导致的。在生活中，你见过哪里在大量制造“温室气体”呢？</a:t>
            </a:r>
          </a:p>
        </p:txBody>
      </p:sp>
      <p:sp>
        <p:nvSpPr>
          <p:cNvPr id="2" name="矩形 1"/>
          <p:cNvSpPr/>
          <p:nvPr/>
        </p:nvSpPr>
        <p:spPr>
          <a:xfrm>
            <a:off x="2428321" y="2919413"/>
            <a:ext cx="7498080" cy="2308324"/>
          </a:xfrm>
          <a:prstGeom prst="rect">
            <a:avLst/>
          </a:prstGeom>
        </p:spPr>
        <p:txBody>
          <a:bodyPr>
            <a:spAutoFit/>
          </a:bodyPr>
          <a:lstStyle/>
          <a:p>
            <a:pPr indent="504190" algn="just" eaLnBrk="0" hangingPunct="0">
              <a:lnSpc>
                <a:spcPct val="150000"/>
              </a:lnSpc>
              <a:defRPr/>
            </a:pPr>
            <a:r>
              <a:rPr lang="en-US" altLang="zh-CN" sz="2400" dirty="0">
                <a:solidFill>
                  <a:schemeClr val="accent6">
                    <a:lumMod val="75000"/>
                  </a:schemeClr>
                </a:solidFill>
                <a:latin typeface="楷体" panose="02010609060101010101" pitchFamily="49" charset="-122"/>
                <a:ea typeface="楷体" panose="02010609060101010101" pitchFamily="49" charset="-122"/>
              </a:rPr>
              <a:t>A</a:t>
            </a:r>
            <a:r>
              <a:rPr lang="zh-CN" altLang="en-US" sz="2400" dirty="0">
                <a:solidFill>
                  <a:schemeClr val="accent6">
                    <a:lumMod val="75000"/>
                  </a:schemeClr>
                </a:solidFill>
                <a:latin typeface="楷体" panose="02010609060101010101" pitchFamily="49" charset="-122"/>
                <a:ea typeface="楷体" panose="02010609060101010101" pitchFamily="49" charset="-122"/>
              </a:rPr>
              <a:t>：我家附近电厂的大烟囱每天都在制造“温室气体”。</a:t>
            </a:r>
            <a:endParaRPr lang="en-US" altLang="zh-CN" sz="2400" dirty="0">
              <a:solidFill>
                <a:schemeClr val="accent6">
                  <a:lumMod val="75000"/>
                </a:schemeClr>
              </a:solidFill>
              <a:latin typeface="楷体" panose="02010609060101010101" pitchFamily="49" charset="-122"/>
              <a:ea typeface="楷体" panose="02010609060101010101" pitchFamily="49" charset="-122"/>
            </a:endParaRPr>
          </a:p>
          <a:p>
            <a:pPr indent="504190" algn="just" eaLnBrk="0" hangingPunct="0">
              <a:lnSpc>
                <a:spcPct val="150000"/>
              </a:lnSpc>
              <a:defRPr/>
            </a:pPr>
            <a:r>
              <a:rPr lang="en-US" altLang="zh-CN" sz="2400" dirty="0">
                <a:solidFill>
                  <a:schemeClr val="accent6">
                    <a:lumMod val="75000"/>
                  </a:schemeClr>
                </a:solidFill>
                <a:latin typeface="楷体" panose="02010609060101010101" pitchFamily="49" charset="-122"/>
                <a:ea typeface="楷体" panose="02010609060101010101" pitchFamily="49" charset="-122"/>
              </a:rPr>
              <a:t>B</a:t>
            </a:r>
            <a:r>
              <a:rPr lang="zh-CN" altLang="en-US" sz="2400" dirty="0">
                <a:solidFill>
                  <a:schemeClr val="accent6">
                    <a:lumMod val="75000"/>
                  </a:schemeClr>
                </a:solidFill>
                <a:latin typeface="楷体" panose="02010609060101010101" pitchFamily="49" charset="-122"/>
                <a:ea typeface="楷体" panose="02010609060101010101" pitchFamily="49" charset="-122"/>
              </a:rPr>
              <a:t>：我们村这几年摩托车、拖拉机的数量在不断增加。它们只要一发动，就会制造“温室气体”。</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3" name="标题 1"/>
          <p:cNvSpPr>
            <a:spLocks noGrp="1" noChangeArrowheads="1"/>
          </p:cNvSpPr>
          <p:nvPr>
            <p:ph type="title"/>
          </p:nvPr>
        </p:nvSpPr>
        <p:spPr>
          <a:xfrm>
            <a:off x="1634880" y="236540"/>
            <a:ext cx="8928000" cy="485775"/>
          </a:xfrm>
          <a:ln>
            <a:miter lim="800000"/>
            <a:headEnd/>
            <a:tailEnd/>
          </a:ln>
        </p:spPr>
        <p:txBody>
          <a:bodyPr rtlCol="0" anchor="t">
            <a:normAutofit fontScale="90000"/>
          </a:bodyPr>
          <a:lstStyle/>
          <a:p>
            <a:pPr fontAlgn="auto">
              <a:spcAft>
                <a:spcPts val="0"/>
              </a:spcAft>
              <a:defRPr/>
            </a:pPr>
            <a:r>
              <a:rPr lang="zh-CN" altLang="en-US" smtClean="0">
                <a:latin typeface="楷体" pitchFamily="49" charset="-122"/>
                <a:ea typeface="楷体" pitchFamily="49" charset="-122"/>
              </a:rPr>
              <a:t>探究新知</a:t>
            </a:r>
          </a:p>
        </p:txBody>
      </p:sp>
      <p:pic>
        <p:nvPicPr>
          <p:cNvPr id="14339" name="图片 4" descr="道德与法治三上正文（送审版）-2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121600" y="3074988"/>
            <a:ext cx="1653120" cy="213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圆角矩形标注 7"/>
          <p:cNvSpPr/>
          <p:nvPr/>
        </p:nvSpPr>
        <p:spPr bwMode="auto">
          <a:xfrm>
            <a:off x="3892800" y="2362200"/>
            <a:ext cx="4508250" cy="3906838"/>
          </a:xfrm>
          <a:prstGeom prst="wedgeRoundRectCallout">
            <a:avLst>
              <a:gd name="adj1" fmla="val -58502"/>
              <a:gd name="adj2" fmla="val -16818"/>
              <a:gd name="adj3" fmla="val 16667"/>
            </a:avLst>
          </a:prstGeom>
          <a:ln>
            <a:solidFill>
              <a:srgbClr val="3F324E"/>
            </a:solidFill>
          </a:ln>
        </p:spPr>
        <p:style>
          <a:lnRef idx="2">
            <a:schemeClr val="accent6"/>
          </a:lnRef>
          <a:fillRef idx="1">
            <a:schemeClr val="lt1"/>
          </a:fillRef>
          <a:effectRef idx="0">
            <a:schemeClr val="accent6"/>
          </a:effectRef>
          <a:fontRef idx="minor">
            <a:schemeClr val="dk1"/>
          </a:fontRef>
        </p:style>
        <p:txBody>
          <a:bodyPr anchor="ctr"/>
          <a:lstStyle/>
          <a:p>
            <a:pPr indent="647700" algn="just" eaLnBrk="0" hangingPunct="0">
              <a:lnSpc>
                <a:spcPct val="150000"/>
              </a:lnSpc>
              <a:defRPr/>
            </a:pPr>
            <a:r>
              <a:rPr lang="zh-CN" altLang="en-US" sz="2800" dirty="0">
                <a:solidFill>
                  <a:srgbClr val="3F324E"/>
                </a:solidFill>
                <a:latin typeface="楷体" panose="02010609060101010101" pitchFamily="49" charset="-122"/>
                <a:ea typeface="楷体" panose="02010609060101010101" pitchFamily="49" charset="-122"/>
              </a:rPr>
              <a:t>地球变暖不仅与这些大量排放的“温室气体”，有关，还与人类对树木的过度砍伐有关。因为森林遭到大量砍伐，减少了对二氧化碳的吸收。</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7" name="标题 1"/>
          <p:cNvSpPr>
            <a:spLocks noGrp="1" noChangeArrowheads="1"/>
          </p:cNvSpPr>
          <p:nvPr>
            <p:ph type="title"/>
          </p:nvPr>
        </p:nvSpPr>
        <p:spPr>
          <a:xfrm>
            <a:off x="1634880" y="236540"/>
            <a:ext cx="8928000" cy="485775"/>
          </a:xfrm>
          <a:ln>
            <a:miter lim="800000"/>
            <a:headEnd/>
            <a:tailEnd/>
          </a:ln>
        </p:spPr>
        <p:txBody>
          <a:bodyPr rtlCol="0" anchor="t">
            <a:normAutofit fontScale="90000"/>
          </a:bodyPr>
          <a:lstStyle/>
          <a:p>
            <a:pPr fontAlgn="auto">
              <a:spcAft>
                <a:spcPts val="0"/>
              </a:spcAft>
              <a:defRPr/>
            </a:pPr>
            <a:r>
              <a:rPr lang="zh-CN" altLang="en-US" smtClean="0">
                <a:latin typeface="楷体" pitchFamily="49" charset="-122"/>
                <a:ea typeface="楷体" pitchFamily="49" charset="-122"/>
              </a:rPr>
              <a:t>探究新知</a:t>
            </a:r>
            <a:endParaRPr lang="zh-CN" altLang="en-US" smtClean="0"/>
          </a:p>
        </p:txBody>
      </p:sp>
      <p:sp>
        <p:nvSpPr>
          <p:cNvPr id="3" name="圆角矩形 2"/>
          <p:cNvSpPr/>
          <p:nvPr/>
        </p:nvSpPr>
        <p:spPr>
          <a:xfrm>
            <a:off x="1953087" y="1834857"/>
            <a:ext cx="8194089" cy="3524250"/>
          </a:xfrm>
          <a:prstGeom prst="round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indent="575945" algn="just" eaLnBrk="0" hangingPunct="0">
              <a:lnSpc>
                <a:spcPct val="150000"/>
              </a:lnSpc>
              <a:defRPr/>
            </a:pPr>
            <a:r>
              <a:rPr lang="zh-CN" altLang="en-US" sz="2400" dirty="0">
                <a:solidFill>
                  <a:schemeClr val="tx1"/>
                </a:solidFill>
                <a:latin typeface="楷体" panose="02010609060101010101" pitchFamily="49" charset="-122"/>
                <a:ea typeface="楷体" panose="02010609060101010101" pitchFamily="49" charset="-122"/>
              </a:rPr>
              <a:t> </a:t>
            </a:r>
            <a:r>
              <a:rPr lang="en-US" altLang="zh-CN" sz="2400" dirty="0">
                <a:solidFill>
                  <a:schemeClr val="tx1"/>
                </a:solidFill>
                <a:latin typeface="楷体" panose="02010609060101010101" pitchFamily="49" charset="-122"/>
                <a:ea typeface="楷体" panose="02010609060101010101" pitchFamily="49" charset="-122"/>
              </a:rPr>
              <a:t>2014</a:t>
            </a:r>
            <a:r>
              <a:rPr lang="zh-CN" altLang="en-US" sz="2400" dirty="0">
                <a:solidFill>
                  <a:schemeClr val="tx1"/>
                </a:solidFill>
                <a:latin typeface="楷体" panose="02010609060101010101" pitchFamily="49" charset="-122"/>
                <a:ea typeface="楷体" panose="02010609060101010101" pitchFamily="49" charset="-122"/>
              </a:rPr>
              <a:t>年</a:t>
            </a:r>
            <a:r>
              <a:rPr lang="en-US" altLang="zh-CN" sz="2400" dirty="0">
                <a:solidFill>
                  <a:schemeClr val="tx1"/>
                </a:solidFill>
                <a:latin typeface="楷体" panose="02010609060101010101" pitchFamily="49" charset="-122"/>
                <a:ea typeface="楷体" panose="02010609060101010101" pitchFamily="49" charset="-122"/>
              </a:rPr>
              <a:t>11</a:t>
            </a:r>
            <a:r>
              <a:rPr lang="zh-CN" altLang="en-US" sz="2400" dirty="0">
                <a:solidFill>
                  <a:schemeClr val="tx1"/>
                </a:solidFill>
                <a:latin typeface="楷体" panose="02010609060101010101" pitchFamily="49" charset="-122"/>
                <a:ea typeface="楷体" panose="02010609060101010101" pitchFamily="49" charset="-122"/>
              </a:rPr>
              <a:t>月联合国政府间气候变化专门委员会</a:t>
            </a:r>
            <a:r>
              <a:rPr lang="en-US" altLang="zh-CN" sz="2400" dirty="0">
                <a:solidFill>
                  <a:schemeClr val="tx1"/>
                </a:solidFill>
                <a:latin typeface="楷体" panose="02010609060101010101" pitchFamily="49" charset="-122"/>
                <a:ea typeface="楷体" panose="02010609060101010101" pitchFamily="49" charset="-122"/>
              </a:rPr>
              <a:t>(IPCC)</a:t>
            </a:r>
            <a:r>
              <a:rPr lang="zh-CN" altLang="en-US" sz="2400" dirty="0">
                <a:solidFill>
                  <a:schemeClr val="tx1"/>
                </a:solidFill>
                <a:latin typeface="楷体" panose="02010609060101010101" pitchFamily="49" charset="-122"/>
                <a:ea typeface="楷体" panose="02010609060101010101" pitchFamily="49" charset="-122"/>
              </a:rPr>
              <a:t>发布的报告中指出：“温室气体”排放以及其他人为因素已成为自</a:t>
            </a:r>
            <a:r>
              <a:rPr lang="en-US" altLang="zh-CN" sz="2400" dirty="0">
                <a:solidFill>
                  <a:schemeClr val="tx1"/>
                </a:solidFill>
                <a:latin typeface="楷体" panose="02010609060101010101" pitchFamily="49" charset="-122"/>
                <a:ea typeface="楷体" panose="02010609060101010101" pitchFamily="49" charset="-122"/>
              </a:rPr>
              <a:t>20</a:t>
            </a:r>
            <a:r>
              <a:rPr lang="zh-CN" altLang="en-US" sz="2400" dirty="0">
                <a:solidFill>
                  <a:schemeClr val="tx1"/>
                </a:solidFill>
                <a:latin typeface="楷体" panose="02010609060101010101" pitchFamily="49" charset="-122"/>
                <a:ea typeface="楷体" panose="02010609060101010101" pitchFamily="49" charset="-122"/>
              </a:rPr>
              <a:t>世纪中期以来气候变暖的主要原因。</a:t>
            </a:r>
          </a:p>
          <a:p>
            <a:pPr indent="575945" algn="just" eaLnBrk="0" hangingPunct="0">
              <a:lnSpc>
                <a:spcPct val="150000"/>
              </a:lnSpc>
              <a:defRPr/>
            </a:pPr>
            <a:r>
              <a:rPr lang="zh-CN" altLang="en-US" sz="2400" dirty="0">
                <a:solidFill>
                  <a:schemeClr val="tx1"/>
                </a:solidFill>
                <a:latin typeface="楷体" panose="02010609060101010101" pitchFamily="49" charset="-122"/>
                <a:ea typeface="楷体" panose="02010609060101010101" pitchFamily="49" charset="-122"/>
              </a:rPr>
              <a:t> </a:t>
            </a:r>
            <a:r>
              <a:rPr lang="en-US" altLang="zh-CN" sz="2400" dirty="0">
                <a:solidFill>
                  <a:schemeClr val="tx1"/>
                </a:solidFill>
                <a:latin typeface="楷体" panose="02010609060101010101" pitchFamily="49" charset="-122"/>
                <a:ea typeface="楷体" panose="02010609060101010101" pitchFamily="49" charset="-122"/>
              </a:rPr>
              <a:t>2016</a:t>
            </a:r>
            <a:r>
              <a:rPr lang="zh-CN" altLang="en-US" sz="2400" dirty="0">
                <a:solidFill>
                  <a:schemeClr val="tx1"/>
                </a:solidFill>
                <a:latin typeface="楷体" panose="02010609060101010101" pitchFamily="49" charset="-122"/>
                <a:ea typeface="楷体" panose="02010609060101010101" pitchFamily="49" charset="-122"/>
              </a:rPr>
              <a:t>年“气候经济学之父”尼古拉斯</a:t>
            </a:r>
            <a:r>
              <a:rPr lang="en-US" altLang="zh-CN" sz="2400" dirty="0">
                <a:solidFill>
                  <a:schemeClr val="tx1"/>
                </a:solidFill>
                <a:latin typeface="楷体" panose="02010609060101010101" pitchFamily="49" charset="-122"/>
                <a:ea typeface="楷体" panose="02010609060101010101" pitchFamily="49" charset="-122"/>
              </a:rPr>
              <a:t>·</a:t>
            </a:r>
            <a:r>
              <a:rPr lang="zh-CN" altLang="en-US" sz="2400" dirty="0">
                <a:solidFill>
                  <a:schemeClr val="tx1"/>
                </a:solidFill>
                <a:latin typeface="楷体" panose="02010609060101010101" pitchFamily="49" charset="-122"/>
                <a:ea typeface="楷体" panose="02010609060101010101" pitchFamily="49" charset="-122"/>
              </a:rPr>
              <a:t>斯特恩指出：如果全球“温室气体”排放仍“一切照旧”，那么到</a:t>
            </a:r>
            <a:r>
              <a:rPr lang="en-US" altLang="zh-CN" sz="2400" dirty="0">
                <a:solidFill>
                  <a:schemeClr val="tx1"/>
                </a:solidFill>
                <a:latin typeface="楷体" panose="02010609060101010101" pitchFamily="49" charset="-122"/>
                <a:ea typeface="楷体" panose="02010609060101010101" pitchFamily="49" charset="-122"/>
              </a:rPr>
              <a:t>21</a:t>
            </a:r>
            <a:r>
              <a:rPr lang="zh-CN" altLang="en-US" sz="2400" dirty="0">
                <a:solidFill>
                  <a:schemeClr val="tx1"/>
                </a:solidFill>
                <a:latin typeface="楷体" panose="02010609060101010101" pitchFamily="49" charset="-122"/>
                <a:ea typeface="楷体" panose="02010609060101010101" pitchFamily="49" charset="-122"/>
              </a:rPr>
              <a:t>世纪末，温度上升幅度有可能超过</a:t>
            </a:r>
            <a:r>
              <a:rPr lang="en-US" altLang="zh-CN" sz="2400" dirty="0">
                <a:solidFill>
                  <a:schemeClr val="tx1"/>
                </a:solidFill>
                <a:latin typeface="楷体" panose="02010609060101010101" pitchFamily="49" charset="-122"/>
                <a:ea typeface="楷体" panose="02010609060101010101" pitchFamily="49" charset="-122"/>
              </a:rPr>
              <a:t>4℃</a:t>
            </a:r>
            <a:r>
              <a:rPr lang="zh-CN" altLang="en-US" sz="2400" dirty="0">
                <a:solidFill>
                  <a:schemeClr val="tx1"/>
                </a:solidFill>
                <a:latin typeface="楷体" panose="02010609060101010101" pitchFamily="49" charset="-122"/>
                <a:ea typeface="楷体" panose="02010609060101010101" pitchFamily="49" charset="-122"/>
              </a:rPr>
              <a:t>。</a:t>
            </a:r>
          </a:p>
        </p:txBody>
      </p:sp>
      <p:grpSp>
        <p:nvGrpSpPr>
          <p:cNvPr id="15364" name="组合 3"/>
          <p:cNvGrpSpPr>
            <a:grpSpLocks/>
          </p:cNvGrpSpPr>
          <p:nvPr/>
        </p:nvGrpSpPr>
        <p:grpSpPr bwMode="auto">
          <a:xfrm>
            <a:off x="2177761" y="1292225"/>
            <a:ext cx="1719996" cy="660400"/>
            <a:chOff x="923925" y="2219325"/>
            <a:chExt cx="1896177" cy="660400"/>
          </a:xfrm>
        </p:grpSpPr>
        <p:pic>
          <p:nvPicPr>
            <p:cNvPr id="15367" name="图片 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923925" y="2219325"/>
              <a:ext cx="700088"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8" name="文本框 5"/>
            <p:cNvSpPr txBox="1">
              <a:spLocks noChangeArrowheads="1"/>
            </p:cNvSpPr>
            <p:nvPr/>
          </p:nvSpPr>
          <p:spPr bwMode="auto">
            <a:xfrm>
              <a:off x="1598613" y="2319338"/>
              <a:ext cx="122148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r>
                <a:rPr lang="zh-CN" altLang="en-US" sz="2400">
                  <a:solidFill>
                    <a:srgbClr val="657FA0"/>
                  </a:solidFill>
                  <a:latin typeface="黑体" pitchFamily="49" charset="-122"/>
                  <a:ea typeface="黑体" pitchFamily="49" charset="-122"/>
                </a:rPr>
                <a:t>知识窗</a:t>
              </a:r>
            </a:p>
          </p:txBody>
        </p:sp>
      </p:grpSp>
      <p:pic>
        <p:nvPicPr>
          <p:cNvPr id="15365" name="图片 9"/>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579360" y="4295775"/>
            <a:ext cx="1343520" cy="2630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圆角矩形标注 8"/>
          <p:cNvSpPr/>
          <p:nvPr/>
        </p:nvSpPr>
        <p:spPr>
          <a:xfrm>
            <a:off x="4876320" y="5468938"/>
            <a:ext cx="4011840" cy="1185862"/>
          </a:xfrm>
          <a:prstGeom prst="wedgeRoundRectCallout">
            <a:avLst>
              <a:gd name="adj1" fmla="val 61424"/>
              <a:gd name="adj2" fmla="val -22146"/>
              <a:gd name="adj3" fmla="val 16667"/>
            </a:avLst>
          </a:prstGeom>
        </p:spPr>
        <p:style>
          <a:lnRef idx="2">
            <a:schemeClr val="accent1"/>
          </a:lnRef>
          <a:fillRef idx="1">
            <a:schemeClr val="lt1"/>
          </a:fillRef>
          <a:effectRef idx="0">
            <a:schemeClr val="accent1"/>
          </a:effectRef>
          <a:fontRef idx="minor">
            <a:schemeClr val="dk1"/>
          </a:fontRef>
        </p:style>
        <p:txBody>
          <a:bodyPr anchor="ctr"/>
          <a:lstStyle/>
          <a:p>
            <a:pPr indent="627380" eaLnBrk="0" hangingPunct="0">
              <a:defRPr/>
            </a:pPr>
            <a:r>
              <a:rPr lang="zh-CN" altLang="en-US" sz="2400" dirty="0">
                <a:latin typeface="楷体" panose="02010609060101010101" pitchFamily="49" charset="-122"/>
                <a:ea typeface="楷体" panose="02010609060101010101" pitchFamily="49" charset="-122"/>
              </a:rPr>
              <a:t>如果气温真的再升高</a:t>
            </a:r>
            <a:r>
              <a:rPr lang="en-US" altLang="zh-CN" sz="2400" dirty="0">
                <a:latin typeface="楷体" panose="02010609060101010101" pitchFamily="49" charset="-122"/>
                <a:ea typeface="楷体" panose="02010609060101010101" pitchFamily="49" charset="-122"/>
              </a:rPr>
              <a:t>4℃</a:t>
            </a:r>
            <a:r>
              <a:rPr lang="zh-CN" altLang="en-US" sz="2400" dirty="0">
                <a:latin typeface="楷体" panose="02010609060101010101" pitchFamily="49" charset="-122"/>
                <a:ea typeface="楷体" panose="02010609060101010101" pitchFamily="49" charset="-122"/>
              </a:rPr>
              <a:t>，会给地球生态和人类生活带来什么样的后果？</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1524000" y="2428876"/>
            <a:ext cx="9144000" cy="584775"/>
          </a:xfrm>
          <a:prstGeom prst="rect">
            <a:avLst/>
          </a:prstGeom>
          <a:noFill/>
        </p:spPr>
        <p:txBody>
          <a:bodyPr wrap="square" rtlCol="0">
            <a:spAutoFit/>
          </a:bodyPr>
          <a:lstStyle/>
          <a:p>
            <a:pPr algn="ctr"/>
            <a:r>
              <a:rPr lang="zh-CN" altLang="en-US" sz="3200" dirty="0"/>
              <a:t>第二课时   减少我们的碳排放</a:t>
            </a:r>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标题 1"/>
          <p:cNvSpPr>
            <a:spLocks noGrp="1" noChangeArrowheads="1"/>
          </p:cNvSpPr>
          <p:nvPr>
            <p:ph type="title"/>
          </p:nvPr>
        </p:nvSpPr>
        <p:spPr>
          <a:xfrm>
            <a:off x="1634880" y="236540"/>
            <a:ext cx="8928000" cy="485775"/>
          </a:xfrm>
          <a:ln>
            <a:miter lim="800000"/>
            <a:headEnd/>
            <a:tailEnd/>
          </a:ln>
        </p:spPr>
        <p:txBody>
          <a:bodyPr rtlCol="0" anchor="t">
            <a:normAutofit fontScale="90000"/>
          </a:bodyPr>
          <a:lstStyle/>
          <a:p>
            <a:pPr fontAlgn="auto">
              <a:spcAft>
                <a:spcPts val="0"/>
              </a:spcAft>
              <a:defRPr/>
            </a:pPr>
            <a:r>
              <a:rPr lang="zh-CN" altLang="en-US" dirty="0" smtClean="0">
                <a:latin typeface="楷体" pitchFamily="49" charset="-122"/>
                <a:ea typeface="楷体" pitchFamily="49" charset="-122"/>
              </a:rPr>
              <a:t>新知导入</a:t>
            </a:r>
          </a:p>
        </p:txBody>
      </p:sp>
      <p:sp>
        <p:nvSpPr>
          <p:cNvPr id="17411" name="内容占位符 2"/>
          <p:cNvSpPr txBox="1">
            <a:spLocks noChangeArrowheads="1"/>
          </p:cNvSpPr>
          <p:nvPr/>
        </p:nvSpPr>
        <p:spPr bwMode="auto">
          <a:xfrm>
            <a:off x="2186401" y="1087440"/>
            <a:ext cx="7855200"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720725" defTabSz="963613" eaLnBrk="0" hangingPunct="0">
              <a:defRPr>
                <a:solidFill>
                  <a:schemeClr val="tx1"/>
                </a:solidFill>
                <a:latin typeface="Arial" pitchFamily="34" charset="0"/>
                <a:ea typeface="宋体" pitchFamily="2" charset="-122"/>
              </a:defRPr>
            </a:lvl1pPr>
            <a:lvl2pPr marL="742950" indent="-285750" defTabSz="963613" eaLnBrk="0" hangingPunct="0">
              <a:defRPr>
                <a:solidFill>
                  <a:schemeClr val="tx1"/>
                </a:solidFill>
                <a:latin typeface="Arial" pitchFamily="34" charset="0"/>
                <a:ea typeface="宋体" pitchFamily="2" charset="-122"/>
              </a:defRPr>
            </a:lvl2pPr>
            <a:lvl3pPr marL="1143000" indent="-228600" defTabSz="963613" eaLnBrk="0" hangingPunct="0">
              <a:defRPr>
                <a:solidFill>
                  <a:schemeClr val="tx1"/>
                </a:solidFill>
                <a:latin typeface="Arial" pitchFamily="34" charset="0"/>
                <a:ea typeface="宋体" pitchFamily="2" charset="-122"/>
              </a:defRPr>
            </a:lvl3pPr>
            <a:lvl4pPr marL="1600200" indent="-228600" defTabSz="963613" eaLnBrk="0" hangingPunct="0">
              <a:defRPr>
                <a:solidFill>
                  <a:schemeClr val="tx1"/>
                </a:solidFill>
                <a:latin typeface="Arial" pitchFamily="34" charset="0"/>
                <a:ea typeface="宋体" pitchFamily="2" charset="-122"/>
              </a:defRPr>
            </a:lvl4pPr>
            <a:lvl5pPr marL="2057400" indent="-228600" defTabSz="963613" eaLnBrk="0" hangingPunct="0">
              <a:defRPr>
                <a:solidFill>
                  <a:schemeClr val="tx1"/>
                </a:solidFill>
                <a:latin typeface="Arial" pitchFamily="34" charset="0"/>
                <a:ea typeface="宋体" pitchFamily="2" charset="-122"/>
              </a:defRPr>
            </a:lvl5pPr>
            <a:lvl6pPr marL="2514600" indent="-228600" defTabSz="963613"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defTabSz="963613"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defTabSz="963613"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defTabSz="963613" eaLnBrk="0" fontAlgn="base" hangingPunct="0">
              <a:spcBef>
                <a:spcPct val="0"/>
              </a:spcBef>
              <a:spcAft>
                <a:spcPct val="0"/>
              </a:spcAft>
              <a:defRPr>
                <a:solidFill>
                  <a:schemeClr val="tx1"/>
                </a:solidFill>
                <a:latin typeface="Arial" pitchFamily="34" charset="0"/>
                <a:ea typeface="宋体" pitchFamily="2" charset="-122"/>
              </a:defRPr>
            </a:lvl9pPr>
          </a:lstStyle>
          <a:p>
            <a:pPr hangingPunct="1">
              <a:lnSpc>
                <a:spcPct val="150000"/>
              </a:lnSpc>
              <a:buFont typeface="Arial" pitchFamily="34" charset="0"/>
              <a:buNone/>
            </a:pPr>
            <a:r>
              <a:rPr lang="zh-CN" altLang="en-US" sz="3200" dirty="0">
                <a:latin typeface="Times New Roman" pitchFamily="18" charset="0"/>
                <a:ea typeface="楷体" pitchFamily="49" charset="-122"/>
              </a:rPr>
              <a:t> 既然我们已经知道了全球变暖是因为温室气体的排放以及过度的森林砍伐，那么我们该如何做才能阻止气候变暖呢？</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49" name="标题 1"/>
          <p:cNvSpPr>
            <a:spLocks noGrp="1" noChangeArrowheads="1"/>
          </p:cNvSpPr>
          <p:nvPr>
            <p:ph type="title"/>
          </p:nvPr>
        </p:nvSpPr>
        <p:spPr>
          <a:xfrm>
            <a:off x="1634880" y="236540"/>
            <a:ext cx="8928000" cy="485775"/>
          </a:xfrm>
          <a:ln>
            <a:miter lim="800000"/>
            <a:headEnd/>
            <a:tailEnd/>
          </a:ln>
        </p:spPr>
        <p:txBody>
          <a:bodyPr rtlCol="0" anchor="t">
            <a:normAutofit fontScale="90000"/>
          </a:bodyPr>
          <a:lstStyle/>
          <a:p>
            <a:pPr fontAlgn="auto">
              <a:spcAft>
                <a:spcPts val="0"/>
              </a:spcAft>
              <a:defRPr/>
            </a:pPr>
            <a:r>
              <a:rPr lang="zh-CN" altLang="en-US" dirty="0" smtClean="0">
                <a:latin typeface="楷体" pitchFamily="49" charset="-122"/>
                <a:ea typeface="楷体" pitchFamily="49" charset="-122"/>
              </a:rPr>
              <a:t>探究新知</a:t>
            </a:r>
          </a:p>
        </p:txBody>
      </p:sp>
      <p:sp>
        <p:nvSpPr>
          <p:cNvPr id="18435" name="内容占位符 2"/>
          <p:cNvSpPr txBox="1">
            <a:spLocks noChangeArrowheads="1"/>
          </p:cNvSpPr>
          <p:nvPr/>
        </p:nvSpPr>
        <p:spPr bwMode="auto">
          <a:xfrm>
            <a:off x="2186401" y="1087440"/>
            <a:ext cx="7855200"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720725" defTabSz="963613" eaLnBrk="0" hangingPunct="0">
              <a:defRPr>
                <a:solidFill>
                  <a:schemeClr val="tx1"/>
                </a:solidFill>
                <a:latin typeface="Arial" pitchFamily="34" charset="0"/>
                <a:ea typeface="宋体" pitchFamily="2" charset="-122"/>
              </a:defRPr>
            </a:lvl1pPr>
            <a:lvl2pPr marL="742950" indent="-285750" defTabSz="963613" eaLnBrk="0" hangingPunct="0">
              <a:defRPr>
                <a:solidFill>
                  <a:schemeClr val="tx1"/>
                </a:solidFill>
                <a:latin typeface="Arial" pitchFamily="34" charset="0"/>
                <a:ea typeface="宋体" pitchFamily="2" charset="-122"/>
              </a:defRPr>
            </a:lvl2pPr>
            <a:lvl3pPr marL="1143000" indent="-228600" defTabSz="963613" eaLnBrk="0" hangingPunct="0">
              <a:defRPr>
                <a:solidFill>
                  <a:schemeClr val="tx1"/>
                </a:solidFill>
                <a:latin typeface="Arial" pitchFamily="34" charset="0"/>
                <a:ea typeface="宋体" pitchFamily="2" charset="-122"/>
              </a:defRPr>
            </a:lvl3pPr>
            <a:lvl4pPr marL="1600200" indent="-228600" defTabSz="963613" eaLnBrk="0" hangingPunct="0">
              <a:defRPr>
                <a:solidFill>
                  <a:schemeClr val="tx1"/>
                </a:solidFill>
                <a:latin typeface="Arial" pitchFamily="34" charset="0"/>
                <a:ea typeface="宋体" pitchFamily="2" charset="-122"/>
              </a:defRPr>
            </a:lvl4pPr>
            <a:lvl5pPr marL="2057400" indent="-228600" defTabSz="963613" eaLnBrk="0" hangingPunct="0">
              <a:defRPr>
                <a:solidFill>
                  <a:schemeClr val="tx1"/>
                </a:solidFill>
                <a:latin typeface="Arial" pitchFamily="34" charset="0"/>
                <a:ea typeface="宋体" pitchFamily="2" charset="-122"/>
              </a:defRPr>
            </a:lvl5pPr>
            <a:lvl6pPr marL="2514600" indent="-228600" defTabSz="963613"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defTabSz="963613"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defTabSz="963613"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defTabSz="963613" eaLnBrk="0" fontAlgn="base" hangingPunct="0">
              <a:spcBef>
                <a:spcPct val="0"/>
              </a:spcBef>
              <a:spcAft>
                <a:spcPct val="0"/>
              </a:spcAft>
              <a:defRPr>
                <a:solidFill>
                  <a:schemeClr val="tx1"/>
                </a:solidFill>
                <a:latin typeface="Arial" pitchFamily="34" charset="0"/>
                <a:ea typeface="宋体" pitchFamily="2" charset="-122"/>
              </a:defRPr>
            </a:lvl9pPr>
          </a:lstStyle>
          <a:p>
            <a:pPr hangingPunct="1">
              <a:lnSpc>
                <a:spcPct val="150000"/>
              </a:lnSpc>
              <a:buFont typeface="Arial" pitchFamily="34" charset="0"/>
              <a:buNone/>
            </a:pPr>
            <a:r>
              <a:rPr lang="zh-CN" altLang="en-US" sz="3200" dirty="0">
                <a:latin typeface="Times New Roman" pitchFamily="18" charset="0"/>
                <a:ea typeface="楷体" pitchFamily="49" charset="-122"/>
              </a:rPr>
              <a:t>近些年来，人们常常把温室气体的排放称为“碳排放”。也许大家还不知道，在我们的身边有很多你意想不到的“碳排放”，让我们一起来探究一下吧！</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标题 1"/>
          <p:cNvSpPr>
            <a:spLocks noGrp="1" noChangeArrowheads="1"/>
          </p:cNvSpPr>
          <p:nvPr>
            <p:ph type="title"/>
          </p:nvPr>
        </p:nvSpPr>
        <p:spPr>
          <a:xfrm>
            <a:off x="1634880" y="236540"/>
            <a:ext cx="8928000" cy="485775"/>
          </a:xfrm>
          <a:ln>
            <a:miter lim="800000"/>
            <a:headEnd/>
            <a:tailEnd/>
          </a:ln>
        </p:spPr>
        <p:txBody>
          <a:bodyPr rtlCol="0" anchor="t">
            <a:normAutofit fontScale="90000"/>
          </a:bodyPr>
          <a:lstStyle/>
          <a:p>
            <a:pPr fontAlgn="auto">
              <a:spcAft>
                <a:spcPts val="0"/>
              </a:spcAft>
              <a:defRPr/>
            </a:pPr>
            <a:r>
              <a:rPr lang="zh-CN" altLang="en-US" smtClean="0">
                <a:latin typeface="楷体" pitchFamily="49" charset="-122"/>
                <a:ea typeface="楷体" pitchFamily="49" charset="-122"/>
              </a:rPr>
              <a:t>探究新知</a:t>
            </a:r>
          </a:p>
        </p:txBody>
      </p:sp>
      <p:sp>
        <p:nvSpPr>
          <p:cNvPr id="4" name="矩形 1"/>
          <p:cNvSpPr>
            <a:spLocks noChangeArrowheads="1"/>
          </p:cNvSpPr>
          <p:nvPr/>
        </p:nvSpPr>
        <p:spPr bwMode="auto">
          <a:xfrm>
            <a:off x="2217555" y="868364"/>
            <a:ext cx="7470720" cy="1846262"/>
          </a:xfrm>
          <a:prstGeom prst="rect">
            <a:avLst/>
          </a:prstGeom>
          <a:noFill/>
          <a:ln>
            <a:noFill/>
          </a:ln>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defRPr/>
            </a:pPr>
            <a:r>
              <a:rPr lang="zh-CN" altLang="en-US" sz="2400" b="1" dirty="0">
                <a:latin typeface="+mn-ea"/>
                <a:ea typeface="+mn-ea"/>
              </a:rPr>
              <a:t>算一算</a:t>
            </a:r>
            <a:endParaRPr lang="en-US" altLang="zh-CN" sz="2400" b="1" dirty="0">
              <a:latin typeface="+mn-ea"/>
              <a:ea typeface="+mn-ea"/>
            </a:endParaRPr>
          </a:p>
          <a:p>
            <a:pPr indent="575945" eaLnBrk="0" hangingPunct="0">
              <a:lnSpc>
                <a:spcPct val="150000"/>
              </a:lnSpc>
              <a:defRPr/>
            </a:pPr>
            <a:r>
              <a:rPr lang="zh-CN" altLang="en-US" sz="2000" dirty="0">
                <a:latin typeface="楷体" panose="02010609060101010101" pitchFamily="49" charset="-122"/>
                <a:ea typeface="楷体" panose="02010609060101010101" pitchFamily="49" charset="-122"/>
              </a:rPr>
              <a:t>问一下父母，家里一个月要用多少度电，用碳排放计算器计算一下制造了多少碳排放。全班每家每月所用电的碳排放量又是多少呢？我们来算一算吧！</a:t>
            </a:r>
          </a:p>
        </p:txBody>
      </p:sp>
      <p:pic>
        <p:nvPicPr>
          <p:cNvPr id="19460" name="图片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994400" y="3856038"/>
            <a:ext cx="2992320" cy="264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圆角矩形标注 5"/>
          <p:cNvSpPr/>
          <p:nvPr/>
        </p:nvSpPr>
        <p:spPr bwMode="auto">
          <a:xfrm>
            <a:off x="3808520" y="2532063"/>
            <a:ext cx="2463161" cy="1325562"/>
          </a:xfrm>
          <a:prstGeom prst="wedgeRoundRectCallout">
            <a:avLst>
              <a:gd name="adj1" fmla="val 43830"/>
              <a:gd name="adj2" fmla="val 92523"/>
              <a:gd name="adj3" fmla="val 16667"/>
            </a:avLst>
          </a:prstGeom>
          <a:ln>
            <a:solidFill>
              <a:srgbClr val="3F324E"/>
            </a:solidFill>
          </a:ln>
        </p:spPr>
        <p:style>
          <a:lnRef idx="2">
            <a:schemeClr val="accent6"/>
          </a:lnRef>
          <a:fillRef idx="1">
            <a:schemeClr val="lt1"/>
          </a:fillRef>
          <a:effectRef idx="0">
            <a:schemeClr val="accent6"/>
          </a:effectRef>
          <a:fontRef idx="minor">
            <a:schemeClr val="dk1"/>
          </a:fontRef>
        </p:style>
        <p:txBody>
          <a:bodyPr anchor="ctr"/>
          <a:lstStyle/>
          <a:p>
            <a:pPr indent="504190" algn="just" eaLnBrk="0" hangingPunct="0">
              <a:lnSpc>
                <a:spcPct val="150000"/>
              </a:lnSpc>
              <a:defRPr/>
            </a:pPr>
            <a:r>
              <a:rPr lang="zh-CN" altLang="en-US" sz="2000" dirty="0">
                <a:solidFill>
                  <a:schemeClr val="accent6">
                    <a:lumMod val="75000"/>
                  </a:schemeClr>
                </a:solidFill>
                <a:latin typeface="楷体" panose="02010609060101010101" pitchFamily="49" charset="-122"/>
                <a:ea typeface="楷体" panose="02010609060101010101" pitchFamily="49" charset="-122"/>
              </a:rPr>
              <a:t>一个月怎么用这么多度电？这要排放多少碳呀？</a:t>
            </a:r>
          </a:p>
        </p:txBody>
      </p:sp>
      <p:sp>
        <p:nvSpPr>
          <p:cNvPr id="7" name="圆角矩形标注 6"/>
          <p:cNvSpPr/>
          <p:nvPr/>
        </p:nvSpPr>
        <p:spPr bwMode="auto">
          <a:xfrm>
            <a:off x="7547521" y="2714627"/>
            <a:ext cx="2575634" cy="1533525"/>
          </a:xfrm>
          <a:prstGeom prst="wedgeRoundRectCallout">
            <a:avLst>
              <a:gd name="adj1" fmla="val -36278"/>
              <a:gd name="adj2" fmla="val 68073"/>
              <a:gd name="adj3" fmla="val 16667"/>
            </a:avLst>
          </a:prstGeom>
          <a:ln>
            <a:solidFill>
              <a:srgbClr val="3F324E"/>
            </a:solidFill>
          </a:ln>
        </p:spPr>
        <p:style>
          <a:lnRef idx="2">
            <a:schemeClr val="accent6"/>
          </a:lnRef>
          <a:fillRef idx="1">
            <a:schemeClr val="lt1"/>
          </a:fillRef>
          <a:effectRef idx="0">
            <a:schemeClr val="accent6"/>
          </a:effectRef>
          <a:fontRef idx="minor">
            <a:schemeClr val="dk1"/>
          </a:fontRef>
        </p:style>
        <p:txBody>
          <a:bodyPr anchor="ctr"/>
          <a:lstStyle/>
          <a:p>
            <a:pPr indent="504190" algn="just" eaLnBrk="0" hangingPunct="0">
              <a:lnSpc>
                <a:spcPct val="150000"/>
              </a:lnSpc>
              <a:defRPr/>
            </a:pPr>
            <a:r>
              <a:rPr lang="zh-CN" altLang="en-US" sz="2000" dirty="0">
                <a:solidFill>
                  <a:schemeClr val="accent6">
                    <a:lumMod val="75000"/>
                  </a:schemeClr>
                </a:solidFill>
                <a:latin typeface="楷体" panose="02010609060101010101" pitchFamily="49" charset="-122"/>
                <a:ea typeface="楷体" panose="02010609060101010101" pitchFamily="49" charset="-122"/>
              </a:rPr>
              <a:t>一月份用了</a:t>
            </a:r>
            <a:r>
              <a:rPr lang="en-US" altLang="zh-CN" sz="2000" dirty="0">
                <a:solidFill>
                  <a:schemeClr val="accent6">
                    <a:lumMod val="75000"/>
                  </a:schemeClr>
                </a:solidFill>
                <a:latin typeface="楷体" panose="02010609060101010101" pitchFamily="49" charset="-122"/>
                <a:ea typeface="楷体" panose="02010609060101010101" pitchFamily="49" charset="-122"/>
              </a:rPr>
              <a:t>350</a:t>
            </a:r>
            <a:r>
              <a:rPr lang="zh-CN" altLang="en-US" sz="2000" dirty="0">
                <a:solidFill>
                  <a:schemeClr val="accent6">
                    <a:lumMod val="75000"/>
                  </a:schemeClr>
                </a:solidFill>
                <a:latin typeface="楷体" panose="02010609060101010101" pitchFamily="49" charset="-122"/>
                <a:ea typeface="楷体" panose="02010609060101010101" pitchFamily="49" charset="-122"/>
              </a:rPr>
              <a:t>度电，制造了</a:t>
            </a:r>
            <a:r>
              <a:rPr lang="en-US" altLang="zh-CN" sz="2000" dirty="0">
                <a:solidFill>
                  <a:schemeClr val="accent6">
                    <a:lumMod val="75000"/>
                  </a:schemeClr>
                </a:solidFill>
                <a:latin typeface="楷体" panose="02010609060101010101" pitchFamily="49" charset="-122"/>
                <a:ea typeface="楷体" panose="02010609060101010101" pitchFamily="49" charset="-122"/>
              </a:rPr>
              <a:t>280</a:t>
            </a:r>
            <a:r>
              <a:rPr lang="zh-CN" altLang="en-US" sz="2000" dirty="0">
                <a:solidFill>
                  <a:schemeClr val="accent6">
                    <a:lumMod val="75000"/>
                  </a:schemeClr>
                </a:solidFill>
                <a:latin typeface="楷体" panose="02010609060101010101" pitchFamily="49" charset="-122"/>
                <a:ea typeface="楷体" panose="02010609060101010101" pitchFamily="49" charset="-122"/>
              </a:rPr>
              <a:t>千克的碳排放。</a:t>
            </a:r>
          </a:p>
        </p:txBody>
      </p:sp>
      <p:sp>
        <p:nvSpPr>
          <p:cNvPr id="8" name="圆角矩形标注 7"/>
          <p:cNvSpPr/>
          <p:nvPr/>
        </p:nvSpPr>
        <p:spPr bwMode="auto">
          <a:xfrm>
            <a:off x="1869600" y="3856038"/>
            <a:ext cx="2689920" cy="1847850"/>
          </a:xfrm>
          <a:prstGeom prst="wedgeRoundRectCallout">
            <a:avLst>
              <a:gd name="adj1" fmla="val 76355"/>
              <a:gd name="adj2" fmla="val -4220"/>
              <a:gd name="adj3" fmla="val 16667"/>
            </a:avLst>
          </a:prstGeom>
          <a:ln>
            <a:solidFill>
              <a:srgbClr val="3F324E"/>
            </a:solidFill>
          </a:ln>
        </p:spPr>
        <p:style>
          <a:lnRef idx="2">
            <a:schemeClr val="accent6"/>
          </a:lnRef>
          <a:fillRef idx="1">
            <a:schemeClr val="lt1"/>
          </a:fillRef>
          <a:effectRef idx="0">
            <a:schemeClr val="accent6"/>
          </a:effectRef>
          <a:fontRef idx="minor">
            <a:schemeClr val="dk1"/>
          </a:fontRef>
        </p:style>
        <p:txBody>
          <a:bodyPr anchor="ctr"/>
          <a:lstStyle/>
          <a:p>
            <a:pPr indent="504190" algn="just" eaLnBrk="0" hangingPunct="0">
              <a:lnSpc>
                <a:spcPct val="150000"/>
              </a:lnSpc>
              <a:defRPr/>
            </a:pPr>
            <a:r>
              <a:rPr lang="zh-CN" altLang="en-US" sz="2000" dirty="0">
                <a:solidFill>
                  <a:schemeClr val="accent6">
                    <a:lumMod val="75000"/>
                  </a:schemeClr>
                </a:solidFill>
                <a:latin typeface="楷体" panose="02010609060101010101" pitchFamily="49" charset="-122"/>
                <a:ea typeface="楷体" panose="02010609060101010101" pitchFamily="49" charset="-122"/>
              </a:rPr>
              <a:t>有很多电器，这些电器一开，就会耗电，产生碳排放。</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7" name="标题 1"/>
          <p:cNvSpPr>
            <a:spLocks noGrp="1" noChangeArrowheads="1"/>
          </p:cNvSpPr>
          <p:nvPr>
            <p:ph type="title"/>
          </p:nvPr>
        </p:nvSpPr>
        <p:spPr>
          <a:xfrm>
            <a:off x="1634880" y="236540"/>
            <a:ext cx="8928000" cy="485775"/>
          </a:xfrm>
          <a:ln>
            <a:miter lim="800000"/>
            <a:headEnd/>
            <a:tailEnd/>
          </a:ln>
        </p:spPr>
        <p:txBody>
          <a:bodyPr rtlCol="0" anchor="t">
            <a:normAutofit fontScale="90000"/>
          </a:bodyPr>
          <a:lstStyle/>
          <a:p>
            <a:pPr fontAlgn="auto">
              <a:spcAft>
                <a:spcPts val="0"/>
              </a:spcAft>
              <a:defRPr/>
            </a:pPr>
            <a:r>
              <a:rPr lang="zh-CN" altLang="en-US" smtClean="0">
                <a:latin typeface="楷体" pitchFamily="49" charset="-122"/>
                <a:ea typeface="楷体" pitchFamily="49" charset="-122"/>
              </a:rPr>
              <a:t>探究新知</a:t>
            </a:r>
          </a:p>
        </p:txBody>
      </p:sp>
      <p:pic>
        <p:nvPicPr>
          <p:cNvPr id="20483" name="图片 6" descr="道德与法治三上正文（送审版）-36"/>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9026400" y="3729040"/>
            <a:ext cx="1378080" cy="274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矩形 1"/>
          <p:cNvSpPr>
            <a:spLocks noChangeArrowheads="1"/>
          </p:cNvSpPr>
          <p:nvPr/>
        </p:nvSpPr>
        <p:spPr bwMode="auto">
          <a:xfrm>
            <a:off x="2444160" y="1668465"/>
            <a:ext cx="7470720" cy="1200329"/>
          </a:xfrm>
          <a:prstGeom prst="rect">
            <a:avLst/>
          </a:prstGeom>
          <a:noFill/>
          <a:ln>
            <a:noFill/>
          </a:ln>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0" hangingPunct="0">
              <a:lnSpc>
                <a:spcPct val="150000"/>
              </a:lnSpc>
              <a:defRPr/>
            </a:pPr>
            <a:r>
              <a:rPr lang="zh-CN" altLang="en-US" sz="2400" b="1" dirty="0">
                <a:latin typeface="+mn-ea"/>
                <a:ea typeface="+mn-ea"/>
              </a:rPr>
              <a:t>碳排放计算</a:t>
            </a:r>
            <a:endParaRPr lang="en-US" altLang="zh-CN" sz="2400" b="1" dirty="0">
              <a:latin typeface="+mn-ea"/>
              <a:ea typeface="+mn-ea"/>
            </a:endParaRPr>
          </a:p>
          <a:p>
            <a:pPr indent="575945" eaLnBrk="0" hangingPunct="0">
              <a:lnSpc>
                <a:spcPct val="150000"/>
              </a:lnSpc>
              <a:defRPr/>
            </a:pPr>
            <a:r>
              <a:rPr lang="zh-CN" altLang="en-US" sz="2400" dirty="0">
                <a:latin typeface="楷体" panose="02010609060101010101" pitchFamily="49" charset="-122"/>
                <a:ea typeface="楷体" panose="02010609060101010101" pitchFamily="49" charset="-122"/>
              </a:rPr>
              <a:t>家庭用电：消耗量（度）乘号</a:t>
            </a:r>
            <a:r>
              <a:rPr lang="en-US" altLang="zh-CN" sz="2400" dirty="0">
                <a:latin typeface="楷体" panose="02010609060101010101" pitchFamily="49" charset="-122"/>
                <a:ea typeface="楷体" panose="02010609060101010101" pitchFamily="49" charset="-122"/>
              </a:rPr>
              <a:t>×0.785=</a:t>
            </a:r>
            <a:r>
              <a:rPr lang="zh-CN" altLang="en-US" sz="2400" dirty="0">
                <a:latin typeface="楷体" panose="02010609060101010101" pitchFamily="49" charset="-122"/>
                <a:ea typeface="楷体" panose="02010609060101010101" pitchFamily="49" charset="-122"/>
              </a:rPr>
              <a:t>？千克</a:t>
            </a:r>
          </a:p>
        </p:txBody>
      </p:sp>
      <p:sp>
        <p:nvSpPr>
          <p:cNvPr id="5" name="圆角矩形标注 4"/>
          <p:cNvSpPr/>
          <p:nvPr/>
        </p:nvSpPr>
        <p:spPr>
          <a:xfrm>
            <a:off x="4456590" y="3916363"/>
            <a:ext cx="4316370" cy="1185862"/>
          </a:xfrm>
          <a:prstGeom prst="wedgeRoundRectCallout">
            <a:avLst>
              <a:gd name="adj1" fmla="val 61424"/>
              <a:gd name="adj2" fmla="val -22146"/>
              <a:gd name="adj3" fmla="val 16667"/>
            </a:avLst>
          </a:prstGeom>
        </p:spPr>
        <p:style>
          <a:lnRef idx="2">
            <a:schemeClr val="accent1"/>
          </a:lnRef>
          <a:fillRef idx="1">
            <a:schemeClr val="lt1"/>
          </a:fillRef>
          <a:effectRef idx="0">
            <a:schemeClr val="accent1"/>
          </a:effectRef>
          <a:fontRef idx="minor">
            <a:schemeClr val="dk1"/>
          </a:fontRef>
        </p:style>
        <p:txBody>
          <a:bodyPr anchor="ctr"/>
          <a:lstStyle/>
          <a:p>
            <a:pPr indent="627380" eaLnBrk="0" hangingPunct="0">
              <a:defRPr/>
            </a:pPr>
            <a:r>
              <a:rPr lang="zh-CN" altLang="en-US" sz="2400" dirty="0">
                <a:latin typeface="楷体" panose="02010609060101010101" pitchFamily="49" charset="-122"/>
                <a:ea typeface="楷体" panose="02010609060101010101" pitchFamily="49" charset="-122"/>
              </a:rPr>
              <a:t>通过计算你有什么发现？</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1" name="标题 1"/>
          <p:cNvSpPr>
            <a:spLocks noGrp="1" noChangeArrowheads="1"/>
          </p:cNvSpPr>
          <p:nvPr>
            <p:ph type="title"/>
          </p:nvPr>
        </p:nvSpPr>
        <p:spPr>
          <a:xfrm>
            <a:off x="1634880" y="236540"/>
            <a:ext cx="8928000" cy="485775"/>
          </a:xfrm>
          <a:ln>
            <a:miter lim="800000"/>
            <a:headEnd/>
            <a:tailEnd/>
          </a:ln>
        </p:spPr>
        <p:txBody>
          <a:bodyPr rtlCol="0" anchor="t">
            <a:normAutofit fontScale="90000"/>
          </a:bodyPr>
          <a:lstStyle/>
          <a:p>
            <a:pPr fontAlgn="auto">
              <a:spcAft>
                <a:spcPts val="0"/>
              </a:spcAft>
              <a:defRPr/>
            </a:pPr>
            <a:r>
              <a:rPr lang="zh-CN" altLang="en-US" smtClean="0">
                <a:latin typeface="楷体" pitchFamily="49" charset="-122"/>
                <a:ea typeface="楷体" pitchFamily="49" charset="-122"/>
              </a:rPr>
              <a:t>探究新知</a:t>
            </a:r>
          </a:p>
        </p:txBody>
      </p:sp>
      <p:sp>
        <p:nvSpPr>
          <p:cNvPr id="21507" name="内容占位符 2"/>
          <p:cNvSpPr txBox="1">
            <a:spLocks noChangeArrowheads="1"/>
          </p:cNvSpPr>
          <p:nvPr/>
        </p:nvSpPr>
        <p:spPr bwMode="auto">
          <a:xfrm>
            <a:off x="2307466" y="858840"/>
            <a:ext cx="7672320"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720725" defTabSz="963613" eaLnBrk="0" hangingPunct="0">
              <a:defRPr>
                <a:solidFill>
                  <a:schemeClr val="tx1"/>
                </a:solidFill>
                <a:latin typeface="Arial" pitchFamily="34" charset="0"/>
                <a:ea typeface="宋体" pitchFamily="2" charset="-122"/>
              </a:defRPr>
            </a:lvl1pPr>
            <a:lvl2pPr marL="742950" indent="-285750" defTabSz="963613" eaLnBrk="0" hangingPunct="0">
              <a:defRPr>
                <a:solidFill>
                  <a:schemeClr val="tx1"/>
                </a:solidFill>
                <a:latin typeface="Arial" pitchFamily="34" charset="0"/>
                <a:ea typeface="宋体" pitchFamily="2" charset="-122"/>
              </a:defRPr>
            </a:lvl2pPr>
            <a:lvl3pPr marL="1143000" indent="-228600" defTabSz="963613" eaLnBrk="0" hangingPunct="0">
              <a:defRPr>
                <a:solidFill>
                  <a:schemeClr val="tx1"/>
                </a:solidFill>
                <a:latin typeface="Arial" pitchFamily="34" charset="0"/>
                <a:ea typeface="宋体" pitchFamily="2" charset="-122"/>
              </a:defRPr>
            </a:lvl3pPr>
            <a:lvl4pPr marL="1600200" indent="-228600" defTabSz="963613" eaLnBrk="0" hangingPunct="0">
              <a:defRPr>
                <a:solidFill>
                  <a:schemeClr val="tx1"/>
                </a:solidFill>
                <a:latin typeface="Arial" pitchFamily="34" charset="0"/>
                <a:ea typeface="宋体" pitchFamily="2" charset="-122"/>
              </a:defRPr>
            </a:lvl4pPr>
            <a:lvl5pPr marL="2057400" indent="-228600" defTabSz="963613" eaLnBrk="0" hangingPunct="0">
              <a:defRPr>
                <a:solidFill>
                  <a:schemeClr val="tx1"/>
                </a:solidFill>
                <a:latin typeface="Arial" pitchFamily="34" charset="0"/>
                <a:ea typeface="宋体" pitchFamily="2" charset="-122"/>
              </a:defRPr>
            </a:lvl5pPr>
            <a:lvl6pPr marL="2514600" indent="-228600" defTabSz="963613"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defTabSz="963613"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defTabSz="963613"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defTabSz="963613" eaLnBrk="0" fontAlgn="base" hangingPunct="0">
              <a:spcBef>
                <a:spcPct val="0"/>
              </a:spcBef>
              <a:spcAft>
                <a:spcPct val="0"/>
              </a:spcAft>
              <a:defRPr>
                <a:solidFill>
                  <a:schemeClr val="tx1"/>
                </a:solidFill>
                <a:latin typeface="Arial" pitchFamily="34" charset="0"/>
                <a:ea typeface="宋体" pitchFamily="2" charset="-122"/>
              </a:defRPr>
            </a:lvl9pPr>
          </a:lstStyle>
          <a:p>
            <a:pPr hangingPunct="1">
              <a:lnSpc>
                <a:spcPct val="150000"/>
              </a:lnSpc>
              <a:buFont typeface="Arial" pitchFamily="34" charset="0"/>
              <a:buNone/>
            </a:pPr>
            <a:r>
              <a:rPr lang="zh-CN" altLang="en-US" sz="2400" dirty="0">
                <a:latin typeface="Times New Roman" pitchFamily="18" charset="0"/>
                <a:ea typeface="楷体" pitchFamily="49" charset="-122"/>
              </a:rPr>
              <a:t>很多“碳排放”容易被我们忽略。很多物品在生产的各个环节都会产生“碳排放”。请大家看看下面这个小组搜集的资料！</a:t>
            </a:r>
          </a:p>
        </p:txBody>
      </p:sp>
      <p:sp>
        <p:nvSpPr>
          <p:cNvPr id="2" name="矩形 1"/>
          <p:cNvSpPr/>
          <p:nvPr/>
        </p:nvSpPr>
        <p:spPr>
          <a:xfrm>
            <a:off x="1171853" y="2670177"/>
            <a:ext cx="9860132" cy="2954655"/>
          </a:xfrm>
          <a:prstGeom prst="rect">
            <a:avLst/>
          </a:prstGeom>
          <a:solidFill>
            <a:schemeClr val="accent4">
              <a:lumMod val="20000"/>
              <a:lumOff val="80000"/>
            </a:schemeClr>
          </a:solidFill>
        </p:spPr>
        <p:txBody>
          <a:bodyPr wrap="square">
            <a:spAutoFit/>
          </a:bodyPr>
          <a:lstStyle/>
          <a:p>
            <a:pPr indent="504190" algn="ctr" eaLnBrk="0" hangingPunct="0">
              <a:lnSpc>
                <a:spcPct val="150000"/>
              </a:lnSpc>
              <a:defRPr/>
            </a:pPr>
            <a:r>
              <a:rPr lang="zh-CN" altLang="en-US" sz="2400" b="1" dirty="0">
                <a:latin typeface="楷体" panose="02010609060101010101" pitchFamily="49" charset="-122"/>
                <a:ea typeface="楷体" panose="02010609060101010101" pitchFamily="49" charset="-122"/>
              </a:rPr>
              <a:t>生产一件衣服的“碳排放”</a:t>
            </a:r>
          </a:p>
          <a:p>
            <a:pPr indent="504190" eaLnBrk="0" hangingPunct="0">
              <a:lnSpc>
                <a:spcPct val="150000"/>
              </a:lnSpc>
              <a:defRPr/>
            </a:pPr>
            <a:r>
              <a:rPr lang="zh-CN" altLang="en-US" sz="2000" dirty="0">
                <a:latin typeface="楷体" panose="02010609060101010101" pitchFamily="49" charset="-122"/>
                <a:ea typeface="楷体" panose="02010609060101010101" pitchFamily="49" charset="-122"/>
              </a:rPr>
              <a:t>下面几种材质不同的衣服在生产过程中，碳排放量会有不同。</a:t>
            </a:r>
          </a:p>
          <a:p>
            <a:pPr indent="504190" eaLnBrk="0" hangingPunct="0">
              <a:lnSpc>
                <a:spcPct val="150000"/>
              </a:lnSpc>
              <a:defRPr/>
            </a:pPr>
            <a:r>
              <a:rPr lang="zh-CN" altLang="en-US" sz="2000" dirty="0">
                <a:latin typeface="楷体" panose="02010609060101010101" pitchFamily="49" charset="-122"/>
                <a:ea typeface="楷体" panose="02010609060101010101" pitchFamily="49" charset="-122"/>
              </a:rPr>
              <a:t>一件天然材质的衣服，原材料生产需要经过种植、灌溉、施肥、喷洒农药等环节。</a:t>
            </a:r>
          </a:p>
          <a:p>
            <a:pPr indent="504190" eaLnBrk="0" hangingPunct="0">
              <a:lnSpc>
                <a:spcPct val="150000"/>
              </a:lnSpc>
              <a:defRPr/>
            </a:pPr>
            <a:r>
              <a:rPr lang="zh-CN" altLang="en-US" sz="2000" dirty="0">
                <a:latin typeface="楷体" panose="02010609060101010101" pitchFamily="49" charset="-122"/>
                <a:ea typeface="楷体" panose="02010609060101010101" pitchFamily="49" charset="-122"/>
              </a:rPr>
              <a:t>  一件皮革材质的衣服，原材料生产需要经过动物的饲养、防病、宰杀等环节。</a:t>
            </a:r>
            <a:endParaRPr lang="en-US" altLang="zh-CN" sz="2000" dirty="0">
              <a:latin typeface="楷体" panose="02010609060101010101" pitchFamily="49" charset="-122"/>
              <a:ea typeface="楷体" panose="02010609060101010101" pitchFamily="49" charset="-122"/>
            </a:endParaRPr>
          </a:p>
          <a:p>
            <a:pPr indent="504190" eaLnBrk="0" hangingPunct="0">
              <a:lnSpc>
                <a:spcPct val="150000"/>
              </a:lnSpc>
              <a:defRPr/>
            </a:pPr>
            <a:r>
              <a:rPr lang="zh-CN" altLang="en-US" sz="2000" dirty="0">
                <a:latin typeface="楷体" panose="02010609060101010101" pitchFamily="49" charset="-122"/>
                <a:ea typeface="楷体" panose="02010609060101010101" pitchFamily="49" charset="-122"/>
              </a:rPr>
              <a:t>一件化纤材质的衣服，原材料生产需要经过石油等原料的化学反应过程，提炼出化学纤维材料。</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文本框 1"/>
          <p:cNvSpPr txBox="1">
            <a:spLocks noChangeArrowheads="1"/>
          </p:cNvSpPr>
          <p:nvPr/>
        </p:nvSpPr>
        <p:spPr bwMode="auto">
          <a:xfrm>
            <a:off x="1524000" y="2251076"/>
            <a:ext cx="9144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3200" dirty="0">
                <a:latin typeface="Times New Roman" pitchFamily="18" charset="0"/>
              </a:rPr>
              <a:t>第一课时 地球发烧了</a:t>
            </a:r>
          </a:p>
        </p:txBody>
      </p:sp>
      <p:sp>
        <p:nvSpPr>
          <p:cNvPr id="2" name="文本框 1"/>
          <p:cNvSpPr txBox="1"/>
          <p:nvPr/>
        </p:nvSpPr>
        <p:spPr>
          <a:xfrm>
            <a:off x="985421" y="1580225"/>
            <a:ext cx="1997476" cy="276999"/>
          </a:xfrm>
          <a:prstGeom prst="rect">
            <a:avLst/>
          </a:prstGeom>
          <a:noFill/>
        </p:spPr>
        <p:txBody>
          <a:bodyPr wrap="square" rtlCol="0">
            <a:spAutoFit/>
          </a:bodyPr>
          <a:lstStyle/>
          <a:p>
            <a:r>
              <a:rPr lang="en-US" altLang="zh-CN" sz="1200" dirty="0">
                <a:solidFill>
                  <a:srgbClr val="FEFEFE"/>
                </a:solidFill>
              </a:rPr>
              <a:t>https://www.ypppt.com/</a:t>
            </a:r>
            <a:endParaRPr lang="zh-CN" altLang="en-US" sz="1200" dirty="0">
              <a:solidFill>
                <a:srgbClr val="FEFEFE"/>
              </a:solidFill>
            </a:endParaRPr>
          </a:p>
        </p:txBody>
      </p:sp>
    </p:spTree>
    <p:extLst>
      <p:ext uri="{BB962C8B-B14F-4D97-AF65-F5344CB8AC3E}">
        <p14:creationId xmlns:p14="http://schemas.microsoft.com/office/powerpoint/2010/main" val="19948185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5" name="标题 1"/>
          <p:cNvSpPr>
            <a:spLocks noGrp="1" noChangeArrowheads="1"/>
          </p:cNvSpPr>
          <p:nvPr>
            <p:ph type="title"/>
          </p:nvPr>
        </p:nvSpPr>
        <p:spPr>
          <a:xfrm>
            <a:off x="1634880" y="236540"/>
            <a:ext cx="8928000" cy="485775"/>
          </a:xfrm>
          <a:ln>
            <a:miter lim="800000"/>
            <a:headEnd/>
            <a:tailEnd/>
          </a:ln>
        </p:spPr>
        <p:txBody>
          <a:bodyPr rtlCol="0" anchor="t">
            <a:normAutofit fontScale="90000"/>
          </a:bodyPr>
          <a:lstStyle/>
          <a:p>
            <a:pPr fontAlgn="auto">
              <a:spcAft>
                <a:spcPts val="0"/>
              </a:spcAft>
              <a:defRPr/>
            </a:pPr>
            <a:r>
              <a:rPr lang="zh-CN" altLang="en-US" smtClean="0">
                <a:latin typeface="楷体" pitchFamily="49" charset="-122"/>
                <a:ea typeface="楷体" pitchFamily="49" charset="-122"/>
              </a:rPr>
              <a:t>探究新知</a:t>
            </a:r>
          </a:p>
        </p:txBody>
      </p:sp>
      <p:sp>
        <p:nvSpPr>
          <p:cNvPr id="2" name="矩形 1"/>
          <p:cNvSpPr/>
          <p:nvPr/>
        </p:nvSpPr>
        <p:spPr>
          <a:xfrm>
            <a:off x="2484480" y="1325564"/>
            <a:ext cx="7326720" cy="2677656"/>
          </a:xfrm>
          <a:prstGeom prst="rect">
            <a:avLst/>
          </a:prstGeom>
          <a:solidFill>
            <a:schemeClr val="accent4">
              <a:lumMod val="20000"/>
              <a:lumOff val="80000"/>
            </a:schemeClr>
          </a:solidFill>
        </p:spPr>
        <p:txBody>
          <a:bodyPr>
            <a:spAutoFit/>
          </a:bodyPr>
          <a:lstStyle/>
          <a:p>
            <a:pPr indent="504190" eaLnBrk="0" hangingPunct="0">
              <a:lnSpc>
                <a:spcPct val="150000"/>
              </a:lnSpc>
              <a:defRPr/>
            </a:pPr>
            <a:r>
              <a:rPr lang="zh-CN" altLang="en-US" sz="2800" dirty="0">
                <a:latin typeface="楷体" panose="02010609060101010101" pitchFamily="49" charset="-122"/>
                <a:ea typeface="楷体" panose="02010609060101010101" pitchFamily="49" charset="-122"/>
              </a:rPr>
              <a:t>原来，原材料制成衣服，再运送到不同商场，再到我们洗涤衣物需要耗费水电等资源</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一件衣服“一生”的碳排放积累起来，也是相当惊人！</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p:nvPr/>
        </p:nvSpPr>
        <p:spPr>
          <a:xfrm>
            <a:off x="2435520" y="3341688"/>
            <a:ext cx="7326720" cy="2855912"/>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32770" name="标题 1"/>
          <p:cNvSpPr>
            <a:spLocks noGrp="1" noChangeArrowheads="1"/>
          </p:cNvSpPr>
          <p:nvPr>
            <p:ph type="title"/>
          </p:nvPr>
        </p:nvSpPr>
        <p:spPr>
          <a:xfrm>
            <a:off x="1634880" y="236540"/>
            <a:ext cx="8928000" cy="485775"/>
          </a:xfrm>
          <a:ln>
            <a:miter lim="800000"/>
            <a:headEnd/>
            <a:tailEnd/>
          </a:ln>
        </p:spPr>
        <p:txBody>
          <a:bodyPr rtlCol="0" anchor="t">
            <a:normAutofit fontScale="90000"/>
          </a:bodyPr>
          <a:lstStyle/>
          <a:p>
            <a:pPr fontAlgn="auto">
              <a:spcAft>
                <a:spcPts val="0"/>
              </a:spcAft>
              <a:defRPr/>
            </a:pPr>
            <a:r>
              <a:rPr lang="zh-CN" altLang="en-US" smtClean="0">
                <a:latin typeface="楷体" pitchFamily="49" charset="-122"/>
                <a:ea typeface="楷体" pitchFamily="49" charset="-122"/>
              </a:rPr>
              <a:t>探究新知</a:t>
            </a:r>
          </a:p>
        </p:txBody>
      </p:sp>
      <p:pic>
        <p:nvPicPr>
          <p:cNvPr id="23556" name="图片 2" descr="道德与法治三上正文（送审版）-2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911840" y="966789"/>
            <a:ext cx="1653120" cy="213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圆角矩形标注 3"/>
          <p:cNvSpPr/>
          <p:nvPr/>
        </p:nvSpPr>
        <p:spPr bwMode="auto">
          <a:xfrm>
            <a:off x="3662400" y="1363664"/>
            <a:ext cx="3483360" cy="1336675"/>
          </a:xfrm>
          <a:prstGeom prst="wedgeRoundRectCallout">
            <a:avLst>
              <a:gd name="adj1" fmla="val 71800"/>
              <a:gd name="adj2" fmla="val 22999"/>
              <a:gd name="adj3" fmla="val 16667"/>
            </a:avLst>
          </a:prstGeom>
          <a:ln>
            <a:solidFill>
              <a:srgbClr val="3F324E"/>
            </a:solidFill>
          </a:ln>
        </p:spPr>
        <p:style>
          <a:lnRef idx="2">
            <a:schemeClr val="accent6"/>
          </a:lnRef>
          <a:fillRef idx="1">
            <a:schemeClr val="lt1"/>
          </a:fillRef>
          <a:effectRef idx="0">
            <a:schemeClr val="accent6"/>
          </a:effectRef>
          <a:fontRef idx="minor">
            <a:schemeClr val="dk1"/>
          </a:fontRef>
        </p:style>
        <p:txBody>
          <a:bodyPr anchor="ctr"/>
          <a:lstStyle/>
          <a:p>
            <a:pPr indent="647700" algn="just" eaLnBrk="0" hangingPunct="0">
              <a:lnSpc>
                <a:spcPct val="150000"/>
              </a:lnSpc>
              <a:defRPr/>
            </a:pPr>
            <a:r>
              <a:rPr lang="zh-CN" altLang="en-US" sz="2400">
                <a:solidFill>
                  <a:srgbClr val="3F324E"/>
                </a:solidFill>
                <a:latin typeface="楷体" panose="02010609060101010101" pitchFamily="49" charset="-122"/>
                <a:ea typeface="楷体" panose="02010609060101010101" pitchFamily="49" charset="-122"/>
              </a:rPr>
              <a:t>请在班级中汇报一下你们搜集的资料。</a:t>
            </a:r>
            <a:endParaRPr lang="zh-CN" altLang="en-US" sz="2400" dirty="0">
              <a:solidFill>
                <a:srgbClr val="3F324E"/>
              </a:solidFill>
              <a:latin typeface="楷体" panose="02010609060101010101" pitchFamily="49" charset="-122"/>
              <a:ea typeface="楷体" panose="02010609060101010101" pitchFamily="49" charset="-122"/>
            </a:endParaRPr>
          </a:p>
        </p:txBody>
      </p:sp>
      <p:sp>
        <p:nvSpPr>
          <p:cNvPr id="5" name="矩形 4"/>
          <p:cNvSpPr/>
          <p:nvPr/>
        </p:nvSpPr>
        <p:spPr>
          <a:xfrm>
            <a:off x="2435520" y="3341688"/>
            <a:ext cx="7326720" cy="553998"/>
          </a:xfrm>
          <a:prstGeom prst="rect">
            <a:avLst/>
          </a:prstGeom>
          <a:solidFill>
            <a:schemeClr val="accent6">
              <a:lumMod val="20000"/>
              <a:lumOff val="80000"/>
            </a:schemeClr>
          </a:solidFill>
        </p:spPr>
        <p:txBody>
          <a:bodyPr>
            <a:spAutoFit/>
          </a:bodyPr>
          <a:lstStyle/>
          <a:p>
            <a:pPr indent="504190" eaLnBrk="0" hangingPunct="0">
              <a:lnSpc>
                <a:spcPct val="150000"/>
              </a:lnSpc>
              <a:defRPr/>
            </a:pPr>
            <a:r>
              <a:rPr lang="zh-CN" altLang="en-US" sz="2000">
                <a:solidFill>
                  <a:schemeClr val="accent6">
                    <a:lumMod val="50000"/>
                  </a:schemeClr>
                </a:solidFill>
                <a:latin typeface="楷体" panose="02010609060101010101" pitchFamily="49" charset="-122"/>
                <a:ea typeface="楷体" panose="02010609060101010101" pitchFamily="49" charset="-122"/>
              </a:rPr>
              <a:t>我们小组搜集了生产一个饮料瓶的“碳排放”资料</a:t>
            </a:r>
            <a:r>
              <a:rPr lang="en-US" altLang="zh-CN" sz="2000">
                <a:solidFill>
                  <a:schemeClr val="accent6">
                    <a:lumMod val="50000"/>
                  </a:schemeClr>
                </a:solidFill>
                <a:latin typeface="楷体" panose="02010609060101010101" pitchFamily="49" charset="-122"/>
                <a:ea typeface="楷体" panose="02010609060101010101" pitchFamily="49" charset="-122"/>
              </a:rPr>
              <a:t>……</a:t>
            </a:r>
            <a:endParaRPr lang="zh-CN" altLang="en-US" sz="2000">
              <a:solidFill>
                <a:schemeClr val="accent6">
                  <a:lumMod val="50000"/>
                </a:schemeClr>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793" name="标题 1"/>
          <p:cNvSpPr>
            <a:spLocks noGrp="1" noChangeArrowheads="1"/>
          </p:cNvSpPr>
          <p:nvPr>
            <p:ph type="title"/>
          </p:nvPr>
        </p:nvSpPr>
        <p:spPr>
          <a:xfrm>
            <a:off x="1634880" y="236540"/>
            <a:ext cx="8928000" cy="485775"/>
          </a:xfrm>
          <a:ln>
            <a:miter lim="800000"/>
            <a:headEnd/>
            <a:tailEnd/>
          </a:ln>
        </p:spPr>
        <p:txBody>
          <a:bodyPr rtlCol="0" anchor="t">
            <a:normAutofit fontScale="90000"/>
          </a:bodyPr>
          <a:lstStyle/>
          <a:p>
            <a:pPr fontAlgn="auto">
              <a:spcAft>
                <a:spcPts val="0"/>
              </a:spcAft>
              <a:defRPr/>
            </a:pPr>
            <a:r>
              <a:rPr lang="zh-CN" altLang="en-US" smtClean="0">
                <a:latin typeface="楷体" pitchFamily="49" charset="-122"/>
                <a:ea typeface="楷体" pitchFamily="49" charset="-122"/>
              </a:rPr>
              <a:t>探究新知</a:t>
            </a:r>
          </a:p>
        </p:txBody>
      </p:sp>
      <p:sp>
        <p:nvSpPr>
          <p:cNvPr id="2" name="矩形 1"/>
          <p:cNvSpPr/>
          <p:nvPr/>
        </p:nvSpPr>
        <p:spPr>
          <a:xfrm>
            <a:off x="2023681" y="1181101"/>
            <a:ext cx="8308800" cy="2031325"/>
          </a:xfrm>
          <a:prstGeom prst="rect">
            <a:avLst/>
          </a:prstGeom>
        </p:spPr>
        <p:txBody>
          <a:bodyPr>
            <a:spAutoFit/>
          </a:bodyPr>
          <a:lstStyle/>
          <a:p>
            <a:pPr indent="457200" eaLnBrk="0" hangingPunct="0">
              <a:lnSpc>
                <a:spcPct val="150000"/>
              </a:lnSpc>
              <a:defRPr/>
            </a:pPr>
            <a:r>
              <a:rPr lang="zh-CN" altLang="en-US" sz="2800" b="1" dirty="0"/>
              <a:t>说说我的“低碳经”</a:t>
            </a:r>
          </a:p>
          <a:p>
            <a:pPr indent="457200" eaLnBrk="0" hangingPunct="0">
              <a:lnSpc>
                <a:spcPct val="150000"/>
              </a:lnSpc>
              <a:defRPr/>
            </a:pPr>
            <a:r>
              <a:rPr lang="zh-CN" altLang="en-US" sz="2800" dirty="0">
                <a:latin typeface="楷体" panose="02010609060101010101" pitchFamily="49" charset="-122"/>
                <a:ea typeface="楷体" panose="02010609060101010101" pitchFamily="49" charset="-122"/>
              </a:rPr>
              <a:t>为了减少碳排放，我们已经在行动。请围绕家庭生活，在小组中交流你的低碳生活经验！</a:t>
            </a:r>
          </a:p>
        </p:txBody>
      </p:sp>
      <p:sp>
        <p:nvSpPr>
          <p:cNvPr id="5" name="圆角矩形标注 4"/>
          <p:cNvSpPr/>
          <p:nvPr/>
        </p:nvSpPr>
        <p:spPr bwMode="auto">
          <a:xfrm>
            <a:off x="2899201" y="3441702"/>
            <a:ext cx="2968199" cy="1325563"/>
          </a:xfrm>
          <a:prstGeom prst="wedgeRoundRectCallout">
            <a:avLst>
              <a:gd name="adj1" fmla="val 43830"/>
              <a:gd name="adj2" fmla="val 92523"/>
              <a:gd name="adj3" fmla="val 16667"/>
            </a:avLst>
          </a:prstGeom>
          <a:ln>
            <a:solidFill>
              <a:srgbClr val="3F324E"/>
            </a:solidFill>
          </a:ln>
        </p:spPr>
        <p:style>
          <a:lnRef idx="2">
            <a:schemeClr val="accent6"/>
          </a:lnRef>
          <a:fillRef idx="1">
            <a:schemeClr val="lt1"/>
          </a:fillRef>
          <a:effectRef idx="0">
            <a:schemeClr val="accent6"/>
          </a:effectRef>
          <a:fontRef idx="minor">
            <a:schemeClr val="dk1"/>
          </a:fontRef>
        </p:style>
        <p:txBody>
          <a:bodyPr anchor="ctr"/>
          <a:lstStyle/>
          <a:p>
            <a:pPr indent="504190" algn="just" eaLnBrk="0" hangingPunct="0">
              <a:lnSpc>
                <a:spcPct val="150000"/>
              </a:lnSpc>
              <a:defRPr/>
            </a:pPr>
            <a:r>
              <a:rPr lang="zh-CN" altLang="en-US" sz="2000" dirty="0">
                <a:solidFill>
                  <a:schemeClr val="accent6">
                    <a:lumMod val="75000"/>
                  </a:schemeClr>
                </a:solidFill>
                <a:latin typeface="楷体" panose="02010609060101010101" pitchFamily="49" charset="-122"/>
                <a:ea typeface="楷体" panose="02010609060101010101" pitchFamily="49" charset="-122"/>
              </a:rPr>
              <a:t>我会在马桶水箱内放入一个装满水的矿泉水瓶。这样可以省水。</a:t>
            </a:r>
          </a:p>
        </p:txBody>
      </p:sp>
      <p:sp>
        <p:nvSpPr>
          <p:cNvPr id="6" name="圆角矩形标注 5"/>
          <p:cNvSpPr/>
          <p:nvPr/>
        </p:nvSpPr>
        <p:spPr bwMode="auto">
          <a:xfrm>
            <a:off x="6424321" y="3441702"/>
            <a:ext cx="3110205" cy="1738313"/>
          </a:xfrm>
          <a:prstGeom prst="wedgeRoundRectCallout">
            <a:avLst>
              <a:gd name="adj1" fmla="val 3036"/>
              <a:gd name="adj2" fmla="val 84727"/>
              <a:gd name="adj3" fmla="val 16667"/>
            </a:avLst>
          </a:prstGeom>
          <a:ln>
            <a:solidFill>
              <a:srgbClr val="3F324E"/>
            </a:solidFill>
          </a:ln>
        </p:spPr>
        <p:style>
          <a:lnRef idx="2">
            <a:schemeClr val="accent6"/>
          </a:lnRef>
          <a:fillRef idx="1">
            <a:schemeClr val="lt1"/>
          </a:fillRef>
          <a:effectRef idx="0">
            <a:schemeClr val="accent6"/>
          </a:effectRef>
          <a:fontRef idx="minor">
            <a:schemeClr val="dk1"/>
          </a:fontRef>
        </p:style>
        <p:txBody>
          <a:bodyPr anchor="ctr"/>
          <a:lstStyle/>
          <a:p>
            <a:pPr indent="504190" algn="just" eaLnBrk="0" hangingPunct="0">
              <a:lnSpc>
                <a:spcPct val="150000"/>
              </a:lnSpc>
              <a:defRPr/>
            </a:pPr>
            <a:r>
              <a:rPr lang="zh-CN" altLang="en-US" sz="2000" dirty="0">
                <a:solidFill>
                  <a:schemeClr val="accent6">
                    <a:lumMod val="75000"/>
                  </a:schemeClr>
                </a:solidFill>
                <a:latin typeface="楷体" panose="02010609060101010101" pitchFamily="49" charset="-122"/>
                <a:ea typeface="楷体" panose="02010609060101010101" pitchFamily="49" charset="-122"/>
              </a:rPr>
              <a:t>看电视时，我会调暗电视的亮度。既能省电又能保护视力，还可以延长电视机的寿命。</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817" name="标题 1"/>
          <p:cNvSpPr>
            <a:spLocks noGrp="1" noChangeArrowheads="1"/>
          </p:cNvSpPr>
          <p:nvPr>
            <p:ph type="title"/>
          </p:nvPr>
        </p:nvSpPr>
        <p:spPr>
          <a:xfrm>
            <a:off x="1634880" y="236540"/>
            <a:ext cx="8928000" cy="485775"/>
          </a:xfrm>
          <a:ln>
            <a:miter lim="800000"/>
            <a:headEnd/>
            <a:tailEnd/>
          </a:ln>
        </p:spPr>
        <p:txBody>
          <a:bodyPr rtlCol="0" anchor="t">
            <a:normAutofit fontScale="90000"/>
          </a:bodyPr>
          <a:lstStyle/>
          <a:p>
            <a:pPr fontAlgn="auto">
              <a:spcAft>
                <a:spcPts val="0"/>
              </a:spcAft>
              <a:defRPr/>
            </a:pPr>
            <a:r>
              <a:rPr lang="zh-CN" altLang="en-US" smtClean="0">
                <a:latin typeface="楷体" pitchFamily="49" charset="-122"/>
                <a:ea typeface="楷体" pitchFamily="49" charset="-122"/>
              </a:rPr>
              <a:t>探究新知</a:t>
            </a:r>
          </a:p>
        </p:txBody>
      </p:sp>
      <p:sp>
        <p:nvSpPr>
          <p:cNvPr id="25603" name="内容占位符 2"/>
          <p:cNvSpPr txBox="1">
            <a:spLocks noChangeArrowheads="1"/>
          </p:cNvSpPr>
          <p:nvPr/>
        </p:nvSpPr>
        <p:spPr bwMode="auto">
          <a:xfrm>
            <a:off x="2259840" y="812801"/>
            <a:ext cx="7672320" cy="13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720725" defTabSz="963613" eaLnBrk="0" hangingPunct="0">
              <a:defRPr>
                <a:solidFill>
                  <a:schemeClr val="tx1"/>
                </a:solidFill>
                <a:latin typeface="Arial" pitchFamily="34" charset="0"/>
                <a:ea typeface="宋体" pitchFamily="2" charset="-122"/>
              </a:defRPr>
            </a:lvl1pPr>
            <a:lvl2pPr marL="742950" indent="-285750" defTabSz="963613" eaLnBrk="0" hangingPunct="0">
              <a:defRPr>
                <a:solidFill>
                  <a:schemeClr val="tx1"/>
                </a:solidFill>
                <a:latin typeface="Arial" pitchFamily="34" charset="0"/>
                <a:ea typeface="宋体" pitchFamily="2" charset="-122"/>
              </a:defRPr>
            </a:lvl2pPr>
            <a:lvl3pPr marL="1143000" indent="-228600" defTabSz="963613" eaLnBrk="0" hangingPunct="0">
              <a:defRPr>
                <a:solidFill>
                  <a:schemeClr val="tx1"/>
                </a:solidFill>
                <a:latin typeface="Arial" pitchFamily="34" charset="0"/>
                <a:ea typeface="宋体" pitchFamily="2" charset="-122"/>
              </a:defRPr>
            </a:lvl3pPr>
            <a:lvl4pPr marL="1600200" indent="-228600" defTabSz="963613" eaLnBrk="0" hangingPunct="0">
              <a:defRPr>
                <a:solidFill>
                  <a:schemeClr val="tx1"/>
                </a:solidFill>
                <a:latin typeface="Arial" pitchFamily="34" charset="0"/>
                <a:ea typeface="宋体" pitchFamily="2" charset="-122"/>
              </a:defRPr>
            </a:lvl4pPr>
            <a:lvl5pPr marL="2057400" indent="-228600" defTabSz="963613" eaLnBrk="0" hangingPunct="0">
              <a:defRPr>
                <a:solidFill>
                  <a:schemeClr val="tx1"/>
                </a:solidFill>
                <a:latin typeface="Arial" pitchFamily="34" charset="0"/>
                <a:ea typeface="宋体" pitchFamily="2" charset="-122"/>
              </a:defRPr>
            </a:lvl5pPr>
            <a:lvl6pPr marL="2514600" indent="-228600" defTabSz="963613"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defTabSz="963613"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defTabSz="963613"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defTabSz="963613" eaLnBrk="0" fontAlgn="base" hangingPunct="0">
              <a:spcBef>
                <a:spcPct val="0"/>
              </a:spcBef>
              <a:spcAft>
                <a:spcPct val="0"/>
              </a:spcAft>
              <a:defRPr>
                <a:solidFill>
                  <a:schemeClr val="tx1"/>
                </a:solidFill>
                <a:latin typeface="Arial" pitchFamily="34" charset="0"/>
                <a:ea typeface="宋体" pitchFamily="2" charset="-122"/>
              </a:defRPr>
            </a:lvl9pPr>
          </a:lstStyle>
          <a:p>
            <a:pPr hangingPunct="1">
              <a:lnSpc>
                <a:spcPct val="150000"/>
              </a:lnSpc>
              <a:buFont typeface="Arial" pitchFamily="34" charset="0"/>
              <a:buNone/>
            </a:pPr>
            <a:r>
              <a:rPr lang="zh-CN" altLang="en-US" sz="2400" dirty="0">
                <a:latin typeface="Times New Roman" pitchFamily="18" charset="0"/>
                <a:ea typeface="楷体" pitchFamily="49" charset="-122"/>
              </a:rPr>
              <a:t>原来一些不经意的生活小事中都藏着绿色低碳的生活方式。你能选择一个方面制订一份家庭低碳生活新规范吗？</a:t>
            </a:r>
          </a:p>
        </p:txBody>
      </p:sp>
      <p:sp>
        <p:nvSpPr>
          <p:cNvPr id="3" name="文本框 2"/>
          <p:cNvSpPr txBox="1"/>
          <p:nvPr/>
        </p:nvSpPr>
        <p:spPr>
          <a:xfrm>
            <a:off x="2771776" y="2135190"/>
            <a:ext cx="6667500" cy="4247317"/>
          </a:xfrm>
          <a:prstGeom prst="rect">
            <a:avLst/>
          </a:prstGeom>
          <a:solidFill>
            <a:schemeClr val="accent6">
              <a:lumMod val="20000"/>
              <a:lumOff val="80000"/>
            </a:schemeClr>
          </a:solidFill>
        </p:spPr>
        <p:txBody>
          <a:bodyPr wrap="square">
            <a:spAutoFit/>
          </a:bodyPr>
          <a:lstStyle/>
          <a:p>
            <a:pPr algn="ctr" eaLnBrk="0" hangingPunct="0">
              <a:lnSpc>
                <a:spcPct val="150000"/>
              </a:lnSpc>
              <a:defRPr/>
            </a:pPr>
            <a:r>
              <a:rPr lang="zh-CN" altLang="en-US" sz="2400" b="1" dirty="0">
                <a:latin typeface="Times New Roman" pitchFamily="18" charset="0"/>
              </a:rPr>
              <a:t>家庭低碳生活新规范</a:t>
            </a:r>
            <a:endParaRPr lang="en-US" altLang="zh-CN" sz="2400" b="1" dirty="0">
              <a:latin typeface="Times New Roman" pitchFamily="18" charset="0"/>
            </a:endParaRPr>
          </a:p>
          <a:p>
            <a:pPr algn="ctr" eaLnBrk="0" hangingPunct="0">
              <a:lnSpc>
                <a:spcPct val="150000"/>
              </a:lnSpc>
              <a:defRPr/>
            </a:pPr>
            <a:r>
              <a:rPr lang="zh-CN" altLang="en-US" sz="2400" b="1" dirty="0">
                <a:solidFill>
                  <a:schemeClr val="accent2"/>
                </a:solidFill>
                <a:latin typeface="楷体" pitchFamily="49" charset="-122"/>
                <a:ea typeface="楷体" pitchFamily="49" charset="-122"/>
              </a:rPr>
              <a:t>出行</a:t>
            </a:r>
            <a:endParaRPr lang="en-US" altLang="zh-CN" sz="2400" b="1" dirty="0">
              <a:solidFill>
                <a:schemeClr val="accent2"/>
              </a:solidFill>
              <a:latin typeface="楷体" pitchFamily="49" charset="-122"/>
              <a:ea typeface="楷体" pitchFamily="49" charset="-122"/>
            </a:endParaRPr>
          </a:p>
          <a:p>
            <a:pPr algn="ctr" eaLnBrk="0" hangingPunct="0">
              <a:lnSpc>
                <a:spcPct val="150000"/>
              </a:lnSpc>
              <a:defRPr/>
            </a:pPr>
            <a:r>
              <a:rPr lang="en-US" altLang="zh-CN" b="1" dirty="0">
                <a:latin typeface="楷体" pitchFamily="49" charset="-122"/>
                <a:ea typeface="楷体" pitchFamily="49" charset="-122"/>
              </a:rPr>
              <a:t>1.</a:t>
            </a:r>
            <a:r>
              <a:rPr lang="zh-CN" altLang="en-US" b="1" dirty="0">
                <a:latin typeface="楷体" pitchFamily="49" charset="-122"/>
                <a:ea typeface="楷体" pitchFamily="49" charset="-122"/>
              </a:rPr>
              <a:t>周末去奶奶家，妈妈建议乘公交车，让家里的汽车也休假。</a:t>
            </a:r>
            <a:endParaRPr lang="en-US" altLang="zh-CN" b="1" dirty="0">
              <a:latin typeface="楷体" pitchFamily="49" charset="-122"/>
              <a:ea typeface="楷体" pitchFamily="49" charset="-122"/>
            </a:endParaRPr>
          </a:p>
          <a:p>
            <a:pPr algn="ctr" eaLnBrk="0" hangingPunct="0">
              <a:lnSpc>
                <a:spcPct val="150000"/>
              </a:lnSpc>
              <a:defRPr/>
            </a:pPr>
            <a:r>
              <a:rPr lang="en-US" altLang="zh-CN" b="1" dirty="0">
                <a:latin typeface="楷体" pitchFamily="49" charset="-122"/>
                <a:ea typeface="楷体" pitchFamily="49" charset="-122"/>
              </a:rPr>
              <a:t>2.__________________________________________________</a:t>
            </a:r>
          </a:p>
          <a:p>
            <a:pPr algn="ctr" eaLnBrk="0" hangingPunct="0">
              <a:lnSpc>
                <a:spcPct val="150000"/>
              </a:lnSpc>
              <a:defRPr/>
            </a:pPr>
            <a:r>
              <a:rPr lang="en-US" altLang="zh-CN" b="1" dirty="0">
                <a:latin typeface="楷体" pitchFamily="49" charset="-122"/>
                <a:ea typeface="楷体" pitchFamily="49" charset="-122"/>
              </a:rPr>
              <a:t>3.__________________________________________________</a:t>
            </a:r>
            <a:endParaRPr lang="zh-CN" altLang="en-US" b="1" dirty="0">
              <a:latin typeface="楷体" pitchFamily="49" charset="-122"/>
              <a:ea typeface="楷体" pitchFamily="49" charset="-122"/>
            </a:endParaRPr>
          </a:p>
          <a:p>
            <a:pPr algn="ctr" eaLnBrk="0" hangingPunct="0">
              <a:lnSpc>
                <a:spcPct val="150000"/>
              </a:lnSpc>
              <a:defRPr/>
            </a:pPr>
            <a:r>
              <a:rPr lang="zh-CN" altLang="en-US" sz="2400" b="1" dirty="0">
                <a:solidFill>
                  <a:schemeClr val="accent2"/>
                </a:solidFill>
                <a:latin typeface="楷体" pitchFamily="49" charset="-122"/>
                <a:ea typeface="楷体" pitchFamily="49" charset="-122"/>
              </a:rPr>
              <a:t>穿</a:t>
            </a:r>
            <a:endParaRPr lang="en-US" altLang="zh-CN" sz="2400" b="1" dirty="0">
              <a:solidFill>
                <a:schemeClr val="accent2"/>
              </a:solidFill>
              <a:latin typeface="楷体" pitchFamily="49" charset="-122"/>
              <a:ea typeface="楷体" pitchFamily="49" charset="-122"/>
            </a:endParaRPr>
          </a:p>
          <a:p>
            <a:pPr algn="ctr" eaLnBrk="0" hangingPunct="0">
              <a:lnSpc>
                <a:spcPct val="150000"/>
              </a:lnSpc>
              <a:defRPr/>
            </a:pPr>
            <a:r>
              <a:rPr lang="en-US" altLang="zh-CN" b="1" dirty="0">
                <a:latin typeface="楷体" pitchFamily="49" charset="-122"/>
                <a:ea typeface="楷体" pitchFamily="49" charset="-122"/>
              </a:rPr>
              <a:t>1.__________________________________________________</a:t>
            </a:r>
            <a:endParaRPr lang="zh-CN" altLang="en-US" b="1" dirty="0">
              <a:latin typeface="楷体" pitchFamily="49" charset="-122"/>
              <a:ea typeface="楷体" pitchFamily="49" charset="-122"/>
            </a:endParaRPr>
          </a:p>
          <a:p>
            <a:pPr algn="ctr" eaLnBrk="0" hangingPunct="0">
              <a:lnSpc>
                <a:spcPct val="150000"/>
              </a:lnSpc>
              <a:defRPr/>
            </a:pPr>
            <a:r>
              <a:rPr lang="en-US" altLang="zh-CN" b="1" dirty="0">
                <a:latin typeface="楷体" pitchFamily="49" charset="-122"/>
                <a:ea typeface="楷体" pitchFamily="49" charset="-122"/>
              </a:rPr>
              <a:t>2.__________________________________________________</a:t>
            </a:r>
            <a:endParaRPr lang="zh-CN" altLang="en-US" b="1" dirty="0">
              <a:latin typeface="楷体" pitchFamily="49" charset="-122"/>
              <a:ea typeface="楷体" pitchFamily="49" charset="-122"/>
            </a:endParaRPr>
          </a:p>
          <a:p>
            <a:pPr algn="ctr" eaLnBrk="0" hangingPunct="0">
              <a:lnSpc>
                <a:spcPct val="150000"/>
              </a:lnSpc>
              <a:defRPr/>
            </a:pPr>
            <a:r>
              <a:rPr lang="en-US" altLang="zh-CN" b="1" dirty="0">
                <a:latin typeface="楷体" pitchFamily="49" charset="-122"/>
                <a:ea typeface="楷体" pitchFamily="49" charset="-122"/>
              </a:rPr>
              <a:t>3</a:t>
            </a:r>
            <a:r>
              <a:rPr lang="en-US" altLang="zh-CN" b="1" dirty="0" smtClean="0">
                <a:latin typeface="楷体" pitchFamily="49" charset="-122"/>
                <a:ea typeface="楷体" pitchFamily="49" charset="-122"/>
              </a:rPr>
              <a:t>.__________________________________________________</a:t>
            </a:r>
            <a:endParaRPr lang="zh-CN" altLang="en-US" b="1" dirty="0">
              <a:latin typeface="楷体" pitchFamily="49" charset="-122"/>
              <a:ea typeface="楷体" pitchFamily="49"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1" name="标题 1"/>
          <p:cNvSpPr>
            <a:spLocks noGrp="1" noChangeArrowheads="1"/>
          </p:cNvSpPr>
          <p:nvPr>
            <p:ph type="title"/>
          </p:nvPr>
        </p:nvSpPr>
        <p:spPr>
          <a:xfrm>
            <a:off x="1634880" y="236540"/>
            <a:ext cx="8928000" cy="485775"/>
          </a:xfrm>
          <a:ln>
            <a:miter lim="800000"/>
            <a:headEnd/>
            <a:tailEnd/>
          </a:ln>
        </p:spPr>
        <p:txBody>
          <a:bodyPr rtlCol="0" anchor="t">
            <a:normAutofit fontScale="90000"/>
          </a:bodyPr>
          <a:lstStyle/>
          <a:p>
            <a:pPr fontAlgn="auto">
              <a:spcAft>
                <a:spcPts val="0"/>
              </a:spcAft>
              <a:defRPr/>
            </a:pPr>
            <a:r>
              <a:rPr lang="zh-CN" altLang="en-US" smtClean="0">
                <a:latin typeface="楷体" pitchFamily="49" charset="-122"/>
                <a:ea typeface="楷体" pitchFamily="49" charset="-122"/>
              </a:rPr>
              <a:t>探究新知</a:t>
            </a:r>
          </a:p>
        </p:txBody>
      </p:sp>
      <p:sp>
        <p:nvSpPr>
          <p:cNvPr id="26627" name="内容占位符 2"/>
          <p:cNvSpPr txBox="1">
            <a:spLocks noChangeArrowheads="1"/>
          </p:cNvSpPr>
          <p:nvPr/>
        </p:nvSpPr>
        <p:spPr bwMode="auto">
          <a:xfrm>
            <a:off x="2259840" y="952500"/>
            <a:ext cx="7672320" cy="13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720725" defTabSz="963613" eaLnBrk="0" hangingPunct="0">
              <a:defRPr>
                <a:solidFill>
                  <a:schemeClr val="tx1"/>
                </a:solidFill>
                <a:latin typeface="Arial" pitchFamily="34" charset="0"/>
                <a:ea typeface="宋体" pitchFamily="2" charset="-122"/>
              </a:defRPr>
            </a:lvl1pPr>
            <a:lvl2pPr marL="742950" indent="-285750" defTabSz="963613" eaLnBrk="0" hangingPunct="0">
              <a:defRPr>
                <a:solidFill>
                  <a:schemeClr val="tx1"/>
                </a:solidFill>
                <a:latin typeface="Arial" pitchFamily="34" charset="0"/>
                <a:ea typeface="宋体" pitchFamily="2" charset="-122"/>
              </a:defRPr>
            </a:lvl2pPr>
            <a:lvl3pPr marL="1143000" indent="-228600" defTabSz="963613" eaLnBrk="0" hangingPunct="0">
              <a:defRPr>
                <a:solidFill>
                  <a:schemeClr val="tx1"/>
                </a:solidFill>
                <a:latin typeface="Arial" pitchFamily="34" charset="0"/>
                <a:ea typeface="宋体" pitchFamily="2" charset="-122"/>
              </a:defRPr>
            </a:lvl3pPr>
            <a:lvl4pPr marL="1600200" indent="-228600" defTabSz="963613" eaLnBrk="0" hangingPunct="0">
              <a:defRPr>
                <a:solidFill>
                  <a:schemeClr val="tx1"/>
                </a:solidFill>
                <a:latin typeface="Arial" pitchFamily="34" charset="0"/>
                <a:ea typeface="宋体" pitchFamily="2" charset="-122"/>
              </a:defRPr>
            </a:lvl4pPr>
            <a:lvl5pPr marL="2057400" indent="-228600" defTabSz="963613" eaLnBrk="0" hangingPunct="0">
              <a:defRPr>
                <a:solidFill>
                  <a:schemeClr val="tx1"/>
                </a:solidFill>
                <a:latin typeface="Arial" pitchFamily="34" charset="0"/>
                <a:ea typeface="宋体" pitchFamily="2" charset="-122"/>
              </a:defRPr>
            </a:lvl5pPr>
            <a:lvl6pPr marL="2514600" indent="-228600" defTabSz="963613"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defTabSz="963613"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defTabSz="963613"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defTabSz="963613" eaLnBrk="0" fontAlgn="base" hangingPunct="0">
              <a:spcBef>
                <a:spcPct val="0"/>
              </a:spcBef>
              <a:spcAft>
                <a:spcPct val="0"/>
              </a:spcAft>
              <a:defRPr>
                <a:solidFill>
                  <a:schemeClr val="tx1"/>
                </a:solidFill>
                <a:latin typeface="Arial" pitchFamily="34" charset="0"/>
                <a:ea typeface="宋体" pitchFamily="2" charset="-122"/>
              </a:defRPr>
            </a:lvl9pPr>
          </a:lstStyle>
          <a:p>
            <a:pPr hangingPunct="1">
              <a:lnSpc>
                <a:spcPct val="150000"/>
              </a:lnSpc>
              <a:buFont typeface="Arial" pitchFamily="34" charset="0"/>
              <a:buNone/>
            </a:pPr>
            <a:r>
              <a:rPr lang="zh-CN" altLang="en-US" sz="2400" dirty="0">
                <a:latin typeface="Times New Roman" pitchFamily="18" charset="0"/>
                <a:ea typeface="楷体" pitchFamily="49" charset="-122"/>
              </a:rPr>
              <a:t>除了通过绿色低碳的生活来给地球降温外，还可以参与碳补偿的活动。什么是碳补偿呢？人们计算自己日常活功直接或间接制造的二氧化碳排放量，然后通过植树等方式把这些碳排放吸收掉，以达到环保的目的。</a:t>
            </a:r>
          </a:p>
        </p:txBody>
      </p:sp>
      <p:pic>
        <p:nvPicPr>
          <p:cNvPr id="26628" name="图片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796960" y="3382963"/>
            <a:ext cx="301248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9" name="图片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513600" y="3382963"/>
            <a:ext cx="2999520" cy="212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0" name="文本框 5"/>
          <p:cNvSpPr txBox="1">
            <a:spLocks noChangeArrowheads="1"/>
          </p:cNvSpPr>
          <p:nvPr/>
        </p:nvSpPr>
        <p:spPr bwMode="auto">
          <a:xfrm>
            <a:off x="2644322" y="5489575"/>
            <a:ext cx="387798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r>
              <a:rPr lang="zh-CN" altLang="en-US">
                <a:latin typeface="楷体" pitchFamily="49" charset="-122"/>
                <a:ea typeface="楷体" pitchFamily="49" charset="-122"/>
              </a:rPr>
              <a:t>春天，我们一起种树，让地球降温。</a:t>
            </a:r>
          </a:p>
        </p:txBody>
      </p:sp>
      <p:sp>
        <p:nvSpPr>
          <p:cNvPr id="26631" name="文本框 7"/>
          <p:cNvSpPr txBox="1">
            <a:spLocks noChangeArrowheads="1"/>
          </p:cNvSpPr>
          <p:nvPr/>
        </p:nvSpPr>
        <p:spPr bwMode="auto">
          <a:xfrm>
            <a:off x="6882240" y="5519739"/>
            <a:ext cx="249299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r>
              <a:rPr lang="zh-CN" altLang="en-US">
                <a:latin typeface="楷体" pitchFamily="49" charset="-122"/>
                <a:ea typeface="楷体" pitchFamily="49" charset="-122"/>
              </a:rPr>
              <a:t>这是我们认养的树木。</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865" name="标题 1"/>
          <p:cNvSpPr>
            <a:spLocks noGrp="1" noChangeArrowheads="1"/>
          </p:cNvSpPr>
          <p:nvPr>
            <p:ph type="title"/>
          </p:nvPr>
        </p:nvSpPr>
        <p:spPr>
          <a:xfrm>
            <a:off x="1634880" y="236540"/>
            <a:ext cx="8928000" cy="485775"/>
          </a:xfrm>
          <a:ln>
            <a:miter lim="800000"/>
            <a:headEnd/>
            <a:tailEnd/>
          </a:ln>
        </p:spPr>
        <p:txBody>
          <a:bodyPr rtlCol="0" anchor="t">
            <a:normAutofit fontScale="90000"/>
          </a:bodyPr>
          <a:lstStyle/>
          <a:p>
            <a:pPr fontAlgn="auto">
              <a:spcAft>
                <a:spcPts val="0"/>
              </a:spcAft>
              <a:defRPr/>
            </a:pPr>
            <a:r>
              <a:rPr lang="zh-CN" altLang="en-US" smtClean="0">
                <a:latin typeface="楷体" pitchFamily="49" charset="-122"/>
                <a:ea typeface="楷体" pitchFamily="49" charset="-122"/>
              </a:rPr>
              <a:t>探究新知</a:t>
            </a:r>
          </a:p>
        </p:txBody>
      </p:sp>
      <p:pic>
        <p:nvPicPr>
          <p:cNvPr id="27651" name="图片 4" descr="道德与法治三上正文（送审版）-2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982400" y="2706688"/>
            <a:ext cx="1491840" cy="3389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圆角矩形标注 4"/>
          <p:cNvSpPr/>
          <p:nvPr/>
        </p:nvSpPr>
        <p:spPr bwMode="auto">
          <a:xfrm>
            <a:off x="3438526" y="2338390"/>
            <a:ext cx="3769155" cy="1736725"/>
          </a:xfrm>
          <a:prstGeom prst="wedgeRoundRectCallout">
            <a:avLst>
              <a:gd name="adj1" fmla="val 66380"/>
              <a:gd name="adj2" fmla="val 30246"/>
              <a:gd name="adj3" fmla="val 16667"/>
            </a:avLst>
          </a:prstGeom>
          <a:ln>
            <a:solidFill>
              <a:srgbClr val="3F324E"/>
            </a:solidFill>
          </a:ln>
        </p:spPr>
        <p:style>
          <a:lnRef idx="2">
            <a:schemeClr val="accent6"/>
          </a:lnRef>
          <a:fillRef idx="1">
            <a:schemeClr val="lt1"/>
          </a:fillRef>
          <a:effectRef idx="0">
            <a:schemeClr val="accent6"/>
          </a:effectRef>
          <a:fontRef idx="minor">
            <a:schemeClr val="dk1"/>
          </a:fontRef>
        </p:style>
        <p:txBody>
          <a:bodyPr anchor="ctr"/>
          <a:lstStyle/>
          <a:p>
            <a:pPr indent="647700" algn="just" eaLnBrk="0" hangingPunct="0">
              <a:lnSpc>
                <a:spcPct val="150000"/>
              </a:lnSpc>
              <a:defRPr/>
            </a:pPr>
            <a:r>
              <a:rPr lang="zh-CN" altLang="en-US" sz="2800">
                <a:solidFill>
                  <a:srgbClr val="3F324E"/>
                </a:solidFill>
                <a:latin typeface="楷体" panose="02010609060101010101" pitchFamily="49" charset="-122"/>
                <a:ea typeface="楷体" panose="02010609060101010101" pitchFamily="49" charset="-122"/>
              </a:rPr>
              <a:t>给大家说一说你曾经参加过的为地球降温的绿化活动吧！</a:t>
            </a:r>
            <a:endParaRPr lang="zh-CN" altLang="en-US" sz="2800" dirty="0">
              <a:solidFill>
                <a:srgbClr val="3F324E"/>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89" name="标题 1"/>
          <p:cNvSpPr>
            <a:spLocks noGrp="1" noChangeArrowheads="1"/>
          </p:cNvSpPr>
          <p:nvPr>
            <p:ph type="title"/>
          </p:nvPr>
        </p:nvSpPr>
        <p:spPr>
          <a:xfrm>
            <a:off x="1634880" y="236540"/>
            <a:ext cx="8928000" cy="485775"/>
          </a:xfrm>
          <a:ln>
            <a:miter lim="800000"/>
            <a:headEnd/>
            <a:tailEnd/>
          </a:ln>
        </p:spPr>
        <p:txBody>
          <a:bodyPr rtlCol="0" anchor="t">
            <a:normAutofit fontScale="90000"/>
          </a:bodyPr>
          <a:lstStyle/>
          <a:p>
            <a:pPr fontAlgn="auto">
              <a:spcAft>
                <a:spcPts val="0"/>
              </a:spcAft>
              <a:defRPr/>
            </a:pPr>
            <a:r>
              <a:rPr lang="zh-CN" altLang="en-US" smtClean="0">
                <a:latin typeface="楷体" pitchFamily="49" charset="-122"/>
                <a:ea typeface="楷体" pitchFamily="49" charset="-122"/>
              </a:rPr>
              <a:t>探究新知</a:t>
            </a:r>
          </a:p>
        </p:txBody>
      </p:sp>
      <p:sp>
        <p:nvSpPr>
          <p:cNvPr id="3" name="圆角矩形 2"/>
          <p:cNvSpPr/>
          <p:nvPr/>
        </p:nvSpPr>
        <p:spPr>
          <a:xfrm>
            <a:off x="2246880" y="2308225"/>
            <a:ext cx="7741440" cy="3292475"/>
          </a:xfrm>
          <a:prstGeom prst="round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indent="575945" algn="just" eaLnBrk="0" hangingPunct="0">
              <a:lnSpc>
                <a:spcPct val="150000"/>
              </a:lnSpc>
              <a:defRPr/>
            </a:pPr>
            <a:r>
              <a:rPr lang="zh-CN" altLang="en-US" sz="2800" dirty="0">
                <a:solidFill>
                  <a:schemeClr val="tx1"/>
                </a:solidFill>
                <a:latin typeface="楷体" panose="02010609060101010101" pitchFamily="49" charset="-122"/>
                <a:ea typeface="楷体" panose="02010609060101010101" pitchFamily="49" charset="-122"/>
              </a:rPr>
              <a:t>  绿色植物的光合作用能吸收大量的二氧化碳。我们可以通过大力种草植树，爱护花草树木，来减少大气中的二氧化碳。只有每个人自愿地过绿色低碳的生活，才能形成人类与自然界和谐共生的生态文明环境。</a:t>
            </a:r>
          </a:p>
        </p:txBody>
      </p:sp>
      <p:grpSp>
        <p:nvGrpSpPr>
          <p:cNvPr id="28676" name="组合 3"/>
          <p:cNvGrpSpPr>
            <a:grpSpLocks/>
          </p:cNvGrpSpPr>
          <p:nvPr/>
        </p:nvGrpSpPr>
        <p:grpSpPr bwMode="auto">
          <a:xfrm>
            <a:off x="2246881" y="1528763"/>
            <a:ext cx="1719996" cy="660400"/>
            <a:chOff x="923925" y="2219325"/>
            <a:chExt cx="1896177" cy="660400"/>
          </a:xfrm>
        </p:grpSpPr>
        <p:pic>
          <p:nvPicPr>
            <p:cNvPr id="28677" name="图片 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923925" y="2219325"/>
              <a:ext cx="700088"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8" name="文本框 5"/>
            <p:cNvSpPr txBox="1">
              <a:spLocks noChangeArrowheads="1"/>
            </p:cNvSpPr>
            <p:nvPr/>
          </p:nvSpPr>
          <p:spPr bwMode="auto">
            <a:xfrm>
              <a:off x="1598613" y="2319338"/>
              <a:ext cx="122148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r>
                <a:rPr lang="zh-CN" altLang="en-US" sz="2400">
                  <a:solidFill>
                    <a:srgbClr val="657FA0"/>
                  </a:solidFill>
                  <a:latin typeface="黑体" pitchFamily="49" charset="-122"/>
                  <a:ea typeface="黑体" pitchFamily="49" charset="-122"/>
                </a:rPr>
                <a:t>知识窗</a:t>
              </a:r>
            </a:p>
          </p:txBody>
        </p:sp>
      </p:gr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3" name="标题 1"/>
          <p:cNvSpPr>
            <a:spLocks noGrp="1" noChangeArrowheads="1"/>
          </p:cNvSpPr>
          <p:nvPr>
            <p:ph type="title"/>
          </p:nvPr>
        </p:nvSpPr>
        <p:spPr>
          <a:xfrm>
            <a:off x="1634880" y="236540"/>
            <a:ext cx="8928000" cy="485775"/>
          </a:xfrm>
          <a:ln>
            <a:miter lim="800000"/>
            <a:headEnd/>
            <a:tailEnd/>
          </a:ln>
        </p:spPr>
        <p:txBody>
          <a:bodyPr rtlCol="0" anchor="t">
            <a:normAutofit fontScale="90000"/>
          </a:bodyPr>
          <a:lstStyle/>
          <a:p>
            <a:pPr fontAlgn="auto">
              <a:spcAft>
                <a:spcPts val="0"/>
              </a:spcAft>
              <a:defRPr/>
            </a:pPr>
            <a:r>
              <a:rPr lang="zh-CN" altLang="en-US" dirty="0" smtClean="0">
                <a:latin typeface="楷体" pitchFamily="49" charset="-122"/>
                <a:ea typeface="楷体" pitchFamily="49" charset="-122"/>
              </a:rPr>
              <a:t>课后活动</a:t>
            </a:r>
          </a:p>
        </p:txBody>
      </p:sp>
      <p:sp>
        <p:nvSpPr>
          <p:cNvPr id="29699" name="内容占位符 2"/>
          <p:cNvSpPr txBox="1">
            <a:spLocks noChangeArrowheads="1"/>
          </p:cNvSpPr>
          <p:nvPr/>
        </p:nvSpPr>
        <p:spPr bwMode="auto">
          <a:xfrm>
            <a:off x="2186401" y="1830388"/>
            <a:ext cx="7855200" cy="627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623888" defTabSz="963613" eaLnBrk="0" hangingPunct="0">
              <a:defRPr>
                <a:solidFill>
                  <a:schemeClr val="tx1"/>
                </a:solidFill>
                <a:latin typeface="Arial" pitchFamily="34" charset="0"/>
                <a:ea typeface="宋体" pitchFamily="2" charset="-122"/>
              </a:defRPr>
            </a:lvl1pPr>
            <a:lvl2pPr marL="742950" indent="-285750" defTabSz="963613" eaLnBrk="0" hangingPunct="0">
              <a:defRPr>
                <a:solidFill>
                  <a:schemeClr val="tx1"/>
                </a:solidFill>
                <a:latin typeface="Arial" pitchFamily="34" charset="0"/>
                <a:ea typeface="宋体" pitchFamily="2" charset="-122"/>
              </a:defRPr>
            </a:lvl2pPr>
            <a:lvl3pPr marL="1143000" indent="-228600" defTabSz="963613" eaLnBrk="0" hangingPunct="0">
              <a:defRPr>
                <a:solidFill>
                  <a:schemeClr val="tx1"/>
                </a:solidFill>
                <a:latin typeface="Arial" pitchFamily="34" charset="0"/>
                <a:ea typeface="宋体" pitchFamily="2" charset="-122"/>
              </a:defRPr>
            </a:lvl3pPr>
            <a:lvl4pPr marL="1600200" indent="-228600" defTabSz="963613" eaLnBrk="0" hangingPunct="0">
              <a:defRPr>
                <a:solidFill>
                  <a:schemeClr val="tx1"/>
                </a:solidFill>
                <a:latin typeface="Arial" pitchFamily="34" charset="0"/>
                <a:ea typeface="宋体" pitchFamily="2" charset="-122"/>
              </a:defRPr>
            </a:lvl4pPr>
            <a:lvl5pPr marL="2057400" indent="-228600" defTabSz="963613" eaLnBrk="0" hangingPunct="0">
              <a:defRPr>
                <a:solidFill>
                  <a:schemeClr val="tx1"/>
                </a:solidFill>
                <a:latin typeface="Arial" pitchFamily="34" charset="0"/>
                <a:ea typeface="宋体" pitchFamily="2" charset="-122"/>
              </a:defRPr>
            </a:lvl5pPr>
            <a:lvl6pPr marL="2514600" indent="-228600" defTabSz="963613"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defTabSz="963613"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defTabSz="963613"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defTabSz="963613" eaLnBrk="0" fontAlgn="base" hangingPunct="0">
              <a:spcBef>
                <a:spcPct val="0"/>
              </a:spcBef>
              <a:spcAft>
                <a:spcPct val="0"/>
              </a:spcAft>
              <a:defRPr>
                <a:solidFill>
                  <a:schemeClr val="tx1"/>
                </a:solidFill>
                <a:latin typeface="Arial" pitchFamily="34" charset="0"/>
                <a:ea typeface="宋体" pitchFamily="2" charset="-122"/>
              </a:defRPr>
            </a:lvl9pPr>
          </a:lstStyle>
          <a:p>
            <a:pPr algn="just">
              <a:lnSpc>
                <a:spcPct val="150000"/>
              </a:lnSpc>
            </a:pPr>
            <a:r>
              <a:rPr lang="zh-CN" altLang="en-US" sz="3200" dirty="0">
                <a:solidFill>
                  <a:srgbClr val="000000"/>
                </a:solidFill>
                <a:latin typeface="楷体" pitchFamily="49" charset="-122"/>
                <a:ea typeface="楷体" pitchFamily="49" charset="-122"/>
                <a:sym typeface="宋体" pitchFamily="2" charset="-122"/>
              </a:rPr>
              <a:t>总结一下生活中可以通过哪些方式减少“碳排放”，并在生活中行动起来。 </a:t>
            </a:r>
            <a:endParaRPr lang="en-US" altLang="zh-CN" sz="3200" dirty="0">
              <a:latin typeface="楷体" pitchFamily="49" charset="-122"/>
              <a:ea typeface="楷体" pitchFamily="49" charset="-122"/>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fontAlgn="auto">
              <a:spcBef>
                <a:spcPts val="0"/>
              </a:spcBef>
              <a:spcAft>
                <a:spcPts val="0"/>
              </a:spcAft>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131494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标题 1"/>
          <p:cNvSpPr>
            <a:spLocks noGrp="1" noChangeArrowheads="1"/>
          </p:cNvSpPr>
          <p:nvPr>
            <p:ph type="title"/>
          </p:nvPr>
        </p:nvSpPr>
        <p:spPr>
          <a:xfrm>
            <a:off x="1634880" y="236540"/>
            <a:ext cx="8928000" cy="485775"/>
          </a:xfrm>
          <a:ln>
            <a:miter lim="800000"/>
            <a:headEnd/>
            <a:tailEnd/>
          </a:ln>
        </p:spPr>
        <p:txBody>
          <a:bodyPr rtlCol="0" anchor="t">
            <a:normAutofit fontScale="90000"/>
          </a:bodyPr>
          <a:lstStyle/>
          <a:p>
            <a:pPr fontAlgn="auto">
              <a:spcAft>
                <a:spcPts val="0"/>
              </a:spcAft>
              <a:defRPr/>
            </a:pPr>
            <a:r>
              <a:rPr lang="zh-CN" altLang="en-US" dirty="0" smtClean="0">
                <a:latin typeface="楷体" pitchFamily="49" charset="-122"/>
                <a:ea typeface="楷体" pitchFamily="49" charset="-122"/>
              </a:rPr>
              <a:t>新知导入</a:t>
            </a:r>
          </a:p>
        </p:txBody>
      </p:sp>
      <p:sp>
        <p:nvSpPr>
          <p:cNvPr id="5123" name="矩形"/>
          <p:cNvSpPr>
            <a:spLocks noChangeArrowheads="1"/>
          </p:cNvSpPr>
          <p:nvPr/>
        </p:nvSpPr>
        <p:spPr bwMode="auto">
          <a:xfrm>
            <a:off x="1768800" y="1122365"/>
            <a:ext cx="8360640"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indent="623888" algn="just" eaLnBrk="0" hangingPunct="0">
              <a:lnSpc>
                <a:spcPct val="200000"/>
              </a:lnSpc>
            </a:pPr>
            <a:r>
              <a:rPr lang="zh-CN" altLang="en-US" sz="2400" dirty="0">
                <a:latin typeface="楷体" pitchFamily="49" charset="-122"/>
                <a:ea typeface="楷体" pitchFamily="49" charset="-122"/>
              </a:rPr>
              <a:t>你们听说过全球变暖吗？它是怎么产生的？它与人类的活动有关吗？这一课将会带你们探索全球变暖。</a:t>
            </a:r>
            <a:endParaRPr lang="en-US" altLang="zh-CN" sz="2400" dirty="0">
              <a:latin typeface="楷体" pitchFamily="49" charset="-122"/>
              <a:ea typeface="楷体" pitchFamily="49"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1" name="标题 1"/>
          <p:cNvSpPr>
            <a:spLocks noGrp="1" noChangeArrowheads="1"/>
          </p:cNvSpPr>
          <p:nvPr>
            <p:ph type="title"/>
          </p:nvPr>
        </p:nvSpPr>
        <p:spPr>
          <a:xfrm>
            <a:off x="1634880" y="236540"/>
            <a:ext cx="8928000" cy="485775"/>
          </a:xfrm>
          <a:ln>
            <a:miter lim="800000"/>
            <a:headEnd/>
            <a:tailEnd/>
          </a:ln>
        </p:spPr>
        <p:txBody>
          <a:bodyPr rtlCol="0" anchor="t">
            <a:normAutofit fontScale="90000"/>
          </a:bodyPr>
          <a:lstStyle/>
          <a:p>
            <a:pPr fontAlgn="auto">
              <a:spcAft>
                <a:spcPts val="0"/>
              </a:spcAft>
              <a:defRPr/>
            </a:pPr>
            <a:r>
              <a:rPr lang="zh-CN" altLang="en-US" dirty="0" smtClean="0">
                <a:latin typeface="楷体" pitchFamily="49" charset="-122"/>
                <a:ea typeface="楷体" pitchFamily="49" charset="-122"/>
              </a:rPr>
              <a:t>探究新知</a:t>
            </a:r>
          </a:p>
        </p:txBody>
      </p:sp>
      <p:sp>
        <p:nvSpPr>
          <p:cNvPr id="6147" name="矩形"/>
          <p:cNvSpPr>
            <a:spLocks noChangeArrowheads="1"/>
          </p:cNvSpPr>
          <p:nvPr/>
        </p:nvSpPr>
        <p:spPr bwMode="auto">
          <a:xfrm>
            <a:off x="2614080" y="1254127"/>
            <a:ext cx="6969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zh-CN" altLang="en-US" sz="2400" dirty="0">
                <a:latin typeface="楷体" pitchFamily="49" charset="-122"/>
                <a:ea typeface="楷体" pitchFamily="49" charset="-122"/>
              </a:rPr>
              <a:t>地球的气候在悄悄地发生着变化，你感受到了吗？</a:t>
            </a:r>
          </a:p>
        </p:txBody>
      </p:sp>
      <p:sp>
        <p:nvSpPr>
          <p:cNvPr id="9" name="圆角矩形标注 8"/>
          <p:cNvSpPr/>
          <p:nvPr/>
        </p:nvSpPr>
        <p:spPr bwMode="auto">
          <a:xfrm>
            <a:off x="2137441" y="2468565"/>
            <a:ext cx="2147040" cy="1049337"/>
          </a:xfrm>
          <a:prstGeom prst="wedgeRoundRectCallout">
            <a:avLst>
              <a:gd name="adj1" fmla="val 30953"/>
              <a:gd name="adj2" fmla="val 95396"/>
              <a:gd name="adj3" fmla="val 16667"/>
            </a:avLst>
          </a:prstGeom>
          <a:ln>
            <a:solidFill>
              <a:srgbClr val="3F324E"/>
            </a:solidFill>
          </a:ln>
        </p:spPr>
        <p:style>
          <a:lnRef idx="2">
            <a:schemeClr val="accent6"/>
          </a:lnRef>
          <a:fillRef idx="1">
            <a:schemeClr val="lt1"/>
          </a:fillRef>
          <a:effectRef idx="0">
            <a:schemeClr val="accent6"/>
          </a:effectRef>
          <a:fontRef idx="minor">
            <a:schemeClr val="dk1"/>
          </a:fontRef>
        </p:style>
        <p:txBody>
          <a:bodyPr anchor="ctr"/>
          <a:lstStyle/>
          <a:p>
            <a:pPr indent="504190" algn="just" eaLnBrk="0" hangingPunct="0">
              <a:lnSpc>
                <a:spcPct val="150000"/>
              </a:lnSpc>
              <a:defRPr/>
            </a:pPr>
            <a:r>
              <a:rPr lang="zh-CN" altLang="en-US" sz="2000" dirty="0">
                <a:solidFill>
                  <a:schemeClr val="accent6">
                    <a:lumMod val="75000"/>
                  </a:schemeClr>
                </a:solidFill>
                <a:latin typeface="楷体" panose="02010609060101010101" pitchFamily="49" charset="-122"/>
                <a:ea typeface="楷体" panose="02010609060101010101" pitchFamily="49" charset="-122"/>
              </a:rPr>
              <a:t>最近晚上怎么总停电啊？</a:t>
            </a:r>
          </a:p>
        </p:txBody>
      </p:sp>
      <p:sp>
        <p:nvSpPr>
          <p:cNvPr id="10" name="圆角矩形标注 9"/>
          <p:cNvSpPr/>
          <p:nvPr/>
        </p:nvSpPr>
        <p:spPr bwMode="auto">
          <a:xfrm>
            <a:off x="4729440" y="2339977"/>
            <a:ext cx="2439360" cy="1304925"/>
          </a:xfrm>
          <a:prstGeom prst="wedgeRoundRectCallout">
            <a:avLst>
              <a:gd name="adj1" fmla="val -36650"/>
              <a:gd name="adj2" fmla="val 91505"/>
              <a:gd name="adj3" fmla="val 16667"/>
            </a:avLst>
          </a:prstGeom>
          <a:ln>
            <a:solidFill>
              <a:srgbClr val="3F324E"/>
            </a:solidFill>
          </a:ln>
        </p:spPr>
        <p:style>
          <a:lnRef idx="2">
            <a:schemeClr val="accent6"/>
          </a:lnRef>
          <a:fillRef idx="1">
            <a:schemeClr val="lt1"/>
          </a:fillRef>
          <a:effectRef idx="0">
            <a:schemeClr val="accent6"/>
          </a:effectRef>
          <a:fontRef idx="minor">
            <a:schemeClr val="dk1"/>
          </a:fontRef>
        </p:style>
        <p:txBody>
          <a:bodyPr anchor="ctr"/>
          <a:lstStyle/>
          <a:p>
            <a:pPr indent="504190" algn="just" eaLnBrk="0" hangingPunct="0">
              <a:lnSpc>
                <a:spcPct val="150000"/>
              </a:lnSpc>
              <a:defRPr/>
            </a:pPr>
            <a:r>
              <a:rPr lang="zh-CN" altLang="en-US" sz="2000" dirty="0">
                <a:solidFill>
                  <a:schemeClr val="accent6">
                    <a:lumMod val="75000"/>
                  </a:schemeClr>
                </a:solidFill>
                <a:latin typeface="楷体" panose="02010609060101010101" pitchFamily="49" charset="-122"/>
                <a:ea typeface="楷体" panose="02010609060101010101" pitchFamily="49" charset="-122"/>
              </a:rPr>
              <a:t>天气持续高温，近几年一到夏天就闹电荒。</a:t>
            </a:r>
          </a:p>
        </p:txBody>
      </p:sp>
      <p:sp>
        <p:nvSpPr>
          <p:cNvPr id="11" name="圆角矩形标注 10"/>
          <p:cNvSpPr/>
          <p:nvPr/>
        </p:nvSpPr>
        <p:spPr bwMode="auto">
          <a:xfrm>
            <a:off x="7701600" y="2468565"/>
            <a:ext cx="2439360" cy="909637"/>
          </a:xfrm>
          <a:prstGeom prst="wedgeRoundRectCallout">
            <a:avLst>
              <a:gd name="adj1" fmla="val -36650"/>
              <a:gd name="adj2" fmla="val 91505"/>
              <a:gd name="adj3" fmla="val 16667"/>
            </a:avLst>
          </a:prstGeom>
          <a:ln>
            <a:solidFill>
              <a:srgbClr val="3F324E"/>
            </a:solidFill>
          </a:ln>
        </p:spPr>
        <p:style>
          <a:lnRef idx="2">
            <a:schemeClr val="accent6"/>
          </a:lnRef>
          <a:fillRef idx="1">
            <a:schemeClr val="lt1"/>
          </a:fillRef>
          <a:effectRef idx="0">
            <a:schemeClr val="accent6"/>
          </a:effectRef>
          <a:fontRef idx="minor">
            <a:schemeClr val="dk1"/>
          </a:fontRef>
        </p:style>
        <p:txBody>
          <a:bodyPr anchor="ctr"/>
          <a:lstStyle/>
          <a:p>
            <a:pPr indent="504190" algn="just" eaLnBrk="0" hangingPunct="0">
              <a:lnSpc>
                <a:spcPct val="150000"/>
              </a:lnSpc>
              <a:defRPr/>
            </a:pPr>
            <a:r>
              <a:rPr lang="zh-CN" altLang="en-US" sz="2000" dirty="0">
                <a:solidFill>
                  <a:schemeClr val="accent6">
                    <a:lumMod val="75000"/>
                  </a:schemeClr>
                </a:solidFill>
                <a:latin typeface="楷体" panose="02010609060101010101" pitchFamily="49" charset="-122"/>
                <a:ea typeface="楷体" panose="02010609060101010101" pitchFamily="49" charset="-122"/>
              </a:rPr>
              <a:t>气象台又发布高温橙色预警了。</a:t>
            </a:r>
          </a:p>
        </p:txBody>
      </p:sp>
      <p:sp>
        <p:nvSpPr>
          <p:cNvPr id="7" name="圆角矩形标注 6"/>
          <p:cNvSpPr/>
          <p:nvPr/>
        </p:nvSpPr>
        <p:spPr bwMode="auto">
          <a:xfrm>
            <a:off x="4532160" y="4770438"/>
            <a:ext cx="3133440" cy="1363662"/>
          </a:xfrm>
          <a:prstGeom prst="wedgeRoundRectCallout">
            <a:avLst>
              <a:gd name="adj1" fmla="val -20216"/>
              <a:gd name="adj2" fmla="val 49124"/>
              <a:gd name="adj3" fmla="val 16667"/>
            </a:avLst>
          </a:prstGeom>
          <a:ln>
            <a:solidFill>
              <a:srgbClr val="3F324E"/>
            </a:solidFill>
          </a:ln>
        </p:spPr>
        <p:style>
          <a:lnRef idx="2">
            <a:schemeClr val="accent6"/>
          </a:lnRef>
          <a:fillRef idx="1">
            <a:schemeClr val="lt1"/>
          </a:fillRef>
          <a:effectRef idx="0">
            <a:schemeClr val="accent6"/>
          </a:effectRef>
          <a:fontRef idx="minor">
            <a:schemeClr val="dk1"/>
          </a:fontRef>
        </p:style>
        <p:txBody>
          <a:bodyPr anchor="ctr"/>
          <a:lstStyle/>
          <a:p>
            <a:pPr indent="504190" algn="just" eaLnBrk="0" hangingPunct="0">
              <a:lnSpc>
                <a:spcPct val="150000"/>
              </a:lnSpc>
              <a:defRPr/>
            </a:pPr>
            <a:r>
              <a:rPr lang="zh-CN" altLang="en-US" sz="2000" dirty="0">
                <a:solidFill>
                  <a:schemeClr val="accent6">
                    <a:lumMod val="75000"/>
                  </a:schemeClr>
                </a:solidFill>
                <a:latin typeface="楷体" panose="02010609060101010101" pitchFamily="49" charset="-122"/>
                <a:ea typeface="楷体" panose="02010609060101010101" pitchFamily="49" charset="-122"/>
              </a:rPr>
              <a:t>因连续</a:t>
            </a:r>
            <a:r>
              <a:rPr lang="en-US" altLang="zh-CN" sz="2000" dirty="0">
                <a:solidFill>
                  <a:schemeClr val="accent6">
                    <a:lumMod val="75000"/>
                  </a:schemeClr>
                </a:solidFill>
                <a:latin typeface="楷体" panose="02010609060101010101" pitchFamily="49" charset="-122"/>
                <a:ea typeface="楷体" panose="02010609060101010101" pitchFamily="49" charset="-122"/>
              </a:rPr>
              <a:t>40</a:t>
            </a:r>
            <a:r>
              <a:rPr lang="zh-CN" altLang="en-US" sz="2000" dirty="0">
                <a:solidFill>
                  <a:schemeClr val="accent6">
                    <a:lumMod val="75000"/>
                  </a:schemeClr>
                </a:solidFill>
                <a:latin typeface="楷体" panose="02010609060101010101" pitchFamily="49" charset="-122"/>
                <a:ea typeface="楷体" panose="02010609060101010101" pitchFamily="49" charset="-122"/>
              </a:rPr>
              <a:t>摄氏度高温天气，高速路旁的一块广告牌发生了自燃。</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5" name="标题 1"/>
          <p:cNvSpPr>
            <a:spLocks noGrp="1" noChangeArrowheads="1"/>
          </p:cNvSpPr>
          <p:nvPr>
            <p:ph type="title"/>
          </p:nvPr>
        </p:nvSpPr>
        <p:spPr>
          <a:xfrm>
            <a:off x="1634880" y="236540"/>
            <a:ext cx="8928000" cy="485775"/>
          </a:xfrm>
          <a:ln>
            <a:miter lim="800000"/>
            <a:headEnd/>
            <a:tailEnd/>
          </a:ln>
        </p:spPr>
        <p:txBody>
          <a:bodyPr rtlCol="0" anchor="t">
            <a:normAutofit fontScale="90000"/>
          </a:bodyPr>
          <a:lstStyle/>
          <a:p>
            <a:pPr fontAlgn="auto">
              <a:spcAft>
                <a:spcPts val="0"/>
              </a:spcAft>
              <a:defRPr/>
            </a:pPr>
            <a:r>
              <a:rPr lang="zh-CN" altLang="en-US" smtClean="0">
                <a:latin typeface="楷体" pitchFamily="49" charset="-122"/>
                <a:ea typeface="楷体" pitchFamily="49" charset="-122"/>
              </a:rPr>
              <a:t>探究新知</a:t>
            </a:r>
          </a:p>
        </p:txBody>
      </p:sp>
      <p:pic>
        <p:nvPicPr>
          <p:cNvPr id="7171" name="图片 9"/>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508000" y="1928815"/>
            <a:ext cx="1343520" cy="263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圆角矩形标注 23"/>
          <p:cNvSpPr/>
          <p:nvPr/>
        </p:nvSpPr>
        <p:spPr>
          <a:xfrm>
            <a:off x="4772640" y="2463800"/>
            <a:ext cx="3104640" cy="1487488"/>
          </a:xfrm>
          <a:prstGeom prst="wedgeRoundRectCallout">
            <a:avLst>
              <a:gd name="adj1" fmla="val 61424"/>
              <a:gd name="adj2" fmla="val -22146"/>
              <a:gd name="adj3" fmla="val 16667"/>
            </a:avLst>
          </a:prstGeom>
        </p:spPr>
        <p:style>
          <a:lnRef idx="2">
            <a:schemeClr val="accent1"/>
          </a:lnRef>
          <a:fillRef idx="1">
            <a:schemeClr val="lt1"/>
          </a:fillRef>
          <a:effectRef idx="0">
            <a:schemeClr val="accent1"/>
          </a:effectRef>
          <a:fontRef idx="minor">
            <a:schemeClr val="dk1"/>
          </a:fontRef>
        </p:style>
        <p:txBody>
          <a:bodyPr anchor="ctr"/>
          <a:lstStyle/>
          <a:p>
            <a:pPr indent="627380" eaLnBrk="0" hangingPunct="0">
              <a:lnSpc>
                <a:spcPct val="150000"/>
              </a:lnSpc>
              <a:defRPr/>
            </a:pPr>
            <a:r>
              <a:rPr lang="zh-CN" altLang="en-US" sz="2400" dirty="0">
                <a:latin typeface="楷体" panose="02010609060101010101" pitchFamily="49" charset="-122"/>
                <a:ea typeface="楷体" panose="02010609060101010101" pitchFamily="49" charset="-122"/>
              </a:rPr>
              <a:t>你还知道哪些地球“发烧”的症状呢？</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 name="圆角矩形 19"/>
          <p:cNvSpPr/>
          <p:nvPr/>
        </p:nvSpPr>
        <p:spPr>
          <a:xfrm>
            <a:off x="2304480" y="2782890"/>
            <a:ext cx="7741440" cy="3025775"/>
          </a:xfrm>
          <a:prstGeom prst="round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indent="575945" algn="just" eaLnBrk="0" hangingPunct="0">
              <a:lnSpc>
                <a:spcPct val="150000"/>
              </a:lnSpc>
              <a:defRPr/>
            </a:pPr>
            <a:r>
              <a:rPr lang="en-US" altLang="zh-CN" sz="2400" dirty="0">
                <a:solidFill>
                  <a:schemeClr val="tx1"/>
                </a:solidFill>
                <a:latin typeface="楷体" panose="02010609060101010101" pitchFamily="49" charset="-122"/>
                <a:ea typeface="楷体" panose="02010609060101010101" pitchFamily="49" charset="-122"/>
              </a:rPr>
              <a:t>2013</a:t>
            </a:r>
            <a:r>
              <a:rPr lang="zh-CN" altLang="en-US" sz="2400" dirty="0">
                <a:solidFill>
                  <a:schemeClr val="tx1"/>
                </a:solidFill>
                <a:latin typeface="楷体" panose="02010609060101010101" pitchFamily="49" charset="-122"/>
                <a:ea typeface="楷体" panose="02010609060101010101" pitchFamily="49" charset="-122"/>
              </a:rPr>
              <a:t>年</a:t>
            </a:r>
            <a:r>
              <a:rPr lang="en-US" altLang="zh-CN" sz="2400" dirty="0">
                <a:solidFill>
                  <a:schemeClr val="tx1"/>
                </a:solidFill>
                <a:latin typeface="楷体" panose="02010609060101010101" pitchFamily="49" charset="-122"/>
                <a:ea typeface="楷体" panose="02010609060101010101" pitchFamily="49" charset="-122"/>
              </a:rPr>
              <a:t>9</a:t>
            </a:r>
            <a:r>
              <a:rPr lang="zh-CN" altLang="en-US" sz="2400" dirty="0">
                <a:solidFill>
                  <a:schemeClr val="tx1"/>
                </a:solidFill>
                <a:latin typeface="楷体" panose="02010609060101010101" pitchFamily="49" charset="-122"/>
                <a:ea typeface="楷体" panose="02010609060101010101" pitchFamily="49" charset="-122"/>
              </a:rPr>
              <a:t>月联合国政府间气候变化专门委员会</a:t>
            </a:r>
            <a:r>
              <a:rPr lang="en-US" altLang="zh-CN" sz="2400" dirty="0">
                <a:solidFill>
                  <a:schemeClr val="tx1"/>
                </a:solidFill>
                <a:latin typeface="楷体" panose="02010609060101010101" pitchFamily="49" charset="-122"/>
                <a:ea typeface="楷体" panose="02010609060101010101" pitchFamily="49" charset="-122"/>
              </a:rPr>
              <a:t>(IPCC)</a:t>
            </a:r>
            <a:r>
              <a:rPr lang="zh-CN" altLang="en-US" sz="2400" dirty="0">
                <a:solidFill>
                  <a:schemeClr val="tx1"/>
                </a:solidFill>
                <a:latin typeface="楷体" panose="02010609060101010101" pitchFamily="49" charset="-122"/>
                <a:ea typeface="楷体" panose="02010609060101010101" pitchFamily="49" charset="-122"/>
              </a:rPr>
              <a:t>发布的报告中指出：观测和研究证明，全球气候在变暖。</a:t>
            </a:r>
            <a:r>
              <a:rPr lang="en-US" altLang="zh-CN" sz="2400" dirty="0">
                <a:solidFill>
                  <a:schemeClr val="tx1"/>
                </a:solidFill>
                <a:latin typeface="楷体" panose="02010609060101010101" pitchFamily="49" charset="-122"/>
                <a:ea typeface="楷体" panose="02010609060101010101" pitchFamily="49" charset="-122"/>
              </a:rPr>
              <a:t>1880</a:t>
            </a:r>
            <a:r>
              <a:rPr lang="zh-CN" altLang="en-US" sz="2400" dirty="0">
                <a:solidFill>
                  <a:schemeClr val="tx1"/>
                </a:solidFill>
                <a:latin typeface="楷体" panose="02010609060101010101" pitchFamily="49" charset="-122"/>
                <a:ea typeface="楷体" panose="02010609060101010101" pitchFamily="49" charset="-122"/>
              </a:rPr>
              <a:t>年～</a:t>
            </a:r>
            <a:r>
              <a:rPr lang="en-US" altLang="zh-CN" sz="2400" dirty="0">
                <a:solidFill>
                  <a:schemeClr val="tx1"/>
                </a:solidFill>
                <a:latin typeface="楷体" panose="02010609060101010101" pitchFamily="49" charset="-122"/>
                <a:ea typeface="楷体" panose="02010609060101010101" pitchFamily="49" charset="-122"/>
              </a:rPr>
              <a:t>2012</a:t>
            </a:r>
            <a:r>
              <a:rPr lang="zh-CN" altLang="en-US" sz="2400" dirty="0">
                <a:solidFill>
                  <a:schemeClr val="tx1"/>
                </a:solidFill>
                <a:latin typeface="楷体" panose="02010609060101010101" pitchFamily="49" charset="-122"/>
                <a:ea typeface="楷体" panose="02010609060101010101" pitchFamily="49" charset="-122"/>
              </a:rPr>
              <a:t>年全球地表平均温度约上升了</a:t>
            </a:r>
            <a:r>
              <a:rPr lang="en-US" altLang="zh-CN" sz="2400" dirty="0">
                <a:solidFill>
                  <a:schemeClr val="tx1"/>
                </a:solidFill>
                <a:latin typeface="楷体" panose="02010609060101010101" pitchFamily="49" charset="-122"/>
                <a:ea typeface="楷体" panose="02010609060101010101" pitchFamily="49" charset="-122"/>
              </a:rPr>
              <a:t>0.85℃</a:t>
            </a:r>
            <a:r>
              <a:rPr lang="zh-CN" altLang="en-US" sz="2400" dirty="0">
                <a:solidFill>
                  <a:schemeClr val="tx1"/>
                </a:solidFill>
                <a:latin typeface="楷体" panose="02010609060101010101" pitchFamily="49" charset="-122"/>
                <a:ea typeface="楷体" panose="02010609060101010101" pitchFamily="49" charset="-122"/>
              </a:rPr>
              <a:t>。</a:t>
            </a:r>
            <a:r>
              <a:rPr lang="en-US" altLang="zh-CN" sz="2400" dirty="0">
                <a:solidFill>
                  <a:schemeClr val="tx1"/>
                </a:solidFill>
                <a:latin typeface="楷体" panose="02010609060101010101" pitchFamily="49" charset="-122"/>
                <a:ea typeface="楷体" panose="02010609060101010101" pitchFamily="49" charset="-122"/>
              </a:rPr>
              <a:t>1979</a:t>
            </a:r>
            <a:r>
              <a:rPr lang="zh-CN" altLang="en-US" sz="2400" dirty="0">
                <a:solidFill>
                  <a:schemeClr val="tx1"/>
                </a:solidFill>
                <a:latin typeface="楷体" panose="02010609060101010101" pitchFamily="49" charset="-122"/>
                <a:ea typeface="楷体" panose="02010609060101010101" pitchFamily="49" charset="-122"/>
              </a:rPr>
              <a:t>年～</a:t>
            </a:r>
            <a:r>
              <a:rPr lang="en-US" altLang="zh-CN" sz="2400" dirty="0">
                <a:solidFill>
                  <a:schemeClr val="tx1"/>
                </a:solidFill>
                <a:latin typeface="楷体" panose="02010609060101010101" pitchFamily="49" charset="-122"/>
                <a:ea typeface="楷体" panose="02010609060101010101" pitchFamily="49" charset="-122"/>
              </a:rPr>
              <a:t>2012</a:t>
            </a:r>
            <a:r>
              <a:rPr lang="zh-CN" altLang="en-US" sz="2400" dirty="0">
                <a:solidFill>
                  <a:schemeClr val="tx1"/>
                </a:solidFill>
                <a:latin typeface="楷体" panose="02010609060101010101" pitchFamily="49" charset="-122"/>
                <a:ea typeface="楷体" panose="02010609060101010101" pitchFamily="49" charset="-122"/>
              </a:rPr>
              <a:t>年北极海冰面积以每</a:t>
            </a:r>
            <a:r>
              <a:rPr lang="en-US" altLang="zh-CN" sz="2400" dirty="0">
                <a:solidFill>
                  <a:schemeClr val="tx1"/>
                </a:solidFill>
                <a:latin typeface="楷体" panose="02010609060101010101" pitchFamily="49" charset="-122"/>
                <a:ea typeface="楷体" panose="02010609060101010101" pitchFamily="49" charset="-122"/>
              </a:rPr>
              <a:t>10</a:t>
            </a:r>
            <a:r>
              <a:rPr lang="zh-CN" altLang="en-US" sz="2400" dirty="0">
                <a:solidFill>
                  <a:schemeClr val="tx1"/>
                </a:solidFill>
                <a:latin typeface="楷体" panose="02010609060101010101" pitchFamily="49" charset="-122"/>
                <a:ea typeface="楷体" panose="02010609060101010101" pitchFamily="49" charset="-122"/>
              </a:rPr>
              <a:t>年</a:t>
            </a:r>
            <a:r>
              <a:rPr lang="en-US" altLang="zh-CN" sz="2400" dirty="0">
                <a:solidFill>
                  <a:schemeClr val="tx1"/>
                </a:solidFill>
                <a:latin typeface="楷体" panose="02010609060101010101" pitchFamily="49" charset="-122"/>
                <a:ea typeface="楷体" panose="02010609060101010101" pitchFamily="49" charset="-122"/>
              </a:rPr>
              <a:t>3.5 % </a:t>
            </a:r>
            <a:r>
              <a:rPr lang="zh-CN" altLang="en-US" sz="2400" dirty="0">
                <a:solidFill>
                  <a:schemeClr val="tx1"/>
                </a:solidFill>
                <a:latin typeface="楷体" panose="02010609060101010101" pitchFamily="49" charset="-122"/>
                <a:ea typeface="楷体" panose="02010609060101010101" pitchFamily="49" charset="-122"/>
              </a:rPr>
              <a:t>～</a:t>
            </a:r>
            <a:r>
              <a:rPr lang="en-US" altLang="zh-CN" sz="2400" dirty="0">
                <a:solidFill>
                  <a:schemeClr val="tx1"/>
                </a:solidFill>
                <a:latin typeface="楷体" panose="02010609060101010101" pitchFamily="49" charset="-122"/>
                <a:ea typeface="楷体" panose="02010609060101010101" pitchFamily="49" charset="-122"/>
              </a:rPr>
              <a:t>4.1%</a:t>
            </a:r>
            <a:r>
              <a:rPr lang="zh-CN" altLang="en-US" sz="2400" dirty="0">
                <a:solidFill>
                  <a:schemeClr val="tx1"/>
                </a:solidFill>
                <a:latin typeface="楷体" panose="02010609060101010101" pitchFamily="49" charset="-122"/>
                <a:ea typeface="楷体" panose="02010609060101010101" pitchFamily="49" charset="-122"/>
              </a:rPr>
              <a:t>的速度减少。</a:t>
            </a:r>
          </a:p>
        </p:txBody>
      </p:sp>
      <p:sp>
        <p:nvSpPr>
          <p:cNvPr id="17410" name="标题 1"/>
          <p:cNvSpPr>
            <a:spLocks noGrp="1" noChangeArrowheads="1"/>
          </p:cNvSpPr>
          <p:nvPr>
            <p:ph type="title"/>
          </p:nvPr>
        </p:nvSpPr>
        <p:spPr>
          <a:xfrm>
            <a:off x="1634880" y="236540"/>
            <a:ext cx="8928000" cy="485775"/>
          </a:xfrm>
          <a:ln>
            <a:miter lim="800000"/>
            <a:headEnd/>
            <a:tailEnd/>
          </a:ln>
        </p:spPr>
        <p:txBody>
          <a:bodyPr rtlCol="0" anchor="t">
            <a:normAutofit fontScale="90000"/>
          </a:bodyPr>
          <a:lstStyle/>
          <a:p>
            <a:pPr fontAlgn="auto">
              <a:spcAft>
                <a:spcPts val="0"/>
              </a:spcAft>
              <a:defRPr/>
            </a:pPr>
            <a:r>
              <a:rPr lang="zh-CN" altLang="en-US" smtClean="0">
                <a:latin typeface="楷体" pitchFamily="49" charset="-122"/>
                <a:ea typeface="楷体" pitchFamily="49" charset="-122"/>
              </a:rPr>
              <a:t>探究新知</a:t>
            </a:r>
          </a:p>
        </p:txBody>
      </p:sp>
      <p:grpSp>
        <p:nvGrpSpPr>
          <p:cNvPr id="8196" name="组合 15"/>
          <p:cNvGrpSpPr>
            <a:grpSpLocks/>
          </p:cNvGrpSpPr>
          <p:nvPr/>
        </p:nvGrpSpPr>
        <p:grpSpPr bwMode="auto">
          <a:xfrm>
            <a:off x="2304481" y="1724025"/>
            <a:ext cx="1719996" cy="660400"/>
            <a:chOff x="923925" y="2219325"/>
            <a:chExt cx="1896177" cy="660400"/>
          </a:xfrm>
        </p:grpSpPr>
        <p:pic>
          <p:nvPicPr>
            <p:cNvPr id="8197" name="图片 16"/>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923925" y="2219325"/>
              <a:ext cx="700088"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8" name="文本框 17"/>
            <p:cNvSpPr txBox="1">
              <a:spLocks noChangeArrowheads="1"/>
            </p:cNvSpPr>
            <p:nvPr/>
          </p:nvSpPr>
          <p:spPr bwMode="auto">
            <a:xfrm>
              <a:off x="1598613" y="2319338"/>
              <a:ext cx="122148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r>
                <a:rPr lang="zh-CN" altLang="en-US" sz="2400" dirty="0">
                  <a:solidFill>
                    <a:srgbClr val="657FA0"/>
                  </a:solidFill>
                  <a:latin typeface="黑体" pitchFamily="49" charset="-122"/>
                  <a:ea typeface="黑体" pitchFamily="49" charset="-122"/>
                </a:rPr>
                <a:t>知识窗</a:t>
              </a: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3" name="标题 1"/>
          <p:cNvSpPr>
            <a:spLocks noGrp="1" noChangeArrowheads="1"/>
          </p:cNvSpPr>
          <p:nvPr>
            <p:ph type="title"/>
          </p:nvPr>
        </p:nvSpPr>
        <p:spPr>
          <a:xfrm>
            <a:off x="1634880" y="236540"/>
            <a:ext cx="8928000" cy="485775"/>
          </a:xfrm>
          <a:ln>
            <a:miter lim="800000"/>
            <a:headEnd/>
            <a:tailEnd/>
          </a:ln>
        </p:spPr>
        <p:txBody>
          <a:bodyPr rtlCol="0" anchor="t">
            <a:normAutofit fontScale="90000"/>
          </a:bodyPr>
          <a:lstStyle/>
          <a:p>
            <a:pPr fontAlgn="auto">
              <a:spcAft>
                <a:spcPts val="0"/>
              </a:spcAft>
              <a:defRPr/>
            </a:pPr>
            <a:r>
              <a:rPr lang="zh-CN" altLang="en-US" smtClean="0">
                <a:latin typeface="楷体" pitchFamily="49" charset="-122"/>
                <a:ea typeface="楷体" pitchFamily="49" charset="-122"/>
              </a:rPr>
              <a:t>探究新知</a:t>
            </a:r>
          </a:p>
        </p:txBody>
      </p:sp>
      <p:sp>
        <p:nvSpPr>
          <p:cNvPr id="9219" name="矩形"/>
          <p:cNvSpPr>
            <a:spLocks noChangeArrowheads="1"/>
          </p:cNvSpPr>
          <p:nvPr/>
        </p:nvSpPr>
        <p:spPr bwMode="auto">
          <a:xfrm>
            <a:off x="2406720" y="1279525"/>
            <a:ext cx="7860960"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indent="611188" eaLnBrk="0" hangingPunct="0">
              <a:lnSpc>
                <a:spcPct val="150000"/>
              </a:lnSpc>
            </a:pPr>
            <a:r>
              <a:rPr lang="zh-CN" altLang="en-US" sz="2400" dirty="0">
                <a:latin typeface="楷体" pitchFamily="49" charset="-122"/>
                <a:ea typeface="楷体" pitchFamily="49" charset="-122"/>
              </a:rPr>
              <a:t>气候变暖导致了全球范围内气候混乱异常，加剧了洪涝、干旱、高温等气象灾害，进而对环境和人类造成一系列的影响和伤害。</a:t>
            </a:r>
          </a:p>
        </p:txBody>
      </p:sp>
      <p:pic>
        <p:nvPicPr>
          <p:cNvPr id="9220" name="图片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303040" y="3033715"/>
            <a:ext cx="3558240" cy="2744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1" name="图片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499200" y="3033715"/>
            <a:ext cx="3489120" cy="2744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2" name="文本框 4"/>
          <p:cNvSpPr txBox="1">
            <a:spLocks noChangeArrowheads="1"/>
          </p:cNvSpPr>
          <p:nvPr/>
        </p:nvSpPr>
        <p:spPr bwMode="auto">
          <a:xfrm>
            <a:off x="2576642" y="5778500"/>
            <a:ext cx="377539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r>
              <a:rPr lang="zh-CN" altLang="en-US" sz="2000" dirty="0">
                <a:latin typeface="楷体" pitchFamily="49" charset="-122"/>
                <a:ea typeface="楷体" pitchFamily="49" charset="-122"/>
              </a:rPr>
              <a:t>全球气候变暖会导致冰山融化。</a:t>
            </a:r>
          </a:p>
        </p:txBody>
      </p:sp>
      <p:sp>
        <p:nvSpPr>
          <p:cNvPr id="9223" name="文本框 15"/>
          <p:cNvSpPr txBox="1">
            <a:spLocks noChangeArrowheads="1"/>
          </p:cNvSpPr>
          <p:nvPr/>
        </p:nvSpPr>
        <p:spPr bwMode="auto">
          <a:xfrm>
            <a:off x="6703681" y="5778502"/>
            <a:ext cx="328464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r>
              <a:rPr lang="zh-CN" altLang="en-US" sz="2000" dirty="0">
                <a:latin typeface="楷体" pitchFamily="49" charset="-122"/>
                <a:ea typeface="楷体" pitchFamily="49" charset="-122"/>
              </a:rPr>
              <a:t>全球气候变暖会导致一部分地区干旱程度加剧。</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7" name="标题 1"/>
          <p:cNvSpPr>
            <a:spLocks noGrp="1" noChangeArrowheads="1"/>
          </p:cNvSpPr>
          <p:nvPr>
            <p:ph type="title"/>
          </p:nvPr>
        </p:nvSpPr>
        <p:spPr>
          <a:xfrm>
            <a:off x="1634880" y="236540"/>
            <a:ext cx="8928000" cy="485775"/>
          </a:xfrm>
          <a:ln>
            <a:miter lim="800000"/>
            <a:headEnd/>
            <a:tailEnd/>
          </a:ln>
        </p:spPr>
        <p:txBody>
          <a:bodyPr rtlCol="0" anchor="t">
            <a:normAutofit fontScale="90000"/>
          </a:bodyPr>
          <a:lstStyle/>
          <a:p>
            <a:pPr fontAlgn="auto">
              <a:spcAft>
                <a:spcPts val="0"/>
              </a:spcAft>
              <a:defRPr/>
            </a:pPr>
            <a:r>
              <a:rPr lang="zh-CN" altLang="en-US" smtClean="0">
                <a:latin typeface="楷体" pitchFamily="49" charset="-122"/>
                <a:ea typeface="楷体" pitchFamily="49" charset="-122"/>
              </a:rPr>
              <a:t>探究新知</a:t>
            </a:r>
          </a:p>
        </p:txBody>
      </p:sp>
      <p:pic>
        <p:nvPicPr>
          <p:cNvPr id="10243" name="图片 2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400961" y="1652588"/>
            <a:ext cx="3781440" cy="297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4" name="文本框 26"/>
          <p:cNvSpPr txBox="1">
            <a:spLocks noChangeArrowheads="1"/>
          </p:cNvSpPr>
          <p:nvPr/>
        </p:nvSpPr>
        <p:spPr bwMode="auto">
          <a:xfrm>
            <a:off x="2559360" y="4622802"/>
            <a:ext cx="366336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r>
              <a:rPr lang="zh-CN" altLang="en-US" sz="2000">
                <a:latin typeface="楷体" pitchFamily="49" charset="-122"/>
                <a:ea typeface="楷体" pitchFamily="49" charset="-122"/>
              </a:rPr>
              <a:t>全球气候变暖导致海平面上升，会带来沿海陆地面积缩小等问题。</a:t>
            </a:r>
          </a:p>
        </p:txBody>
      </p:sp>
      <p:pic>
        <p:nvPicPr>
          <p:cNvPr id="10245" name="图片 4" descr="道德与法治三上正文（送审版）-2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955841" y="4129088"/>
            <a:ext cx="1200960" cy="272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圆角矩形标注 28"/>
          <p:cNvSpPr/>
          <p:nvPr/>
        </p:nvSpPr>
        <p:spPr bwMode="auto">
          <a:xfrm>
            <a:off x="6553921" y="1652590"/>
            <a:ext cx="3602880" cy="1736725"/>
          </a:xfrm>
          <a:prstGeom prst="wedgeRoundRectCallout">
            <a:avLst>
              <a:gd name="adj1" fmla="val 19369"/>
              <a:gd name="adj2" fmla="val 89234"/>
              <a:gd name="adj3" fmla="val 16667"/>
            </a:avLst>
          </a:prstGeom>
          <a:ln>
            <a:solidFill>
              <a:srgbClr val="3F324E"/>
            </a:solidFill>
          </a:ln>
        </p:spPr>
        <p:style>
          <a:lnRef idx="2">
            <a:schemeClr val="accent6"/>
          </a:lnRef>
          <a:fillRef idx="1">
            <a:schemeClr val="lt1"/>
          </a:fillRef>
          <a:effectRef idx="0">
            <a:schemeClr val="accent6"/>
          </a:effectRef>
          <a:fontRef idx="minor">
            <a:schemeClr val="dk1"/>
          </a:fontRef>
        </p:style>
        <p:txBody>
          <a:bodyPr anchor="ctr"/>
          <a:lstStyle/>
          <a:p>
            <a:pPr indent="647700" algn="just" eaLnBrk="0" hangingPunct="0">
              <a:lnSpc>
                <a:spcPct val="150000"/>
              </a:lnSpc>
              <a:defRPr/>
            </a:pPr>
            <a:r>
              <a:rPr lang="zh-CN" altLang="en-US" sz="2400" dirty="0">
                <a:solidFill>
                  <a:srgbClr val="3F324E"/>
                </a:solidFill>
                <a:latin typeface="楷体" panose="02010609060101010101" pitchFamily="49" charset="-122"/>
                <a:ea typeface="楷体" panose="02010609060101010101" pitchFamily="49" charset="-122"/>
              </a:rPr>
              <a:t>你还知道哪些因气候变暖而带来的灾害吗？</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标题 1"/>
          <p:cNvSpPr>
            <a:spLocks noGrp="1" noChangeArrowheads="1"/>
          </p:cNvSpPr>
          <p:nvPr>
            <p:ph type="title"/>
          </p:nvPr>
        </p:nvSpPr>
        <p:spPr>
          <a:xfrm>
            <a:off x="1634880" y="236540"/>
            <a:ext cx="8928000" cy="485775"/>
          </a:xfrm>
          <a:ln>
            <a:miter lim="800000"/>
            <a:headEnd/>
            <a:tailEnd/>
          </a:ln>
        </p:spPr>
        <p:txBody>
          <a:bodyPr rtlCol="0" anchor="t">
            <a:normAutofit fontScale="90000"/>
          </a:bodyPr>
          <a:lstStyle/>
          <a:p>
            <a:pPr fontAlgn="auto">
              <a:spcAft>
                <a:spcPts val="0"/>
              </a:spcAft>
              <a:defRPr/>
            </a:pPr>
            <a:r>
              <a:rPr lang="zh-CN" altLang="en-US" smtClean="0">
                <a:latin typeface="楷体" pitchFamily="49" charset="-122"/>
                <a:ea typeface="楷体" pitchFamily="49" charset="-122"/>
              </a:rPr>
              <a:t>探究新知</a:t>
            </a:r>
          </a:p>
        </p:txBody>
      </p:sp>
      <p:sp>
        <p:nvSpPr>
          <p:cNvPr id="11267" name="矩形"/>
          <p:cNvSpPr>
            <a:spLocks noChangeArrowheads="1"/>
          </p:cNvSpPr>
          <p:nvPr/>
        </p:nvSpPr>
        <p:spPr bwMode="auto">
          <a:xfrm>
            <a:off x="2134561" y="3168651"/>
            <a:ext cx="7930080"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indent="611188" eaLnBrk="0" hangingPunct="0">
              <a:lnSpc>
                <a:spcPct val="150000"/>
              </a:lnSpc>
            </a:pPr>
            <a:r>
              <a:rPr lang="zh-CN" altLang="en-US" sz="2800" dirty="0">
                <a:latin typeface="楷体" pitchFamily="49" charset="-122"/>
                <a:ea typeface="楷体" pitchFamily="49" charset="-122"/>
              </a:rPr>
              <a:t>现在很多地方夏天连续几十天都是</a:t>
            </a:r>
            <a:r>
              <a:rPr lang="en-US" altLang="zh-CN" sz="2800" dirty="0">
                <a:latin typeface="楷体" pitchFamily="49" charset="-122"/>
                <a:ea typeface="楷体" pitchFamily="49" charset="-122"/>
              </a:rPr>
              <a:t>40℃</a:t>
            </a:r>
            <a:r>
              <a:rPr lang="zh-CN" altLang="en-US" sz="2800" dirty="0">
                <a:latin typeface="楷体" pitchFamily="49" charset="-122"/>
                <a:ea typeface="楷体" pitchFamily="49" charset="-122"/>
              </a:rPr>
              <a:t>左右的高温。假如在不久的将来，夏天连续</a:t>
            </a:r>
            <a:r>
              <a:rPr lang="en-US" altLang="zh-CN" sz="2800" dirty="0">
                <a:latin typeface="楷体" pitchFamily="49" charset="-122"/>
                <a:ea typeface="楷体" pitchFamily="49" charset="-122"/>
              </a:rPr>
              <a:t>30</a:t>
            </a:r>
            <a:r>
              <a:rPr lang="zh-CN" altLang="en-US" sz="2800" dirty="0">
                <a:latin typeface="楷体" pitchFamily="49" charset="-122"/>
                <a:ea typeface="楷体" pitchFamily="49" charset="-122"/>
              </a:rPr>
              <a:t>天都是</a:t>
            </a:r>
            <a:r>
              <a:rPr lang="en-US" altLang="zh-CN" sz="2800" dirty="0">
                <a:latin typeface="楷体" pitchFamily="49" charset="-122"/>
                <a:ea typeface="楷体" pitchFamily="49" charset="-122"/>
              </a:rPr>
              <a:t>45℃</a:t>
            </a:r>
            <a:r>
              <a:rPr lang="zh-CN" altLang="en-US" sz="2800" dirty="0">
                <a:latin typeface="楷体" pitchFamily="49" charset="-122"/>
                <a:ea typeface="楷体" pitchFamily="49" charset="-122"/>
              </a:rPr>
              <a:t>高温，会有什么样的后果？</a:t>
            </a:r>
          </a:p>
        </p:txBody>
      </p:sp>
      <p:sp>
        <p:nvSpPr>
          <p:cNvPr id="11268" name="矩形 1"/>
          <p:cNvSpPr>
            <a:spLocks noChangeArrowheads="1"/>
          </p:cNvSpPr>
          <p:nvPr/>
        </p:nvSpPr>
        <p:spPr bwMode="auto">
          <a:xfrm>
            <a:off x="2337600" y="1958977"/>
            <a:ext cx="158256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zh-CN" altLang="en-US" sz="2800" b="1" dirty="0"/>
              <a:t>想一想</a:t>
            </a:r>
          </a:p>
        </p:txBody>
      </p:sp>
    </p:spTree>
  </p:cSld>
  <p:clrMapOvr>
    <a:masterClrMapping/>
  </p:clrMapOvr>
</p:sld>
</file>

<file path=ppt/theme/theme1.xml><?xml version="1.0" encoding="utf-8"?>
<a:theme xmlns:a="http://schemas.openxmlformats.org/drawingml/2006/main" name="第一PPT模板网-WWW.1PPT.COM">
  <a:themeElements>
    <a:clrScheme name="蓝色模板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蓝色模板">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蓝色模板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TotalTime>
  <Words>1495</Words>
  <Application>Microsoft Office PowerPoint</Application>
  <PresentationFormat>宽屏</PresentationFormat>
  <Paragraphs>108</Paragraphs>
  <Slides>28</Slides>
  <Notes>2</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28</vt:i4>
      </vt:variant>
    </vt:vector>
  </HeadingPairs>
  <TitlesOfParts>
    <vt:vector size="39" baseType="lpstr">
      <vt:lpstr>Meiryo</vt:lpstr>
      <vt:lpstr>黑体</vt:lpstr>
      <vt:lpstr>楷体</vt:lpstr>
      <vt:lpstr>宋体</vt:lpstr>
      <vt:lpstr>微软雅黑</vt:lpstr>
      <vt:lpstr>Arial</vt:lpstr>
      <vt:lpstr>Calibri</vt:lpstr>
      <vt:lpstr>Calibri Light</vt:lpstr>
      <vt:lpstr>Times New Roman</vt:lpstr>
      <vt:lpstr>第一PPT模板网-WWW.1PPT.COM</vt:lpstr>
      <vt:lpstr>Office Theme</vt:lpstr>
      <vt:lpstr>PowerPoint 演示文稿</vt:lpstr>
      <vt:lpstr>PowerPoint 演示文稿</vt:lpstr>
      <vt:lpstr>新知导入</vt:lpstr>
      <vt:lpstr>探究新知</vt:lpstr>
      <vt:lpstr>探究新知</vt:lpstr>
      <vt:lpstr>探究新知</vt:lpstr>
      <vt:lpstr>探究新知</vt:lpstr>
      <vt:lpstr>探究新知</vt:lpstr>
      <vt:lpstr>探究新知</vt:lpstr>
      <vt:lpstr>探究新知</vt:lpstr>
      <vt:lpstr>探究新知</vt:lpstr>
      <vt:lpstr>探究新知</vt:lpstr>
      <vt:lpstr>探究新知</vt:lpstr>
      <vt:lpstr>PowerPoint 演示文稿</vt:lpstr>
      <vt:lpstr>新知导入</vt:lpstr>
      <vt:lpstr>探究新知</vt:lpstr>
      <vt:lpstr>探究新知</vt:lpstr>
      <vt:lpstr>探究新知</vt:lpstr>
      <vt:lpstr>探究新知</vt:lpstr>
      <vt:lpstr>探究新知</vt:lpstr>
      <vt:lpstr>探究新知</vt:lpstr>
      <vt:lpstr>探究新知</vt:lpstr>
      <vt:lpstr>探究新知</vt:lpstr>
      <vt:lpstr>探究新知</vt:lpstr>
      <vt:lpstr>探究新知</vt:lpstr>
      <vt:lpstr>探究新知</vt:lpstr>
      <vt:lpstr>课后活动</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425</cp:revision>
  <dcterms:created xsi:type="dcterms:W3CDTF">2017-04-03T06:44:00Z</dcterms:created>
  <dcterms:modified xsi:type="dcterms:W3CDTF">2022-04-26T00:32:12Z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2052-11.1.0.8976</vt:lpwstr>
  </property>
</Properties>
</file>