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0" r:id="rId1"/>
    <p:sldMasterId id="2147483856" r:id="rId2"/>
  </p:sldMasterIdLst>
  <p:notesMasterIdLst>
    <p:notesMasterId r:id="rId34"/>
  </p:notesMasterIdLst>
  <p:sldIdLst>
    <p:sldId id="638" r:id="rId3"/>
    <p:sldId id="639" r:id="rId4"/>
    <p:sldId id="530" r:id="rId5"/>
    <p:sldId id="553" r:id="rId6"/>
    <p:sldId id="576" r:id="rId7"/>
    <p:sldId id="554" r:id="rId8"/>
    <p:sldId id="564" r:id="rId9"/>
    <p:sldId id="585" r:id="rId10"/>
    <p:sldId id="565" r:id="rId11"/>
    <p:sldId id="577" r:id="rId12"/>
    <p:sldId id="566" r:id="rId13"/>
    <p:sldId id="587" r:id="rId14"/>
    <p:sldId id="586" r:id="rId15"/>
    <p:sldId id="534" r:id="rId16"/>
    <p:sldId id="593" r:id="rId17"/>
    <p:sldId id="592" r:id="rId18"/>
    <p:sldId id="610" r:id="rId19"/>
    <p:sldId id="541" r:id="rId20"/>
    <p:sldId id="555" r:id="rId21"/>
    <p:sldId id="578" r:id="rId22"/>
    <p:sldId id="556" r:id="rId23"/>
    <p:sldId id="589" r:id="rId24"/>
    <p:sldId id="588" r:id="rId25"/>
    <p:sldId id="579" r:id="rId26"/>
    <p:sldId id="580" r:id="rId27"/>
    <p:sldId id="574" r:id="rId28"/>
    <p:sldId id="581" r:id="rId29"/>
    <p:sldId id="582" r:id="rId30"/>
    <p:sldId id="590" r:id="rId31"/>
    <p:sldId id="591" r:id="rId32"/>
    <p:sldId id="640" r:id="rId33"/>
  </p:sldIdLst>
  <p:sldSz cx="12192000" cy="6858000"/>
  <p:notesSz cx="7104063" cy="10234613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FF"/>
    <a:srgbClr val="FFC000"/>
    <a:srgbClr val="657FA0"/>
    <a:srgbClr val="FDF0DF"/>
    <a:srgbClr val="D1BCC5"/>
    <a:srgbClr val="ED7D31"/>
    <a:srgbClr val="93CC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5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259DDE49-EF41-4C2A-8A8A-589CB16B9687}" type="datetimeFigureOut">
              <a:rPr lang="zh-CN" altLang="en-US"/>
              <a:pPr>
                <a:defRPr/>
              </a:pPr>
              <a:t>2022/4/25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42875" y="768350"/>
            <a:ext cx="6818313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860925"/>
            <a:ext cx="5683250" cy="4605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11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0697B026-0CF6-4F13-8117-9E99D384EC8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477737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97B026-0CF6-4F13-8117-9E99D384EC8C}" type="slidenum">
              <a:rPr lang="zh-CN" altLang="en-US" smtClean="0"/>
              <a:pPr>
                <a:defRPr/>
              </a:pPr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93759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942916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2284" y="2492376"/>
            <a:ext cx="10363200" cy="1470025"/>
          </a:xfrm>
        </p:spPr>
        <p:txBody>
          <a:bodyPr/>
          <a:lstStyle>
            <a:lvl1pPr algn="r">
              <a:defRPr sz="36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36851" y="4006850"/>
            <a:ext cx="8534400" cy="503238"/>
          </a:xfrm>
        </p:spPr>
        <p:txBody>
          <a:bodyPr/>
          <a:lstStyle>
            <a:lvl1pPr marL="0" indent="0" algn="r">
              <a:lnSpc>
                <a:spcPct val="90000"/>
              </a:lnSpc>
              <a:spcBef>
                <a:spcPct val="0"/>
              </a:spcBef>
              <a:buFontTx/>
              <a:buNone/>
              <a:defRPr sz="1400">
                <a:solidFill>
                  <a:schemeClr val="bg1"/>
                </a:solidFill>
              </a:defRPr>
            </a:lvl1pPr>
          </a:lstStyle>
          <a:p>
            <a:r>
              <a:rPr lang="zh-CN" altLang="en-US" smtClean="0"/>
              <a:t>单击此处编辑母版副标题样式</a:t>
            </a:r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3214513365"/>
      </p:ext>
    </p:extLst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1477416"/>
      </p:ext>
    </p:extLst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117476"/>
            <a:ext cx="2743200" cy="60102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17476"/>
            <a:ext cx="8026400" cy="60102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6931592"/>
      </p:ext>
    </p:extLst>
  </p:cSld>
  <p:clrMapOvr>
    <a:masterClrMapping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标题 14"/>
          <p:cNvSpPr>
            <a:spLocks noGrp="1"/>
          </p:cNvSpPr>
          <p:nvPr>
            <p:ph type="title"/>
          </p:nvPr>
        </p:nvSpPr>
        <p:spPr>
          <a:xfrm>
            <a:off x="146891" y="237191"/>
            <a:ext cx="11905563" cy="485526"/>
          </a:xfrm>
          <a:prstGeom prst="rect">
            <a:avLst/>
          </a:prstGeom>
        </p:spPr>
        <p:txBody>
          <a:bodyPr/>
          <a:lstStyle>
            <a:lvl1pPr>
              <a:defRPr sz="3000" b="1" baseline="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</p:spTree>
    <p:extLst>
      <p:ext uri="{BB962C8B-B14F-4D97-AF65-F5344CB8AC3E}">
        <p14:creationId xmlns:p14="http://schemas.microsoft.com/office/powerpoint/2010/main" val="35883636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18030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29908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6380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57270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010292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49341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4123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8797905"/>
      </p:ext>
    </p:extLst>
  </p:cSld>
  <p:clrMapOvr>
    <a:masterClrMapping/>
  </p:clrMapOvr>
  <p:transition spd="med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61045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682919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335000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3815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638002829"/>
      </p:ext>
    </p:extLst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125538"/>
            <a:ext cx="5384800" cy="5002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125538"/>
            <a:ext cx="5384800" cy="5002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6124770"/>
      </p:ext>
    </p:extLst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6515029" y="1805474"/>
            <a:ext cx="980008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www.1ppt.com/fanwen/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www.1ppt.com/jiaoan/  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www.1ppt.cn                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www.1ppt.com/kejian/shuxue/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www.1ppt.com/kejian/meishu/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www.1ppt.com/kejian/wuli/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www.1ppt.com/kejian/shengwu/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www.1ppt.com/kejian/lishi/        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2805213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3749003"/>
      </p:ext>
    </p:extLst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2244543"/>
      </p:ext>
    </p:extLst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4221187871"/>
      </p:ext>
    </p:extLst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069035579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0"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117475"/>
            <a:ext cx="10972800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125538"/>
            <a:ext cx="10972800" cy="5002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1" r:id="rId11"/>
    <p:sldLayoutId id="2147483855" r:id="rId12"/>
  </p:sldLayoutIdLst>
  <p:transition spd="med">
    <p:fade/>
  </p:transition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pitchFamily="34" charset="0"/>
          <a:ea typeface="微软雅黑" pitchFamily="34" charset="-122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pitchFamily="34" charset="0"/>
          <a:ea typeface="微软雅黑" pitchFamily="34" charset="-122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pitchFamily="34" charset="0"/>
          <a:ea typeface="微软雅黑" pitchFamily="34" charset="-122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pitchFamily="34" charset="0"/>
          <a:ea typeface="微软雅黑" pitchFamily="34" charset="-122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pitchFamily="34" charset="0"/>
          <a:ea typeface="微软雅黑" pitchFamily="34" charset="-122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pitchFamily="34" charset="0"/>
          <a:ea typeface="微软雅黑" pitchFamily="34" charset="-122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pitchFamily="34" charset="0"/>
          <a:ea typeface="微软雅黑" pitchFamily="34" charset="-122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pitchFamily="34" charset="0"/>
          <a:ea typeface="微软雅黑" pitchFamily="34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rgbClr val="1984CC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rgbClr val="1984CC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400">
          <a:solidFill>
            <a:srgbClr val="1984CC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200">
          <a:solidFill>
            <a:srgbClr val="1984CC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rgbClr val="1984CC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rgbClr val="1984CC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rgbClr val="1984CC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rgbClr val="1984CC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rgbClr val="1984CC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2022/4/25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036608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7" r:id="rId1"/>
    <p:sldLayoutId id="2147483858" r:id="rId2"/>
    <p:sldLayoutId id="2147483859" r:id="rId3"/>
    <p:sldLayoutId id="2147483860" r:id="rId4"/>
    <p:sldLayoutId id="2147483861" r:id="rId5"/>
    <p:sldLayoutId id="2147483862" r:id="rId6"/>
    <p:sldLayoutId id="2147483863" r:id="rId7"/>
    <p:sldLayoutId id="2147483864" r:id="rId8"/>
    <p:sldLayoutId id="2147483865" r:id="rId9"/>
    <p:sldLayoutId id="2147483866" r:id="rId10"/>
    <p:sldLayoutId id="214748386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6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图片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3059" y="955488"/>
            <a:ext cx="3623040" cy="544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文本框 4"/>
          <p:cNvSpPr txBox="1">
            <a:spLocks noChangeArrowheads="1"/>
          </p:cNvSpPr>
          <p:nvPr/>
        </p:nvSpPr>
        <p:spPr bwMode="auto">
          <a:xfrm>
            <a:off x="6038400" y="1527175"/>
            <a:ext cx="374333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000" dirty="0">
                <a:latin typeface="Times New Roman" pitchFamily="18" charset="0"/>
              </a:rPr>
              <a:t>第三单元 信息万花筒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5887200" y="2681850"/>
            <a:ext cx="3701654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3600" b="1" noProof="1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9</a:t>
            </a:r>
            <a:r>
              <a:rPr lang="zh-CN" altLang="en-US" sz="3600" b="1" noProof="1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、正确认识广告</a:t>
            </a:r>
          </a:p>
        </p:txBody>
      </p:sp>
      <p:sp>
        <p:nvSpPr>
          <p:cNvPr id="7" name="矩形 6"/>
          <p:cNvSpPr/>
          <p:nvPr/>
        </p:nvSpPr>
        <p:spPr>
          <a:xfrm>
            <a:off x="7243117" y="5484408"/>
            <a:ext cx="1351652" cy="4702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ctr">
              <a:lnSpc>
                <a:spcPct val="110000"/>
              </a:lnSpc>
            </a:pPr>
            <a:r>
              <a:rPr lang="zh-CN" altLang="en-US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2297281" y="2895600"/>
            <a:ext cx="1931040" cy="288290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21506" name="标题 1"/>
          <p:cNvSpPr>
            <a:spLocks noGrp="1" noChangeArrowheads="1"/>
          </p:cNvSpPr>
          <p:nvPr>
            <p:ph type="title"/>
          </p:nvPr>
        </p:nvSpPr>
        <p:spPr>
          <a:xfrm>
            <a:off x="1634880" y="236540"/>
            <a:ext cx="8928000" cy="485775"/>
          </a:xfrm>
          <a:ln>
            <a:miter lim="800000"/>
            <a:headEnd/>
            <a:tailEnd/>
          </a:ln>
        </p:spPr>
        <p:txBody>
          <a:bodyPr rtlCol="0" anchor="t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zh-CN" altLang="en-US" smtClean="0">
                <a:latin typeface="楷体" pitchFamily="49" charset="-122"/>
                <a:ea typeface="楷体" pitchFamily="49" charset="-122"/>
              </a:rPr>
              <a:t>探究新知</a:t>
            </a:r>
          </a:p>
        </p:txBody>
      </p:sp>
      <p:pic>
        <p:nvPicPr>
          <p:cNvPr id="11268" name="图片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7520" y="3124200"/>
            <a:ext cx="1628640" cy="256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圆角矩形标注 10"/>
          <p:cNvSpPr/>
          <p:nvPr/>
        </p:nvSpPr>
        <p:spPr bwMode="auto">
          <a:xfrm>
            <a:off x="2061120" y="1231900"/>
            <a:ext cx="2972160" cy="1422400"/>
          </a:xfrm>
          <a:prstGeom prst="wedgeRoundRectCallout">
            <a:avLst>
              <a:gd name="adj1" fmla="val 8267"/>
              <a:gd name="adj2" fmla="val 81234"/>
              <a:gd name="adj3" fmla="val 16667"/>
            </a:avLst>
          </a:prstGeom>
          <a:ln>
            <a:solidFill>
              <a:srgbClr val="3F324E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indent="504190" algn="just" eaLnBrk="0" hangingPunct="0">
              <a:lnSpc>
                <a:spcPct val="150000"/>
              </a:lnSpc>
              <a:defRPr/>
            </a:pPr>
            <a:r>
              <a:rPr lang="zh-CN" altLang="en-US" sz="2000" dirty="0">
                <a:solidFill>
                  <a:schemeClr val="accent6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大家好，我是广告先生。你是不是很想知道我的功能呢？。</a:t>
            </a:r>
          </a:p>
        </p:txBody>
      </p:sp>
      <p:grpSp>
        <p:nvGrpSpPr>
          <p:cNvPr id="2" name="组合 11"/>
          <p:cNvGrpSpPr>
            <a:grpSpLocks/>
          </p:cNvGrpSpPr>
          <p:nvPr/>
        </p:nvGrpSpPr>
        <p:grpSpPr bwMode="auto">
          <a:xfrm>
            <a:off x="3874080" y="1231902"/>
            <a:ext cx="6071040" cy="2251075"/>
            <a:chOff x="2590800" y="1231900"/>
            <a:chExt cx="6692900" cy="2251075"/>
          </a:xfrm>
        </p:grpSpPr>
        <p:cxnSp>
          <p:nvCxnSpPr>
            <p:cNvPr id="6" name="直接连接符 5"/>
            <p:cNvCxnSpPr/>
            <p:nvPr/>
          </p:nvCxnSpPr>
          <p:spPr>
            <a:xfrm flipV="1">
              <a:off x="2590800" y="1860550"/>
              <a:ext cx="2073275" cy="1622425"/>
            </a:xfrm>
            <a:prstGeom prst="line">
              <a:avLst/>
            </a:prstGeom>
            <a:ln w="762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圆角矩形 3"/>
            <p:cNvSpPr/>
            <p:nvPr/>
          </p:nvSpPr>
          <p:spPr>
            <a:xfrm>
              <a:off x="4468813" y="1231900"/>
              <a:ext cx="4814887" cy="1574800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r>
                <a:rPr lang="zh-CN" altLang="en-US" sz="20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传递信息</a:t>
              </a:r>
              <a:endParaRPr lang="en-US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indent="457200" algn="just" eaLnBrk="0" hangingPunct="0">
                <a:lnSpc>
                  <a:spcPct val="150000"/>
                </a:lnSpc>
                <a:defRPr/>
              </a:pPr>
              <a:r>
                <a:rPr lang="zh-CN" altLang="en-US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人们通过我可以了解商品的基本信息，如功能、价格、特点和产地等。</a:t>
              </a:r>
            </a:p>
          </p:txBody>
        </p:sp>
      </p:grpSp>
      <p:grpSp>
        <p:nvGrpSpPr>
          <p:cNvPr id="5" name="组合 14"/>
          <p:cNvGrpSpPr>
            <a:grpSpLocks/>
          </p:cNvGrpSpPr>
          <p:nvPr/>
        </p:nvGrpSpPr>
        <p:grpSpPr bwMode="auto">
          <a:xfrm>
            <a:off x="3874080" y="3098800"/>
            <a:ext cx="6071040" cy="1574800"/>
            <a:chOff x="2590800" y="3098800"/>
            <a:chExt cx="6692900" cy="1574800"/>
          </a:xfrm>
        </p:grpSpPr>
        <p:cxnSp>
          <p:nvCxnSpPr>
            <p:cNvPr id="18" name="直接连接符 17"/>
            <p:cNvCxnSpPr>
              <a:endCxn id="13" idx="1"/>
            </p:cNvCxnSpPr>
            <p:nvPr/>
          </p:nvCxnSpPr>
          <p:spPr>
            <a:xfrm flipV="1">
              <a:off x="2590800" y="3886200"/>
              <a:ext cx="1878013" cy="450850"/>
            </a:xfrm>
            <a:prstGeom prst="line">
              <a:avLst/>
            </a:prstGeom>
            <a:ln w="762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圆角矩形 12"/>
            <p:cNvSpPr/>
            <p:nvPr/>
          </p:nvSpPr>
          <p:spPr>
            <a:xfrm>
              <a:off x="4468813" y="3098800"/>
              <a:ext cx="4814887" cy="1574800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r>
                <a:rPr lang="zh-CN" altLang="en-US" sz="20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提高知名度</a:t>
              </a:r>
              <a:endParaRPr lang="en-US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indent="457200" algn="just" eaLnBrk="0" hangingPunct="0">
                <a:lnSpc>
                  <a:spcPct val="150000"/>
                </a:lnSpc>
                <a:defRPr/>
              </a:pPr>
              <a:r>
                <a:rPr lang="zh-CN" altLang="en-US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通过我可以提高产品知名度，让人们熟悉、喜欢它。</a:t>
              </a:r>
            </a:p>
          </p:txBody>
        </p:sp>
      </p:grpSp>
      <p:grpSp>
        <p:nvGrpSpPr>
          <p:cNvPr id="7" name="组合 15"/>
          <p:cNvGrpSpPr>
            <a:grpSpLocks/>
          </p:cNvGrpSpPr>
          <p:nvPr/>
        </p:nvGrpSpPr>
        <p:grpSpPr bwMode="auto">
          <a:xfrm>
            <a:off x="3874080" y="4965700"/>
            <a:ext cx="6071040" cy="1574800"/>
            <a:chOff x="2590800" y="4965700"/>
            <a:chExt cx="6692900" cy="1574800"/>
          </a:xfrm>
        </p:grpSpPr>
        <p:cxnSp>
          <p:nvCxnSpPr>
            <p:cNvPr id="20" name="直接连接符 19"/>
            <p:cNvCxnSpPr>
              <a:endCxn id="13" idx="1"/>
            </p:cNvCxnSpPr>
            <p:nvPr/>
          </p:nvCxnSpPr>
          <p:spPr>
            <a:xfrm>
              <a:off x="2590800" y="5013325"/>
              <a:ext cx="1997075" cy="762000"/>
            </a:xfrm>
            <a:prstGeom prst="line">
              <a:avLst/>
            </a:prstGeom>
            <a:ln w="762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圆角矩形 13"/>
            <p:cNvSpPr/>
            <p:nvPr/>
          </p:nvSpPr>
          <p:spPr>
            <a:xfrm>
              <a:off x="4468813" y="4965700"/>
              <a:ext cx="4814887" cy="15748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r>
                <a:rPr lang="zh-CN" altLang="en-US" sz="20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劝说购买</a:t>
              </a:r>
              <a:endParaRPr lang="en-US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indent="457200" algn="just" eaLnBrk="0" hangingPunct="0">
                <a:lnSpc>
                  <a:spcPct val="150000"/>
                </a:lnSpc>
                <a:defRPr/>
              </a:pPr>
              <a:r>
                <a:rPr lang="zh-CN" altLang="en-US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我可以让那些原本不想买的人，产生购买的欲望。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标题 1"/>
          <p:cNvSpPr>
            <a:spLocks noGrp="1" noChangeArrowheads="1"/>
          </p:cNvSpPr>
          <p:nvPr>
            <p:ph type="title"/>
          </p:nvPr>
        </p:nvSpPr>
        <p:spPr>
          <a:xfrm>
            <a:off x="1634880" y="236540"/>
            <a:ext cx="8928000" cy="485775"/>
          </a:xfrm>
          <a:ln>
            <a:miter lim="800000"/>
            <a:headEnd/>
            <a:tailEnd/>
          </a:ln>
        </p:spPr>
        <p:txBody>
          <a:bodyPr rtlCol="0" anchor="t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zh-CN" altLang="en-US" smtClean="0">
                <a:latin typeface="楷体" pitchFamily="49" charset="-122"/>
                <a:ea typeface="楷体" pitchFamily="49" charset="-122"/>
              </a:rPr>
              <a:t>探究新知</a:t>
            </a:r>
          </a:p>
        </p:txBody>
      </p:sp>
      <p:pic>
        <p:nvPicPr>
          <p:cNvPr id="12291" name="图片 7" descr="道德与法治三上正文（送审版）-3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961" y="2387602"/>
            <a:ext cx="1804320" cy="3579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圆角矩形标注 9"/>
          <p:cNvSpPr/>
          <p:nvPr/>
        </p:nvSpPr>
        <p:spPr bwMode="auto">
          <a:xfrm>
            <a:off x="5740320" y="1889127"/>
            <a:ext cx="3363840" cy="1400175"/>
          </a:xfrm>
          <a:prstGeom prst="wedgeRoundRectCallout">
            <a:avLst>
              <a:gd name="adj1" fmla="val -74260"/>
              <a:gd name="adj2" fmla="val 58962"/>
              <a:gd name="adj3" fmla="val 16667"/>
            </a:avLst>
          </a:prstGeom>
          <a:ln>
            <a:solidFill>
              <a:srgbClr val="3F324E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indent="647700" algn="just" eaLnBrk="0" hangingPunct="0">
              <a:lnSpc>
                <a:spcPct val="150000"/>
              </a:lnSpc>
              <a:defRPr/>
            </a:pPr>
            <a:r>
              <a:rPr lang="zh-CN" altLang="en-US" sz="2400" dirty="0">
                <a:solidFill>
                  <a:srgbClr val="3F324E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请以实例说说你对广告的认识吧！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标题 1"/>
          <p:cNvSpPr>
            <a:spLocks noGrp="1" noChangeArrowheads="1"/>
          </p:cNvSpPr>
          <p:nvPr>
            <p:ph type="title"/>
          </p:nvPr>
        </p:nvSpPr>
        <p:spPr>
          <a:xfrm>
            <a:off x="1634880" y="236540"/>
            <a:ext cx="8928000" cy="485775"/>
          </a:xfrm>
          <a:ln>
            <a:miter lim="800000"/>
            <a:headEnd/>
            <a:tailEnd/>
          </a:ln>
        </p:spPr>
        <p:txBody>
          <a:bodyPr rtlCol="0" anchor="t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zh-CN" altLang="en-US" smtClean="0">
                <a:latin typeface="楷体" pitchFamily="49" charset="-122"/>
                <a:ea typeface="楷体" pitchFamily="49" charset="-122"/>
              </a:rPr>
              <a:t>探究新知</a:t>
            </a:r>
          </a:p>
        </p:txBody>
      </p:sp>
      <p:sp>
        <p:nvSpPr>
          <p:cNvPr id="13315" name="内容占位符 2"/>
          <p:cNvSpPr txBox="1">
            <a:spLocks noChangeArrowheads="1"/>
          </p:cNvSpPr>
          <p:nvPr/>
        </p:nvSpPr>
        <p:spPr bwMode="auto">
          <a:xfrm>
            <a:off x="2353440" y="1262065"/>
            <a:ext cx="7764480" cy="1208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623888"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800" dirty="0">
                <a:latin typeface="楷体" pitchFamily="49" charset="-122"/>
                <a:ea typeface="楷体" pitchFamily="49" charset="-122"/>
              </a:rPr>
              <a:t>广告有劝说购买的功能，为了达到让人购买的目的，很多广告都会把商品夸得十全十美，好像你不买就吃亏了。</a:t>
            </a:r>
          </a:p>
        </p:txBody>
      </p:sp>
      <p:pic>
        <p:nvPicPr>
          <p:cNvPr id="13316" name="图片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05760" y="3660775"/>
            <a:ext cx="3664800" cy="292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标题 1"/>
          <p:cNvSpPr>
            <a:spLocks noGrp="1" noChangeArrowheads="1"/>
          </p:cNvSpPr>
          <p:nvPr>
            <p:ph type="title"/>
          </p:nvPr>
        </p:nvSpPr>
        <p:spPr>
          <a:xfrm>
            <a:off x="1634880" y="236540"/>
            <a:ext cx="8928000" cy="485775"/>
          </a:xfrm>
          <a:ln>
            <a:miter lim="800000"/>
            <a:headEnd/>
            <a:tailEnd/>
          </a:ln>
        </p:spPr>
        <p:txBody>
          <a:bodyPr rtlCol="0" anchor="t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zh-CN" altLang="en-US" smtClean="0">
                <a:latin typeface="楷体" pitchFamily="49" charset="-122"/>
                <a:ea typeface="楷体" pitchFamily="49" charset="-122"/>
              </a:rPr>
              <a:t>探究新知</a:t>
            </a:r>
          </a:p>
        </p:txBody>
      </p:sp>
      <p:sp>
        <p:nvSpPr>
          <p:cNvPr id="4" name="内容占位符 2"/>
          <p:cNvSpPr txBox="1"/>
          <p:nvPr/>
        </p:nvSpPr>
        <p:spPr bwMode="auto">
          <a:xfrm>
            <a:off x="2160071" y="1660247"/>
            <a:ext cx="8265882" cy="1208087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indent="624205" defTabSz="6858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6858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6858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6858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6858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lnSpc>
                <a:spcPct val="150000"/>
              </a:lnSpc>
              <a:defRPr/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charset="0"/>
              </a:rPr>
              <a:t>你在广告的宣传下买过东西吗？你对广告的感受又是怎样的呢？</a:t>
            </a:r>
            <a:endParaRPr lang="en-US" altLang="zh-CN" sz="2400" dirty="0">
              <a:latin typeface="楷体" panose="02010609060101010101" pitchFamily="49" charset="-122"/>
              <a:ea typeface="楷体" panose="02010609060101010101" pitchFamily="49" charset="-122"/>
              <a:cs typeface="Calibri" panose="020F0502020204030204" charset="0"/>
            </a:endParaRPr>
          </a:p>
          <a:p>
            <a:pPr marL="457200" indent="-457200" eaLnBrk="0" hangingPunct="0">
              <a:lnSpc>
                <a:spcPct val="150000"/>
              </a:lnSpc>
              <a:buFont typeface="+mj-lt"/>
              <a:buAutoNum type="arabicPeriod"/>
              <a:defRPr/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charset="0"/>
              </a:rPr>
              <a:t>你对广告的看法是？</a:t>
            </a:r>
            <a:endParaRPr lang="en-US" altLang="zh-CN" sz="2400" dirty="0">
              <a:latin typeface="楷体" panose="02010609060101010101" pitchFamily="49" charset="-122"/>
              <a:ea typeface="楷体" panose="02010609060101010101" pitchFamily="49" charset="-122"/>
              <a:cs typeface="Calibri" panose="020F0502020204030204" charset="0"/>
            </a:endParaRPr>
          </a:p>
          <a:p>
            <a:pPr indent="0" eaLnBrk="0" hangingPunct="0">
              <a:lnSpc>
                <a:spcPct val="150000"/>
              </a:lnSpc>
              <a:defRPr/>
            </a:pP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charset="0"/>
              </a:rPr>
              <a:t>□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charset="0"/>
              </a:rPr>
              <a:t>非常讨厌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charset="0"/>
              </a:rPr>
              <a:t> □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charset="0"/>
              </a:rPr>
              <a:t>讨厌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charset="0"/>
              </a:rPr>
              <a:t>	 □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charset="0"/>
              </a:rPr>
              <a:t>无所谓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charset="0"/>
              </a:rPr>
              <a:t>   □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charset="0"/>
              </a:rPr>
              <a:t>喜欢   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charset="0"/>
              </a:rPr>
              <a:t>□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charset="0"/>
              </a:rPr>
              <a:t>非常喜欢</a:t>
            </a:r>
            <a:endParaRPr lang="en-US" altLang="zh-CN" sz="2400" dirty="0">
              <a:latin typeface="楷体" panose="02010609060101010101" pitchFamily="49" charset="-122"/>
              <a:ea typeface="楷体" panose="02010609060101010101" pitchFamily="49" charset="-122"/>
              <a:cs typeface="Calibri" panose="020F0502020204030204" charset="0"/>
            </a:endParaRPr>
          </a:p>
          <a:p>
            <a:pPr marL="457200" indent="-457200" eaLnBrk="0" hangingPunct="0">
              <a:lnSpc>
                <a:spcPct val="150000"/>
              </a:lnSpc>
              <a:buFont typeface="+mj-lt"/>
              <a:buAutoNum type="arabicPeriod" startAt="2"/>
              <a:defRPr/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charset="0"/>
              </a:rPr>
              <a:t>你喜欢广告中的什么？</a:t>
            </a:r>
            <a:endParaRPr lang="en-US" altLang="zh-CN" sz="2400" dirty="0">
              <a:latin typeface="楷体" panose="02010609060101010101" pitchFamily="49" charset="-122"/>
              <a:ea typeface="楷体" panose="02010609060101010101" pitchFamily="49" charset="-122"/>
              <a:cs typeface="Calibri" panose="020F0502020204030204" charset="0"/>
            </a:endParaRPr>
          </a:p>
          <a:p>
            <a:pPr indent="0" eaLnBrk="0" hangingPunct="0">
              <a:lnSpc>
                <a:spcPct val="150000"/>
              </a:lnSpc>
              <a:defRPr/>
            </a:pP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charset="0"/>
              </a:rPr>
              <a:t>□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charset="0"/>
              </a:rPr>
              <a:t>画面好看 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charset="0"/>
              </a:rPr>
              <a:t>□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charset="0"/>
              </a:rPr>
              <a:t>音乐好听 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charset="0"/>
              </a:rPr>
              <a:t>□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charset="0"/>
              </a:rPr>
              <a:t>故事有意思 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charset="0"/>
              </a:rPr>
              <a:t>□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charset="0"/>
              </a:rPr>
              <a:t>里面说的话有意思</a:t>
            </a:r>
            <a:endParaRPr lang="en-US" altLang="zh-CN" sz="2400" dirty="0">
              <a:latin typeface="楷体" panose="02010609060101010101" pitchFamily="49" charset="-122"/>
              <a:ea typeface="楷体" panose="02010609060101010101" pitchFamily="49" charset="-122"/>
              <a:cs typeface="Calibri" panose="020F0502020204030204" charset="0"/>
            </a:endParaRPr>
          </a:p>
          <a:p>
            <a:pPr indent="0" eaLnBrk="0" hangingPunct="0">
              <a:lnSpc>
                <a:spcPct val="150000"/>
              </a:lnSpc>
              <a:defRPr/>
            </a:pP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charset="0"/>
              </a:rPr>
              <a:t>□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charset="0"/>
              </a:rPr>
              <a:t>有我喜欢的明星 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charset="0"/>
              </a:rPr>
              <a:t>□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charset="0"/>
              </a:rPr>
              <a:t>广告教我知识 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charset="0"/>
              </a:rPr>
              <a:t>□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charset="0"/>
              </a:rPr>
              <a:t>有我没没见过的产品</a:t>
            </a:r>
            <a:endParaRPr lang="en-US" altLang="zh-CN" sz="2400" dirty="0">
              <a:latin typeface="楷体" panose="02010609060101010101" pitchFamily="49" charset="-122"/>
              <a:ea typeface="楷体" panose="02010609060101010101" pitchFamily="49" charset="-122"/>
              <a:cs typeface="Calibri" panose="020F0502020204030204" charset="0"/>
            </a:endParaRPr>
          </a:p>
          <a:p>
            <a:pPr indent="0" eaLnBrk="0" hangingPunct="0">
              <a:lnSpc>
                <a:spcPct val="150000"/>
              </a:lnSpc>
              <a:defRPr/>
            </a:pP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charset="0"/>
              </a:rPr>
              <a:t>□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charset="0"/>
              </a:rPr>
              <a:t>没有什么让我喜欢</a:t>
            </a:r>
            <a:endParaRPr lang="en-US" altLang="zh-CN" sz="2400" dirty="0">
              <a:latin typeface="楷体" panose="02010609060101010101" pitchFamily="49" charset="-122"/>
              <a:ea typeface="楷体" panose="02010609060101010101" pitchFamily="49" charset="-122"/>
              <a:cs typeface="Calibri" panose="020F0502020204030204" charset="0"/>
            </a:endParaRPr>
          </a:p>
        </p:txBody>
      </p:sp>
      <p:sp>
        <p:nvSpPr>
          <p:cNvPr id="14340" name="文本框 1"/>
          <p:cNvSpPr txBox="1">
            <a:spLocks noChangeArrowheads="1"/>
          </p:cNvSpPr>
          <p:nvPr/>
        </p:nvSpPr>
        <p:spPr bwMode="auto">
          <a:xfrm>
            <a:off x="2330401" y="1138612"/>
            <a:ext cx="126188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2800" dirty="0">
                <a:latin typeface="宋体" pitchFamily="2" charset="-122"/>
              </a:rPr>
              <a:t>小调查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标题 1"/>
          <p:cNvSpPr>
            <a:spLocks noGrp="1" noChangeArrowheads="1"/>
          </p:cNvSpPr>
          <p:nvPr>
            <p:ph type="title"/>
          </p:nvPr>
        </p:nvSpPr>
        <p:spPr>
          <a:xfrm>
            <a:off x="1634880" y="236540"/>
            <a:ext cx="8928000" cy="485775"/>
          </a:xfrm>
          <a:ln>
            <a:miter lim="800000"/>
            <a:headEnd/>
            <a:tailEnd/>
          </a:ln>
        </p:spPr>
        <p:txBody>
          <a:bodyPr rtlCol="0" anchor="t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zh-CN" altLang="en-US" smtClean="0">
                <a:latin typeface="楷体" pitchFamily="49" charset="-122"/>
                <a:ea typeface="楷体" pitchFamily="49" charset="-122"/>
              </a:rPr>
              <a:t>探究新知</a:t>
            </a:r>
          </a:p>
        </p:txBody>
      </p:sp>
      <p:sp>
        <p:nvSpPr>
          <p:cNvPr id="26627" name="内容占位符 2"/>
          <p:cNvSpPr txBox="1"/>
          <p:nvPr/>
        </p:nvSpPr>
        <p:spPr bwMode="auto">
          <a:xfrm>
            <a:off x="1824961" y="1271588"/>
            <a:ext cx="8537760" cy="793750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indent="805180" defTabSz="96393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96393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96393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96393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96393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457200" indent="-457200" eaLnBrk="0">
              <a:lnSpc>
                <a:spcPct val="150000"/>
              </a:lnSpc>
              <a:buFont typeface="+mj-lt"/>
              <a:buAutoNum type="arabicPeriod" startAt="3"/>
              <a:defRPr/>
            </a:pPr>
            <a:r>
              <a:rPr lang="zh-CN" altLang="en-US" sz="2400" dirty="0">
                <a:latin typeface="Times New Roman" panose="02020603050405020304" pitchFamily="18" charset="0"/>
                <a:ea typeface="楷体" panose="02010609060101010101" pitchFamily="49" charset="-122"/>
              </a:rPr>
              <a:t>你相信广告吗？</a:t>
            </a:r>
            <a:endParaRPr lang="en-US" altLang="zh-CN" sz="2400" dirty="0"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pPr indent="0" eaLnBrk="0">
              <a:lnSpc>
                <a:spcPct val="150000"/>
              </a:lnSpc>
              <a:defRPr/>
            </a:pP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charset="0"/>
              </a:rPr>
              <a:t>  □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charset="0"/>
              </a:rPr>
              <a:t>相信 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charset="0"/>
              </a:rPr>
              <a:t>□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charset="0"/>
              </a:rPr>
              <a:t>大部分相信 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charset="0"/>
              </a:rPr>
              <a:t>□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charset="0"/>
              </a:rPr>
              <a:t>小部分相信 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charset="0"/>
              </a:rPr>
              <a:t>□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charset="0"/>
              </a:rPr>
              <a:t>说不好 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charset="0"/>
              </a:rPr>
              <a:t>□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charset="0"/>
              </a:rPr>
              <a:t>不相信</a:t>
            </a:r>
            <a:endParaRPr lang="en-US" altLang="zh-CN" sz="2400" dirty="0">
              <a:latin typeface="楷体" panose="02010609060101010101" pitchFamily="49" charset="-122"/>
              <a:ea typeface="楷体" panose="02010609060101010101" pitchFamily="49" charset="-122"/>
              <a:cs typeface="Calibri" panose="020F0502020204030204" charset="0"/>
            </a:endParaRPr>
          </a:p>
          <a:p>
            <a:pPr indent="0" eaLnBrk="0">
              <a:lnSpc>
                <a:spcPct val="150000"/>
              </a:lnSpc>
              <a:defRPr/>
            </a:pPr>
            <a:endParaRPr lang="en-US" altLang="zh-CN" sz="2400" dirty="0"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pPr marL="457200" indent="-457200" eaLnBrk="0">
              <a:lnSpc>
                <a:spcPct val="150000"/>
              </a:lnSpc>
              <a:buFont typeface="+mj-lt"/>
              <a:buAutoNum type="arabicPeriod" startAt="4"/>
              <a:defRPr/>
            </a:pPr>
            <a:r>
              <a:rPr lang="zh-CN" altLang="en-US" sz="2400" dirty="0">
                <a:latin typeface="Times New Roman" panose="02020603050405020304" pitchFamily="18" charset="0"/>
                <a:ea typeface="楷体" panose="02010609060101010101" pitchFamily="49" charset="-122"/>
              </a:rPr>
              <a:t>你如何判断广告的真假？（可多选）</a:t>
            </a:r>
            <a:endParaRPr lang="en-US" altLang="zh-CN" sz="2400" dirty="0"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pPr indent="0" eaLnBrk="0">
              <a:lnSpc>
                <a:spcPct val="150000"/>
              </a:lnSpc>
              <a:defRPr/>
            </a:pPr>
            <a:r>
              <a:rPr lang="en-US" altLang="zh-CN" sz="2400" dirty="0">
                <a:latin typeface="Times New Roman" panose="02020603050405020304" pitchFamily="18" charset="0"/>
                <a:ea typeface="楷体" panose="02010609060101010101" pitchFamily="49" charset="-122"/>
              </a:rPr>
              <a:t>    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charset="0"/>
              </a:rPr>
              <a:t>□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charset="0"/>
              </a:rPr>
              <a:t>靠自己的感觉 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charset="0"/>
              </a:rPr>
              <a:t>□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charset="0"/>
              </a:rPr>
              <a:t>看产品名气 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charset="0"/>
              </a:rPr>
              <a:t>□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charset="0"/>
              </a:rPr>
              <a:t>看广告，也要看产品本身</a:t>
            </a:r>
            <a:endParaRPr lang="en-US" altLang="zh-CN" sz="2400" dirty="0">
              <a:latin typeface="楷体" panose="02010609060101010101" pitchFamily="49" charset="-122"/>
              <a:ea typeface="楷体" panose="02010609060101010101" pitchFamily="49" charset="-122"/>
              <a:cs typeface="Calibri" panose="020F0502020204030204" charset="0"/>
            </a:endParaRPr>
          </a:p>
          <a:p>
            <a:pPr indent="0" eaLnBrk="0">
              <a:lnSpc>
                <a:spcPct val="150000"/>
              </a:lnSpc>
              <a:defRPr/>
            </a:pP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charset="0"/>
              </a:rPr>
              <a:t>  □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charset="0"/>
              </a:rPr>
              <a:t>看广告里是否有明星 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charset="0"/>
              </a:rPr>
              <a:t>□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charset="0"/>
              </a:rPr>
              <a:t>看广告是否有专家</a:t>
            </a:r>
            <a:endParaRPr lang="en-US" altLang="zh-CN" sz="2400" dirty="0">
              <a:latin typeface="楷体" panose="02010609060101010101" pitchFamily="49" charset="-122"/>
              <a:ea typeface="楷体" panose="02010609060101010101" pitchFamily="49" charset="-122"/>
              <a:cs typeface="Calibri" panose="020F0502020204030204" charset="0"/>
            </a:endParaRPr>
          </a:p>
          <a:p>
            <a:pPr indent="0" eaLnBrk="0">
              <a:lnSpc>
                <a:spcPct val="150000"/>
              </a:lnSpc>
              <a:defRPr/>
            </a:pP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charset="0"/>
              </a:rPr>
              <a:t>  □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charset="0"/>
              </a:rPr>
              <a:t>听听别人的购买经验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charset="0"/>
              </a:rPr>
              <a:t>  </a:t>
            </a:r>
            <a:endParaRPr lang="en-US" altLang="zh-CN" sz="2400" dirty="0"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pPr eaLnBrk="0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endParaRPr lang="zh-CN" altLang="en-US" sz="2400" dirty="0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标题 1"/>
          <p:cNvSpPr>
            <a:spLocks noGrp="1" noChangeArrowheads="1"/>
          </p:cNvSpPr>
          <p:nvPr>
            <p:ph type="title"/>
          </p:nvPr>
        </p:nvSpPr>
        <p:spPr>
          <a:xfrm>
            <a:off x="1634880" y="236540"/>
            <a:ext cx="8928000" cy="485775"/>
          </a:xfrm>
          <a:ln>
            <a:miter lim="800000"/>
            <a:headEnd/>
            <a:tailEnd/>
          </a:ln>
        </p:spPr>
        <p:txBody>
          <a:bodyPr rtlCol="0" anchor="t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zh-CN" altLang="en-US" smtClean="0">
                <a:latin typeface="楷体" pitchFamily="49" charset="-122"/>
                <a:ea typeface="楷体" pitchFamily="49" charset="-122"/>
              </a:rPr>
              <a:t>探究新知</a:t>
            </a:r>
            <a:endParaRPr lang="zh-CN" altLang="en-US" smtClean="0"/>
          </a:p>
        </p:txBody>
      </p:sp>
      <p:sp>
        <p:nvSpPr>
          <p:cNvPr id="3" name="圆角矩形标注 2"/>
          <p:cNvSpPr/>
          <p:nvPr/>
        </p:nvSpPr>
        <p:spPr>
          <a:xfrm>
            <a:off x="4959840" y="2692401"/>
            <a:ext cx="4155840" cy="1895475"/>
          </a:xfrm>
          <a:prstGeom prst="wedgeRoundRectCallout">
            <a:avLst>
              <a:gd name="adj1" fmla="val -60484"/>
              <a:gd name="adj2" fmla="val -22279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indent="627380" eaLnBrk="0" hangingPunct="0">
              <a:defRPr/>
            </a:pP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通过调查，你觉得广告对你有什么样的影响？你购买的东西和广告宣传有差距吗？</a:t>
            </a:r>
          </a:p>
        </p:txBody>
      </p:sp>
      <p:pic>
        <p:nvPicPr>
          <p:cNvPr id="16388" name="图片 4" descr="道德与法治三上正文（送审版）-2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62400" y="2474913"/>
            <a:ext cx="1725120" cy="3916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标题 1"/>
          <p:cNvSpPr>
            <a:spLocks noGrp="1" noChangeArrowheads="1"/>
          </p:cNvSpPr>
          <p:nvPr>
            <p:ph type="title"/>
          </p:nvPr>
        </p:nvSpPr>
        <p:spPr>
          <a:xfrm>
            <a:off x="1634880" y="236540"/>
            <a:ext cx="8928000" cy="485775"/>
          </a:xfrm>
          <a:ln>
            <a:miter lim="800000"/>
            <a:headEnd/>
            <a:tailEnd/>
          </a:ln>
        </p:spPr>
        <p:txBody>
          <a:bodyPr rtlCol="0" anchor="t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课后作业</a:t>
            </a:r>
            <a:endParaRPr lang="zh-CN" altLang="en-US" dirty="0" smtClean="0"/>
          </a:p>
        </p:txBody>
      </p:sp>
      <p:sp>
        <p:nvSpPr>
          <p:cNvPr id="17411" name="内容占位符 2"/>
          <p:cNvSpPr txBox="1">
            <a:spLocks noChangeArrowheads="1"/>
          </p:cNvSpPr>
          <p:nvPr/>
        </p:nvSpPr>
        <p:spPr bwMode="auto">
          <a:xfrm>
            <a:off x="2353440" y="1262065"/>
            <a:ext cx="7764480" cy="1208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623888"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800" dirty="0">
                <a:latin typeface="楷体" pitchFamily="49" charset="-122"/>
                <a:ea typeface="楷体" pitchFamily="49" charset="-122"/>
              </a:rPr>
              <a:t>回家的路上留心观察一下，看看都有哪些广告。（注意交通安全哦）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0" y="2420471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/>
              <a:t>第二课时  广告可信吗  学会识别广告</a:t>
            </a:r>
          </a:p>
        </p:txBody>
      </p:sp>
    </p:spTree>
  </p:cSld>
  <p:clrMapOvr>
    <a:masterClrMapping/>
  </p:clrMapOvr>
  <p:transition spd="med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标题 1"/>
          <p:cNvSpPr>
            <a:spLocks noGrp="1" noChangeArrowheads="1"/>
          </p:cNvSpPr>
          <p:nvPr>
            <p:ph type="title"/>
          </p:nvPr>
        </p:nvSpPr>
        <p:spPr>
          <a:xfrm>
            <a:off x="1634880" y="236540"/>
            <a:ext cx="8928000" cy="485775"/>
          </a:xfrm>
          <a:ln>
            <a:miter lim="800000"/>
            <a:headEnd/>
            <a:tailEnd/>
          </a:ln>
        </p:spPr>
        <p:txBody>
          <a:bodyPr rtlCol="0" anchor="t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新知导入</a:t>
            </a:r>
          </a:p>
        </p:txBody>
      </p:sp>
      <p:sp>
        <p:nvSpPr>
          <p:cNvPr id="19459" name="内容占位符 2"/>
          <p:cNvSpPr txBox="1">
            <a:spLocks noChangeArrowheads="1"/>
          </p:cNvSpPr>
          <p:nvPr/>
        </p:nvSpPr>
        <p:spPr bwMode="auto">
          <a:xfrm>
            <a:off x="1824961" y="1271588"/>
            <a:ext cx="8537760" cy="79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720725" defTabSz="9636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636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636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636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636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hangingPunct="1"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2400" dirty="0">
                <a:latin typeface="Times New Roman" pitchFamily="18" charset="0"/>
                <a:ea typeface="楷体" pitchFamily="49" charset="-122"/>
              </a:rPr>
              <a:t>上节课布置大家路上观察一下路上都有什么广告，现在就请一些同学来说说都有什么广告吧。</a:t>
            </a:r>
          </a:p>
        </p:txBody>
      </p:sp>
      <p:sp>
        <p:nvSpPr>
          <p:cNvPr id="2" name="云形 1"/>
          <p:cNvSpPr/>
          <p:nvPr/>
        </p:nvSpPr>
        <p:spPr>
          <a:xfrm>
            <a:off x="3472320" y="3022600"/>
            <a:ext cx="5241600" cy="2184400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indent="647700" algn="just" eaLnBrk="0" hangingPunct="0">
              <a:lnSpc>
                <a:spcPct val="150000"/>
              </a:lnSpc>
              <a:defRPr/>
            </a:pP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那么，你们观察到的广告都是真实可信的吗？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标题 1"/>
          <p:cNvSpPr>
            <a:spLocks noGrp="1" noChangeArrowheads="1"/>
          </p:cNvSpPr>
          <p:nvPr>
            <p:ph type="title"/>
          </p:nvPr>
        </p:nvSpPr>
        <p:spPr>
          <a:xfrm>
            <a:off x="1634880" y="236540"/>
            <a:ext cx="8928000" cy="485775"/>
          </a:xfrm>
          <a:ln>
            <a:miter lim="800000"/>
            <a:headEnd/>
            <a:tailEnd/>
          </a:ln>
        </p:spPr>
        <p:txBody>
          <a:bodyPr rtlCol="0" anchor="t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zh-CN" altLang="en-US" smtClean="0">
                <a:latin typeface="楷体" pitchFamily="49" charset="-122"/>
                <a:ea typeface="楷体" pitchFamily="49" charset="-122"/>
              </a:rPr>
              <a:t>探究新知</a:t>
            </a:r>
          </a:p>
        </p:txBody>
      </p:sp>
      <p:sp>
        <p:nvSpPr>
          <p:cNvPr id="20483" name="内容占位符 2"/>
          <p:cNvSpPr txBox="1">
            <a:spLocks noChangeArrowheads="1"/>
          </p:cNvSpPr>
          <p:nvPr/>
        </p:nvSpPr>
        <p:spPr bwMode="auto">
          <a:xfrm>
            <a:off x="1824961" y="1271588"/>
            <a:ext cx="8537760" cy="79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720725" defTabSz="9636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636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636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636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636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hangingPunct="1"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2800" dirty="0">
                <a:latin typeface="Times New Roman" pitchFamily="18" charset="0"/>
                <a:ea typeface="楷体" pitchFamily="49" charset="-122"/>
              </a:rPr>
              <a:t>广告的内容不一定都可信，虚假广告就更不可信了。虚假广告要么是推销假冒、劣质商品，要么是直接骗取消费者的钱财，这往往会造成严重的后果。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524000" y="2290047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/>
            <a:r>
              <a:rPr lang="zh-CN" altLang="en-US" sz="3200" dirty="0">
                <a:latin typeface="Times New Roman" pitchFamily="18" charset="0"/>
              </a:rPr>
              <a:t>第一课时 无处不在的广告</a:t>
            </a:r>
          </a:p>
          <a:p>
            <a:pPr algn="ctr" eaLnBrk="1" hangingPunct="1"/>
            <a:r>
              <a:rPr lang="zh-CN" altLang="en-US" sz="3200" dirty="0">
                <a:latin typeface="Times New Roman" pitchFamily="18" charset="0"/>
              </a:rPr>
              <a:t>         广告可信吗</a:t>
            </a:r>
            <a:endParaRPr lang="en-US" altLang="zh-CN" sz="3200" dirty="0">
              <a:latin typeface="Times New Roman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740023" y="1411550"/>
            <a:ext cx="18998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FFFFFF"/>
                </a:solidFill>
              </a:rPr>
              <a:t>https://www.ypppt.com/</a:t>
            </a:r>
            <a:endParaRPr lang="zh-CN" altLang="en-US" sz="12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5820336"/>
      </p:ext>
    </p:extLst>
  </p:cSld>
  <p:clrMapOvr>
    <a:masterClrMapping/>
  </p:clrMapOvr>
  <p:transition spd="med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标题 1"/>
          <p:cNvSpPr>
            <a:spLocks noGrp="1" noChangeArrowheads="1"/>
          </p:cNvSpPr>
          <p:nvPr>
            <p:ph type="title"/>
          </p:nvPr>
        </p:nvSpPr>
        <p:spPr>
          <a:xfrm>
            <a:off x="1634880" y="236540"/>
            <a:ext cx="8928000" cy="485775"/>
          </a:xfrm>
          <a:ln>
            <a:miter lim="800000"/>
            <a:headEnd/>
            <a:tailEnd/>
          </a:ln>
        </p:spPr>
        <p:txBody>
          <a:bodyPr rtlCol="0" anchor="t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zh-CN" altLang="en-US" smtClean="0">
                <a:latin typeface="楷体" pitchFamily="49" charset="-122"/>
                <a:ea typeface="楷体" pitchFamily="49" charset="-122"/>
              </a:rPr>
              <a:t>探究新知</a:t>
            </a:r>
          </a:p>
        </p:txBody>
      </p:sp>
      <p:sp>
        <p:nvSpPr>
          <p:cNvPr id="21507" name="内容占位符 2"/>
          <p:cNvSpPr txBox="1">
            <a:spLocks noChangeArrowheads="1"/>
          </p:cNvSpPr>
          <p:nvPr/>
        </p:nvSpPr>
        <p:spPr bwMode="auto">
          <a:xfrm>
            <a:off x="2503200" y="2020888"/>
            <a:ext cx="7863840" cy="79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720725" defTabSz="9636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636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636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636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636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hangingPunct="1"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2400" dirty="0">
                <a:latin typeface="Times New Roman" pitchFamily="18" charset="0"/>
                <a:ea typeface="楷体" pitchFamily="49" charset="-122"/>
              </a:rPr>
              <a:t>广告里说，学习不好是由于记忆力不好，所以要使用增加记忆力的某某学习枕。你认为呢？</a:t>
            </a:r>
          </a:p>
        </p:txBody>
      </p:sp>
      <p:sp>
        <p:nvSpPr>
          <p:cNvPr id="21508" name="文本框 1"/>
          <p:cNvSpPr txBox="1">
            <a:spLocks noChangeArrowheads="1"/>
          </p:cNvSpPr>
          <p:nvPr/>
        </p:nvSpPr>
        <p:spPr bwMode="auto">
          <a:xfrm>
            <a:off x="2503201" y="1466850"/>
            <a:ext cx="1338828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3000" dirty="0">
                <a:latin typeface="Times New Roman" pitchFamily="18" charset="0"/>
              </a:rPr>
              <a:t>小讨论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标题 1"/>
          <p:cNvSpPr>
            <a:spLocks noGrp="1" noChangeArrowheads="1"/>
          </p:cNvSpPr>
          <p:nvPr>
            <p:ph type="title"/>
          </p:nvPr>
        </p:nvSpPr>
        <p:spPr>
          <a:xfrm>
            <a:off x="1634880" y="236540"/>
            <a:ext cx="8928000" cy="485775"/>
          </a:xfrm>
          <a:ln>
            <a:miter lim="800000"/>
            <a:headEnd/>
            <a:tailEnd/>
          </a:ln>
        </p:spPr>
        <p:txBody>
          <a:bodyPr rtlCol="0" anchor="t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zh-CN" altLang="en-US" smtClean="0">
                <a:latin typeface="楷体" pitchFamily="49" charset="-122"/>
                <a:ea typeface="楷体" pitchFamily="49" charset="-122"/>
              </a:rPr>
              <a:t>探究新知</a:t>
            </a:r>
          </a:p>
        </p:txBody>
      </p:sp>
      <p:pic>
        <p:nvPicPr>
          <p:cNvPr id="22531" name="图片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24320" y="2417765"/>
            <a:ext cx="2949120" cy="3513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圆角矩形标注 6"/>
          <p:cNvSpPr/>
          <p:nvPr/>
        </p:nvSpPr>
        <p:spPr bwMode="auto">
          <a:xfrm>
            <a:off x="2123040" y="1181100"/>
            <a:ext cx="3071520" cy="1422400"/>
          </a:xfrm>
          <a:prstGeom prst="wedgeRoundRectCallout">
            <a:avLst>
              <a:gd name="adj1" fmla="val 51678"/>
              <a:gd name="adj2" fmla="val 62484"/>
              <a:gd name="adj3" fmla="val 16667"/>
            </a:avLst>
          </a:prstGeom>
          <a:ln>
            <a:solidFill>
              <a:srgbClr val="3F324E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indent="504190" algn="just" eaLnBrk="0" hangingPunct="0">
              <a:lnSpc>
                <a:spcPct val="150000"/>
              </a:lnSpc>
              <a:defRPr/>
            </a:pPr>
            <a:r>
              <a:rPr lang="zh-CN" altLang="en-US" sz="2000" dirty="0">
                <a:solidFill>
                  <a:schemeClr val="accent6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广告中大明星都说了，能不让人相信吗？</a:t>
            </a:r>
          </a:p>
        </p:txBody>
      </p:sp>
      <p:sp>
        <p:nvSpPr>
          <p:cNvPr id="8" name="圆角矩形标注 7"/>
          <p:cNvSpPr/>
          <p:nvPr/>
        </p:nvSpPr>
        <p:spPr bwMode="auto">
          <a:xfrm>
            <a:off x="7003200" y="1089025"/>
            <a:ext cx="2972160" cy="1422400"/>
          </a:xfrm>
          <a:prstGeom prst="wedgeRoundRectCallout">
            <a:avLst>
              <a:gd name="adj1" fmla="val -28555"/>
              <a:gd name="adj2" fmla="val 77663"/>
              <a:gd name="adj3" fmla="val 16667"/>
            </a:avLst>
          </a:prstGeom>
          <a:ln>
            <a:solidFill>
              <a:srgbClr val="3F324E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indent="504190" algn="just" eaLnBrk="0" hangingPunct="0">
              <a:lnSpc>
                <a:spcPct val="150000"/>
              </a:lnSpc>
              <a:defRPr/>
            </a:pPr>
            <a:r>
              <a:rPr lang="zh-CN" altLang="en-US" sz="2000" dirty="0">
                <a:solidFill>
                  <a:schemeClr val="accent6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班里某某同学买了后说记忆力是比原来好些，所以我相信啊！</a:t>
            </a:r>
          </a:p>
        </p:txBody>
      </p:sp>
      <p:sp>
        <p:nvSpPr>
          <p:cNvPr id="9" name="圆角矩形标注 8"/>
          <p:cNvSpPr/>
          <p:nvPr/>
        </p:nvSpPr>
        <p:spPr bwMode="auto">
          <a:xfrm>
            <a:off x="1846560" y="3556002"/>
            <a:ext cx="2777760" cy="1706563"/>
          </a:xfrm>
          <a:prstGeom prst="wedgeRoundRectCallout">
            <a:avLst>
              <a:gd name="adj1" fmla="val 59818"/>
              <a:gd name="adj2" fmla="val -31266"/>
              <a:gd name="adj3" fmla="val 16667"/>
            </a:avLst>
          </a:prstGeom>
          <a:ln>
            <a:solidFill>
              <a:srgbClr val="3F324E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indent="504190" algn="just" eaLnBrk="0" hangingPunct="0">
              <a:lnSpc>
                <a:spcPct val="150000"/>
              </a:lnSpc>
              <a:defRPr/>
            </a:pPr>
            <a:r>
              <a:rPr lang="zh-CN" altLang="en-US" sz="2000" dirty="0">
                <a:solidFill>
                  <a:schemeClr val="accent6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骗人的，我才不相信，广告夸大其词，提高学习成绩要靠努力啊！</a:t>
            </a:r>
          </a:p>
        </p:txBody>
      </p:sp>
      <p:sp>
        <p:nvSpPr>
          <p:cNvPr id="10" name="圆角矩形标注 9"/>
          <p:cNvSpPr/>
          <p:nvPr/>
        </p:nvSpPr>
        <p:spPr bwMode="auto">
          <a:xfrm>
            <a:off x="7798080" y="3840163"/>
            <a:ext cx="2423520" cy="1422400"/>
          </a:xfrm>
          <a:prstGeom prst="wedgeRoundRectCallout">
            <a:avLst>
              <a:gd name="adj1" fmla="val -63826"/>
              <a:gd name="adj2" fmla="val -33051"/>
              <a:gd name="adj3" fmla="val 16667"/>
            </a:avLst>
          </a:prstGeom>
          <a:ln>
            <a:solidFill>
              <a:srgbClr val="3F324E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indent="504190" algn="just" eaLnBrk="0" hangingPunct="0">
              <a:lnSpc>
                <a:spcPct val="150000"/>
              </a:lnSpc>
              <a:defRPr/>
            </a:pPr>
            <a:r>
              <a:rPr lang="zh-CN" altLang="en-US" sz="2000" dirty="0">
                <a:solidFill>
                  <a:schemeClr val="accent6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我想让爸爸妈妈买来试一试，看实际效果再说！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标题 1"/>
          <p:cNvSpPr>
            <a:spLocks noGrp="1" noChangeArrowheads="1"/>
          </p:cNvSpPr>
          <p:nvPr>
            <p:ph type="title"/>
          </p:nvPr>
        </p:nvSpPr>
        <p:spPr>
          <a:xfrm>
            <a:off x="1634880" y="236540"/>
            <a:ext cx="8928000" cy="485775"/>
          </a:xfrm>
          <a:ln>
            <a:miter lim="800000"/>
            <a:headEnd/>
            <a:tailEnd/>
          </a:ln>
        </p:spPr>
        <p:txBody>
          <a:bodyPr rtlCol="0" anchor="t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zh-CN" altLang="en-US" smtClean="0">
                <a:latin typeface="楷体" pitchFamily="49" charset="-122"/>
                <a:ea typeface="楷体" pitchFamily="49" charset="-122"/>
              </a:rPr>
              <a:t>探究新知</a:t>
            </a:r>
          </a:p>
        </p:txBody>
      </p:sp>
      <p:pic>
        <p:nvPicPr>
          <p:cNvPr id="23555" name="图片 7" descr="道德与法治三上正文（送审版）-3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54081" y="1143002"/>
            <a:ext cx="1435680" cy="284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圆角矩形标注 7"/>
          <p:cNvSpPr/>
          <p:nvPr/>
        </p:nvSpPr>
        <p:spPr bwMode="auto">
          <a:xfrm>
            <a:off x="4323360" y="1076327"/>
            <a:ext cx="3363840" cy="1400175"/>
          </a:xfrm>
          <a:prstGeom prst="wedgeRoundRectCallout">
            <a:avLst>
              <a:gd name="adj1" fmla="val -63986"/>
              <a:gd name="adj2" fmla="val 22681"/>
              <a:gd name="adj3" fmla="val 16667"/>
            </a:avLst>
          </a:prstGeom>
          <a:ln>
            <a:solidFill>
              <a:srgbClr val="3F324E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indent="647700" algn="just" eaLnBrk="0" hangingPunct="0">
              <a:lnSpc>
                <a:spcPct val="150000"/>
              </a:lnSpc>
              <a:defRPr/>
            </a:pPr>
            <a:r>
              <a:rPr lang="zh-CN" altLang="en-US" sz="2400" dirty="0">
                <a:solidFill>
                  <a:srgbClr val="3F324E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你还听过哪些虚假广告？</a:t>
            </a:r>
          </a:p>
        </p:txBody>
      </p:sp>
      <p:sp>
        <p:nvSpPr>
          <p:cNvPr id="2" name="矩形 1"/>
          <p:cNvSpPr/>
          <p:nvPr/>
        </p:nvSpPr>
        <p:spPr>
          <a:xfrm>
            <a:off x="3689760" y="2667000"/>
            <a:ext cx="6485760" cy="39751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zh-CN" altLang="en-US" sz="24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案例一</a:t>
            </a:r>
          </a:p>
          <a:p>
            <a:pPr algn="just" eaLnBrk="0" hangingPunct="0">
              <a:lnSpc>
                <a:spcPct val="150000"/>
              </a:lnSpc>
              <a:defRPr/>
            </a:pPr>
            <a:r>
              <a:rPr lang="zh-CN" altLang="en-US" sz="24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某学习机广告被工商部门认定为典型的虚假广告。这则电视广告中含有“门门高分上名校”“内容好，成绩当然好”等不科学的保证。此外，广告中关于“某学生使用产品后成为学习状元”的内容，其真实性无法证实，构成虚假宣传，被处罚款五万多元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标题 1"/>
          <p:cNvSpPr>
            <a:spLocks noGrp="1" noChangeArrowheads="1"/>
          </p:cNvSpPr>
          <p:nvPr>
            <p:ph type="title"/>
          </p:nvPr>
        </p:nvSpPr>
        <p:spPr>
          <a:xfrm>
            <a:off x="1634880" y="236540"/>
            <a:ext cx="8928000" cy="485775"/>
          </a:xfrm>
          <a:ln>
            <a:miter lim="800000"/>
            <a:headEnd/>
            <a:tailEnd/>
          </a:ln>
        </p:spPr>
        <p:txBody>
          <a:bodyPr rtlCol="0" anchor="t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zh-CN" altLang="en-US" smtClean="0">
                <a:latin typeface="楷体" pitchFamily="49" charset="-122"/>
                <a:ea typeface="楷体" pitchFamily="49" charset="-122"/>
              </a:rPr>
              <a:t>探究新知</a:t>
            </a:r>
          </a:p>
        </p:txBody>
      </p:sp>
      <p:sp>
        <p:nvSpPr>
          <p:cNvPr id="6" name="矩形 5"/>
          <p:cNvSpPr/>
          <p:nvPr/>
        </p:nvSpPr>
        <p:spPr>
          <a:xfrm>
            <a:off x="2856000" y="1587500"/>
            <a:ext cx="6485760" cy="39751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zh-CN" altLang="en-US" sz="24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案例二</a:t>
            </a:r>
          </a:p>
          <a:p>
            <a:pPr algn="just" eaLnBrk="0" hangingPunct="0">
              <a:lnSpc>
                <a:spcPct val="150000"/>
              </a:lnSpc>
              <a:defRPr/>
            </a:pPr>
            <a:r>
              <a:rPr lang="zh-CN" altLang="en-US" sz="24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因虚假广告罪，被告人张某和李某被判刑。</a:t>
            </a:r>
            <a:endParaRPr lang="en-US" altLang="zh-CN" sz="24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just" eaLnBrk="0" hangingPunct="0">
              <a:lnSpc>
                <a:spcPct val="150000"/>
              </a:lnSpc>
              <a:defRPr/>
            </a:pPr>
            <a:r>
              <a:rPr lang="en-US" altLang="zh-CN" sz="24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4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两人没有行医资格，却常年在医疗行业活动，编造出能根治某种疾病的“神话”，并大做虚假广告。不少患者受广告蒙蔽接受治疗，不仅病情没有好转，反而出现新问题，饱受痛苦。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标题 1"/>
          <p:cNvSpPr>
            <a:spLocks noGrp="1" noChangeArrowheads="1"/>
          </p:cNvSpPr>
          <p:nvPr>
            <p:ph type="title"/>
          </p:nvPr>
        </p:nvSpPr>
        <p:spPr>
          <a:xfrm>
            <a:off x="1634880" y="236540"/>
            <a:ext cx="8928000" cy="485775"/>
          </a:xfrm>
          <a:ln>
            <a:miter lim="800000"/>
            <a:headEnd/>
            <a:tailEnd/>
          </a:ln>
        </p:spPr>
        <p:txBody>
          <a:bodyPr rtlCol="0" anchor="t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zh-CN" altLang="en-US" smtClean="0">
                <a:latin typeface="楷体" pitchFamily="49" charset="-122"/>
                <a:ea typeface="楷体" pitchFamily="49" charset="-122"/>
              </a:rPr>
              <a:t>探究新知</a:t>
            </a:r>
          </a:p>
        </p:txBody>
      </p:sp>
      <p:sp>
        <p:nvSpPr>
          <p:cNvPr id="7" name="矩形 6"/>
          <p:cNvSpPr/>
          <p:nvPr/>
        </p:nvSpPr>
        <p:spPr>
          <a:xfrm>
            <a:off x="1757083" y="1581150"/>
            <a:ext cx="5244353" cy="39751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eaLnBrk="0" hangingPunct="0">
              <a:lnSpc>
                <a:spcPct val="150000"/>
              </a:lnSpc>
              <a:defRPr/>
            </a:pPr>
            <a:r>
              <a:rPr lang="zh-CN" altLang="en-US" sz="24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对消费者：</a:t>
            </a:r>
            <a:endParaRPr lang="en-US" altLang="zh-CN" sz="24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just" eaLnBrk="0" hangingPunct="0">
              <a:lnSpc>
                <a:spcPct val="150000"/>
              </a:lnSpc>
              <a:defRPr/>
            </a:pPr>
            <a:r>
              <a:rPr lang="en-US" altLang="zh-CN" sz="24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1. </a:t>
            </a:r>
            <a:r>
              <a:rPr lang="zh-CN" altLang="en-US" sz="24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误导消费者，造成不必要的损失。</a:t>
            </a:r>
            <a:endParaRPr lang="en-US" altLang="zh-CN" sz="24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just" eaLnBrk="0" hangingPunct="0">
              <a:lnSpc>
                <a:spcPct val="150000"/>
              </a:lnSpc>
              <a:defRPr/>
            </a:pPr>
            <a:r>
              <a:rPr lang="en-US" altLang="zh-CN" sz="24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2. ____________________________</a:t>
            </a:r>
            <a:r>
              <a:rPr lang="zh-CN" altLang="en-US" sz="24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24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just" eaLnBrk="0" hangingPunct="0">
              <a:lnSpc>
                <a:spcPct val="150000"/>
              </a:lnSpc>
              <a:defRPr/>
            </a:pPr>
            <a:endParaRPr lang="en-US" altLang="zh-CN" sz="24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just" eaLnBrk="0" hangingPunct="0">
              <a:lnSpc>
                <a:spcPct val="150000"/>
              </a:lnSpc>
              <a:defRPr/>
            </a:pPr>
            <a:r>
              <a:rPr lang="zh-CN" altLang="en-US" sz="24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对商家：</a:t>
            </a:r>
            <a:endParaRPr lang="en-US" altLang="zh-CN" sz="24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457200" indent="-457200" algn="just" eaLnBrk="0" hangingPunct="0">
              <a:lnSpc>
                <a:spcPct val="150000"/>
              </a:lnSpc>
              <a:buFontTx/>
              <a:buAutoNum type="arabicPeriod"/>
              <a:defRPr/>
            </a:pPr>
            <a:r>
              <a:rPr lang="zh-CN" altLang="en-US" sz="24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破坏了自身的良好形象。</a:t>
            </a:r>
            <a:endParaRPr lang="en-US" altLang="zh-CN" sz="24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457200" indent="-457200" algn="just" eaLnBrk="0" hangingPunct="0">
              <a:lnSpc>
                <a:spcPct val="150000"/>
              </a:lnSpc>
              <a:buFontTx/>
              <a:buAutoNum type="arabicPeriod"/>
              <a:defRPr/>
            </a:pPr>
            <a:r>
              <a:rPr lang="en-US" altLang="zh-CN" sz="24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____________________________</a:t>
            </a:r>
            <a:r>
              <a:rPr lang="zh-CN" altLang="en-US" sz="24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pic>
        <p:nvPicPr>
          <p:cNvPr id="25604" name="图片 4" descr="道德与法治三上正文（送审版）-2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10880" y="3568700"/>
            <a:ext cx="1448640" cy="328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圆角矩形标注 8"/>
          <p:cNvSpPr/>
          <p:nvPr/>
        </p:nvSpPr>
        <p:spPr>
          <a:xfrm>
            <a:off x="7157280" y="1581152"/>
            <a:ext cx="3248640" cy="1895475"/>
          </a:xfrm>
          <a:prstGeom prst="wedgeRoundRectCallout">
            <a:avLst>
              <a:gd name="adj1" fmla="val -8223"/>
              <a:gd name="adj2" fmla="val 70853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indent="627380" eaLnBrk="0" hangingPunct="0">
              <a:defRPr/>
            </a:pP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虚假广告有哪些危害呢？你能从这些案例中总结一下吗？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标题 1"/>
          <p:cNvSpPr>
            <a:spLocks noGrp="1" noChangeArrowheads="1"/>
          </p:cNvSpPr>
          <p:nvPr>
            <p:ph type="title"/>
          </p:nvPr>
        </p:nvSpPr>
        <p:spPr>
          <a:xfrm>
            <a:off x="1634880" y="236540"/>
            <a:ext cx="8928000" cy="485775"/>
          </a:xfrm>
          <a:ln>
            <a:miter lim="800000"/>
            <a:headEnd/>
            <a:tailEnd/>
          </a:ln>
        </p:spPr>
        <p:txBody>
          <a:bodyPr rtlCol="0" anchor="t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zh-CN" altLang="en-US" smtClean="0">
                <a:latin typeface="楷体" pitchFamily="49" charset="-122"/>
                <a:ea typeface="楷体" pitchFamily="49" charset="-122"/>
              </a:rPr>
              <a:t>探究新知</a:t>
            </a:r>
          </a:p>
        </p:txBody>
      </p:sp>
      <p:sp>
        <p:nvSpPr>
          <p:cNvPr id="26627" name="文本框 8"/>
          <p:cNvSpPr txBox="1">
            <a:spLocks noChangeArrowheads="1"/>
          </p:cNvSpPr>
          <p:nvPr/>
        </p:nvSpPr>
        <p:spPr bwMode="auto">
          <a:xfrm>
            <a:off x="2362080" y="2879725"/>
            <a:ext cx="7473600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623888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400" dirty="0">
                <a:latin typeface="楷体" pitchFamily="49" charset="-122"/>
                <a:ea typeface="楷体" pitchFamily="49" charset="-122"/>
              </a:rPr>
              <a:t> 广告不得含有虚假或者引人误解的内容，不得欺骗、误导消费者。广告主应当对广告内容的真实性负责。</a:t>
            </a:r>
          </a:p>
          <a:p>
            <a:pPr algn="r">
              <a:lnSpc>
                <a:spcPct val="150000"/>
              </a:lnSpc>
            </a:pPr>
            <a:r>
              <a:rPr lang="en-US" altLang="zh-CN" sz="2400" dirty="0">
                <a:latin typeface="楷体" pitchFamily="49" charset="-122"/>
                <a:ea typeface="楷体" pitchFamily="49" charset="-122"/>
              </a:rPr>
              <a:t>——《</a:t>
            </a:r>
            <a:r>
              <a:rPr lang="zh-CN" altLang="en-US" sz="2400" dirty="0">
                <a:latin typeface="楷体" pitchFamily="49" charset="-122"/>
                <a:ea typeface="楷体" pitchFamily="49" charset="-122"/>
              </a:rPr>
              <a:t>中华人民共和国广告法</a:t>
            </a:r>
            <a:r>
              <a:rPr lang="en-US" altLang="zh-CN" sz="2400" dirty="0">
                <a:latin typeface="楷体" pitchFamily="49" charset="-122"/>
                <a:ea typeface="楷体" pitchFamily="49" charset="-122"/>
              </a:rPr>
              <a:t>》</a:t>
            </a:r>
            <a:r>
              <a:rPr lang="zh-CN" altLang="en-US" sz="2400" dirty="0">
                <a:latin typeface="楷体" pitchFamily="49" charset="-122"/>
                <a:ea typeface="楷体" pitchFamily="49" charset="-122"/>
              </a:rPr>
              <a:t>第四条。</a:t>
            </a:r>
          </a:p>
        </p:txBody>
      </p:sp>
      <p:grpSp>
        <p:nvGrpSpPr>
          <p:cNvPr id="26628" name="组合 1"/>
          <p:cNvGrpSpPr>
            <a:grpSpLocks/>
          </p:cNvGrpSpPr>
          <p:nvPr/>
        </p:nvGrpSpPr>
        <p:grpSpPr bwMode="auto">
          <a:xfrm>
            <a:off x="2362081" y="2219325"/>
            <a:ext cx="1719996" cy="660400"/>
            <a:chOff x="923925" y="2219325"/>
            <a:chExt cx="1896177" cy="660400"/>
          </a:xfrm>
        </p:grpSpPr>
        <p:pic>
          <p:nvPicPr>
            <p:cNvPr id="26629" name="图片 4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3925" y="2219325"/>
              <a:ext cx="700088" cy="660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630" name="文本框 5"/>
            <p:cNvSpPr txBox="1">
              <a:spLocks noChangeArrowheads="1"/>
            </p:cNvSpPr>
            <p:nvPr/>
          </p:nvSpPr>
          <p:spPr bwMode="auto">
            <a:xfrm>
              <a:off x="1598613" y="2319338"/>
              <a:ext cx="1221489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2400" dirty="0">
                  <a:solidFill>
                    <a:srgbClr val="657FA0"/>
                  </a:solidFill>
                  <a:latin typeface="黑体" pitchFamily="49" charset="-122"/>
                  <a:ea typeface="黑体" pitchFamily="49" charset="-122"/>
                </a:rPr>
                <a:t>知识窗</a:t>
              </a:r>
            </a:p>
          </p:txBody>
        </p:sp>
      </p:grp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标题 1"/>
          <p:cNvSpPr>
            <a:spLocks noGrp="1" noChangeArrowheads="1"/>
          </p:cNvSpPr>
          <p:nvPr>
            <p:ph type="title"/>
          </p:nvPr>
        </p:nvSpPr>
        <p:spPr>
          <a:xfrm>
            <a:off x="1634880" y="236540"/>
            <a:ext cx="8928000" cy="485775"/>
          </a:xfrm>
          <a:ln>
            <a:miter lim="800000"/>
            <a:headEnd/>
            <a:tailEnd/>
          </a:ln>
        </p:spPr>
        <p:txBody>
          <a:bodyPr rtlCol="0" anchor="t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zh-CN" altLang="en-US" smtClean="0">
                <a:latin typeface="楷体" pitchFamily="49" charset="-122"/>
                <a:ea typeface="楷体" pitchFamily="49" charset="-122"/>
              </a:rPr>
              <a:t>探究新知</a:t>
            </a:r>
          </a:p>
        </p:txBody>
      </p:sp>
      <p:sp>
        <p:nvSpPr>
          <p:cNvPr id="5" name="内容占位符 2"/>
          <p:cNvSpPr txBox="1"/>
          <p:nvPr/>
        </p:nvSpPr>
        <p:spPr bwMode="auto">
          <a:xfrm>
            <a:off x="1824961" y="1271588"/>
            <a:ext cx="8537760" cy="793750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indent="722630" defTabSz="96393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96393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96393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96393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96393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indent="897255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3000" kern="0" dirty="0">
                <a:latin typeface="Calibri" panose="020F0502020204030204" charset="0"/>
                <a:ea typeface="楷体" panose="02010609060101010101" pitchFamily="49" charset="-122"/>
                <a:cs typeface="Calibri" panose="020F0502020204030204" charset="0"/>
              </a:rPr>
              <a:t> 面对广告，我们要学会识别，不被广告牵着走。要摆脱广告的控制，需要了解广告的“秘密招数”。</a:t>
            </a:r>
          </a:p>
          <a:p>
            <a:pPr indent="897255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3000" kern="0" dirty="0">
                <a:latin typeface="Calibri" panose="020F0502020204030204" charset="0"/>
                <a:ea typeface="楷体" panose="02010609060101010101" pitchFamily="49" charset="-122"/>
                <a:cs typeface="Calibri" panose="020F0502020204030204" charset="0"/>
              </a:rPr>
              <a:t>    </a:t>
            </a:r>
          </a:p>
        </p:txBody>
      </p:sp>
      <p:sp>
        <p:nvSpPr>
          <p:cNvPr id="27652" name="矩形 1"/>
          <p:cNvSpPr>
            <a:spLocks noChangeArrowheads="1"/>
          </p:cNvSpPr>
          <p:nvPr/>
        </p:nvSpPr>
        <p:spPr bwMode="auto">
          <a:xfrm>
            <a:off x="6420000" y="5189538"/>
            <a:ext cx="3407040" cy="123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名人代言</a:t>
            </a:r>
          </a:p>
          <a:p>
            <a:pPr eaLnBrk="0" hangingPunct="0"/>
            <a:r>
              <a:rPr lang="zh-CN" altLang="en-US" dirty="0"/>
              <a:t>       </a:t>
            </a:r>
            <a:r>
              <a:rPr lang="zh-CN" altLang="en-US" dirty="0">
                <a:latin typeface="楷体" pitchFamily="49" charset="-122"/>
                <a:ea typeface="楷体" pitchFamily="49" charset="-122"/>
              </a:rPr>
              <a:t>名人代言也是广告常用的招数之一，目的是想借助名人的超高人气增加商品的吸引力。</a:t>
            </a:r>
          </a:p>
        </p:txBody>
      </p:sp>
      <p:pic>
        <p:nvPicPr>
          <p:cNvPr id="27653" name="图片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52320" y="2778127"/>
            <a:ext cx="3068640" cy="236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4" name="图片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04960" y="2778127"/>
            <a:ext cx="2988000" cy="231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5" name="矩形 5"/>
          <p:cNvSpPr>
            <a:spLocks noChangeArrowheads="1"/>
          </p:cNvSpPr>
          <p:nvPr/>
        </p:nvSpPr>
        <p:spPr bwMode="auto">
          <a:xfrm>
            <a:off x="2583840" y="5343525"/>
            <a:ext cx="3409920" cy="123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简单重复</a:t>
            </a:r>
          </a:p>
          <a:p>
            <a:pPr eaLnBrk="0" hangingPunct="0"/>
            <a:r>
              <a:rPr lang="zh-CN" altLang="en-US" dirty="0">
                <a:latin typeface="楷体" pitchFamily="49" charset="-122"/>
                <a:ea typeface="楷体" pitchFamily="49" charset="-122"/>
              </a:rPr>
              <a:t>    广告常用的招数就是不断地简单重复，目的是想加深你对商品的印象。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标题 1"/>
          <p:cNvSpPr>
            <a:spLocks noGrp="1" noChangeArrowheads="1"/>
          </p:cNvSpPr>
          <p:nvPr>
            <p:ph type="title"/>
          </p:nvPr>
        </p:nvSpPr>
        <p:spPr>
          <a:xfrm>
            <a:off x="1634880" y="236540"/>
            <a:ext cx="8928000" cy="485775"/>
          </a:xfrm>
          <a:ln>
            <a:miter lim="800000"/>
            <a:headEnd/>
            <a:tailEnd/>
          </a:ln>
        </p:spPr>
        <p:txBody>
          <a:bodyPr rtlCol="0" anchor="t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zh-CN" altLang="en-US" smtClean="0">
                <a:latin typeface="楷体" pitchFamily="49" charset="-122"/>
                <a:ea typeface="楷体" pitchFamily="49" charset="-122"/>
              </a:rPr>
              <a:t>探究新知</a:t>
            </a:r>
          </a:p>
        </p:txBody>
      </p:sp>
      <p:pic>
        <p:nvPicPr>
          <p:cNvPr id="28675" name="图片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39200" y="1273175"/>
            <a:ext cx="3219840" cy="250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6" name="图片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60321" y="1273175"/>
            <a:ext cx="3235680" cy="250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7" name="矩形 3"/>
          <p:cNvSpPr>
            <a:spLocks noChangeArrowheads="1"/>
          </p:cNvSpPr>
          <p:nvPr/>
        </p:nvSpPr>
        <p:spPr bwMode="auto">
          <a:xfrm>
            <a:off x="6132000" y="3814763"/>
            <a:ext cx="3893760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利用从众心理</a:t>
            </a:r>
          </a:p>
          <a:p>
            <a:pPr algn="just" eaLnBrk="0" hangingPunct="0"/>
            <a:r>
              <a:rPr lang="zh-CN" altLang="en-US" sz="2000">
                <a:latin typeface="楷体" pitchFamily="49" charset="-122"/>
                <a:ea typeface="楷体" pitchFamily="49" charset="-122"/>
              </a:rPr>
              <a:t>    利用从众心理也很容易激发人们的购买欲望。比如广告常常告诉你，多数人都买了，如果你不买，你就要落伍了。</a:t>
            </a:r>
          </a:p>
        </p:txBody>
      </p:sp>
      <p:sp>
        <p:nvSpPr>
          <p:cNvPr id="28678" name="矩形 7"/>
          <p:cNvSpPr>
            <a:spLocks noChangeArrowheads="1"/>
          </p:cNvSpPr>
          <p:nvPr/>
        </p:nvSpPr>
        <p:spPr bwMode="auto">
          <a:xfrm>
            <a:off x="2444160" y="3814763"/>
            <a:ext cx="3409920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利用贪便宜心理</a:t>
            </a:r>
          </a:p>
          <a:p>
            <a:pPr algn="just" eaLnBrk="0" hangingPunct="0"/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2000">
                <a:latin typeface="楷体" pitchFamily="49" charset="-122"/>
                <a:ea typeface="楷体" pitchFamily="49" charset="-122"/>
              </a:rPr>
              <a:t>利用贪便宜心理是一个非常有效的广告招数，这样的广告常常打着“打折”“买一送一”“清仓大甩卖”的旗号。</a:t>
            </a:r>
          </a:p>
        </p:txBody>
      </p:sp>
      <p:grpSp>
        <p:nvGrpSpPr>
          <p:cNvPr id="2" name="组合 8"/>
          <p:cNvGrpSpPr>
            <a:grpSpLocks/>
          </p:cNvGrpSpPr>
          <p:nvPr/>
        </p:nvGrpSpPr>
        <p:grpSpPr bwMode="auto">
          <a:xfrm>
            <a:off x="5723040" y="4876802"/>
            <a:ext cx="4697280" cy="1990725"/>
            <a:chOff x="4629300" y="4876800"/>
            <a:chExt cx="5178852" cy="1990327"/>
          </a:xfrm>
        </p:grpSpPr>
        <p:pic>
          <p:nvPicPr>
            <p:cNvPr id="28680" name="图片 4" descr="道德与法治三上正文（送审版）-21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8210700" y="5038327"/>
              <a:ext cx="1597452" cy="1828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圆角矩形标注 10"/>
            <p:cNvSpPr/>
            <p:nvPr/>
          </p:nvSpPr>
          <p:spPr>
            <a:xfrm>
              <a:off x="4629300" y="4876800"/>
              <a:ext cx="3581695" cy="1649083"/>
            </a:xfrm>
            <a:prstGeom prst="wedgeRoundRectCallout">
              <a:avLst>
                <a:gd name="adj1" fmla="val 64827"/>
                <a:gd name="adj2" fmla="val 24622"/>
                <a:gd name="adj3" fmla="val 16667"/>
              </a:avLst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indent="627380" eaLnBrk="0" hangingPunct="0">
                <a:defRPr/>
              </a:pPr>
              <a:r>
                <a:rPr lang="zh-CN" altLang="en-US" sz="2800" dirty="0">
                  <a:latin typeface="楷体" panose="02010609060101010101" pitchFamily="49" charset="-122"/>
                  <a:ea typeface="楷体" panose="02010609060101010101" pitchFamily="49" charset="-122"/>
                </a:rPr>
                <a:t>你能想出破解这些“秘密招数”的方法吗？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标题 1"/>
          <p:cNvSpPr>
            <a:spLocks noGrp="1" noChangeArrowheads="1"/>
          </p:cNvSpPr>
          <p:nvPr>
            <p:ph type="title"/>
          </p:nvPr>
        </p:nvSpPr>
        <p:spPr>
          <a:xfrm>
            <a:off x="1634880" y="236540"/>
            <a:ext cx="8928000" cy="485775"/>
          </a:xfrm>
        </p:spPr>
        <p:txBody>
          <a:bodyPr anchor="t"/>
          <a:lstStyle/>
          <a:p>
            <a:r>
              <a:rPr lang="zh-CN" altLang="en-US" smtClean="0">
                <a:latin typeface="楷体" pitchFamily="49" charset="-122"/>
                <a:ea typeface="楷体" pitchFamily="49" charset="-122"/>
              </a:rPr>
              <a:t>探究新知</a:t>
            </a:r>
          </a:p>
        </p:txBody>
      </p:sp>
      <p:sp>
        <p:nvSpPr>
          <p:cNvPr id="4" name="内容占位符 2"/>
          <p:cNvSpPr txBox="1"/>
          <p:nvPr/>
        </p:nvSpPr>
        <p:spPr bwMode="auto">
          <a:xfrm>
            <a:off x="1824961" y="1271588"/>
            <a:ext cx="8537760" cy="793750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indent="722630" defTabSz="96393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96393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96393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96393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96393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indent="897255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3000" kern="0" dirty="0">
                <a:latin typeface="Calibri" panose="020F0502020204030204" charset="0"/>
                <a:ea typeface="楷体" panose="02010609060101010101" pitchFamily="49" charset="-122"/>
                <a:cs typeface="Calibri" panose="020F0502020204030204" charset="0"/>
              </a:rPr>
              <a:t> 面对广告的猛烈攻势，我们要善于识别广告，做聪明的消费者。</a:t>
            </a:r>
          </a:p>
          <a:p>
            <a:pPr indent="897255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3000" kern="0" dirty="0">
                <a:latin typeface="Calibri" panose="020F0502020204030204" charset="0"/>
                <a:ea typeface="楷体" panose="02010609060101010101" pitchFamily="49" charset="-122"/>
                <a:cs typeface="Calibri" panose="020F0502020204030204" charset="0"/>
              </a:rPr>
              <a:t>    </a:t>
            </a:r>
          </a:p>
        </p:txBody>
      </p:sp>
      <p:sp>
        <p:nvSpPr>
          <p:cNvPr id="2" name="矩形 1"/>
          <p:cNvSpPr/>
          <p:nvPr/>
        </p:nvSpPr>
        <p:spPr>
          <a:xfrm>
            <a:off x="2034988" y="2979740"/>
            <a:ext cx="8256494" cy="350865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 eaLnBrk="0" hangingPunct="0">
              <a:lnSpc>
                <a:spcPct val="150000"/>
              </a:lnSpc>
              <a:defRPr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“彩色蘑菇”的诱惑</a:t>
            </a:r>
          </a:p>
          <a:p>
            <a:pPr eaLnBrk="0" hangingPunct="0">
              <a:lnSpc>
                <a:spcPct val="150000"/>
              </a:lnSpc>
              <a:defRPr/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    现在，不少电视台开设了少儿频道。在这些频道中除了播放动画片以外，还播放各种儿童产品的电视广告，例如玩具、零食、光碟等这些针对儿童的广告光鲜亮丽，就像彩色蘑菇一样引人注目。不少孩子抵御不了这类广告的诱惑，要求父母为自己买广告产品，甚至自己打电话购买。</a:t>
            </a:r>
          </a:p>
        </p:txBody>
      </p:sp>
      <p:pic>
        <p:nvPicPr>
          <p:cNvPr id="29701" name="图片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2080" y="2219325"/>
            <a:ext cx="635040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2" name="文本框 7"/>
          <p:cNvSpPr txBox="1">
            <a:spLocks noChangeArrowheads="1"/>
          </p:cNvSpPr>
          <p:nvPr/>
        </p:nvSpPr>
        <p:spPr bwMode="auto">
          <a:xfrm>
            <a:off x="2974081" y="2319340"/>
            <a:ext cx="110799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2400">
                <a:solidFill>
                  <a:srgbClr val="657FA0"/>
                </a:solidFill>
                <a:latin typeface="黑体" pitchFamily="49" charset="-122"/>
                <a:ea typeface="黑体" pitchFamily="49" charset="-122"/>
              </a:rPr>
              <a:t>知识窗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标题 1"/>
          <p:cNvSpPr>
            <a:spLocks noGrp="1" noChangeArrowheads="1"/>
          </p:cNvSpPr>
          <p:nvPr>
            <p:ph type="title"/>
          </p:nvPr>
        </p:nvSpPr>
        <p:spPr>
          <a:xfrm>
            <a:off x="1634880" y="236540"/>
            <a:ext cx="8928000" cy="485775"/>
          </a:xfrm>
        </p:spPr>
        <p:txBody>
          <a:bodyPr anchor="t"/>
          <a:lstStyle/>
          <a:p>
            <a:r>
              <a:rPr lang="zh-CN" altLang="en-US" smtClean="0">
                <a:latin typeface="楷体" pitchFamily="49" charset="-122"/>
                <a:ea typeface="楷体" pitchFamily="49" charset="-122"/>
              </a:rPr>
              <a:t>探究新知</a:t>
            </a:r>
          </a:p>
        </p:txBody>
      </p:sp>
      <p:sp>
        <p:nvSpPr>
          <p:cNvPr id="2" name="矩形 1"/>
          <p:cNvSpPr/>
          <p:nvPr/>
        </p:nvSpPr>
        <p:spPr>
          <a:xfrm>
            <a:off x="2193600" y="1503269"/>
            <a:ext cx="7810560" cy="397033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eaLnBrk="0" hangingPunct="0">
              <a:lnSpc>
                <a:spcPct val="150000"/>
              </a:lnSpc>
              <a:defRPr/>
            </a:pPr>
            <a:r>
              <a:rPr lang="zh-CN" altLang="en-US" sz="24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低龄儿童对电视节目抵抗能力比较弱，会轻易相信广告里所说的一切内容，进而纠缠父母购买。商家之所以如此看重面向儿童的广告宣传，目的在于从小就字牢抓住孩子的心。这不是一种满足孩子正常需求的行为，而是一种创造消费欲望的商业策略。</a:t>
            </a:r>
            <a:endParaRPr lang="en-US" altLang="zh-CN" sz="24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>
              <a:lnSpc>
                <a:spcPct val="150000"/>
              </a:lnSpc>
              <a:defRPr/>
            </a:pPr>
            <a:r>
              <a:rPr lang="zh-CN" altLang="en-US" sz="24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让我们拥有慧眼、聪耳，部位“彩色蘑菇”一样的商业广告所诱惑。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标题 1"/>
          <p:cNvSpPr>
            <a:spLocks noGrp="1" noChangeArrowheads="1"/>
          </p:cNvSpPr>
          <p:nvPr>
            <p:ph type="title"/>
          </p:nvPr>
        </p:nvSpPr>
        <p:spPr>
          <a:xfrm>
            <a:off x="1634880" y="236540"/>
            <a:ext cx="8928000" cy="485775"/>
          </a:xfrm>
          <a:ln>
            <a:miter lim="800000"/>
            <a:headEnd/>
            <a:tailEnd/>
          </a:ln>
        </p:spPr>
        <p:txBody>
          <a:bodyPr rtlCol="0" anchor="t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新知导入</a:t>
            </a:r>
          </a:p>
        </p:txBody>
      </p:sp>
      <p:sp>
        <p:nvSpPr>
          <p:cNvPr id="4099" name="内容占位符 2"/>
          <p:cNvSpPr txBox="1">
            <a:spLocks noChangeArrowheads="1"/>
          </p:cNvSpPr>
          <p:nvPr/>
        </p:nvSpPr>
        <p:spPr bwMode="auto">
          <a:xfrm>
            <a:off x="2065440" y="1988765"/>
            <a:ext cx="8297280" cy="79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804863" defTabSz="9636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636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636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636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636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hangingPunct="1"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2400" dirty="0">
                <a:latin typeface="Times New Roman" pitchFamily="18" charset="0"/>
                <a:ea typeface="楷体" pitchFamily="49" charset="-122"/>
              </a:rPr>
              <a:t>广告，顾名思义，就是广而告之，向社会广大公众告知某件事物。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6189599" y="2324100"/>
            <a:ext cx="4128777" cy="24257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31747" name="标题 1"/>
          <p:cNvSpPr>
            <a:spLocks noGrp="1" noChangeArrowheads="1"/>
          </p:cNvSpPr>
          <p:nvPr>
            <p:ph type="title"/>
          </p:nvPr>
        </p:nvSpPr>
        <p:spPr>
          <a:xfrm>
            <a:off x="1634880" y="236540"/>
            <a:ext cx="8928000" cy="485775"/>
          </a:xfrm>
        </p:spPr>
        <p:txBody>
          <a:bodyPr anchor="t"/>
          <a:lstStyle/>
          <a:p>
            <a:r>
              <a:rPr lang="zh-CN" altLang="en-US" smtClean="0">
                <a:latin typeface="楷体" pitchFamily="49" charset="-122"/>
                <a:ea typeface="楷体" pitchFamily="49" charset="-122"/>
              </a:rPr>
              <a:t>探究新知</a:t>
            </a:r>
          </a:p>
        </p:txBody>
      </p:sp>
      <p:sp>
        <p:nvSpPr>
          <p:cNvPr id="31748" name="矩形 1"/>
          <p:cNvSpPr>
            <a:spLocks noChangeArrowheads="1"/>
          </p:cNvSpPr>
          <p:nvPr/>
        </p:nvSpPr>
        <p:spPr bwMode="auto">
          <a:xfrm>
            <a:off x="6391200" y="2763839"/>
            <a:ext cx="3855459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0" hangingPunct="0"/>
            <a:r>
              <a:rPr lang="zh-CN" altLang="en-US" sz="2400" dirty="0">
                <a:latin typeface="楷体" pitchFamily="49" charset="-122"/>
                <a:ea typeface="楷体" pitchFamily="49" charset="-122"/>
              </a:rPr>
              <a:t>1．请父母帮助判断。</a:t>
            </a:r>
          </a:p>
          <a:p>
            <a:pPr eaLnBrk="0" hangingPunct="0"/>
            <a:r>
              <a:rPr lang="zh-CN" altLang="en-US" sz="2400" dirty="0">
                <a:latin typeface="楷体" pitchFamily="49" charset="-122"/>
                <a:ea typeface="楷体" pitchFamily="49" charset="-122"/>
              </a:rPr>
              <a:t>2．同类商品做比较。</a:t>
            </a:r>
          </a:p>
          <a:p>
            <a:pPr eaLnBrk="0" hangingPunct="0"/>
            <a:r>
              <a:rPr lang="zh-CN" altLang="en-US" sz="2400" dirty="0">
                <a:latin typeface="楷体" pitchFamily="49" charset="-122"/>
                <a:ea typeface="楷体" pitchFamily="49" charset="-122"/>
              </a:rPr>
              <a:t>3．根据实际需要购买。</a:t>
            </a:r>
            <a:endParaRPr lang="en-US" altLang="zh-CN" sz="2400" dirty="0">
              <a:latin typeface="楷体" pitchFamily="49" charset="-122"/>
              <a:ea typeface="楷体" pitchFamily="49" charset="-122"/>
            </a:endParaRPr>
          </a:p>
          <a:p>
            <a:pPr eaLnBrk="0" hangingPunct="0"/>
            <a:r>
              <a:rPr lang="en-US" altLang="zh-CN" sz="2400" dirty="0">
                <a:latin typeface="楷体" pitchFamily="49" charset="-122"/>
                <a:ea typeface="楷体" pitchFamily="49" charset="-122"/>
              </a:rPr>
              <a:t>…… </a:t>
            </a:r>
            <a:endParaRPr lang="zh-CN" altLang="en-US" sz="2400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31749" name="图片 4" descr="道德与法治三上正文（送审版）-2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66560" y="3225800"/>
            <a:ext cx="1448640" cy="328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圆角矩形标注 5"/>
          <p:cNvSpPr/>
          <p:nvPr/>
        </p:nvSpPr>
        <p:spPr>
          <a:xfrm>
            <a:off x="1892640" y="857252"/>
            <a:ext cx="3817878" cy="1895475"/>
          </a:xfrm>
          <a:prstGeom prst="wedgeRoundRectCallout">
            <a:avLst>
              <a:gd name="adj1" fmla="val -8223"/>
              <a:gd name="adj2" fmla="val 70853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indent="627380" eaLnBrk="0" hangingPunct="0">
              <a:defRPr/>
            </a:pP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 你有什么好办法帮助小朋友们抵御“彩色蘑菇”的诱惑？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99551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标题 1"/>
          <p:cNvSpPr>
            <a:spLocks noGrp="1" noChangeArrowheads="1"/>
          </p:cNvSpPr>
          <p:nvPr>
            <p:ph type="title"/>
          </p:nvPr>
        </p:nvSpPr>
        <p:spPr>
          <a:xfrm>
            <a:off x="1634880" y="236540"/>
            <a:ext cx="8928000" cy="485775"/>
          </a:xfrm>
          <a:ln>
            <a:miter lim="800000"/>
            <a:headEnd/>
            <a:tailEnd/>
          </a:ln>
        </p:spPr>
        <p:txBody>
          <a:bodyPr rtlCol="0" anchor="t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探究新知</a:t>
            </a:r>
          </a:p>
        </p:txBody>
      </p:sp>
      <p:sp>
        <p:nvSpPr>
          <p:cNvPr id="5123" name="内容占位符 2"/>
          <p:cNvSpPr txBox="1">
            <a:spLocks noChangeArrowheads="1"/>
          </p:cNvSpPr>
          <p:nvPr/>
        </p:nvSpPr>
        <p:spPr bwMode="auto">
          <a:xfrm>
            <a:off x="1824961" y="1271588"/>
            <a:ext cx="8537760" cy="79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804863" defTabSz="9636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636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636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636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636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hangingPunct="1"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2400" dirty="0">
                <a:latin typeface="Times New Roman" pitchFamily="18" charset="0"/>
                <a:ea typeface="楷体" pitchFamily="49" charset="-122"/>
              </a:rPr>
              <a:t> 当电视走进千家万户时，电视广告也随之而来，小到饮料、玩具、鞋子，大到汽车，房子，都在做广告。除了在电视上，我们还能在哪里看到或听到广告呢？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标题 1"/>
          <p:cNvSpPr>
            <a:spLocks noGrp="1" noChangeArrowheads="1"/>
          </p:cNvSpPr>
          <p:nvPr>
            <p:ph type="title"/>
          </p:nvPr>
        </p:nvSpPr>
        <p:spPr>
          <a:xfrm>
            <a:off x="1634880" y="236540"/>
            <a:ext cx="8928000" cy="485775"/>
          </a:xfrm>
          <a:ln>
            <a:miter lim="800000"/>
            <a:headEnd/>
            <a:tailEnd/>
          </a:ln>
        </p:spPr>
        <p:txBody>
          <a:bodyPr rtlCol="0" anchor="t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zh-CN" altLang="en-US" smtClean="0">
                <a:latin typeface="楷体" pitchFamily="49" charset="-122"/>
                <a:ea typeface="楷体" pitchFamily="49" charset="-122"/>
              </a:rPr>
              <a:t>探究新知</a:t>
            </a:r>
          </a:p>
        </p:txBody>
      </p:sp>
      <p:sp>
        <p:nvSpPr>
          <p:cNvPr id="6" name="圆角矩形标注 5"/>
          <p:cNvSpPr/>
          <p:nvPr/>
        </p:nvSpPr>
        <p:spPr>
          <a:xfrm>
            <a:off x="4959840" y="2692401"/>
            <a:ext cx="4155840" cy="1895475"/>
          </a:xfrm>
          <a:prstGeom prst="wedgeRoundRectCallout">
            <a:avLst>
              <a:gd name="adj1" fmla="val -60484"/>
              <a:gd name="adj2" fmla="val -22279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indent="627380" eaLnBrk="0" hangingPunct="0">
              <a:defRPr/>
            </a:pP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那么多广告扑面而来，你是什么感觉呢？</a:t>
            </a:r>
          </a:p>
        </p:txBody>
      </p:sp>
      <p:pic>
        <p:nvPicPr>
          <p:cNvPr id="6148" name="图片 4" descr="道德与法治三上正文（送审版）-2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62400" y="2474913"/>
            <a:ext cx="1725120" cy="3916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标题 1"/>
          <p:cNvSpPr>
            <a:spLocks noGrp="1" noChangeArrowheads="1"/>
          </p:cNvSpPr>
          <p:nvPr>
            <p:ph type="title"/>
          </p:nvPr>
        </p:nvSpPr>
        <p:spPr>
          <a:xfrm>
            <a:off x="1634880" y="236540"/>
            <a:ext cx="8928000" cy="485775"/>
          </a:xfrm>
          <a:ln>
            <a:miter lim="800000"/>
            <a:headEnd/>
            <a:tailEnd/>
          </a:ln>
        </p:spPr>
        <p:txBody>
          <a:bodyPr rtlCol="0" anchor="t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zh-CN" altLang="en-US" smtClean="0">
                <a:latin typeface="楷体" pitchFamily="49" charset="-122"/>
                <a:ea typeface="楷体" pitchFamily="49" charset="-122"/>
              </a:rPr>
              <a:t>探究新知</a:t>
            </a:r>
          </a:p>
        </p:txBody>
      </p:sp>
      <p:sp>
        <p:nvSpPr>
          <p:cNvPr id="7171" name="内容占位符 2"/>
          <p:cNvSpPr txBox="1">
            <a:spLocks noChangeArrowheads="1"/>
          </p:cNvSpPr>
          <p:nvPr/>
        </p:nvSpPr>
        <p:spPr bwMode="auto">
          <a:xfrm>
            <a:off x="2137441" y="1262065"/>
            <a:ext cx="8223840" cy="528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625475"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400" dirty="0">
                <a:latin typeface="楷体" pitchFamily="49" charset="-122"/>
                <a:ea typeface="楷体" pitchFamily="49" charset="-122"/>
              </a:rPr>
              <a:t>广告在生活中还有很多隐藏的形式，你知道吗？。</a:t>
            </a:r>
          </a:p>
        </p:txBody>
      </p:sp>
      <p:sp>
        <p:nvSpPr>
          <p:cNvPr id="2" name="云形 1"/>
          <p:cNvSpPr/>
          <p:nvPr/>
        </p:nvSpPr>
        <p:spPr>
          <a:xfrm>
            <a:off x="2252640" y="2330450"/>
            <a:ext cx="3395520" cy="1803400"/>
          </a:xfrm>
          <a:prstGeom prst="cloud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indent="457200" algn="just" eaLnBrk="0" hangingPunct="0">
              <a:defRPr/>
            </a:pPr>
            <a:r>
              <a:rPr lang="zh-CN" altLang="en-US" sz="20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在大型活动中，主办方给来宾赠送某品牌饮料。</a:t>
            </a:r>
          </a:p>
        </p:txBody>
      </p:sp>
      <p:sp>
        <p:nvSpPr>
          <p:cNvPr id="15" name="云形 14"/>
          <p:cNvSpPr/>
          <p:nvPr/>
        </p:nvSpPr>
        <p:spPr>
          <a:xfrm>
            <a:off x="3892800" y="4400550"/>
            <a:ext cx="3529440" cy="1803400"/>
          </a:xfrm>
          <a:prstGeom prst="cloud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indent="457200" algn="just" eaLnBrk="0" hangingPunct="0">
              <a:defRPr/>
            </a:pPr>
            <a:r>
              <a:rPr lang="zh-CN" altLang="en-US" sz="20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在体育项目中，某厂家为关注度很高的篮球赛冠名。</a:t>
            </a:r>
          </a:p>
        </p:txBody>
      </p:sp>
      <p:sp>
        <p:nvSpPr>
          <p:cNvPr id="16" name="云形 15"/>
          <p:cNvSpPr/>
          <p:nvPr/>
        </p:nvSpPr>
        <p:spPr>
          <a:xfrm>
            <a:off x="6831840" y="2430463"/>
            <a:ext cx="3263040" cy="1803400"/>
          </a:xfrm>
          <a:prstGeom prst="cloud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indent="457200" algn="just" eaLnBrk="0" hangingPunct="0">
              <a:defRPr/>
            </a:pPr>
            <a:r>
              <a:rPr lang="zh-CN" altLang="en-US" sz="20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在电影中，大牌明星反复使用某种商品。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5" grpId="0" animBg="1"/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标题 1"/>
          <p:cNvSpPr>
            <a:spLocks noGrp="1" noChangeArrowheads="1"/>
          </p:cNvSpPr>
          <p:nvPr>
            <p:ph type="title"/>
          </p:nvPr>
        </p:nvSpPr>
        <p:spPr>
          <a:xfrm>
            <a:off x="1634880" y="236540"/>
            <a:ext cx="8928000" cy="485775"/>
          </a:xfrm>
          <a:ln>
            <a:miter lim="800000"/>
            <a:headEnd/>
            <a:tailEnd/>
          </a:ln>
        </p:spPr>
        <p:txBody>
          <a:bodyPr rtlCol="0" anchor="t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zh-CN" altLang="en-US" smtClean="0">
                <a:latin typeface="楷体" pitchFamily="49" charset="-122"/>
                <a:ea typeface="楷体" pitchFamily="49" charset="-122"/>
              </a:rPr>
              <a:t>探究新知</a:t>
            </a:r>
          </a:p>
        </p:txBody>
      </p:sp>
      <p:sp>
        <p:nvSpPr>
          <p:cNvPr id="8195" name="内容占位符 2"/>
          <p:cNvSpPr txBox="1">
            <a:spLocks noChangeArrowheads="1"/>
          </p:cNvSpPr>
          <p:nvPr/>
        </p:nvSpPr>
        <p:spPr bwMode="auto">
          <a:xfrm>
            <a:off x="2137440" y="1262065"/>
            <a:ext cx="7842240" cy="528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625475"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800" dirty="0">
                <a:latin typeface="楷体" pitchFamily="49" charset="-122"/>
                <a:ea typeface="楷体" pitchFamily="49" charset="-122"/>
              </a:rPr>
              <a:t>在我们的生活中，广告无处不在，你能否做到一天不见广告呢？</a:t>
            </a:r>
          </a:p>
        </p:txBody>
      </p:sp>
      <p:sp>
        <p:nvSpPr>
          <p:cNvPr id="2" name="矩形 1"/>
          <p:cNvSpPr/>
          <p:nvPr/>
        </p:nvSpPr>
        <p:spPr>
          <a:xfrm>
            <a:off x="2468640" y="2717800"/>
            <a:ext cx="3824640" cy="37084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indent="457200" algn="just" eaLnBrk="0" hangingPunct="0">
              <a:lnSpc>
                <a:spcPct val="150000"/>
              </a:lnSpc>
              <a:defRPr/>
            </a:pPr>
            <a:r>
              <a:rPr lang="zh-CN" altLang="en-US" sz="24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余强决定亲自做一个实验。在某个周末，他决定整天呆在家里不出门。他还要求爸爸妈妈既不打开电视和广播，也不打开电脑和手机。吃饭也只吃爸爸妈妈做的东西。</a:t>
            </a:r>
          </a:p>
        </p:txBody>
      </p:sp>
      <p:pic>
        <p:nvPicPr>
          <p:cNvPr id="8197" name="图片 7" descr="道德与法治三上正文（送审版）-3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56000" y="4572000"/>
            <a:ext cx="1025280" cy="2033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圆角矩形标注 10"/>
          <p:cNvSpPr/>
          <p:nvPr/>
        </p:nvSpPr>
        <p:spPr bwMode="auto">
          <a:xfrm>
            <a:off x="6869280" y="3035302"/>
            <a:ext cx="3363840" cy="1400175"/>
          </a:xfrm>
          <a:prstGeom prst="wedgeRoundRectCallout">
            <a:avLst>
              <a:gd name="adj1" fmla="val 8617"/>
              <a:gd name="adj2" fmla="val 58055"/>
              <a:gd name="adj3" fmla="val 16667"/>
            </a:avLst>
          </a:prstGeom>
          <a:ln>
            <a:solidFill>
              <a:srgbClr val="3F324E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indent="647700" algn="just" eaLnBrk="0" hangingPunct="0">
              <a:lnSpc>
                <a:spcPct val="150000"/>
              </a:lnSpc>
              <a:defRPr/>
            </a:pPr>
            <a:r>
              <a:rPr lang="zh-CN" altLang="en-US" sz="2400" dirty="0">
                <a:solidFill>
                  <a:srgbClr val="3F324E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请发挥你的想象，余强能成功吗？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标题 1"/>
          <p:cNvSpPr>
            <a:spLocks noGrp="1" noChangeArrowheads="1"/>
          </p:cNvSpPr>
          <p:nvPr>
            <p:ph type="title"/>
          </p:nvPr>
        </p:nvSpPr>
        <p:spPr>
          <a:xfrm>
            <a:off x="1634880" y="236540"/>
            <a:ext cx="8928000" cy="485775"/>
          </a:xfrm>
          <a:ln>
            <a:miter lim="800000"/>
            <a:headEnd/>
            <a:tailEnd/>
          </a:ln>
        </p:spPr>
        <p:txBody>
          <a:bodyPr rtlCol="0" anchor="t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zh-CN" altLang="en-US" smtClean="0">
                <a:latin typeface="楷体" pitchFamily="49" charset="-122"/>
                <a:ea typeface="楷体" pitchFamily="49" charset="-122"/>
              </a:rPr>
              <a:t>探究新知</a:t>
            </a:r>
          </a:p>
        </p:txBody>
      </p:sp>
      <p:sp>
        <p:nvSpPr>
          <p:cNvPr id="16" name="折角形"/>
          <p:cNvSpPr>
            <a:spLocks noChangeArrowheads="1"/>
          </p:cNvSpPr>
          <p:nvPr/>
        </p:nvSpPr>
        <p:spPr bwMode="auto">
          <a:xfrm>
            <a:off x="2506081" y="2120900"/>
            <a:ext cx="7601760" cy="3708400"/>
          </a:xfrm>
          <a:prstGeom prst="foldedCorner">
            <a:avLst>
              <a:gd name="adj" fmla="val 8764"/>
            </a:avLst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accent2">
                <a:lumMod val="75000"/>
              </a:schemeClr>
            </a:solidFill>
            <a:round/>
          </a:ln>
          <a:effectLst>
            <a:outerShdw dist="101600" dir="8100000" algn="tl" rotWithShape="0">
              <a:srgbClr val="000000">
                <a:alpha val="24704"/>
              </a:srgbClr>
            </a:outerShdw>
          </a:effectLst>
        </p:spPr>
        <p:txBody>
          <a:bodyPr lIns="252000" tIns="792000" rIns="252000" bIns="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lnSpc>
                <a:spcPct val="150000"/>
              </a:lnSpc>
              <a:defRPr/>
            </a:pPr>
            <a:r>
              <a:rPr lang="zh-CN" altLang="en-US" sz="24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charset="0"/>
                <a:sym typeface="宋体" panose="02010600030101010101" pitchFamily="2" charset="-122"/>
              </a:rPr>
              <a:t>    广告有多种，比如商业广告、公益广告等。我们这里所说的广告是指商业广告，人们做这种广告是为了提高产品知名度，为了卖出更多的商品。消费者也可以通过广告了解产品，以满足自己的需求。而今，可以发达了，有了更多的传播技术的支持，广告更是无孔不入，无所不包，无奇不有。</a:t>
            </a:r>
            <a:endParaRPr lang="zh-CN" altLang="en-US" sz="2400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Calibri" panose="020F0502020204030204" charset="0"/>
            </a:endParaRPr>
          </a:p>
          <a:p>
            <a:pPr eaLnBrk="0" hangingPunct="0">
              <a:lnSpc>
                <a:spcPct val="150000"/>
              </a:lnSpc>
              <a:defRPr/>
            </a:pPr>
            <a:r>
              <a:rPr lang="zh-CN" altLang="en-US" sz="24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charset="0"/>
              </a:rPr>
              <a:t>    </a:t>
            </a:r>
          </a:p>
        </p:txBody>
      </p:sp>
      <p:pic>
        <p:nvPicPr>
          <p:cNvPr id="9220" name="图片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6080" y="1168402"/>
            <a:ext cx="635040" cy="65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1" name="文本框 2"/>
          <p:cNvSpPr txBox="1">
            <a:spLocks noChangeArrowheads="1"/>
          </p:cNvSpPr>
          <p:nvPr/>
        </p:nvSpPr>
        <p:spPr bwMode="auto">
          <a:xfrm>
            <a:off x="3118081" y="1266827"/>
            <a:ext cx="110799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2400" dirty="0">
                <a:solidFill>
                  <a:srgbClr val="657FA0"/>
                </a:solidFill>
                <a:latin typeface="黑体" pitchFamily="49" charset="-122"/>
                <a:ea typeface="黑体" pitchFamily="49" charset="-122"/>
              </a:rPr>
              <a:t>知识窗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标题 1"/>
          <p:cNvSpPr>
            <a:spLocks noGrp="1" noChangeArrowheads="1"/>
          </p:cNvSpPr>
          <p:nvPr>
            <p:ph type="title"/>
          </p:nvPr>
        </p:nvSpPr>
        <p:spPr>
          <a:xfrm>
            <a:off x="1634880" y="236540"/>
            <a:ext cx="8928000" cy="485775"/>
          </a:xfrm>
          <a:ln>
            <a:miter lim="800000"/>
            <a:headEnd/>
            <a:tailEnd/>
          </a:ln>
        </p:spPr>
        <p:txBody>
          <a:bodyPr rtlCol="0" anchor="t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zh-CN" altLang="en-US" smtClean="0">
                <a:latin typeface="楷体" pitchFamily="49" charset="-122"/>
                <a:ea typeface="楷体" pitchFamily="49" charset="-122"/>
              </a:rPr>
              <a:t>探究新知</a:t>
            </a:r>
          </a:p>
        </p:txBody>
      </p:sp>
      <p:sp>
        <p:nvSpPr>
          <p:cNvPr id="10243" name="内容占位符 2"/>
          <p:cNvSpPr txBox="1">
            <a:spLocks noChangeArrowheads="1"/>
          </p:cNvSpPr>
          <p:nvPr/>
        </p:nvSpPr>
        <p:spPr bwMode="auto">
          <a:xfrm>
            <a:off x="2137440" y="1262065"/>
            <a:ext cx="7842240" cy="528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625475"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800" dirty="0">
                <a:latin typeface="楷体" pitchFamily="49" charset="-122"/>
                <a:ea typeface="楷体" pitchFamily="49" charset="-122"/>
              </a:rPr>
              <a:t>广告的制作和宣传是需要费用的。就拿电视广告来说，播出的广告价格从几万到几十万，有的厂家甚至用高达数亿的费用做广告。为什么又那么多商家要做广告呢？让我们先听听“广告先生”对自己功能的介绍吧！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第一PPT模板网-WWW.1PPT.COM">
  <a:themeElements>
    <a:clrScheme name="蓝色简约商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蓝色简约商务模板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蓝色简约商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蓝色简约商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蓝色简约商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蓝色简约商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蓝色简约商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蓝色简约商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蓝色简约商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蓝色简约商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蓝色简约商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蓝色简约商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蓝色简约商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蓝色简约商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</TotalTime>
  <Words>1576</Words>
  <Application>Microsoft Office PowerPoint</Application>
  <PresentationFormat>宽屏</PresentationFormat>
  <Paragraphs>134</Paragraphs>
  <Slides>31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31</vt:i4>
      </vt:variant>
    </vt:vector>
  </HeadingPairs>
  <TitlesOfParts>
    <vt:vector size="42" baseType="lpstr">
      <vt:lpstr>Meiryo</vt:lpstr>
      <vt:lpstr>黑体</vt:lpstr>
      <vt:lpstr>楷体</vt:lpstr>
      <vt:lpstr>宋体</vt:lpstr>
      <vt:lpstr>微软雅黑</vt:lpstr>
      <vt:lpstr>Arial</vt:lpstr>
      <vt:lpstr>Calibri</vt:lpstr>
      <vt:lpstr>Calibri Light</vt:lpstr>
      <vt:lpstr>Times New Roman</vt:lpstr>
      <vt:lpstr>第一PPT模板网-WWW.1PPT.COM</vt:lpstr>
      <vt:lpstr>Office Theme</vt:lpstr>
      <vt:lpstr>PowerPoint 演示文稿</vt:lpstr>
      <vt:lpstr>PowerPoint 演示文稿</vt:lpstr>
      <vt:lpstr>新知导入</vt:lpstr>
      <vt:lpstr>探究新知</vt:lpstr>
      <vt:lpstr>探究新知</vt:lpstr>
      <vt:lpstr>探究新知</vt:lpstr>
      <vt:lpstr>探究新知</vt:lpstr>
      <vt:lpstr>探究新知</vt:lpstr>
      <vt:lpstr>探究新知</vt:lpstr>
      <vt:lpstr>探究新知</vt:lpstr>
      <vt:lpstr>探究新知</vt:lpstr>
      <vt:lpstr>探究新知</vt:lpstr>
      <vt:lpstr>探究新知</vt:lpstr>
      <vt:lpstr>探究新知</vt:lpstr>
      <vt:lpstr>探究新知</vt:lpstr>
      <vt:lpstr>课后作业</vt:lpstr>
      <vt:lpstr>PowerPoint 演示文稿</vt:lpstr>
      <vt:lpstr>新知导入</vt:lpstr>
      <vt:lpstr>探究新知</vt:lpstr>
      <vt:lpstr>探究新知</vt:lpstr>
      <vt:lpstr>探究新知</vt:lpstr>
      <vt:lpstr>探究新知</vt:lpstr>
      <vt:lpstr>探究新知</vt:lpstr>
      <vt:lpstr>探究新知</vt:lpstr>
      <vt:lpstr>探究新知</vt:lpstr>
      <vt:lpstr>探究新知</vt:lpstr>
      <vt:lpstr>探究新知</vt:lpstr>
      <vt:lpstr>探究新知</vt:lpstr>
      <vt:lpstr>探究新知</vt:lpstr>
      <vt:lpstr>探究新知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371</cp:revision>
  <dcterms:created xsi:type="dcterms:W3CDTF">2017-04-03T06:44:00Z</dcterms:created>
  <dcterms:modified xsi:type="dcterms:W3CDTF">2022-04-25T03:08:28Z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2052-11.1.0.8976</vt:lpwstr>
  </property>
</Properties>
</file>