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92" r:id="rId1"/>
    <p:sldMasterId id="2147483706" r:id="rId2"/>
  </p:sldMasterIdLst>
  <p:notesMasterIdLst>
    <p:notesMasterId r:id="rId15"/>
  </p:notesMasterIdLst>
  <p:sldIdLst>
    <p:sldId id="512" r:id="rId3"/>
    <p:sldId id="536" r:id="rId4"/>
    <p:sldId id="513" r:id="rId5"/>
    <p:sldId id="514" r:id="rId6"/>
    <p:sldId id="515" r:id="rId7"/>
    <p:sldId id="537" r:id="rId8"/>
    <p:sldId id="516" r:id="rId9"/>
    <p:sldId id="517" r:id="rId10"/>
    <p:sldId id="518" r:id="rId11"/>
    <p:sldId id="519" r:id="rId12"/>
    <p:sldId id="530" r:id="rId13"/>
    <p:sldId id="538" r:id="rId14"/>
  </p:sldIdLst>
  <p:sldSz cx="12190413" cy="6859588"/>
  <p:notesSz cx="6858000" cy="9144000"/>
  <p:custDataLst>
    <p:tags r:id="rId1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6">
          <p15:clr>
            <a:srgbClr val="A4A3A4"/>
          </p15:clr>
        </p15:guide>
        <p15:guide id="2" pos="383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5A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88" autoAdjust="0"/>
    <p:restoredTop sz="97778" autoAdjust="0"/>
  </p:normalViewPr>
  <p:slideViewPr>
    <p:cSldViewPr snapToGrid="0" showGuides="1">
      <p:cViewPr varScale="1">
        <p:scale>
          <a:sx n="108" d="100"/>
          <a:sy n="108" d="100"/>
        </p:scale>
        <p:origin x="630" y="114"/>
      </p:cViewPr>
      <p:guideLst>
        <p:guide orient="horz" pos="2276"/>
        <p:guide pos="3839"/>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2022/4/24</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1865798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22871473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6227734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2066760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15812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798497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0152981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2268766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4029017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38787490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1762042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1117529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2468690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4/24/2022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600" indent="0">
              <a:buNone/>
              <a:defRPr sz="3800"/>
            </a:lvl2pPr>
            <a:lvl3pPr marL="1219200" indent="0">
              <a:buNone/>
              <a:defRPr sz="3200"/>
            </a:lvl3pPr>
            <a:lvl4pPr marL="1828800" indent="0">
              <a:buNone/>
              <a:defRPr sz="2700"/>
            </a:lvl4pPr>
            <a:lvl5pPr marL="2438400" indent="0">
              <a:buNone/>
              <a:defRPr sz="2700"/>
            </a:lvl5pPr>
            <a:lvl6pPr marL="3048000" indent="0">
              <a:buNone/>
              <a:defRPr sz="2700"/>
            </a:lvl6pPr>
            <a:lvl7pPr marL="3657600" indent="0">
              <a:buNone/>
              <a:defRPr sz="2700"/>
            </a:lvl7pPr>
            <a:lvl8pPr marL="4267200" indent="0">
              <a:buNone/>
              <a:defRPr sz="2700"/>
            </a:lvl8pPr>
            <a:lvl9pPr marL="4876800" indent="0">
              <a:buNone/>
              <a:defRPr sz="2700"/>
            </a:lvl9pPr>
          </a:lstStyle>
          <a:p>
            <a:endParaRPr lang="en-US"/>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4/24/2022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4/24/2022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4/24/2022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57672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67872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2990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90151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99945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8627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4/24/2022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92818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59005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94507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03797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2563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600" indent="0">
              <a:buNone/>
              <a:defRPr sz="2400">
                <a:solidFill>
                  <a:schemeClr val="tx1">
                    <a:tint val="75000"/>
                  </a:schemeClr>
                </a:solidFill>
              </a:defRPr>
            </a:lvl2pPr>
            <a:lvl3pPr marL="1219200" indent="0">
              <a:buNone/>
              <a:defRPr sz="2200">
                <a:solidFill>
                  <a:schemeClr val="tx1">
                    <a:tint val="75000"/>
                  </a:schemeClr>
                </a:solidFill>
              </a:defRPr>
            </a:lvl3pPr>
            <a:lvl4pPr marL="1828800" indent="0">
              <a:buNone/>
              <a:defRPr sz="1900">
                <a:solidFill>
                  <a:schemeClr val="tx1">
                    <a:tint val="75000"/>
                  </a:schemeClr>
                </a:solidFill>
              </a:defRPr>
            </a:lvl4pPr>
            <a:lvl5pPr marL="2438400" indent="0">
              <a:buNone/>
              <a:defRPr sz="1900">
                <a:solidFill>
                  <a:schemeClr val="tx1">
                    <a:tint val="75000"/>
                  </a:schemeClr>
                </a:solidFill>
              </a:defRPr>
            </a:lvl5pPr>
            <a:lvl6pPr marL="3048000" indent="0">
              <a:buNone/>
              <a:defRPr sz="1900">
                <a:solidFill>
                  <a:schemeClr val="tx1">
                    <a:tint val="75000"/>
                  </a:schemeClr>
                </a:solidFill>
              </a:defRPr>
            </a:lvl6pPr>
            <a:lvl7pPr marL="3657600" indent="0">
              <a:buNone/>
              <a:defRPr sz="1900">
                <a:solidFill>
                  <a:schemeClr val="tx1">
                    <a:tint val="75000"/>
                  </a:schemeClr>
                </a:solidFill>
              </a:defRPr>
            </a:lvl7pPr>
            <a:lvl8pPr marL="4267200" indent="0">
              <a:buNone/>
              <a:defRPr sz="1900">
                <a:solidFill>
                  <a:schemeClr val="tx1">
                    <a:tint val="75000"/>
                  </a:schemeClr>
                </a:solidFill>
              </a:defRPr>
            </a:lvl8pPr>
            <a:lvl9pPr marL="4876800"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4/24/2022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4/24/2022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4/24/2022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4/24/2022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4/24/2022</a:t>
            </a:fld>
            <a:endParaRPr lang="en-US">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4/24/2022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FFF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a:t>Click to edit Master title style</a:t>
            </a:r>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t>4/24/2022</a:t>
            </a:fld>
            <a:endParaRPr lang="en-US">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hf hdr="0" ftr="0" dt="0"/>
  <p:txStyles>
    <p:titleStyle>
      <a:lvl1pPr algn="ctr" defTabSz="1218565"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2022/4/24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971528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2.xml"/><Relationship Id="rId1" Type="http://schemas.openxmlformats.org/officeDocument/2006/relationships/slideLayout" Target="../slideLayouts/slideLayout2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TextBox 7"/>
          <p:cNvSpPr txBox="1"/>
          <p:nvPr/>
        </p:nvSpPr>
        <p:spPr>
          <a:xfrm>
            <a:off x="-1" y="1838325"/>
            <a:ext cx="12190413" cy="974090"/>
          </a:xfrm>
          <a:prstGeom prst="rect">
            <a:avLst/>
          </a:prstGeom>
          <a:noFill/>
        </p:spPr>
        <p:txBody>
          <a:bodyPr wrap="square" lIns="51423" tIns="25711" rIns="51423" bIns="25711" rtlCol="0">
            <a:spAutoFit/>
          </a:bodyPr>
          <a:lstStyle>
            <a:defPPr>
              <a:defRPr lang="zh-CN"/>
            </a:defPPr>
            <a:lvl1pPr>
              <a:defRPr sz="5000" b="1">
                <a:solidFill>
                  <a:schemeClr val="bg1"/>
                </a:solidFill>
                <a:latin typeface="+mn-ea"/>
                <a:ea typeface="+mn-ea"/>
              </a:defRPr>
            </a:lvl1pPr>
          </a:lstStyle>
          <a:p>
            <a:pPr algn="ctr"/>
            <a:r>
              <a:rPr lang="zh-CN" altLang="en-US" sz="6000" spc="2000" dirty="0">
                <a:solidFill>
                  <a:schemeClr val="bg1"/>
                </a:solidFill>
                <a:latin typeface="微软雅黑" panose="020B0503020204020204" charset="-122"/>
                <a:ea typeface="微软雅黑" panose="020B0503020204020204" charset="-122"/>
              </a:rPr>
              <a:t>我的家庭贡献与责任</a:t>
            </a:r>
          </a:p>
        </p:txBody>
      </p:sp>
      <p:pic>
        <p:nvPicPr>
          <p:cNvPr id="25" name="图片 2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920" y="3656330"/>
            <a:ext cx="3745865" cy="3107055"/>
          </a:xfrm>
          <a:prstGeom prst="rect">
            <a:avLst/>
          </a:prstGeom>
          <a:noFill/>
          <a:ln w="9525">
            <a:noFill/>
          </a:ln>
        </p:spPr>
      </p:pic>
      <p:sp>
        <p:nvSpPr>
          <p:cNvPr id="5" name="矩形 4"/>
          <p:cNvSpPr/>
          <p:nvPr/>
        </p:nvSpPr>
        <p:spPr>
          <a:xfrm>
            <a:off x="5419380" y="5093945"/>
            <a:ext cx="1351652" cy="470257"/>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sz="2400" kern="0" dirty="0" smtClean="0">
                <a:solidFill>
                  <a:schemeClr val="bg1"/>
                </a:solidFill>
                <a:latin typeface="微软雅黑" panose="020B0503020204020204" pitchFamily="34" charset="-122"/>
                <a:ea typeface="微软雅黑" panose="020B0503020204020204" pitchFamily="34" charset="-122"/>
              </a:rPr>
              <a:t>优品</a:t>
            </a:r>
            <a:r>
              <a:rPr lang="en-US" altLang="zh-CN" sz="2400" kern="0" dirty="0" smtClean="0">
                <a:solidFill>
                  <a:schemeClr val="bg1"/>
                </a:solidFill>
                <a:latin typeface="微软雅黑" panose="020B0503020204020204" pitchFamily="34" charset="-122"/>
                <a:ea typeface="微软雅黑" panose="020B0503020204020204" pitchFamily="34" charset="-122"/>
              </a:rPr>
              <a:t>PPT</a:t>
            </a:r>
            <a:endParaRPr lang="en-US" altLang="zh-CN" sz="2400"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decel="5330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1+#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20" name="图片 19" descr="图片包含 矢量图形, 文字&#10;&#10;已生成高可信度的说明"/>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9444355" y="67945"/>
            <a:ext cx="2219960" cy="2109470"/>
          </a:xfrm>
          <a:prstGeom prst="rect">
            <a:avLst/>
          </a:prstGeom>
        </p:spPr>
      </p:pic>
      <p:sp>
        <p:nvSpPr>
          <p:cNvPr id="2" name="文本框 1"/>
          <p:cNvSpPr txBox="1"/>
          <p:nvPr/>
        </p:nvSpPr>
        <p:spPr>
          <a:xfrm>
            <a:off x="3027045" y="2177415"/>
            <a:ext cx="8021320" cy="737235"/>
          </a:xfrm>
          <a:prstGeom prst="rect">
            <a:avLst/>
          </a:prstGeom>
          <a:noFill/>
        </p:spPr>
        <p:txBody>
          <a:bodyPr wrap="square" rtlCol="0" anchor="t">
            <a:spAutoFit/>
          </a:bodyPr>
          <a:lstStyle/>
          <a:p>
            <a:pPr>
              <a:lnSpc>
                <a:spcPct val="150000"/>
              </a:lnSpc>
            </a:pPr>
            <a:r>
              <a:rPr lang="zh-CN" altLang="en-US" sz="2800">
                <a:solidFill>
                  <a:schemeClr val="bg1"/>
                </a:solidFill>
                <a:latin typeface="黑体" panose="02010609060101010101" pitchFamily="49" charset="-122"/>
                <a:ea typeface="黑体" panose="02010609060101010101" pitchFamily="49" charset="-122"/>
                <a:sym typeface="+mn-ea"/>
              </a:rPr>
              <a:t>您平时坚持做家务吗？</a:t>
            </a:r>
            <a:endParaRPr lang="en-US" altLang="zh-CN" sz="2800">
              <a:solidFill>
                <a:schemeClr val="bg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1613535" y="1304290"/>
            <a:ext cx="9138285" cy="3672840"/>
          </a:xfrm>
          <a:prstGeom prst="rect">
            <a:avLst/>
          </a:prstGeom>
          <a:noFill/>
          <a:ln w="444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descr="图片包含 矢量图形, 文字&#10;&#10;已生成高可信度的说明"/>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0165" y="43180"/>
            <a:ext cx="1325245" cy="1259840"/>
          </a:xfrm>
          <a:prstGeom prst="rect">
            <a:avLst/>
          </a:prstGeom>
        </p:spPr>
      </p:pic>
      <p:sp>
        <p:nvSpPr>
          <p:cNvPr id="8" name="文本框 7"/>
          <p:cNvSpPr txBox="1"/>
          <p:nvPr/>
        </p:nvSpPr>
        <p:spPr>
          <a:xfrm>
            <a:off x="3296285" y="196215"/>
            <a:ext cx="5596890" cy="1106805"/>
          </a:xfrm>
          <a:prstGeom prst="rect">
            <a:avLst/>
          </a:prstGeom>
          <a:noFill/>
        </p:spPr>
        <p:txBody>
          <a:bodyPr wrap="square" rtlCol="0" anchor="t">
            <a:spAutoFit/>
          </a:bodyPr>
          <a:lstStyle/>
          <a:p>
            <a:pPr algn="ctr">
              <a:lnSpc>
                <a:spcPct val="150000"/>
              </a:lnSpc>
            </a:pPr>
            <a:r>
              <a:rPr lang="zh-CN" altLang="en-US" sz="4400">
                <a:solidFill>
                  <a:schemeClr val="bg1"/>
                </a:solidFill>
                <a:latin typeface="黑体" panose="02010609060101010101" pitchFamily="49" charset="-122"/>
                <a:ea typeface="黑体" panose="02010609060101010101" pitchFamily="49" charset="-122"/>
                <a:sym typeface="+mn-ea"/>
              </a:rPr>
              <a:t>童年小事</a:t>
            </a:r>
          </a:p>
        </p:txBody>
      </p:sp>
      <p:sp>
        <p:nvSpPr>
          <p:cNvPr id="2" name="文本框 1"/>
          <p:cNvSpPr txBox="1"/>
          <p:nvPr/>
        </p:nvSpPr>
        <p:spPr>
          <a:xfrm>
            <a:off x="1714500" y="2397760"/>
            <a:ext cx="8934450" cy="1815882"/>
          </a:xfrm>
          <a:prstGeom prst="rect">
            <a:avLst/>
          </a:prstGeom>
          <a:noFill/>
        </p:spPr>
        <p:txBody>
          <a:bodyPr wrap="square" rtlCol="0" anchor="t">
            <a:spAutoFit/>
          </a:bodyPr>
          <a:lstStyle/>
          <a:p>
            <a:r>
              <a:rPr lang="zh-CN" altLang="en-US" sz="2800" dirty="0" smtClean="0">
                <a:solidFill>
                  <a:schemeClr val="bg1"/>
                </a:solidFill>
                <a:latin typeface="黑体" panose="02010609060101010101" pitchFamily="49" charset="-122"/>
                <a:ea typeface="黑体" panose="02010609060101010101" pitchFamily="49" charset="-122"/>
                <a:sym typeface="+mn-ea"/>
              </a:rPr>
              <a:t>    主</a:t>
            </a:r>
            <a:r>
              <a:rPr lang="zh-CN" altLang="en-US" sz="2800" dirty="0">
                <a:solidFill>
                  <a:schemeClr val="bg1"/>
                </a:solidFill>
                <a:latin typeface="黑体" panose="02010609060101010101" pitchFamily="49" charset="-122"/>
                <a:ea typeface="黑体" panose="02010609060101010101" pitchFamily="49" charset="-122"/>
                <a:sym typeface="+mn-ea"/>
              </a:rPr>
              <a:t>人公坚持承担了家庭责任。 想一想，他从中收获了什么？</a:t>
            </a:r>
          </a:p>
          <a:p>
            <a:r>
              <a:rPr lang="zh-CN" altLang="en-US" sz="2800" dirty="0" smtClean="0">
                <a:solidFill>
                  <a:schemeClr val="bg1"/>
                </a:solidFill>
                <a:latin typeface="黑体" panose="02010609060101010101" pitchFamily="49" charset="-122"/>
                <a:ea typeface="黑体" panose="02010609060101010101" pitchFamily="49" charset="-122"/>
                <a:sym typeface="+mn-ea"/>
              </a:rPr>
              <a:t>    你</a:t>
            </a:r>
            <a:r>
              <a:rPr lang="zh-CN" altLang="en-US" sz="2800" dirty="0">
                <a:solidFill>
                  <a:schemeClr val="bg1"/>
                </a:solidFill>
                <a:latin typeface="黑体" panose="02010609060101010101" pitchFamily="49" charset="-122"/>
                <a:ea typeface="黑体" panose="02010609060101010101" pitchFamily="49" charset="-122"/>
                <a:sym typeface="+mn-ea"/>
              </a:rPr>
              <a:t>有一直承担的家务事吗？如果有，你收获了什么呢? </a:t>
            </a:r>
            <a:endParaRPr lang="zh-CN" altLang="en-US" sz="2800" dirty="0"/>
          </a:p>
        </p:txBody>
      </p:sp>
      <p:pic>
        <p:nvPicPr>
          <p:cNvPr id="21" name="New picture"/>
          <p:cNvPicPr/>
          <p:nvPr/>
        </p:nvPicPr>
        <p:blipFill>
          <a:blip r:embed="rId5"/>
          <a:stretch>
            <a:fillRect/>
          </a:stretch>
        </p:blipFill>
        <p:spPr>
          <a:xfrm>
            <a:off x="11722100" y="11328400"/>
            <a:ext cx="342900" cy="254000"/>
          </a:xfrm>
          <a:prstGeom prst="cube">
            <a:avLst/>
          </a:prstGeom>
        </p:spPr>
      </p:pic>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50722"/>
            <a:ext cx="12190412"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3049"/>
            <a:ext cx="12190412"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559924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25" name="图片 2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920" y="3344545"/>
            <a:ext cx="4121785" cy="3418840"/>
          </a:xfrm>
          <a:prstGeom prst="rect">
            <a:avLst/>
          </a:prstGeom>
          <a:noFill/>
          <a:ln w="9525">
            <a:noFill/>
          </a:ln>
        </p:spPr>
      </p:pic>
      <p:pic>
        <p:nvPicPr>
          <p:cNvPr id="20" name="图片 19" descr="图片包含 矢量图形, 文字&#10;&#10;已生成高可信度的说明"/>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9444355" y="67945"/>
            <a:ext cx="2219960" cy="2109470"/>
          </a:xfrm>
          <a:prstGeom prst="rect">
            <a:avLst/>
          </a:prstGeom>
        </p:spPr>
      </p:pic>
      <p:sp>
        <p:nvSpPr>
          <p:cNvPr id="4" name="TextBox 7"/>
          <p:cNvSpPr txBox="1"/>
          <p:nvPr/>
        </p:nvSpPr>
        <p:spPr>
          <a:xfrm>
            <a:off x="3281680" y="2942590"/>
            <a:ext cx="5627370" cy="789305"/>
          </a:xfrm>
          <a:prstGeom prst="rect">
            <a:avLst/>
          </a:prstGeom>
          <a:noFill/>
        </p:spPr>
        <p:txBody>
          <a:bodyPr wrap="square" lIns="51423" tIns="25711" rIns="51423" bIns="25711" rtlCol="0">
            <a:spAutoFit/>
          </a:bodyPr>
          <a:lstStyle>
            <a:defPPr>
              <a:defRPr lang="zh-CN"/>
            </a:defPPr>
            <a:lvl1pPr>
              <a:defRPr sz="5000" b="1">
                <a:solidFill>
                  <a:schemeClr val="bg1"/>
                </a:solidFill>
                <a:latin typeface="+mn-ea"/>
                <a:ea typeface="+mn-ea"/>
              </a:defRPr>
            </a:lvl1pPr>
          </a:lstStyle>
          <a:p>
            <a:pPr algn="ctr"/>
            <a:r>
              <a:rPr lang="zh-CN" altLang="en-US" sz="4800" spc="2000" dirty="0">
                <a:solidFill>
                  <a:schemeClr val="bg1"/>
                </a:solidFill>
                <a:latin typeface="微软雅黑" panose="020B0503020204020204" charset="-122"/>
                <a:ea typeface="微软雅黑" panose="020B0503020204020204" charset="-122"/>
              </a:rPr>
              <a:t>我的家庭贡献</a:t>
            </a:r>
          </a:p>
        </p:txBody>
      </p:sp>
      <p:sp>
        <p:nvSpPr>
          <p:cNvPr id="2" name="文本框 1"/>
          <p:cNvSpPr txBox="1"/>
          <p:nvPr/>
        </p:nvSpPr>
        <p:spPr>
          <a:xfrm>
            <a:off x="2450237" y="266330"/>
            <a:ext cx="1908699" cy="276999"/>
          </a:xfrm>
          <a:prstGeom prst="rect">
            <a:avLst/>
          </a:prstGeom>
          <a:noFill/>
        </p:spPr>
        <p:txBody>
          <a:bodyPr wrap="square" rtlCol="0">
            <a:spAutoFit/>
          </a:bodyPr>
          <a:lstStyle/>
          <a:p>
            <a:r>
              <a:rPr lang="en-US" altLang="zh-CN" sz="1200" dirty="0">
                <a:solidFill>
                  <a:srgbClr val="125A44"/>
                </a:solidFill>
              </a:rPr>
              <a:t>https://www.ypppt.com/</a:t>
            </a:r>
            <a:endParaRPr lang="zh-CN" altLang="en-US" sz="1200" dirty="0">
              <a:solidFill>
                <a:srgbClr val="125A44"/>
              </a:solidFill>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decel="5330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1+#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25" name="图片 2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920" y="3344545"/>
            <a:ext cx="4121785" cy="3418840"/>
          </a:xfrm>
          <a:prstGeom prst="rect">
            <a:avLst/>
          </a:prstGeom>
          <a:noFill/>
          <a:ln w="9525">
            <a:noFill/>
          </a:ln>
        </p:spPr>
      </p:pic>
      <p:sp>
        <p:nvSpPr>
          <p:cNvPr id="35" name="内容占位符 3"/>
          <p:cNvSpPr txBox="1"/>
          <p:nvPr/>
        </p:nvSpPr>
        <p:spPr>
          <a:xfrm>
            <a:off x="2119630" y="986790"/>
            <a:ext cx="7951470" cy="1457960"/>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zh-CN" altLang="en-US" sz="2800" dirty="0">
                <a:solidFill>
                  <a:schemeClr val="bg1"/>
                </a:solidFill>
                <a:latin typeface="黑体" panose="02010609060101010101" pitchFamily="49" charset="-122"/>
                <a:ea typeface="黑体" panose="02010609060101010101" pitchFamily="49" charset="-122"/>
              </a:rPr>
              <a:t>家庭中的每位成员都十分重要，家庭的幸福需要每个人做出贡献。我们作为家庭的小主人，也同样需要对家庭做出自己的贡献。</a:t>
            </a:r>
          </a:p>
        </p:txBody>
      </p:sp>
      <p:pic>
        <p:nvPicPr>
          <p:cNvPr id="20" name="图片 19" descr="图片包含 矢量图形, 文字&#10;&#10;已生成高可信度的说明"/>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9444355" y="67945"/>
            <a:ext cx="2219960" cy="2109470"/>
          </a:xfrm>
          <a:prstGeom prst="rect">
            <a:avLst/>
          </a:prstGeom>
        </p:spPr>
      </p:pic>
      <p:pic>
        <p:nvPicPr>
          <p:cNvPr id="2" name="图片 1" descr="1e3024dd247c89e8131744faf7efd0a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352540" y="3738245"/>
            <a:ext cx="4711700" cy="3533775"/>
          </a:xfrm>
          <a:prstGeom prst="rect">
            <a:avLst/>
          </a:prstGeom>
        </p:spPr>
      </p:pic>
      <p:sp>
        <p:nvSpPr>
          <p:cNvPr id="3" name="云形标注 2"/>
          <p:cNvSpPr/>
          <p:nvPr/>
        </p:nvSpPr>
        <p:spPr>
          <a:xfrm>
            <a:off x="9204960" y="2919730"/>
            <a:ext cx="2066925" cy="1454785"/>
          </a:xfrm>
          <a:prstGeom prst="cloudCallout">
            <a:avLst/>
          </a:prstGeom>
          <a:solidFill>
            <a:srgbClr val="EFD6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内容占位符 3"/>
          <p:cNvSpPr txBox="1"/>
          <p:nvPr/>
        </p:nvSpPr>
        <p:spPr>
          <a:xfrm>
            <a:off x="2431415" y="2563495"/>
            <a:ext cx="7742555" cy="788670"/>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zh-CN" altLang="en-US" sz="1800" dirty="0">
                <a:solidFill>
                  <a:schemeClr val="bg1"/>
                </a:solidFill>
                <a:latin typeface="微软雅黑" panose="020B0503020204020204" charset="-122"/>
                <a:ea typeface="微软雅黑" panose="020B0503020204020204" charset="-122"/>
              </a:rPr>
              <a:t>周末晚上，秦朗家开了一个家庭会议，主题是每个人的家庭贡献。秦朗机子觉得没有什么贡献，但爸爸妈妈的话让她找到了自信。</a:t>
            </a:r>
          </a:p>
        </p:txBody>
      </p:sp>
      <p:sp>
        <p:nvSpPr>
          <p:cNvPr id="5" name="文本框 4"/>
          <p:cNvSpPr txBox="1"/>
          <p:nvPr/>
        </p:nvSpPr>
        <p:spPr>
          <a:xfrm>
            <a:off x="9356725" y="3185160"/>
            <a:ext cx="1915160" cy="953135"/>
          </a:xfrm>
          <a:prstGeom prst="rect">
            <a:avLst/>
          </a:prstGeom>
          <a:noFill/>
        </p:spPr>
        <p:txBody>
          <a:bodyPr wrap="square" rtlCol="0">
            <a:spAutoFit/>
          </a:bodyPr>
          <a:lstStyle/>
          <a:p>
            <a:r>
              <a:rPr lang="zh-CN" altLang="en-US" sz="1400">
                <a:solidFill>
                  <a:srgbClr val="0F5741"/>
                </a:solidFill>
                <a:latin typeface="微软雅黑" panose="020B0503020204020204" charset="-122"/>
                <a:ea typeface="微软雅黑" panose="020B0503020204020204" charset="-122"/>
              </a:rPr>
              <a:t>女儿越来越懂事了，能为家里做好多事情，宝贝是上天赐给我们最好的礼物</a:t>
            </a:r>
          </a:p>
        </p:txBody>
      </p:sp>
      <p:sp>
        <p:nvSpPr>
          <p:cNvPr id="7" name="云形标注 6"/>
          <p:cNvSpPr/>
          <p:nvPr/>
        </p:nvSpPr>
        <p:spPr>
          <a:xfrm flipH="1">
            <a:off x="5187950" y="3470910"/>
            <a:ext cx="2319655" cy="1454785"/>
          </a:xfrm>
          <a:prstGeom prst="cloudCallout">
            <a:avLst/>
          </a:prstGeom>
          <a:solidFill>
            <a:srgbClr val="EFD6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flipH="1">
            <a:off x="5506085" y="3619500"/>
            <a:ext cx="1809750" cy="1168400"/>
          </a:xfrm>
          <a:prstGeom prst="rect">
            <a:avLst/>
          </a:prstGeom>
          <a:noFill/>
        </p:spPr>
        <p:txBody>
          <a:bodyPr wrap="square" rtlCol="0">
            <a:spAutoFit/>
          </a:bodyPr>
          <a:lstStyle/>
          <a:p>
            <a:r>
              <a:rPr lang="zh-CN" altLang="en-US" sz="1400">
                <a:solidFill>
                  <a:srgbClr val="0F5741"/>
                </a:solidFill>
                <a:latin typeface="微软雅黑" panose="020B0503020204020204" charset="-122"/>
                <a:ea typeface="微软雅黑" panose="020B0503020204020204" charset="-122"/>
              </a:rPr>
              <a:t>女儿出生之后，家里有了不一样的快乐。下班回来，只要看到女儿的笑容，就很开心</a:t>
            </a: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 presetClass="entr" presetSubtype="10" fill="hold" nodeType="after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blinds(horizontal)">
                                      <p:cBhvr>
                                        <p:cTn id="7" dur="500"/>
                                        <p:tgtEl>
                                          <p:spTgt spid="35">
                                            <p:txEl>
                                              <p:pRg st="0" end="0"/>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blinds(horizontal)">
                                      <p:cBhvr>
                                        <p:cTn id="1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25" name="图片 2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920" y="3344545"/>
            <a:ext cx="4121785" cy="3418840"/>
          </a:xfrm>
          <a:prstGeom prst="rect">
            <a:avLst/>
          </a:prstGeom>
          <a:noFill/>
          <a:ln w="9525">
            <a:noFill/>
          </a:ln>
        </p:spPr>
      </p:pic>
      <p:pic>
        <p:nvPicPr>
          <p:cNvPr id="20" name="图片 19" descr="图片包含 矢量图形, 文字&#10;&#10;已生成高可信度的说明"/>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9444355" y="67945"/>
            <a:ext cx="2219960" cy="2109470"/>
          </a:xfrm>
          <a:prstGeom prst="rect">
            <a:avLst/>
          </a:prstGeom>
        </p:spPr>
      </p:pic>
      <p:sp>
        <p:nvSpPr>
          <p:cNvPr id="35" name="内容占位符 3"/>
          <p:cNvSpPr txBox="1"/>
          <p:nvPr/>
        </p:nvSpPr>
        <p:spPr>
          <a:xfrm>
            <a:off x="2119630" y="986790"/>
            <a:ext cx="7951470" cy="1457960"/>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zh-CN" altLang="en-US" sz="2800" dirty="0">
                <a:solidFill>
                  <a:schemeClr val="bg1"/>
                </a:solidFill>
                <a:latin typeface="黑体" panose="02010609060101010101" pitchFamily="49" charset="-122"/>
                <a:ea typeface="黑体" panose="02010609060101010101" pitchFamily="49" charset="-122"/>
              </a:rPr>
              <a:t>家庭中的每个人都是不可缺少的。家人之间的相互陪伴、相互关心、相互支持，都是家庭成员对家庭的贡献。就比如说：</a:t>
            </a:r>
          </a:p>
        </p:txBody>
      </p:sp>
      <p:sp>
        <p:nvSpPr>
          <p:cNvPr id="3" name="内容占位符 3"/>
          <p:cNvSpPr txBox="1"/>
          <p:nvPr/>
        </p:nvSpPr>
        <p:spPr>
          <a:xfrm>
            <a:off x="4001135" y="2444750"/>
            <a:ext cx="6323965" cy="2553335"/>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r>
              <a:rPr lang="zh-CN" altLang="en-US" sz="2400" dirty="0">
                <a:solidFill>
                  <a:schemeClr val="bg1"/>
                </a:solidFill>
                <a:latin typeface="黑体" panose="02010609060101010101" pitchFamily="49" charset="-122"/>
                <a:ea typeface="黑体" panose="02010609060101010101" pitchFamily="49" charset="-122"/>
              </a:rPr>
              <a:t>父母生病了，我们为了照顾爸爸妈妈而没有出去玩耍。</a:t>
            </a:r>
          </a:p>
          <a:p>
            <a:r>
              <a:rPr lang="zh-CN" altLang="en-US" sz="2400" dirty="0">
                <a:solidFill>
                  <a:schemeClr val="bg1"/>
                </a:solidFill>
                <a:latin typeface="黑体" panose="02010609060101010101" pitchFamily="49" charset="-122"/>
                <a:ea typeface="黑体" panose="02010609060101010101" pitchFamily="49" charset="-122"/>
              </a:rPr>
              <a:t>弟弟妹妹缠着妈妈，打扰妈妈干活，我们能主动照顾弟弟妹妹，让妈妈干活。</a:t>
            </a:r>
          </a:p>
          <a:p>
            <a:r>
              <a:rPr lang="zh-CN" altLang="en-US" sz="2400" dirty="0">
                <a:solidFill>
                  <a:schemeClr val="bg1"/>
                </a:solidFill>
                <a:latin typeface="黑体" panose="02010609060101010101" pitchFamily="49" charset="-122"/>
                <a:ea typeface="黑体" panose="02010609060101010101" pitchFamily="49" charset="-122"/>
              </a:rPr>
              <a:t>爸爸体型比较肥胖，督促爸爸减肥，经常一起运动。</a:t>
            </a:r>
          </a:p>
        </p:txBody>
      </p:sp>
      <p:sp>
        <p:nvSpPr>
          <p:cNvPr id="4" name="内容占位符 3"/>
          <p:cNvSpPr txBox="1"/>
          <p:nvPr/>
        </p:nvSpPr>
        <p:spPr>
          <a:xfrm>
            <a:off x="4716780" y="5203825"/>
            <a:ext cx="5281930" cy="960755"/>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zh-CN" altLang="en-US" sz="2400" dirty="0">
                <a:solidFill>
                  <a:schemeClr val="bg1"/>
                </a:solidFill>
                <a:latin typeface="黑体" panose="02010609060101010101" pitchFamily="49" charset="-122"/>
                <a:ea typeface="黑体" panose="02010609060101010101" pitchFamily="49" charset="-122"/>
              </a:rPr>
              <a:t>你还能发现生活中有哪些家人间相互陪伴，相互关心，相互支持的事情吗？</a:t>
            </a: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 presetClass="entr" presetSubtype="10" fill="hold" nodeType="after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blinds(horizontal)">
                                      <p:cBhvr>
                                        <p:cTn id="7" dur="500"/>
                                        <p:tgtEl>
                                          <p:spTgt spid="35">
                                            <p:txEl>
                                              <p:pRg st="0" end="0"/>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par>
                          <p:cTn id="12" fill="hold" nodeType="afterGroup">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linds(horizontal)">
                                      <p:cBhvr>
                                        <p:cTn id="15" dur="500"/>
                                        <p:tgtEl>
                                          <p:spTgt spid="3">
                                            <p:txEl>
                                              <p:pRg st="1" end="1"/>
                                            </p:txEl>
                                          </p:spTgt>
                                        </p:tgtEl>
                                      </p:cBhvr>
                                    </p:animEffect>
                                  </p:childTnLst>
                                </p:cTn>
                              </p:par>
                            </p:childTnLst>
                          </p:cTn>
                        </p:par>
                        <p:par>
                          <p:cTn id="16" fill="hold" nodeType="afterGroup">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linds(horizontal)">
                                      <p:cBhvr>
                                        <p:cTn id="19" dur="500"/>
                                        <p:tgtEl>
                                          <p:spTgt spid="3">
                                            <p:txEl>
                                              <p:pRg st="2" end="2"/>
                                            </p:txEl>
                                          </p:spTgt>
                                        </p:tgtEl>
                                      </p:cBhvr>
                                    </p:animEffect>
                                  </p:childTnLst>
                                </p:cTn>
                              </p:par>
                            </p:childTnLst>
                          </p:cTn>
                        </p:par>
                        <p:par>
                          <p:cTn id="20" fill="hold" nodeType="afterGroup">
                            <p:stCondLst>
                              <p:cond delay="2000"/>
                            </p:stCondLst>
                            <p:childTnLst>
                              <p:par>
                                <p:cTn id="21" presetID="3" presetClass="entr" presetSubtype="10" fill="hold" nodeType="after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blinds(horizontal)">
                                      <p:cBhvr>
                                        <p:cTn id="23"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25" name="图片 2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920" y="3344545"/>
            <a:ext cx="4121785" cy="3418840"/>
          </a:xfrm>
          <a:prstGeom prst="rect">
            <a:avLst/>
          </a:prstGeom>
          <a:noFill/>
          <a:ln w="9525">
            <a:noFill/>
          </a:ln>
        </p:spPr>
      </p:pic>
      <p:pic>
        <p:nvPicPr>
          <p:cNvPr id="20" name="图片 19" descr="图片包含 矢量图形, 文字&#10;&#10;已生成高可信度的说明"/>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9444355" y="67945"/>
            <a:ext cx="2219960" cy="2109470"/>
          </a:xfrm>
          <a:prstGeom prst="rect">
            <a:avLst/>
          </a:prstGeom>
        </p:spPr>
      </p:pic>
      <p:sp>
        <p:nvSpPr>
          <p:cNvPr id="35" name="内容占位符 3"/>
          <p:cNvSpPr txBox="1"/>
          <p:nvPr/>
        </p:nvSpPr>
        <p:spPr>
          <a:xfrm>
            <a:off x="2119630" y="986790"/>
            <a:ext cx="7951470" cy="1457960"/>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zh-CN" altLang="en-US" sz="2800">
                <a:solidFill>
                  <a:schemeClr val="bg1"/>
                </a:solidFill>
                <a:latin typeface="黑体" panose="02010609060101010101" pitchFamily="49" charset="-122"/>
                <a:ea typeface="黑体" panose="02010609060101010101" pitchFamily="49" charset="-122"/>
              </a:rPr>
              <a:t>作为家中的一员，尽管我们能力有限，但是，也可以为家庭事务出主意，就像我们上节课说的可以用自己的创意帮家庭分担家务也是不错的选择！</a:t>
            </a:r>
          </a:p>
        </p:txBody>
      </p:sp>
      <p:sp>
        <p:nvSpPr>
          <p:cNvPr id="16" name="内容占位符 3"/>
          <p:cNvSpPr txBox="1"/>
          <p:nvPr/>
        </p:nvSpPr>
        <p:spPr>
          <a:xfrm>
            <a:off x="4544060" y="2649855"/>
            <a:ext cx="5527040" cy="2554605"/>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514350" indent="-514350">
              <a:buAutoNum type="arabicPeriod"/>
            </a:pPr>
            <a:r>
              <a:rPr lang="zh-CN" altLang="en-US" sz="2400">
                <a:solidFill>
                  <a:schemeClr val="bg1"/>
                </a:solidFill>
                <a:latin typeface="黑体" panose="02010609060101010101" pitchFamily="49" charset="-122"/>
                <a:ea typeface="黑体" panose="02010609060101010101" pitchFamily="49" charset="-122"/>
                <a:sym typeface="+mn-ea"/>
              </a:rPr>
              <a:t>弄个篱笆，这样</a:t>
            </a:r>
            <a:r>
              <a:rPr lang="zh-CN" altLang="en-US" sz="2400">
                <a:solidFill>
                  <a:schemeClr val="bg1"/>
                </a:solidFill>
                <a:latin typeface="黑体" panose="02010609060101010101" pitchFamily="49" charset="-122"/>
                <a:ea typeface="黑体" panose="02010609060101010101" pitchFamily="49" charset="-122"/>
              </a:rPr>
              <a:t>自家的菜地不被隔壁家的鸡偷吃。</a:t>
            </a:r>
          </a:p>
          <a:p>
            <a:pPr marL="514350" indent="-514350">
              <a:buAutoNum type="arabicPeriod"/>
            </a:pPr>
            <a:r>
              <a:rPr lang="zh-CN" altLang="en-US" sz="2400">
                <a:solidFill>
                  <a:schemeClr val="bg1"/>
                </a:solidFill>
                <a:latin typeface="黑体" panose="02010609060101010101" pitchFamily="49" charset="-122"/>
                <a:ea typeface="黑体" panose="02010609060101010101" pitchFamily="49" charset="-122"/>
              </a:rPr>
              <a:t>不让泥水带进来，雨天门口放垫子</a:t>
            </a:r>
          </a:p>
          <a:p>
            <a:pPr marL="514350" indent="-514350">
              <a:buAutoNum type="arabicPeriod"/>
            </a:pPr>
            <a:r>
              <a:rPr lang="zh-CN" altLang="en-US" sz="2400">
                <a:solidFill>
                  <a:schemeClr val="bg1"/>
                </a:solidFill>
                <a:latin typeface="黑体" panose="02010609060101010101" pitchFamily="49" charset="-122"/>
                <a:ea typeface="黑体" panose="02010609060101010101" pitchFamily="49" charset="-122"/>
              </a:rPr>
              <a:t>空罐子用来种花，家里的阳台变得干净，清新</a:t>
            </a:r>
          </a:p>
        </p:txBody>
      </p:sp>
      <p:sp>
        <p:nvSpPr>
          <p:cNvPr id="17" name="内容占位符 3"/>
          <p:cNvSpPr txBox="1"/>
          <p:nvPr/>
        </p:nvSpPr>
        <p:spPr>
          <a:xfrm>
            <a:off x="4716780" y="5203825"/>
            <a:ext cx="5281930" cy="960755"/>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None/>
            </a:pPr>
            <a:endParaRPr lang="zh-CN" altLang="en-US" sz="2400">
              <a:solidFill>
                <a:schemeClr val="bg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 presetClass="entr" presetSubtype="10" fill="hold" nodeType="after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animEffect transition="in" filter="blinds(horizontal)">
                                      <p:cBhvr>
                                        <p:cTn id="7" dur="500"/>
                                        <p:tgtEl>
                                          <p:spTgt spid="35">
                                            <p:txEl>
                                              <p:pRg st="0" end="0"/>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animEffect transition="in" filter="blinds(horizontal)">
                                      <p:cBhvr>
                                        <p:cTn id="11" dur="500"/>
                                        <p:tgtEl>
                                          <p:spTgt spid="16">
                                            <p:txEl>
                                              <p:pRg st="0" end="0"/>
                                            </p:txEl>
                                          </p:spTgt>
                                        </p:tgtEl>
                                      </p:cBhvr>
                                    </p:animEffect>
                                  </p:childTnLst>
                                </p:cTn>
                              </p:par>
                            </p:childTnLst>
                          </p:cTn>
                        </p:par>
                        <p:par>
                          <p:cTn id="12" fill="hold" nodeType="afterGroup">
                            <p:stCondLst>
                              <p:cond delay="1000"/>
                            </p:stCondLst>
                            <p:childTnLst>
                              <p:par>
                                <p:cTn id="13" presetID="3" presetClass="entr" presetSubtype="10" fill="hold" nodeType="after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animEffect transition="in" filter="blinds(horizontal)">
                                      <p:cBhvr>
                                        <p:cTn id="15" dur="500"/>
                                        <p:tgtEl>
                                          <p:spTgt spid="16">
                                            <p:txEl>
                                              <p:pRg st="1" end="1"/>
                                            </p:txEl>
                                          </p:spTgt>
                                        </p:tgtEl>
                                      </p:cBhvr>
                                    </p:animEffect>
                                  </p:childTnLst>
                                </p:cTn>
                              </p:par>
                            </p:childTnLst>
                          </p:cTn>
                        </p:par>
                        <p:par>
                          <p:cTn id="16" fill="hold" nodeType="afterGroup">
                            <p:stCondLst>
                              <p:cond delay="1500"/>
                            </p:stCondLst>
                            <p:childTnLst>
                              <p:par>
                                <p:cTn id="17" presetID="3" presetClass="entr" presetSubtype="10" fill="hold" nodeType="afterEffect">
                                  <p:stCondLst>
                                    <p:cond delay="0"/>
                                  </p:stCondLst>
                                  <p:childTnLst>
                                    <p:set>
                                      <p:cBhvr>
                                        <p:cTn id="18" dur="1" fill="hold">
                                          <p:stCondLst>
                                            <p:cond delay="0"/>
                                          </p:stCondLst>
                                        </p:cTn>
                                        <p:tgtEl>
                                          <p:spTgt spid="16">
                                            <p:txEl>
                                              <p:pRg st="2" end="2"/>
                                            </p:txEl>
                                          </p:spTgt>
                                        </p:tgtEl>
                                        <p:attrNameLst>
                                          <p:attrName>style.visibility</p:attrName>
                                        </p:attrNameLst>
                                      </p:cBhvr>
                                      <p:to>
                                        <p:strVal val="visible"/>
                                      </p:to>
                                    </p:set>
                                    <p:animEffect transition="in" filter="blinds(horizontal)">
                                      <p:cBhvr>
                                        <p:cTn id="19" dur="500"/>
                                        <p:tgtEl>
                                          <p:spTgt spid="16">
                                            <p:txEl>
                                              <p:pRg st="2" end="2"/>
                                            </p:txEl>
                                          </p:spTgt>
                                        </p:tgtEl>
                                      </p:cBhvr>
                                    </p:animEffect>
                                  </p:childTnLst>
                                </p:cTn>
                              </p:par>
                            </p:childTnLst>
                          </p:cTn>
                        </p:par>
                        <p:par>
                          <p:cTn id="20" fill="hold" nodeType="afterGroup">
                            <p:stCondLst>
                              <p:cond delay="2000"/>
                            </p:stCondLst>
                            <p:childTnLst>
                              <p:par>
                                <p:cTn id="21" presetID="3" presetClass="entr" presetSubtype="10" fill="hold" nodeType="after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animEffect transition="in" filter="blinds(horizontal)">
                                      <p:cBhvr>
                                        <p:cTn id="23"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25" name="图片 2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920" y="3344545"/>
            <a:ext cx="4121785" cy="3418840"/>
          </a:xfrm>
          <a:prstGeom prst="rect">
            <a:avLst/>
          </a:prstGeom>
          <a:noFill/>
          <a:ln w="9525">
            <a:noFill/>
          </a:ln>
        </p:spPr>
      </p:pic>
      <p:pic>
        <p:nvPicPr>
          <p:cNvPr id="20" name="图片 19" descr="图片包含 矢量图形, 文字&#10;&#10;已生成高可信度的说明"/>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9444355" y="67945"/>
            <a:ext cx="2219960" cy="2109470"/>
          </a:xfrm>
          <a:prstGeom prst="rect">
            <a:avLst/>
          </a:prstGeom>
        </p:spPr>
      </p:pic>
      <p:sp>
        <p:nvSpPr>
          <p:cNvPr id="4" name="TextBox 7"/>
          <p:cNvSpPr txBox="1"/>
          <p:nvPr/>
        </p:nvSpPr>
        <p:spPr>
          <a:xfrm>
            <a:off x="3419475" y="2942590"/>
            <a:ext cx="5351780" cy="789305"/>
          </a:xfrm>
          <a:prstGeom prst="rect">
            <a:avLst/>
          </a:prstGeom>
          <a:noFill/>
        </p:spPr>
        <p:txBody>
          <a:bodyPr wrap="square" lIns="51423" tIns="25711" rIns="51423" bIns="25711" rtlCol="0">
            <a:spAutoFit/>
          </a:bodyPr>
          <a:lstStyle>
            <a:defPPr>
              <a:defRPr lang="zh-CN"/>
            </a:defPPr>
            <a:lvl1pPr>
              <a:defRPr sz="5000" b="1">
                <a:solidFill>
                  <a:schemeClr val="bg1"/>
                </a:solidFill>
                <a:latin typeface="+mn-ea"/>
                <a:ea typeface="+mn-ea"/>
              </a:defRPr>
            </a:lvl1pPr>
          </a:lstStyle>
          <a:p>
            <a:pPr algn="ctr"/>
            <a:r>
              <a:rPr lang="zh-CN" altLang="en-US" sz="4800" spc="2000" dirty="0">
                <a:solidFill>
                  <a:schemeClr val="bg1"/>
                </a:solidFill>
                <a:latin typeface="微软雅黑" panose="020B0503020204020204" charset="-122"/>
                <a:ea typeface="微软雅黑" panose="020B0503020204020204" charset="-122"/>
              </a:rPr>
              <a:t>我也有责任</a:t>
            </a: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decel="5330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1+#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20" name="图片 19" descr="图片包含 矢量图形, 文字&#10;&#10;已生成高可信度的说明"/>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9444355" y="67945"/>
            <a:ext cx="2219960" cy="2109470"/>
          </a:xfrm>
          <a:prstGeom prst="rect">
            <a:avLst/>
          </a:prstGeom>
        </p:spPr>
      </p:pic>
      <p:sp>
        <p:nvSpPr>
          <p:cNvPr id="35" name="内容占位符 3"/>
          <p:cNvSpPr txBox="1"/>
          <p:nvPr/>
        </p:nvSpPr>
        <p:spPr>
          <a:xfrm>
            <a:off x="1840865" y="986790"/>
            <a:ext cx="8437245" cy="1353185"/>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en-US" altLang="zh-CN" sz="2800" dirty="0">
                <a:solidFill>
                  <a:schemeClr val="bg1"/>
                </a:solidFill>
                <a:latin typeface="黑体" panose="02010609060101010101" pitchFamily="49" charset="-122"/>
                <a:ea typeface="黑体" panose="02010609060101010101" pitchFamily="49" charset="-122"/>
              </a:rPr>
              <a:t>“</a:t>
            </a:r>
            <a:r>
              <a:rPr lang="zh-CN" altLang="en-US" sz="2800" dirty="0">
                <a:solidFill>
                  <a:schemeClr val="bg1"/>
                </a:solidFill>
                <a:latin typeface="黑体" panose="02010609060101010101" pitchFamily="49" charset="-122"/>
                <a:ea typeface="黑体" panose="02010609060101010101" pitchFamily="49" charset="-122"/>
              </a:rPr>
              <a:t>家</a:t>
            </a:r>
            <a:r>
              <a:rPr lang="en-US" altLang="zh-CN" sz="2800" dirty="0">
                <a:solidFill>
                  <a:schemeClr val="bg1"/>
                </a:solidFill>
                <a:latin typeface="黑体" panose="02010609060101010101" pitchFamily="49" charset="-122"/>
                <a:ea typeface="黑体" panose="02010609060101010101" pitchFamily="49" charset="-122"/>
              </a:rPr>
              <a:t>”</a:t>
            </a:r>
            <a:r>
              <a:rPr lang="zh-CN" altLang="en-US" sz="2800" dirty="0">
                <a:solidFill>
                  <a:schemeClr val="bg1"/>
                </a:solidFill>
                <a:latin typeface="黑体" panose="02010609060101010101" pitchFamily="49" charset="-122"/>
                <a:ea typeface="黑体" panose="02010609060101010101" pitchFamily="49" charset="-122"/>
              </a:rPr>
              <a:t>是一个特别的地方，这里有爸爸妈妈这样的大人，也有我们这样的小孩。在家庭生活中，大人要尽责，我们年龄虽小，但也应尽到自己的责任。</a:t>
            </a:r>
          </a:p>
        </p:txBody>
      </p:sp>
      <p:sp>
        <p:nvSpPr>
          <p:cNvPr id="4" name="内容占位符 3"/>
          <p:cNvSpPr txBox="1"/>
          <p:nvPr/>
        </p:nvSpPr>
        <p:spPr>
          <a:xfrm>
            <a:off x="2223770" y="2691765"/>
            <a:ext cx="7742555" cy="788670"/>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zh-CN" altLang="en-US" sz="1800" dirty="0">
                <a:solidFill>
                  <a:schemeClr val="bg1"/>
                </a:solidFill>
                <a:latin typeface="微软雅黑" panose="020B0503020204020204" charset="-122"/>
                <a:ea typeface="微软雅黑" panose="020B0503020204020204" charset="-122"/>
              </a:rPr>
              <a:t>朱晓自告奋勇地向爸爸申请，由他每天负责倒家里的垃圾。可才干了一个星期，他就抱怨起来，</a:t>
            </a:r>
            <a:r>
              <a:rPr lang="en-US" altLang="zh-CN" sz="1800" dirty="0">
                <a:solidFill>
                  <a:schemeClr val="bg1"/>
                </a:solidFill>
                <a:latin typeface="微软雅黑" panose="020B0503020204020204" charset="-122"/>
                <a:ea typeface="微软雅黑" panose="020B0503020204020204" charset="-122"/>
              </a:rPr>
              <a:t>“</a:t>
            </a:r>
            <a:r>
              <a:rPr lang="zh-CN" altLang="en-US" sz="1800" dirty="0">
                <a:solidFill>
                  <a:schemeClr val="bg1"/>
                </a:solidFill>
                <a:latin typeface="微软雅黑" panose="020B0503020204020204" charset="-122"/>
                <a:ea typeface="微软雅黑" panose="020B0503020204020204" charset="-122"/>
              </a:rPr>
              <a:t>烦死了，家里每天都有这么多垃圾，我不想干了。</a:t>
            </a:r>
            <a:r>
              <a:rPr lang="en-US" altLang="zh-CN" sz="1800" dirty="0">
                <a:solidFill>
                  <a:schemeClr val="bg1"/>
                </a:solidFill>
                <a:latin typeface="微软雅黑" panose="020B0503020204020204" charset="-122"/>
                <a:ea typeface="微软雅黑" panose="020B0503020204020204" charset="-122"/>
              </a:rPr>
              <a:t>”</a:t>
            </a:r>
          </a:p>
        </p:txBody>
      </p:sp>
      <p:sp>
        <p:nvSpPr>
          <p:cNvPr id="2" name="内容占位符 3"/>
          <p:cNvSpPr txBox="1"/>
          <p:nvPr/>
        </p:nvSpPr>
        <p:spPr>
          <a:xfrm>
            <a:off x="1266825" y="3808730"/>
            <a:ext cx="9657080" cy="638175"/>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zh-CN" altLang="en-US" sz="2400">
                <a:solidFill>
                  <a:schemeClr val="bg1"/>
                </a:solidFill>
                <a:latin typeface="微软雅黑" panose="020B0503020204020204" charset="-122"/>
                <a:ea typeface="微软雅黑" panose="020B0503020204020204" charset="-122"/>
              </a:rPr>
              <a:t>但是我们仔细想想，如果朱晓家里没人做家务，家里会变得怎么样呢？</a:t>
            </a:r>
          </a:p>
        </p:txBody>
      </p:sp>
      <p:sp>
        <p:nvSpPr>
          <p:cNvPr id="8" name="内容占位符 3"/>
          <p:cNvSpPr txBox="1"/>
          <p:nvPr/>
        </p:nvSpPr>
        <p:spPr>
          <a:xfrm>
            <a:off x="2381250" y="4686300"/>
            <a:ext cx="7428865" cy="1031240"/>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a:buAutoNum type="arabicPeriod"/>
            </a:pPr>
            <a:r>
              <a:rPr lang="zh-CN" altLang="en-US" sz="2400">
                <a:solidFill>
                  <a:schemeClr val="bg1"/>
                </a:solidFill>
                <a:latin typeface="微软雅黑" panose="020B0503020204020204" charset="-122"/>
                <a:ea typeface="微软雅黑" panose="020B0503020204020204" charset="-122"/>
              </a:rPr>
              <a:t>朱晓早上要去上学，可妈妈没做早饭，怎么办呢？</a:t>
            </a:r>
          </a:p>
          <a:p>
            <a:pPr>
              <a:buAutoNum type="arabicPeriod"/>
            </a:pPr>
            <a:r>
              <a:rPr lang="en-US" altLang="zh-CN" sz="2400">
                <a:solidFill>
                  <a:schemeClr val="bg1"/>
                </a:solidFill>
                <a:latin typeface="微软雅黑" panose="020B0503020204020204" charset="-122"/>
                <a:ea typeface="微软雅黑" panose="020B0503020204020204" charset="-122"/>
              </a:rPr>
              <a:t>……</a:t>
            </a: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 presetClass="entr" presetSubtype="1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blinds(horizontal)">
                                      <p:cBhvr>
                                        <p:cTn id="11" dur="500"/>
                                        <p:tgtEl>
                                          <p:spTgt spid="2">
                                            <p:txEl>
                                              <p:pRg st="0" end="0"/>
                                            </p:txEl>
                                          </p:spTgt>
                                        </p:tgtEl>
                                      </p:cBhvr>
                                    </p:animEffect>
                                  </p:childTnLst>
                                </p:cTn>
                              </p:par>
                            </p:childTnLst>
                          </p:cTn>
                        </p:par>
                        <p:par>
                          <p:cTn id="12" fill="hold" nodeType="afterGroup">
                            <p:stCondLst>
                              <p:cond delay="1000"/>
                            </p:stCondLst>
                            <p:childTnLst>
                              <p:par>
                                <p:cTn id="13" presetID="3" presetClass="entr" presetSubtype="10" fill="hold"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blinds(horizontal)">
                                      <p:cBhvr>
                                        <p:cTn id="15" dur="500"/>
                                        <p:tgtEl>
                                          <p:spTgt spid="8">
                                            <p:txEl>
                                              <p:pRg st="0" end="0"/>
                                            </p:txEl>
                                          </p:spTgt>
                                        </p:tgtEl>
                                      </p:cBhvr>
                                    </p:animEffect>
                                  </p:childTnLst>
                                </p:cTn>
                              </p:par>
                            </p:childTnLst>
                          </p:cTn>
                        </p:par>
                        <p:par>
                          <p:cTn id="16" fill="hold" nodeType="afterGroup">
                            <p:stCondLst>
                              <p:cond delay="1500"/>
                            </p:stCondLst>
                            <p:childTnLst>
                              <p:par>
                                <p:cTn id="17" presetID="3" presetClass="entr" presetSubtype="10" fill="hold" nodeType="after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Effect transition="in" filter="blinds(horizontal)">
                                      <p:cBhvr>
                                        <p:cTn id="1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7" name="组合 6"/>
          <p:cNvGrpSpPr/>
          <p:nvPr/>
        </p:nvGrpSpPr>
        <p:grpSpPr>
          <a:xfrm>
            <a:off x="1102360" y="970280"/>
            <a:ext cx="9324340" cy="4585335"/>
            <a:chOff x="1736" y="1528"/>
            <a:chExt cx="14684" cy="7221"/>
          </a:xfrm>
        </p:grpSpPr>
        <p:sp>
          <p:nvSpPr>
            <p:cNvPr id="3" name="矩形 2"/>
            <p:cNvSpPr/>
            <p:nvPr/>
          </p:nvSpPr>
          <p:spPr>
            <a:xfrm>
              <a:off x="2029" y="2343"/>
              <a:ext cx="14391" cy="6406"/>
            </a:xfrm>
            <a:prstGeom prst="rect">
              <a:avLst/>
            </a:prstGeom>
            <a:noFill/>
            <a:ln w="444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736" y="1528"/>
              <a:ext cx="687" cy="674"/>
            </a:xfrm>
            <a:prstGeom prst="ellipse">
              <a:avLst/>
            </a:prstGeom>
            <a:solidFill>
              <a:schemeClr val="bg1"/>
            </a:solidFill>
            <a:ln w="25400" cap="flat" cmpd="sng" algn="ctr">
              <a:noFill/>
              <a:prstDash val="solid"/>
            </a:ln>
            <a:effectLst>
              <a:innerShdw blurRad="139700" dist="50800" dir="13500000">
                <a:prstClr val="black">
                  <a:alpha val="45000"/>
                </a:prstClr>
              </a:inn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pic>
        <p:nvPicPr>
          <p:cNvPr id="20" name="图片 19" descr="图片包含 矢量图形, 文字&#10;&#10;已生成高可信度的说明"/>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9444355" y="67945"/>
            <a:ext cx="2219960" cy="2109470"/>
          </a:xfrm>
          <a:prstGeom prst="rect">
            <a:avLst/>
          </a:prstGeom>
        </p:spPr>
      </p:pic>
      <p:sp>
        <p:nvSpPr>
          <p:cNvPr id="35" name="内容占位符 3"/>
          <p:cNvSpPr txBox="1"/>
          <p:nvPr/>
        </p:nvSpPr>
        <p:spPr>
          <a:xfrm>
            <a:off x="1760855" y="1633220"/>
            <a:ext cx="8437245" cy="1238250"/>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en-US" altLang="zh-CN" sz="2400">
                <a:solidFill>
                  <a:schemeClr val="bg1"/>
                </a:solidFill>
                <a:latin typeface="黑体" panose="02010609060101010101" pitchFamily="49" charset="-122"/>
                <a:ea typeface="黑体" panose="02010609060101010101" pitchFamily="49" charset="-122"/>
              </a:rPr>
              <a:t>  </a:t>
            </a:r>
            <a:r>
              <a:rPr lang="zh-CN" altLang="en-US" sz="2400">
                <a:solidFill>
                  <a:schemeClr val="bg1"/>
                </a:solidFill>
                <a:latin typeface="黑体" panose="02010609060101010101" pitchFamily="49" charset="-122"/>
                <a:ea typeface="黑体" panose="02010609060101010101" pitchFamily="49" charset="-122"/>
              </a:rPr>
              <a:t>所以我们承担家庭责任不能仅凭一时兴起，需要有付责任的精神，坚持负责到底！</a:t>
            </a:r>
          </a:p>
        </p:txBody>
      </p:sp>
      <p:sp>
        <p:nvSpPr>
          <p:cNvPr id="2" name="内容占位符 3"/>
          <p:cNvSpPr txBox="1"/>
          <p:nvPr/>
        </p:nvSpPr>
        <p:spPr>
          <a:xfrm>
            <a:off x="1422400" y="2940685"/>
            <a:ext cx="8870950" cy="2372995"/>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en-US" altLang="zh-CN" sz="2000" dirty="0">
                <a:solidFill>
                  <a:schemeClr val="bg1"/>
                </a:solidFill>
                <a:latin typeface="微软雅黑" panose="020B0503020204020204" charset="-122"/>
                <a:ea typeface="微软雅黑" panose="020B0503020204020204" charset="-122"/>
              </a:rPr>
              <a:t>       </a:t>
            </a:r>
            <a:r>
              <a:rPr lang="zh-CN" sz="2000" dirty="0">
                <a:solidFill>
                  <a:schemeClr val="bg1"/>
                </a:solidFill>
                <a:latin typeface="微软雅黑" panose="020B0503020204020204" charset="-122"/>
                <a:ea typeface="微软雅黑" panose="020B0503020204020204" charset="-122"/>
              </a:rPr>
              <a:t>虽然金轩意识到照顾金鱼不容易，但是既然是自己的决定，就要负责到底。爸爸称赞金萱这种负责任的精神。这种精神不仅是对自己负责，对于爸爸的约定负责，也是对金鱼负责。照料金鱼不能仅凭一时的兴趣，金鱼是有生命的，既然决定养金鱼，就应该对金鱼负责，按照金鱼的习性来照顾它们的生活。</a:t>
            </a:r>
          </a:p>
        </p:txBody>
      </p:sp>
      <p:sp>
        <p:nvSpPr>
          <p:cNvPr id="9" name="内容占位符 3"/>
          <p:cNvSpPr txBox="1"/>
          <p:nvPr/>
        </p:nvSpPr>
        <p:spPr>
          <a:xfrm>
            <a:off x="1760855" y="5803900"/>
            <a:ext cx="8237855" cy="605155"/>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lgn="ctr">
              <a:buNone/>
            </a:pPr>
            <a:r>
              <a:rPr lang="zh-CN" altLang="en-US" sz="2400">
                <a:solidFill>
                  <a:schemeClr val="bg1"/>
                </a:solidFill>
                <a:latin typeface="黑体" panose="02010609060101010101" pitchFamily="49" charset="-122"/>
                <a:ea typeface="黑体" panose="02010609060101010101" pitchFamily="49" charset="-122"/>
              </a:rPr>
              <a:t>你理解金轩爸爸所说的</a:t>
            </a:r>
            <a:r>
              <a:rPr lang="en-US" altLang="zh-CN" sz="2400">
                <a:solidFill>
                  <a:schemeClr val="bg1"/>
                </a:solidFill>
                <a:latin typeface="黑体" panose="02010609060101010101" pitchFamily="49" charset="-122"/>
                <a:ea typeface="黑体" panose="02010609060101010101" pitchFamily="49" charset="-122"/>
              </a:rPr>
              <a:t>“</a:t>
            </a:r>
            <a:r>
              <a:rPr lang="zh-CN" altLang="en-US" sz="2400">
                <a:solidFill>
                  <a:schemeClr val="bg1"/>
                </a:solidFill>
                <a:latin typeface="黑体" panose="02010609060101010101" pitchFamily="49" charset="-122"/>
                <a:ea typeface="黑体" panose="02010609060101010101" pitchFamily="49" charset="-122"/>
              </a:rPr>
              <a:t>负责任的精神</a:t>
            </a:r>
            <a:r>
              <a:rPr lang="en-US" altLang="zh-CN" sz="2400">
                <a:solidFill>
                  <a:schemeClr val="bg1"/>
                </a:solidFill>
                <a:latin typeface="黑体" panose="02010609060101010101" pitchFamily="49" charset="-122"/>
                <a:ea typeface="黑体" panose="02010609060101010101" pitchFamily="49" charset="-122"/>
              </a:rPr>
              <a:t>”</a:t>
            </a:r>
            <a:r>
              <a:rPr lang="zh-CN" altLang="en-US" sz="2400">
                <a:solidFill>
                  <a:schemeClr val="bg1"/>
                </a:solidFill>
                <a:latin typeface="黑体" panose="02010609060101010101" pitchFamily="49" charset="-122"/>
                <a:ea typeface="黑体" panose="02010609060101010101" pitchFamily="49" charset="-122"/>
              </a:rPr>
              <a:t>吗？</a:t>
            </a: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5"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vertical)">
                                      <p:cBhvr>
                                        <p:cTn id="7" dur="500"/>
                                        <p:tgtEl>
                                          <p:spTgt spid="7"/>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blinds(horizontal)">
                                      <p:cBhvr>
                                        <p:cTn id="11" dur="500"/>
                                        <p:tgtEl>
                                          <p:spTgt spid="2">
                                            <p:txEl>
                                              <p:pRg st="0" end="0"/>
                                            </p:txEl>
                                          </p:spTgt>
                                        </p:tgtEl>
                                      </p:cBhvr>
                                    </p:animEffect>
                                  </p:childTnLst>
                                </p:cTn>
                              </p:par>
                            </p:childTnLst>
                          </p:cTn>
                        </p:par>
                        <p:par>
                          <p:cTn id="12" fill="hold" nodeType="afterGroup">
                            <p:stCondLst>
                              <p:cond delay="1000"/>
                            </p:stCondLst>
                            <p:childTnLst>
                              <p:par>
                                <p:cTn id="13" presetID="3" presetClass="entr" presetSubtype="10" fill="hold"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blinds(horizontal)">
                                      <p:cBhvr>
                                        <p:cTn id="15"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1102360" y="970280"/>
            <a:ext cx="9324340" cy="4585335"/>
            <a:chOff x="1736" y="1528"/>
            <a:chExt cx="14684" cy="7221"/>
          </a:xfrm>
        </p:grpSpPr>
        <p:sp>
          <p:nvSpPr>
            <p:cNvPr id="3" name="矩形 2"/>
            <p:cNvSpPr/>
            <p:nvPr/>
          </p:nvSpPr>
          <p:spPr>
            <a:xfrm>
              <a:off x="2029" y="2343"/>
              <a:ext cx="14391" cy="6406"/>
            </a:xfrm>
            <a:prstGeom prst="rect">
              <a:avLst/>
            </a:prstGeom>
            <a:noFill/>
            <a:ln w="444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736" y="1528"/>
              <a:ext cx="687" cy="674"/>
            </a:xfrm>
            <a:prstGeom prst="ellipse">
              <a:avLst/>
            </a:prstGeom>
            <a:solidFill>
              <a:schemeClr val="bg1"/>
            </a:solidFill>
            <a:ln w="25400" cap="flat" cmpd="sng" algn="ctr">
              <a:noFill/>
              <a:prstDash val="solid"/>
            </a:ln>
            <a:effectLst>
              <a:innerShdw blurRad="139700" dist="50800" dir="13500000">
                <a:prstClr val="black">
                  <a:alpha val="45000"/>
                </a:prstClr>
              </a:inn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pic>
        <p:nvPicPr>
          <p:cNvPr id="25" name="图片 2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920" y="3344545"/>
            <a:ext cx="4121785" cy="3418840"/>
          </a:xfrm>
          <a:prstGeom prst="rect">
            <a:avLst/>
          </a:prstGeom>
          <a:noFill/>
          <a:ln w="9525">
            <a:noFill/>
          </a:ln>
        </p:spPr>
      </p:pic>
      <p:pic>
        <p:nvPicPr>
          <p:cNvPr id="20" name="图片 19" descr="图片包含 矢量图形, 文字&#10;&#10;已生成高可信度的说明"/>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9444355" y="67945"/>
            <a:ext cx="2219960" cy="2109470"/>
          </a:xfrm>
          <a:prstGeom prst="rect">
            <a:avLst/>
          </a:prstGeom>
        </p:spPr>
      </p:pic>
      <p:sp>
        <p:nvSpPr>
          <p:cNvPr id="35" name="内容占位符 3"/>
          <p:cNvSpPr txBox="1"/>
          <p:nvPr/>
        </p:nvSpPr>
        <p:spPr>
          <a:xfrm>
            <a:off x="1760855" y="1633220"/>
            <a:ext cx="8437245" cy="892175"/>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zh-CN" altLang="en-US" sz="2400">
                <a:solidFill>
                  <a:schemeClr val="bg1"/>
                </a:solidFill>
                <a:latin typeface="黑体" panose="02010609060101010101" pitchFamily="49" charset="-122"/>
                <a:ea typeface="黑体" panose="02010609060101010101" pitchFamily="49" charset="-122"/>
              </a:rPr>
              <a:t>我们要处处为家庭着想，主动做力所能及的事情，家庭事务不只是大人的事。</a:t>
            </a:r>
          </a:p>
        </p:txBody>
      </p:sp>
      <p:sp>
        <p:nvSpPr>
          <p:cNvPr id="7" name="内容占位符 3"/>
          <p:cNvSpPr txBox="1"/>
          <p:nvPr/>
        </p:nvSpPr>
        <p:spPr>
          <a:xfrm>
            <a:off x="3353435" y="2856865"/>
            <a:ext cx="6740525" cy="2195830"/>
          </a:xfrm>
          <a:prstGeom prst="rect">
            <a:avLst/>
          </a:prstGeom>
        </p:spPr>
        <p:txBody>
          <a:bodyPr/>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buNone/>
            </a:pPr>
            <a:r>
              <a:rPr lang="zh-CN" altLang="en-US" sz="2400">
                <a:solidFill>
                  <a:schemeClr val="bg1"/>
                </a:solidFill>
                <a:latin typeface="黑体" panose="02010609060101010101" pitchFamily="49" charset="-122"/>
                <a:ea typeface="黑体" panose="02010609060101010101" pitchFamily="49" charset="-122"/>
              </a:rPr>
              <a:t>假如：</a:t>
            </a:r>
          </a:p>
          <a:p>
            <a:r>
              <a:rPr lang="zh-CN" altLang="en-US" sz="2400">
                <a:solidFill>
                  <a:schemeClr val="bg1"/>
                </a:solidFill>
                <a:latin typeface="黑体" panose="02010609060101010101" pitchFamily="49" charset="-122"/>
                <a:ea typeface="黑体" panose="02010609060101010101" pitchFamily="49" charset="-122"/>
              </a:rPr>
              <a:t>舅舅来家里做客，而父母正好去上班了不在家，我会</a:t>
            </a:r>
            <a:r>
              <a:rPr lang="en-US" altLang="zh-CN" sz="2400">
                <a:solidFill>
                  <a:schemeClr val="bg1"/>
                </a:solidFill>
                <a:latin typeface="黑体" panose="02010609060101010101" pitchFamily="49" charset="-122"/>
                <a:ea typeface="黑体" panose="02010609060101010101" pitchFamily="49" charset="-122"/>
              </a:rPr>
              <a:t>……</a:t>
            </a:r>
          </a:p>
          <a:p>
            <a:r>
              <a:rPr lang="zh-CN" altLang="en-US" sz="2400">
                <a:solidFill>
                  <a:schemeClr val="bg1"/>
                </a:solidFill>
                <a:latin typeface="黑体" panose="02010609060101010101" pitchFamily="49" charset="-122"/>
                <a:ea typeface="黑体" panose="02010609060101010101" pitchFamily="49" charset="-122"/>
              </a:rPr>
              <a:t>家里的洗发水快用光了，我会</a:t>
            </a:r>
            <a:r>
              <a:rPr lang="en-US" altLang="zh-CN" sz="2400">
                <a:solidFill>
                  <a:schemeClr val="bg1"/>
                </a:solidFill>
                <a:latin typeface="黑体" panose="02010609060101010101" pitchFamily="49" charset="-122"/>
                <a:ea typeface="黑体" panose="02010609060101010101" pitchFamily="49" charset="-122"/>
              </a:rPr>
              <a:t>……</a:t>
            </a:r>
          </a:p>
        </p:txBody>
      </p:sp>
    </p:spTree>
  </p:cSld>
  <p:clrMapOvr>
    <a:masterClrMapping/>
  </p:clrMapOvr>
  <mc:AlternateContent xmlns:mc="http://schemas.openxmlformats.org/markup-compatibility/2006" xmlns:p14="http://schemas.microsoft.com/office/powerpoint/2010/main">
    <mc:Choice Requires="p14">
      <p:transition spd="slow" p14:dur="900" advClick="0" advTm="3000">
        <p14:warp dir="in"/>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5"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0.11.30"/>
  <p:tag name="AS_TITLE" val="Aspose.Slides for Java"/>
  <p:tag name="AS_VERSION" val="20.11"/>
</p:tagLst>
</file>

<file path=ppt/theme/theme1.xml><?xml version="1.0" encoding="utf-8"?>
<a:theme xmlns:a="http://schemas.openxmlformats.org/drawingml/2006/main" name="第一PPT模板网-WWW.1PPT.COM ">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755</Words>
  <Application>Microsoft Office PowerPoint</Application>
  <PresentationFormat>自定义</PresentationFormat>
  <Paragraphs>55</Paragraphs>
  <Slides>12</Slides>
  <Notes>12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12</vt:i4>
      </vt:variant>
    </vt:vector>
  </HeadingPairs>
  <TitlesOfParts>
    <vt:vector size="23" baseType="lpstr">
      <vt:lpstr>ITC Avant Garde Std Bk</vt:lpstr>
      <vt:lpstr>Meiryo</vt:lpstr>
      <vt:lpstr>等线</vt:lpstr>
      <vt:lpstr>黑体</vt:lpstr>
      <vt:lpstr>宋体</vt:lpstr>
      <vt:lpstr>微软雅黑</vt:lpstr>
      <vt:lpstr>Arial</vt:lpstr>
      <vt:lpstr>Calibri</vt:lpstr>
      <vt:lpstr>Calibri Light</vt:lpstr>
      <vt:lpstr>第一PPT模板网-WWW.1PPT.COM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4</cp:revision>
  <cp:lastPrinted>2021-10-25T16:31:09Z</cp:lastPrinted>
  <dcterms:created xsi:type="dcterms:W3CDTF">2021-10-25T16:31:09Z</dcterms:created>
  <dcterms:modified xsi:type="dcterms:W3CDTF">2022-04-24T02:48:18Z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