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heme/theme2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1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2" r:id="rId1"/>
  </p:sldMasterIdLst>
  <p:notesMasterIdLst>
    <p:notesMasterId r:id="rId20"/>
  </p:notesMasterIdLst>
  <p:sldIdLst>
    <p:sldId id="808" r:id="rId2"/>
    <p:sldId id="891" r:id="rId3"/>
    <p:sldId id="697" r:id="rId4"/>
    <p:sldId id="921" r:id="rId5"/>
    <p:sldId id="881" r:id="rId6"/>
    <p:sldId id="925" r:id="rId7"/>
    <p:sldId id="852" r:id="rId8"/>
    <p:sldId id="926" r:id="rId9"/>
    <p:sldId id="856" r:id="rId10"/>
    <p:sldId id="964" r:id="rId11"/>
    <p:sldId id="857" r:id="rId12"/>
    <p:sldId id="858" r:id="rId13"/>
    <p:sldId id="860" r:id="rId14"/>
    <p:sldId id="859" r:id="rId15"/>
    <p:sldId id="985" r:id="rId16"/>
    <p:sldId id="862" r:id="rId17"/>
    <p:sldId id="888" r:id="rId18"/>
    <p:sldId id="986" r:id="rId19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6">
          <p15:clr>
            <a:srgbClr val="A4A3A4"/>
          </p15:clr>
        </p15:guide>
        <p15:guide id="2" pos="390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娄立新" initials="娄立新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3A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="" xmlns:p1710="http://schemas.microsoft.com/office/powerpoint/2017/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80" y="114"/>
      </p:cViewPr>
      <p:guideLst>
        <p:guide orient="horz" pos="2246"/>
        <p:guide pos="390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121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7573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31150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1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65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973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2306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 defTabSz="914400" eaLnBrk="1" fontAlgn="auto" latinLnBrk="0" hangingPunct="1">
              <a:buNone/>
              <a:tabLst>
                <a:tab pos="1609725" algn="l"/>
              </a:tabLst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eaLnBrk="1" fontAlgn="auto" latinLnBrk="0" hangingPunct="1">
              <a:defRPr u="none" strike="noStrike" kern="1200" cap="none" spc="150" normalizeH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 eaLnBrk="1" fontAlgn="auto" latinLnBrk="0" hangingPunct="1">
              <a:lnSpc>
                <a:spcPct val="13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685800" indent="-228600" defTabSz="9144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tabLst>
                <a:tab pos="1609725" algn="l"/>
              </a:tabLst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2pPr>
            <a:lvl3pPr marL="11430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●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3pPr>
            <a:lvl4pPr marL="1600200" indent="-228600" eaLnBrk="1" fontAlgn="auto" latinLnBrk="0" hangingPunct="1">
              <a:lnSpc>
                <a:spcPct val="120000"/>
              </a:lnSpc>
              <a:buFont typeface="Wingdings" panose="05000000000000000000" charset="0"/>
              <a:buChar char="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4pPr>
            <a:lvl5pPr marL="2057400" indent="-228600" eaLnBrk="1" fontAlgn="auto" latinLnBrk="0" hangingPunct="1">
              <a:lnSpc>
                <a:spcPct val="120000"/>
              </a:lnSpc>
              <a:buFont typeface="Arial" panose="020B0604020202020204" pitchFamily="34" charset="0"/>
              <a:buChar char="•"/>
              <a:defRPr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2022/4/23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41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120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832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41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5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07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9330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08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11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56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8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9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2.jpe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6"/>
          <p:cNvSpPr txBox="1"/>
          <p:nvPr/>
        </p:nvSpPr>
        <p:spPr>
          <a:xfrm>
            <a:off x="0" y="2204308"/>
            <a:ext cx="12192000" cy="225236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503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6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少</a:t>
            </a:r>
            <a:r>
              <a:rPr lang="zh-CN" altLang="en-US" sz="6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让父母为我操心</a:t>
            </a:r>
            <a:endParaRPr lang="en-US" altLang="zh-CN" sz="6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endParaRPr lang="en-US" altLang="zh-CN" sz="47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课时</a:t>
            </a:r>
            <a:endParaRPr lang="zh-CN" altLang="en-US" sz="36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副标题 2"/>
          <p:cNvSpPr txBox="1"/>
          <p:nvPr/>
        </p:nvSpPr>
        <p:spPr>
          <a:xfrm>
            <a:off x="3284765" y="744397"/>
            <a:ext cx="5622471" cy="884977"/>
          </a:xfrm>
          <a:prstGeom prst="rect">
            <a:avLst/>
          </a:prstGeom>
        </p:spPr>
        <p:txBody>
          <a:bodyPr vert="horz" lIns="121917" tIns="60959" rIns="121917" bIns="60959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803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523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43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63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4000" dirty="0">
                <a:solidFill>
                  <a:prstClr val="white"/>
                </a:solidFill>
                <a:latin typeface="黑体" panose="02010609060101010101" charset="-122"/>
                <a:ea typeface="黑体" panose="02010609060101010101" charset="-122"/>
              </a:rPr>
              <a:t>四年级 道德与法治</a:t>
            </a:r>
            <a:endParaRPr lang="en-US" altLang="zh-CN" sz="4000" dirty="0">
              <a:solidFill>
                <a:prstClr val="white">
                  <a:lumMod val="95000"/>
                </a:prstClr>
              </a:solidFill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488675"/>
            <a:ext cx="12192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56410" y="1284605"/>
          <a:ext cx="9231630" cy="4559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7080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0"/>
                    </a:ext>
                  </a:extLst>
                </a:gridCol>
                <a:gridCol w="2542540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1"/>
                    </a:ext>
                  </a:extLst>
                </a:gridCol>
                <a:gridCol w="189547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2"/>
                    </a:ext>
                  </a:extLst>
                </a:gridCol>
                <a:gridCol w="275653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3"/>
                    </a:ext>
                  </a:extLst>
                </a:gridCol>
              </a:tblGrid>
              <a:tr h="784860"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洋洋的访问提纲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0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访问对象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妈妈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职业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公交车驾驶员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1"/>
                  </a:ext>
                </a:extLst>
              </a:tr>
              <a:tr h="7588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访问人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洋洋（女儿）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访问时间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2020.9.2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2"/>
                  </a:ext>
                </a:extLst>
              </a:tr>
              <a:tr h="75120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问题一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请问您为什么那么早上班呢？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3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问题二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您一整天都在开车吗？什么时候吃饭和休息呢？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4"/>
                  </a:ext>
                </a:extLst>
              </a:tr>
              <a:tr h="75120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问题三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工作中您遇到的最大苦恼是什么呢？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6130" y="2558415"/>
            <a:ext cx="3056890" cy="376936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40966" y="2558415"/>
            <a:ext cx="459041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同学们，对于设计访问提纲，你有什么好的建议？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30" y="1524000"/>
            <a:ext cx="2908935" cy="381063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806950" y="1993265"/>
            <a:ext cx="532892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1.可以就职业特点和工作内容提问。</a:t>
            </a:r>
          </a:p>
          <a:p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2.可以根据自己的疑问，有针对性地提问。</a:t>
            </a:r>
          </a:p>
          <a:p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3.可以抓住细节，访问工作中的辛苦和烦恼。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814830" y="1247140"/>
          <a:ext cx="9044305" cy="5449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422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0"/>
                    </a:ext>
                  </a:extLst>
                </a:gridCol>
                <a:gridCol w="235521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1"/>
                    </a:ext>
                  </a:extLst>
                </a:gridCol>
                <a:gridCol w="1932940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2"/>
                    </a:ext>
                  </a:extLst>
                </a:gridCol>
                <a:gridCol w="270192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3"/>
                    </a:ext>
                  </a:extLst>
                </a:gridCol>
              </a:tblGrid>
              <a:tr h="1088390"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1" spc="130" dirty="0" err="1">
                          <a:solidFill>
                            <a:srgbClr val="FFFFFF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访问提纲</a:t>
                      </a:r>
                      <a:endParaRPr lang="en-US" sz="2400" b="1" spc="130" dirty="0">
                        <a:solidFill>
                          <a:srgbClr val="FFFFFF"/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E34D4D"/>
                      </a:solidFill>
                      <a:prstDash val="solid"/>
                    </a:lnL>
                    <a:lnR w="19050">
                      <a:solidFill>
                        <a:srgbClr val="E34D4D"/>
                      </a:solidFill>
                      <a:prstDash val="solid"/>
                    </a:lnR>
                    <a:lnT w="19050" cap="rnd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34D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9050" cap="rnd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19050" cap="rnd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9050" cap="rnd">
                      <a:solidFill>
                        <a:srgbClr val="E34D4D"/>
                      </a:solidFill>
                      <a:prstDash val="solid"/>
                    </a:lnR>
                    <a:lnT w="19050" cap="rnd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0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E34D4D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访问对象</a:t>
                      </a: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E34D4D"/>
                      </a:solidFill>
                      <a:prstDash val="solid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E34D4D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妈妈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rgbClr val="E34D4D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职业</a:t>
                      </a:r>
                      <a:endParaRPr lang="en-US" sz="2400" b="0" spc="130" dirty="0">
                        <a:solidFill>
                          <a:srgbClr val="E34D4D"/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E34D4D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社区工作人员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19050" cap="rnd">
                      <a:solidFill>
                        <a:srgbClr val="E34D4D"/>
                      </a:solidFill>
                      <a:prstDash val="solid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19050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1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访问人</a:t>
                      </a: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E34D4D"/>
                      </a:solidFill>
                      <a:prstDash val="solid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天天（儿子</a:t>
                      </a:r>
                      <a:r>
                        <a:rPr lang="en-US" sz="2400" b="0" spc="130" dirty="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）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访问时间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2020.9.3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19050" cap="rnd">
                      <a:solidFill>
                        <a:srgbClr val="E34D4D"/>
                      </a:solidFill>
                      <a:prstDash val="solid"/>
                    </a:lnR>
                    <a:lnT w="19050">
                      <a:solidFill>
                        <a:srgbClr val="E34D4D"/>
                      </a:solidFill>
                      <a:prstDash val="solid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2"/>
                  </a:ext>
                </a:extLst>
              </a:tr>
              <a:tr h="104013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问题一</a:t>
                      </a: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E34D4D"/>
                      </a:solidFill>
                      <a:prstDash val="solid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为什么每逢各种节日，当别人都休息的时候，您总是加班呢</a:t>
                      </a:r>
                      <a:r>
                        <a:rPr lang="en-US" sz="2400" b="0" spc="130" dirty="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？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19050">
                      <a:solidFill>
                        <a:srgbClr val="E34D4D"/>
                      </a:solidFill>
                      <a:prstDash val="solid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3175">
                      <a:solidFill>
                        <a:srgbClr val="E34D4D"/>
                      </a:solidFill>
                      <a:prstDash val="dot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9050" cap="rnd">
                      <a:solidFill>
                        <a:srgbClr val="E34D4D"/>
                      </a:solidFill>
                      <a:prstDash val="solid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3175">
                      <a:solidFill>
                        <a:srgbClr val="E34D4D"/>
                      </a:solidFill>
                      <a:prstDash val="dot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3"/>
                  </a:ext>
                </a:extLst>
              </a:tr>
              <a:tr h="87058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问题二</a:t>
                      </a:r>
                    </a:p>
                  </a:txBody>
                  <a:tcPr marL="317500" marR="317500" marT="215900" marB="215900" anchor="ctr">
                    <a:lnL w="19050" cap="rnd">
                      <a:solidFill>
                        <a:srgbClr val="E34D4D"/>
                      </a:solidFill>
                      <a:prstDash val="solid"/>
                    </a:lnL>
                    <a:lnR w="3175">
                      <a:solidFill>
                        <a:srgbClr val="E34D4D"/>
                      </a:solidFill>
                      <a:prstDash val="dot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19050" cap="rnd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您每天都做哪些具体的工作</a:t>
                      </a:r>
                      <a:r>
                        <a:rPr lang="en-US" sz="2400" b="0" spc="130" dirty="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？</a:t>
                      </a:r>
                    </a:p>
                  </a:txBody>
                  <a:tcPr marL="317500" marR="317500" marT="215900" marB="215900" anchor="ctr">
                    <a:lnL w="3175">
                      <a:solidFill>
                        <a:srgbClr val="E34D4D"/>
                      </a:solidFill>
                      <a:prstDash val="dot"/>
                    </a:lnL>
                    <a:lnR w="19050">
                      <a:solidFill>
                        <a:srgbClr val="E34D4D"/>
                      </a:solidFill>
                      <a:prstDash val="solid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19050" cap="rnd">
                      <a:solidFill>
                        <a:srgbClr val="E34D4D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3175">
                      <a:solidFill>
                        <a:srgbClr val="E34D4D"/>
                      </a:solidFill>
                      <a:prstDash val="dot"/>
                    </a:lnT>
                    <a:lnB w="19050" cap="rnd">
                      <a:solidFill>
                        <a:srgbClr val="E34D4D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19050" cap="rnd">
                      <a:solidFill>
                        <a:srgbClr val="E34D4D"/>
                      </a:solidFill>
                      <a:prstDash val="solid"/>
                    </a:lnR>
                    <a:lnT w="3175">
                      <a:solidFill>
                        <a:srgbClr val="E34D4D"/>
                      </a:solidFill>
                      <a:prstDash val="dot"/>
                    </a:lnT>
                    <a:lnB w="19050" cap="rnd">
                      <a:solidFill>
                        <a:srgbClr val="E34D4D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微信图片_2020091104365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14665" y="1704975"/>
            <a:ext cx="3422650" cy="3718560"/>
          </a:xfrm>
          <a:prstGeom prst="heart">
            <a:avLst/>
          </a:prstGeom>
          <a:ln w="31750">
            <a:solidFill>
              <a:schemeClr val="bg1"/>
            </a:solidFill>
          </a:ln>
        </p:spPr>
      </p:pic>
      <p:pic>
        <p:nvPicPr>
          <p:cNvPr id="9" name="图片 8" descr="微信图片_2020091104365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570" y="1831340"/>
            <a:ext cx="3499485" cy="3718560"/>
          </a:xfrm>
          <a:prstGeom prst="heart">
            <a:avLst/>
          </a:prstGeom>
          <a:ln w="31750">
            <a:solidFill>
              <a:schemeClr val="bg1"/>
            </a:solidFill>
          </a:ln>
        </p:spPr>
      </p:pic>
      <p:pic>
        <p:nvPicPr>
          <p:cNvPr id="4" name="图片 3" descr="微信图片_2020091104360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00855" y="1704975"/>
            <a:ext cx="3590925" cy="3844925"/>
          </a:xfrm>
          <a:prstGeom prst="heart">
            <a:avLst/>
          </a:prstGeom>
          <a:ln w="31750" cmpd="sng">
            <a:solidFill>
              <a:schemeClr val="bg1"/>
            </a:solidFill>
            <a:prstDash val="solid"/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567045" y="2644775"/>
            <a:ext cx="39344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>
                <a:solidFill>
                  <a:srgbClr val="FFFF00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endParaRPr sz="3200" b="1">
              <a:solidFill>
                <a:schemeClr val="tx1"/>
              </a:solidFill>
              <a:latin typeface="黑体" panose="02010609060101010101" charset="-122"/>
              <a:ea typeface="黑体" panose="02010609060101010101" charset="-122"/>
              <a:cs typeface="黑体" panose="02010609060101010101" charset="-122"/>
              <a:sym typeface="+mn-ea"/>
            </a:endParaRPr>
          </a:p>
        </p:txBody>
      </p:sp>
      <p:pic>
        <p:nvPicPr>
          <p:cNvPr id="4" name="图片 3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7855" y="2221865"/>
            <a:ext cx="3056890" cy="376936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567045" y="2221865"/>
            <a:ext cx="4298315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父母虽然很忙碌，但是对我们的照顾总是无微不至。你能分享一个这样的事例吗？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2020091123435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0575" y="553085"/>
            <a:ext cx="7381240" cy="566864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02009121013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4850" y="0"/>
            <a:ext cx="8544560" cy="8107680"/>
          </a:xfrm>
          <a:prstGeom prst="rect">
            <a:avLst/>
          </a:prstGeom>
        </p:spPr>
      </p:pic>
      <p:pic>
        <p:nvPicPr>
          <p:cNvPr id="4" name="New picture"/>
          <p:cNvPicPr/>
          <p:nvPr/>
        </p:nvPicPr>
        <p:blipFill>
          <a:blip r:embed="rId5"/>
          <a:stretch>
            <a:fillRect/>
          </a:stretch>
        </p:blipFill>
        <p:spPr>
          <a:xfrm>
            <a:off x="10680700" y="12484100"/>
            <a:ext cx="355600" cy="254000"/>
          </a:xfrm>
          <a:prstGeom prst="cube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78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520305" y="1710690"/>
            <a:ext cx="3479165" cy="1506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2800" dirty="0" err="1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爸爸妈妈每天和我们朝夕相处，是我们最亲近的人</a:t>
            </a:r>
            <a:r>
              <a:rPr 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6439" y="1419461"/>
            <a:ext cx="5705856" cy="4035552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38004" y="443883"/>
            <a:ext cx="19619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D3A4D"/>
                </a:solidFill>
              </a:rPr>
              <a:t>https://www.ypppt.com/</a:t>
            </a:r>
            <a:endParaRPr lang="zh-CN" altLang="en-US" sz="1200" dirty="0">
              <a:solidFill>
                <a:srgbClr val="0D3A4D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200" y="1713230"/>
            <a:ext cx="3562350" cy="40773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5347335" y="1914525"/>
            <a:ext cx="39173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 </a:t>
            </a:r>
            <a:r>
              <a:rPr lang="en-US" altLang="zh-CN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 </a:t>
            </a:r>
            <a:r>
              <a:rPr lang="zh-CN" altLang="en-US" sz="36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父母每天在家中都忙些什么呢?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202009131528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8380" y="2303780"/>
            <a:ext cx="3533140" cy="3616960"/>
          </a:xfrm>
          <a:prstGeom prst="rect">
            <a:avLst/>
          </a:prstGeom>
        </p:spPr>
      </p:pic>
      <p:pic>
        <p:nvPicPr>
          <p:cNvPr id="11" name="图片 10" descr="图片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66545" y="1939290"/>
            <a:ext cx="2686050" cy="349821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98595" y="1252855"/>
            <a:ext cx="3679190" cy="8299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4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小小观察员</a:t>
            </a:r>
          </a:p>
        </p:txBody>
      </p:sp>
      <p:pic>
        <p:nvPicPr>
          <p:cNvPr id="4" name="图片 3" descr=" (39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1105" y="3255010"/>
            <a:ext cx="1950720" cy="1817370"/>
          </a:xfrm>
          <a:prstGeom prst="rect">
            <a:avLst/>
          </a:prstGeom>
        </p:spPr>
      </p:pic>
      <p:pic>
        <p:nvPicPr>
          <p:cNvPr id="15" name="图片 14" descr=" (5)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6100" y="4396105"/>
            <a:ext cx="2235835" cy="1889760"/>
          </a:xfrm>
          <a:prstGeom prst="rect">
            <a:avLst/>
          </a:prstGeom>
        </p:spPr>
      </p:pic>
      <p:cxnSp>
        <p:nvCxnSpPr>
          <p:cNvPr id="6" name="直接箭头连接符 5"/>
          <p:cNvCxnSpPr/>
          <p:nvPr/>
        </p:nvCxnSpPr>
        <p:spPr>
          <a:xfrm flipV="1">
            <a:off x="6189980" y="2488565"/>
            <a:ext cx="2088515" cy="48450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6027420" y="3554095"/>
            <a:ext cx="2813685" cy="25654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5652770" y="3810635"/>
            <a:ext cx="1821815" cy="1261745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 descr=" (14)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7867015" y="1406525"/>
            <a:ext cx="1657350" cy="1767205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748655" y="1276350"/>
            <a:ext cx="321183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爸爸妈妈在家时不停地忙碌，真辛苦呀！</a:t>
            </a:r>
          </a:p>
        </p:txBody>
      </p:sp>
      <p:pic>
        <p:nvPicPr>
          <p:cNvPr id="11" name="图片 10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245475" y="2491105"/>
            <a:ext cx="2869565" cy="3214370"/>
          </a:xfrm>
          <a:prstGeom prst="rect">
            <a:avLst/>
          </a:prstGeom>
        </p:spPr>
      </p:pic>
      <p:pic>
        <p:nvPicPr>
          <p:cNvPr id="2" name="图片 1" descr=" (11)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6220" y="3566795"/>
            <a:ext cx="1839595" cy="2390140"/>
          </a:xfrm>
          <a:prstGeom prst="rect">
            <a:avLst/>
          </a:prstGeom>
        </p:spPr>
      </p:pic>
      <p:pic>
        <p:nvPicPr>
          <p:cNvPr id="3" name="图片 2" descr=" (50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4120" y="3377565"/>
            <a:ext cx="2454910" cy="2430780"/>
          </a:xfrm>
          <a:prstGeom prst="rect">
            <a:avLst/>
          </a:prstGeom>
        </p:spPr>
      </p:pic>
      <p:pic>
        <p:nvPicPr>
          <p:cNvPr id="6" name="图片 5" descr=" (122)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2910" y="1406525"/>
            <a:ext cx="3021330" cy="29057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8350" y="2299970"/>
            <a:ext cx="2906395" cy="359664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944745" y="1469390"/>
            <a:ext cx="3023235" cy="82994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48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48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rPr>
              <a:t>分享会  </a:t>
            </a:r>
          </a:p>
        </p:txBody>
      </p:sp>
      <p:pic>
        <p:nvPicPr>
          <p:cNvPr id="10" name="图片 9" descr="2020091315580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766310" y="2411730"/>
            <a:ext cx="4837430" cy="337312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微信图片_2020091208370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275" y="1719580"/>
            <a:ext cx="4525010" cy="362966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  <p:pic>
        <p:nvPicPr>
          <p:cNvPr id="4" name="图片 3" descr="微信图片_202009120837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8095" y="1720850"/>
            <a:ext cx="4688840" cy="3628390"/>
          </a:xfrm>
          <a:prstGeom prst="rect">
            <a:avLst/>
          </a:prstGeom>
          <a:ln w="25400">
            <a:solidFill>
              <a:schemeClr val="bg1"/>
            </a:solidFill>
          </a:ln>
        </p:spPr>
      </p:pic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630" y="1577340"/>
            <a:ext cx="2593975" cy="379603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972560" y="1686560"/>
            <a:ext cx="638302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1.了解爸爸妈妈上班的地方有什么规定和要求，特别要记住哪些是不能做的。</a:t>
            </a:r>
          </a:p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2.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在爸爸妈妈工作的时候仔细观察，但不要打扰他们。</a:t>
            </a:r>
          </a:p>
          <a:p>
            <a:r>
              <a:rPr lang="en-US" altLang="zh-CN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    3.</a:t>
            </a:r>
            <a:r>
              <a:rPr lang="zh-CN" altLang="en-US" sz="28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要注意安全，讲礼貌。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1756410" y="1284605"/>
          <a:ext cx="9231630" cy="4559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7080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0"/>
                    </a:ext>
                  </a:extLst>
                </a:gridCol>
                <a:gridCol w="2542540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1"/>
                    </a:ext>
                  </a:extLst>
                </a:gridCol>
                <a:gridCol w="189547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2"/>
                    </a:ext>
                  </a:extLst>
                </a:gridCol>
                <a:gridCol w="2756535">
                  <a:extLst>
                    <a:ext uri="{9D8B030D-6E8A-4147-A177-3AD203B41FA5}">
                      <a16:col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20003"/>
                    </a:ext>
                  </a:extLst>
                </a:gridCol>
              </a:tblGrid>
              <a:tr h="784860">
                <a:tc gridSpan="4"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洋洋的访问提纲</a:t>
                      </a:r>
                      <a:endParaRPr lang="en-US" sz="2400" b="0" spc="13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0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访问对象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妈妈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职业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公交车驾驶员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1"/>
                  </a:ext>
                </a:extLst>
              </a:tr>
              <a:tr h="75882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访问人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洋洋（女儿）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访问时间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2020.9.2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2"/>
                  </a:ext>
                </a:extLst>
              </a:tr>
              <a:tr h="75120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问题一</a:t>
                      </a:r>
                      <a:endParaRPr lang="en-US" sz="2400" b="0" spc="13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黑体" panose="02010609060101010101" charset="-122"/>
                        <a:ea typeface="黑体" panose="02010609060101010101" charset="-122"/>
                      </a:endParaRP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请问您为什么那么早上班呢？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3"/>
                  </a:ext>
                </a:extLst>
              </a:tr>
              <a:tr h="756920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问题二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您一整天都在开车吗？什么时候吃饭和休息呢？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4"/>
                  </a:ext>
                </a:extLst>
              </a:tr>
              <a:tr h="751205">
                <a:tc>
                  <a:txBody>
                    <a:bodyPr/>
                    <a:lstStyle/>
                    <a:p>
                      <a:pPr indent="0" algn="ct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问题三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l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2400" b="0" spc="130">
                          <a:solidFill>
                            <a:srgbClr val="404040"/>
                          </a:solidFill>
                          <a:latin typeface="黑体" panose="02010609060101010101" charset="-122"/>
                          <a:ea typeface="黑体" panose="02010609060101010101" charset="-122"/>
                        </a:rPr>
                        <a:t>工作中您遇到的最大苦恼是什么呢？</a:t>
                      </a:r>
                    </a:p>
                  </a:txBody>
                  <a:tcPr marL="215900" marR="215900" marT="133350" marB="133350" anchor="ctr">
                    <a:lnL w="9525">
                      <a:solidFill>
                        <a:srgbClr val="F58F33"/>
                      </a:solidFill>
                      <a:prstDash val="sysDash"/>
                    </a:lnL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R w="9525">
                      <a:solidFill>
                        <a:srgbClr val="F58F33"/>
                      </a:solidFill>
                      <a:prstDash val="sysDash"/>
                    </a:lnR>
                    <a:lnT w="9525">
                      <a:solidFill>
                        <a:srgbClr val="F58F33"/>
                      </a:solidFill>
                      <a:prstDash val="sysDash"/>
                    </a:lnT>
                    <a:lnB w="9525">
                      <a:solidFill>
                        <a:srgbClr val="F58F33"/>
                      </a:solidFill>
                      <a:prstDash val="sysDash"/>
                    </a:lnB>
                  </a:tcPr>
                </a:tc>
                <a:extLst>
                  <a:ext uri="{0D108BD9-81ED-4DB2-BD59-A6C34878D82A}">
                    <a16:rowId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2dd2565-fbd5-4609-ab17-378e1840866c}"/>
  <p:tag name="TABLE_COLOR_RGB" val="0x000000*0xFFFFFF*0x212121*0xFFFFFF*0xF58F33*0xEAB42E*0xD9D01D*0xABC622*0x60B72F*0x34B123"/>
  <p:tag name="TABLE_COLORIDX" val="b"/>
  <p:tag name="TABLE_EMPHASIZE_COLOR" val="16092979"/>
  <p:tag name="TABLE_ENDDRAG_ORIGIN_RECT" val="726*359"/>
  <p:tag name="TABLE_ENDDRAG_RECT" val="138*101*726*359"/>
  <p:tag name="TABLE_ONEKEY_SKIN_IDX" val="0"/>
  <p:tag name="TABLE_RECT" val="219*187.942*522*278.5"/>
  <p:tag name="TABLE_SKINIDX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92dd2565-fbd5-4609-ab17-378e1840866c}"/>
  <p:tag name="TABLE_COLOR_RGB" val="0x000000*0xFFFFFF*0x212121*0xFFFFFF*0xF58F33*0xEAB42E*0xD9D01D*0xABC622*0x60B72F*0x34B123"/>
  <p:tag name="TABLE_COLORIDX" val="b"/>
  <p:tag name="TABLE_EMPHASIZE_COLOR" val="16092979"/>
  <p:tag name="TABLE_ENDDRAG_ORIGIN_RECT" val="726*359"/>
  <p:tag name="TABLE_ENDDRAG_RECT" val="138*101*726*359"/>
  <p:tag name="TABLE_ONEKEY_SKIN_IDX" val="0"/>
  <p:tag name="TABLE_RECT" val="219*187.942*522*278.5"/>
  <p:tag name="TABLE_SKINIDX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ABLE_BEAUTIFY" val="smartTable{c498a3b7-4e27-4d45-a38a-0d8d48da4c29}"/>
  <p:tag name="TABLE_COLOR_RGB" val="0x000000*0xFFFFFF*0x212121*0xFFFFFF*0xE34D4D*0xE67A4A*0xECAF40*0x8DC32D*0x38B8A3*0x3B93BF"/>
  <p:tag name="TABLE_COLORIDX" val="c"/>
  <p:tag name="TABLE_EMPHASIZE_COLOR" val="14896461"/>
  <p:tag name="TABLE_ENDDRAG_ORIGIN_RECT" val="712*342"/>
  <p:tag name="TABLE_ENDDRAG_RECT" val="140*103*712*342"/>
  <p:tag name="TABLE_ONEKEY_SKIN_IDX" val="1"/>
  <p:tag name="TABLE_RECT" val="325.317*128.442*595.2*331.2"/>
  <p:tag name="TABLE_SKINIDX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heme/theme1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338</Words>
  <Application>Microsoft Office PowerPoint</Application>
  <PresentationFormat>宽屏</PresentationFormat>
  <Paragraphs>74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Meiryo</vt:lpstr>
      <vt:lpstr>黑体</vt:lpstr>
      <vt:lpstr>宋体</vt:lpstr>
      <vt:lpstr>微软雅黑</vt:lpstr>
      <vt:lpstr>Arial</vt:lpstr>
      <vt:lpstr>Calibri</vt:lpstr>
      <vt:lpstr>Calibri Light</vt:lpstr>
      <vt:lpstr>Wingdings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35</cp:revision>
  <cp:lastPrinted>2021-08-06T08:50:45Z</cp:lastPrinted>
  <dcterms:created xsi:type="dcterms:W3CDTF">2021-08-06T08:50:45Z</dcterms:created>
  <dcterms:modified xsi:type="dcterms:W3CDTF">2022-04-23T06:22:47Z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</Properties>
</file>