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01" r:id="rId2"/>
    <p:sldMasterId id="2147483713" r:id="rId3"/>
  </p:sldMasterIdLst>
  <p:notesMasterIdLst>
    <p:notesMasterId r:id="rId24"/>
  </p:notesMasterIdLst>
  <p:handoutMasterIdLst>
    <p:handoutMasterId r:id="rId25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9144000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2pPr>
    <a:lvl3pPr marL="9144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3pPr>
    <a:lvl4pPr marL="13716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4pPr>
    <a:lvl5pPr marL="18288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5pPr>
    <a:lvl6pPr marL="22860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6pPr>
    <a:lvl7pPr marL="27432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7pPr>
    <a:lvl8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8pPr>
    <a:lvl9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70" y="114"/>
      </p:cViewPr>
      <p:guideLst>
        <p:guide orient="horz" pos="2160"/>
        <p:guide pos="39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0" y="0"/>
      </p:cViewPr>
      <p:guideLst>
        <p:guide orient="horz" pos="2880"/>
        <p:guide pos="2208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21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CAD2D6BD-DE1B-4B5F-8B41-2702339687B9}" type="datetime1">
              <a:rPr lang="zh-CN" altLang="en-US" sz="1200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2022/4/23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22" name="文本框"/>
          <p:cNvSpPr>
            <a:spLocks noGrp="1"/>
          </p:cNvSpPr>
          <p:nvPr>
            <p:ph type="ft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23" name="文本框"/>
          <p:cNvSpPr>
            <a:spLocks noGrp="1"/>
          </p:cNvSpPr>
          <p:nvPr>
            <p:ph type="sldNum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‹#›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49103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‹#›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4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/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5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/>
            <a:fld id="{CAD2D6BD-DE1B-4B5F-8B41-2702339687B9}" type="datetime1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2022/4/23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6" name="对象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17" name="文本框"/>
          <p:cNvSpPr>
            <a:spLocks noGrp="1"/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8" name="文本框"/>
          <p:cNvSpPr>
            <a:spLocks noGrp="1"/>
          </p:cNvSpPr>
          <p:nvPr>
            <p:ph type="ft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/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0097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1pPr>
    <a:lvl2pPr marL="457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2pPr>
    <a:lvl3pPr marL="914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3pPr>
    <a:lvl4pPr marL="13716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4pPr>
    <a:lvl5pPr marL="18288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5pPr>
    <a:lvl6pPr marL="22860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6pPr>
    <a:lvl7pPr marL="2743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7pPr>
    <a:lvl8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8pPr>
    <a:lvl9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45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46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400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10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316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766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12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181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13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290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14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710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15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387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16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4002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17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5973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18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0949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19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926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2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785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7930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3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168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4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082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5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888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6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38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7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045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8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409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9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774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828800" y="3886199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77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37499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70369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rgbClr val="0A90D0">
                  <a:alpha val="100000"/>
                </a:srgbClr>
              </a:gs>
              <a:gs pos="100000">
                <a:srgbClr val="AFDCEF">
                  <a:alpha val="100000"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</a:ln>
        </p:spPr>
      </p:sp>
      <p:sp>
        <p:nvSpPr>
          <p:cNvPr id="35" name="曲线"/>
          <p:cNvSpPr/>
          <p:nvPr/>
        </p:nvSpPr>
        <p:spPr>
          <a:xfrm>
            <a:off x="290303" y="432052"/>
            <a:ext cx="11611397" cy="613257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77" y="1257"/>
                </a:moveTo>
                <a:cubicBezTo>
                  <a:pt x="177" y="859"/>
                  <a:pt x="971" y="0"/>
                  <a:pt x="1251" y="0"/>
                </a:cubicBezTo>
                <a:lnTo>
                  <a:pt x="8303" y="83"/>
                </a:lnTo>
                <a:cubicBezTo>
                  <a:pt x="10725" y="208"/>
                  <a:pt x="13755" y="729"/>
                  <a:pt x="15783" y="749"/>
                </a:cubicBezTo>
                <a:cubicBezTo>
                  <a:pt x="17810" y="769"/>
                  <a:pt x="19523" y="194"/>
                  <a:pt x="20467" y="201"/>
                </a:cubicBezTo>
                <a:cubicBezTo>
                  <a:pt x="20747" y="201"/>
                  <a:pt x="21470" y="926"/>
                  <a:pt x="21470" y="1324"/>
                </a:cubicBezTo>
                <a:cubicBezTo>
                  <a:pt x="21545" y="2486"/>
                  <a:pt x="21611" y="4663"/>
                  <a:pt x="21598" y="7009"/>
                </a:cubicBezTo>
                <a:cubicBezTo>
                  <a:pt x="21584" y="9355"/>
                  <a:pt x="21413" y="13132"/>
                  <a:pt x="21388" y="15400"/>
                </a:cubicBezTo>
                <a:cubicBezTo>
                  <a:pt x="21363" y="17668"/>
                  <a:pt x="21442" y="18843"/>
                  <a:pt x="21447" y="20615"/>
                </a:cubicBezTo>
                <a:cubicBezTo>
                  <a:pt x="21447" y="21013"/>
                  <a:pt x="21220" y="21336"/>
                  <a:pt x="20939" y="21336"/>
                </a:cubicBezTo>
                <a:cubicBezTo>
                  <a:pt x="18603" y="21421"/>
                  <a:pt x="15516" y="21640"/>
                  <a:pt x="13930" y="21593"/>
                </a:cubicBezTo>
                <a:cubicBezTo>
                  <a:pt x="12344" y="21545"/>
                  <a:pt x="7814" y="21003"/>
                  <a:pt x="5606" y="20960"/>
                </a:cubicBezTo>
                <a:cubicBezTo>
                  <a:pt x="3399" y="20917"/>
                  <a:pt x="1186" y="21454"/>
                  <a:pt x="684" y="21336"/>
                </a:cubicBezTo>
                <a:cubicBezTo>
                  <a:pt x="404" y="21336"/>
                  <a:pt x="177" y="21013"/>
                  <a:pt x="177" y="20615"/>
                </a:cubicBezTo>
                <a:cubicBezTo>
                  <a:pt x="102" y="19482"/>
                  <a:pt x="289" y="17101"/>
                  <a:pt x="307" y="14634"/>
                </a:cubicBezTo>
                <a:cubicBezTo>
                  <a:pt x="325" y="12166"/>
                  <a:pt x="24" y="7840"/>
                  <a:pt x="2" y="5610"/>
                </a:cubicBezTo>
                <a:cubicBezTo>
                  <a:pt x="-18" y="3381"/>
                  <a:pt x="90" y="2092"/>
                  <a:pt x="177" y="1257"/>
                </a:cubicBezTo>
                <a:close/>
              </a:path>
            </a:pathLst>
          </a:custGeom>
          <a:solidFill>
            <a:schemeClr val="bg1"/>
          </a:solidFill>
          <a:ln w="222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34" name="曲线"/>
          <p:cNvSpPr/>
          <p:nvPr/>
        </p:nvSpPr>
        <p:spPr>
          <a:xfrm flipH="1">
            <a:off x="226955" y="301002"/>
            <a:ext cx="11776292" cy="631505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85" y="1383"/>
                </a:moveTo>
                <a:cubicBezTo>
                  <a:pt x="255" y="369"/>
                  <a:pt x="792" y="204"/>
                  <a:pt x="1262" y="134"/>
                </a:cubicBezTo>
                <a:cubicBezTo>
                  <a:pt x="1732" y="64"/>
                  <a:pt x="5742" y="385"/>
                  <a:pt x="7982" y="510"/>
                </a:cubicBezTo>
                <a:cubicBezTo>
                  <a:pt x="10135" y="613"/>
                  <a:pt x="12253" y="832"/>
                  <a:pt x="14176" y="748"/>
                </a:cubicBezTo>
                <a:cubicBezTo>
                  <a:pt x="16100" y="665"/>
                  <a:pt x="18545" y="89"/>
                  <a:pt x="19525" y="8"/>
                </a:cubicBezTo>
                <a:cubicBezTo>
                  <a:pt x="20504" y="106"/>
                  <a:pt x="21258" y="334"/>
                  <a:pt x="21532" y="1450"/>
                </a:cubicBezTo>
                <a:cubicBezTo>
                  <a:pt x="21807" y="3235"/>
                  <a:pt x="21151" y="8009"/>
                  <a:pt x="21171" y="10716"/>
                </a:cubicBezTo>
                <a:cubicBezTo>
                  <a:pt x="21190" y="13422"/>
                  <a:pt x="21602" y="18141"/>
                  <a:pt x="21509" y="20621"/>
                </a:cubicBezTo>
                <a:cubicBezTo>
                  <a:pt x="21532" y="21114"/>
                  <a:pt x="21281" y="21337"/>
                  <a:pt x="21000" y="21337"/>
                </a:cubicBezTo>
                <a:cubicBezTo>
                  <a:pt x="18658" y="21422"/>
                  <a:pt x="15563" y="21640"/>
                  <a:pt x="13973" y="21593"/>
                </a:cubicBezTo>
                <a:cubicBezTo>
                  <a:pt x="12383" y="21546"/>
                  <a:pt x="7842" y="21007"/>
                  <a:pt x="5628" y="20964"/>
                </a:cubicBezTo>
                <a:cubicBezTo>
                  <a:pt x="3415" y="20922"/>
                  <a:pt x="1197" y="21455"/>
                  <a:pt x="694" y="21337"/>
                </a:cubicBezTo>
                <a:cubicBezTo>
                  <a:pt x="413" y="21337"/>
                  <a:pt x="185" y="21017"/>
                  <a:pt x="185" y="20621"/>
                </a:cubicBezTo>
                <a:cubicBezTo>
                  <a:pt x="110" y="19495"/>
                  <a:pt x="577" y="16804"/>
                  <a:pt x="502" y="14417"/>
                </a:cubicBezTo>
                <a:cubicBezTo>
                  <a:pt x="427" y="12030"/>
                  <a:pt x="63" y="7882"/>
                  <a:pt x="10" y="5710"/>
                </a:cubicBezTo>
                <a:cubicBezTo>
                  <a:pt x="42" y="3538"/>
                  <a:pt x="115" y="2398"/>
                  <a:pt x="185" y="1383"/>
                </a:cubicBezTo>
                <a:close/>
              </a:path>
            </a:pathLst>
          </a:custGeom>
          <a:noFill/>
          <a:ln w="22225" cap="flat" cmpd="sng">
            <a:solidFill>
              <a:srgbClr val="9CC3E6"/>
            </a:solidFill>
            <a:prstDash val="solid"/>
            <a:round/>
          </a:ln>
        </p:spPr>
      </p:sp>
      <p:grpSp>
        <p:nvGrpSpPr>
          <p:cNvPr id="33" name="组合"/>
          <p:cNvGrpSpPr/>
          <p:nvPr/>
        </p:nvGrpSpPr>
        <p:grpSpPr>
          <a:xfrm>
            <a:off x="22678" y="6237120"/>
            <a:ext cx="12169324" cy="620883"/>
            <a:chOff x="17007" y="6237117"/>
            <a:chExt cx="9126993" cy="620883"/>
          </a:xfrm>
        </p:grpSpPr>
        <p:grpSp>
          <p:nvGrpSpPr>
            <p:cNvPr id="31" name="组合"/>
            <p:cNvGrpSpPr/>
            <p:nvPr/>
          </p:nvGrpSpPr>
          <p:grpSpPr>
            <a:xfrm>
              <a:off x="17007" y="6237117"/>
              <a:ext cx="6258153" cy="620883"/>
              <a:chOff x="17007" y="6237117"/>
              <a:chExt cx="6258153" cy="620883"/>
            </a:xfrm>
          </p:grpSpPr>
          <p:pic>
            <p:nvPicPr>
              <p:cNvPr id="29" name="图片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17007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  <p:pic>
            <p:nvPicPr>
              <p:cNvPr id="30" name="图片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2888815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</p:grpSp>
        <p:pic>
          <p:nvPicPr>
            <p:cNvPr id="32" name="图片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5757656" y="6237117"/>
              <a:ext cx="3386344" cy="62088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</p:grpSp>
      <p:pic>
        <p:nvPicPr>
          <p:cNvPr id="28" name="图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2" y="78337"/>
            <a:ext cx="1306785" cy="8455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7" name="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3361707" y="44862"/>
            <a:ext cx="750044" cy="33727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6" name="图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6154155" y="111164"/>
            <a:ext cx="509600" cy="22915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5" name="图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8144258" y="102555"/>
            <a:ext cx="1145884" cy="51526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4" name="矩形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prstDash val="solid"/>
            <a:round/>
          </a:ln>
        </p:spPr>
      </p:sp>
    </p:spTree>
    <p:extLst>
      <p:ext uri="{BB962C8B-B14F-4D97-AF65-F5344CB8AC3E}">
        <p14:creationId xmlns:p14="http://schemas.microsoft.com/office/powerpoint/2010/main" val="409408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rgbClr val="0A90D0">
                  <a:alpha val="100000"/>
                </a:srgbClr>
              </a:gs>
              <a:gs pos="100000">
                <a:srgbClr val="AFDCEF">
                  <a:alpha val="100000"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</a:ln>
        </p:spPr>
      </p:sp>
      <p:sp>
        <p:nvSpPr>
          <p:cNvPr id="57" name="曲线"/>
          <p:cNvSpPr/>
          <p:nvPr/>
        </p:nvSpPr>
        <p:spPr>
          <a:xfrm>
            <a:off x="290303" y="432052"/>
            <a:ext cx="11611397" cy="613257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77" y="1257"/>
                </a:moveTo>
                <a:cubicBezTo>
                  <a:pt x="177" y="859"/>
                  <a:pt x="971" y="0"/>
                  <a:pt x="1251" y="0"/>
                </a:cubicBezTo>
                <a:lnTo>
                  <a:pt x="8303" y="83"/>
                </a:lnTo>
                <a:cubicBezTo>
                  <a:pt x="10725" y="208"/>
                  <a:pt x="13755" y="729"/>
                  <a:pt x="15783" y="749"/>
                </a:cubicBezTo>
                <a:cubicBezTo>
                  <a:pt x="17810" y="769"/>
                  <a:pt x="19523" y="194"/>
                  <a:pt x="20467" y="201"/>
                </a:cubicBezTo>
                <a:cubicBezTo>
                  <a:pt x="20747" y="201"/>
                  <a:pt x="21470" y="926"/>
                  <a:pt x="21470" y="1324"/>
                </a:cubicBezTo>
                <a:cubicBezTo>
                  <a:pt x="21545" y="2486"/>
                  <a:pt x="21611" y="4663"/>
                  <a:pt x="21598" y="7009"/>
                </a:cubicBezTo>
                <a:cubicBezTo>
                  <a:pt x="21584" y="9355"/>
                  <a:pt x="21413" y="13132"/>
                  <a:pt x="21388" y="15400"/>
                </a:cubicBezTo>
                <a:cubicBezTo>
                  <a:pt x="21363" y="17668"/>
                  <a:pt x="21442" y="18843"/>
                  <a:pt x="21447" y="20615"/>
                </a:cubicBezTo>
                <a:cubicBezTo>
                  <a:pt x="21447" y="21013"/>
                  <a:pt x="21220" y="21336"/>
                  <a:pt x="20939" y="21336"/>
                </a:cubicBezTo>
                <a:cubicBezTo>
                  <a:pt x="18603" y="21421"/>
                  <a:pt x="15516" y="21640"/>
                  <a:pt x="13930" y="21593"/>
                </a:cubicBezTo>
                <a:cubicBezTo>
                  <a:pt x="12344" y="21545"/>
                  <a:pt x="7814" y="21003"/>
                  <a:pt x="5606" y="20960"/>
                </a:cubicBezTo>
                <a:cubicBezTo>
                  <a:pt x="3399" y="20917"/>
                  <a:pt x="1186" y="21454"/>
                  <a:pt x="684" y="21336"/>
                </a:cubicBezTo>
                <a:cubicBezTo>
                  <a:pt x="404" y="21336"/>
                  <a:pt x="177" y="21013"/>
                  <a:pt x="177" y="20615"/>
                </a:cubicBezTo>
                <a:cubicBezTo>
                  <a:pt x="102" y="19482"/>
                  <a:pt x="289" y="17101"/>
                  <a:pt x="307" y="14634"/>
                </a:cubicBezTo>
                <a:cubicBezTo>
                  <a:pt x="325" y="12166"/>
                  <a:pt x="24" y="7840"/>
                  <a:pt x="2" y="5610"/>
                </a:cubicBezTo>
                <a:cubicBezTo>
                  <a:pt x="-18" y="3381"/>
                  <a:pt x="90" y="2092"/>
                  <a:pt x="177" y="1257"/>
                </a:cubicBezTo>
                <a:close/>
              </a:path>
            </a:pathLst>
          </a:custGeom>
          <a:solidFill>
            <a:schemeClr val="bg1"/>
          </a:solidFill>
          <a:ln w="222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56" name="曲线"/>
          <p:cNvSpPr/>
          <p:nvPr/>
        </p:nvSpPr>
        <p:spPr>
          <a:xfrm flipH="1">
            <a:off x="226955" y="301002"/>
            <a:ext cx="11776292" cy="631505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85" y="1383"/>
                </a:moveTo>
                <a:cubicBezTo>
                  <a:pt x="255" y="369"/>
                  <a:pt x="792" y="204"/>
                  <a:pt x="1262" y="134"/>
                </a:cubicBezTo>
                <a:cubicBezTo>
                  <a:pt x="1732" y="64"/>
                  <a:pt x="5742" y="385"/>
                  <a:pt x="7982" y="510"/>
                </a:cubicBezTo>
                <a:cubicBezTo>
                  <a:pt x="10135" y="613"/>
                  <a:pt x="12253" y="832"/>
                  <a:pt x="14176" y="748"/>
                </a:cubicBezTo>
                <a:cubicBezTo>
                  <a:pt x="16100" y="665"/>
                  <a:pt x="18545" y="89"/>
                  <a:pt x="19525" y="8"/>
                </a:cubicBezTo>
                <a:cubicBezTo>
                  <a:pt x="20504" y="106"/>
                  <a:pt x="21258" y="334"/>
                  <a:pt x="21532" y="1450"/>
                </a:cubicBezTo>
                <a:cubicBezTo>
                  <a:pt x="21807" y="3235"/>
                  <a:pt x="21151" y="8009"/>
                  <a:pt x="21171" y="10716"/>
                </a:cubicBezTo>
                <a:cubicBezTo>
                  <a:pt x="21190" y="13422"/>
                  <a:pt x="21602" y="18141"/>
                  <a:pt x="21509" y="20621"/>
                </a:cubicBezTo>
                <a:cubicBezTo>
                  <a:pt x="21532" y="21114"/>
                  <a:pt x="21281" y="21337"/>
                  <a:pt x="21000" y="21337"/>
                </a:cubicBezTo>
                <a:cubicBezTo>
                  <a:pt x="18658" y="21422"/>
                  <a:pt x="15563" y="21640"/>
                  <a:pt x="13973" y="21593"/>
                </a:cubicBezTo>
                <a:cubicBezTo>
                  <a:pt x="12383" y="21546"/>
                  <a:pt x="7842" y="21007"/>
                  <a:pt x="5628" y="20964"/>
                </a:cubicBezTo>
                <a:cubicBezTo>
                  <a:pt x="3415" y="20922"/>
                  <a:pt x="1197" y="21455"/>
                  <a:pt x="694" y="21337"/>
                </a:cubicBezTo>
                <a:cubicBezTo>
                  <a:pt x="413" y="21337"/>
                  <a:pt x="185" y="21017"/>
                  <a:pt x="185" y="20621"/>
                </a:cubicBezTo>
                <a:cubicBezTo>
                  <a:pt x="110" y="19495"/>
                  <a:pt x="577" y="16804"/>
                  <a:pt x="502" y="14417"/>
                </a:cubicBezTo>
                <a:cubicBezTo>
                  <a:pt x="427" y="12030"/>
                  <a:pt x="63" y="7882"/>
                  <a:pt x="10" y="5710"/>
                </a:cubicBezTo>
                <a:cubicBezTo>
                  <a:pt x="42" y="3538"/>
                  <a:pt x="115" y="2398"/>
                  <a:pt x="185" y="1383"/>
                </a:cubicBezTo>
                <a:close/>
              </a:path>
            </a:pathLst>
          </a:custGeom>
          <a:noFill/>
          <a:ln w="22225" cap="flat" cmpd="sng">
            <a:solidFill>
              <a:srgbClr val="9CC3E6"/>
            </a:solidFill>
            <a:prstDash val="solid"/>
            <a:round/>
          </a:ln>
        </p:spPr>
      </p:sp>
      <p:grpSp>
        <p:nvGrpSpPr>
          <p:cNvPr id="55" name="组合"/>
          <p:cNvGrpSpPr/>
          <p:nvPr/>
        </p:nvGrpSpPr>
        <p:grpSpPr>
          <a:xfrm>
            <a:off x="22678" y="6237120"/>
            <a:ext cx="12169324" cy="620883"/>
            <a:chOff x="17007" y="6237117"/>
            <a:chExt cx="9126993" cy="620883"/>
          </a:xfrm>
        </p:grpSpPr>
        <p:grpSp>
          <p:nvGrpSpPr>
            <p:cNvPr id="53" name="组合"/>
            <p:cNvGrpSpPr/>
            <p:nvPr/>
          </p:nvGrpSpPr>
          <p:grpSpPr>
            <a:xfrm>
              <a:off x="17007" y="6237117"/>
              <a:ext cx="6258153" cy="620883"/>
              <a:chOff x="17007" y="6237117"/>
              <a:chExt cx="6258153" cy="620883"/>
            </a:xfrm>
          </p:grpSpPr>
          <p:pic>
            <p:nvPicPr>
              <p:cNvPr id="51" name="图片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17007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  <p:pic>
            <p:nvPicPr>
              <p:cNvPr id="52" name="图片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2888815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</p:grpSp>
        <p:pic>
          <p:nvPicPr>
            <p:cNvPr id="54" name="图片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5757656" y="6237117"/>
              <a:ext cx="3386344" cy="62088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</p:grpSp>
      <p:pic>
        <p:nvPicPr>
          <p:cNvPr id="50" name="图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2" y="78337"/>
            <a:ext cx="1306785" cy="8455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49" name="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3361707" y="44862"/>
            <a:ext cx="750044" cy="33727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48" name="图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6154155" y="111164"/>
            <a:ext cx="509600" cy="22915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47" name="图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8144258" y="102555"/>
            <a:ext cx="1145884" cy="51526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29301235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254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596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15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33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067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63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286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427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736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516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671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827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142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806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7496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014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6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55094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9490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0874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9039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0537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211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01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38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226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42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10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7454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99536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rgbClr val="0A90D0">
                  <a:alpha val="100000"/>
                </a:srgbClr>
              </a:gs>
              <a:gs pos="100000">
                <a:srgbClr val="AFDCEF">
                  <a:alpha val="100000"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</a:ln>
        </p:spPr>
      </p:sp>
      <p:sp>
        <p:nvSpPr>
          <p:cNvPr id="3" name="曲线"/>
          <p:cNvSpPr/>
          <p:nvPr/>
        </p:nvSpPr>
        <p:spPr>
          <a:xfrm>
            <a:off x="290303" y="432052"/>
            <a:ext cx="11611397" cy="613257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77" y="1257"/>
                </a:moveTo>
                <a:cubicBezTo>
                  <a:pt x="177" y="859"/>
                  <a:pt x="971" y="0"/>
                  <a:pt x="1251" y="0"/>
                </a:cubicBezTo>
                <a:lnTo>
                  <a:pt x="8303" y="83"/>
                </a:lnTo>
                <a:cubicBezTo>
                  <a:pt x="10725" y="208"/>
                  <a:pt x="13755" y="729"/>
                  <a:pt x="15783" y="749"/>
                </a:cubicBezTo>
                <a:cubicBezTo>
                  <a:pt x="17810" y="769"/>
                  <a:pt x="19523" y="194"/>
                  <a:pt x="20467" y="201"/>
                </a:cubicBezTo>
                <a:cubicBezTo>
                  <a:pt x="20747" y="201"/>
                  <a:pt x="21470" y="926"/>
                  <a:pt x="21470" y="1324"/>
                </a:cubicBezTo>
                <a:cubicBezTo>
                  <a:pt x="21545" y="2486"/>
                  <a:pt x="21611" y="4663"/>
                  <a:pt x="21598" y="7009"/>
                </a:cubicBezTo>
                <a:cubicBezTo>
                  <a:pt x="21584" y="9355"/>
                  <a:pt x="21413" y="13132"/>
                  <a:pt x="21388" y="15400"/>
                </a:cubicBezTo>
                <a:cubicBezTo>
                  <a:pt x="21363" y="17668"/>
                  <a:pt x="21442" y="18843"/>
                  <a:pt x="21447" y="20615"/>
                </a:cubicBezTo>
                <a:cubicBezTo>
                  <a:pt x="21447" y="21013"/>
                  <a:pt x="21220" y="21336"/>
                  <a:pt x="20939" y="21336"/>
                </a:cubicBezTo>
                <a:cubicBezTo>
                  <a:pt x="18603" y="21421"/>
                  <a:pt x="15516" y="21640"/>
                  <a:pt x="13930" y="21593"/>
                </a:cubicBezTo>
                <a:cubicBezTo>
                  <a:pt x="12344" y="21545"/>
                  <a:pt x="7814" y="21003"/>
                  <a:pt x="5606" y="20960"/>
                </a:cubicBezTo>
                <a:cubicBezTo>
                  <a:pt x="3399" y="20917"/>
                  <a:pt x="1186" y="21454"/>
                  <a:pt x="684" y="21336"/>
                </a:cubicBezTo>
                <a:cubicBezTo>
                  <a:pt x="404" y="21336"/>
                  <a:pt x="177" y="21013"/>
                  <a:pt x="177" y="20615"/>
                </a:cubicBezTo>
                <a:cubicBezTo>
                  <a:pt x="102" y="19482"/>
                  <a:pt x="289" y="17101"/>
                  <a:pt x="307" y="14634"/>
                </a:cubicBezTo>
                <a:cubicBezTo>
                  <a:pt x="325" y="12166"/>
                  <a:pt x="24" y="7840"/>
                  <a:pt x="2" y="5610"/>
                </a:cubicBezTo>
                <a:cubicBezTo>
                  <a:pt x="-18" y="3381"/>
                  <a:pt x="90" y="2092"/>
                  <a:pt x="177" y="1257"/>
                </a:cubicBezTo>
                <a:close/>
              </a:path>
            </a:pathLst>
          </a:custGeom>
          <a:solidFill>
            <a:schemeClr val="bg1"/>
          </a:solidFill>
          <a:ln w="222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4" name="曲线"/>
          <p:cNvSpPr/>
          <p:nvPr/>
        </p:nvSpPr>
        <p:spPr>
          <a:xfrm flipH="1">
            <a:off x="226955" y="301002"/>
            <a:ext cx="11776292" cy="631505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85" y="1383"/>
                </a:moveTo>
                <a:cubicBezTo>
                  <a:pt x="255" y="369"/>
                  <a:pt x="792" y="204"/>
                  <a:pt x="1262" y="134"/>
                </a:cubicBezTo>
                <a:cubicBezTo>
                  <a:pt x="1732" y="64"/>
                  <a:pt x="5742" y="385"/>
                  <a:pt x="7982" y="510"/>
                </a:cubicBezTo>
                <a:cubicBezTo>
                  <a:pt x="10135" y="613"/>
                  <a:pt x="12253" y="832"/>
                  <a:pt x="14176" y="748"/>
                </a:cubicBezTo>
                <a:cubicBezTo>
                  <a:pt x="16100" y="665"/>
                  <a:pt x="18545" y="89"/>
                  <a:pt x="19525" y="8"/>
                </a:cubicBezTo>
                <a:cubicBezTo>
                  <a:pt x="20504" y="106"/>
                  <a:pt x="21258" y="334"/>
                  <a:pt x="21532" y="1450"/>
                </a:cubicBezTo>
                <a:cubicBezTo>
                  <a:pt x="21807" y="3235"/>
                  <a:pt x="21151" y="8009"/>
                  <a:pt x="21171" y="10716"/>
                </a:cubicBezTo>
                <a:cubicBezTo>
                  <a:pt x="21190" y="13422"/>
                  <a:pt x="21602" y="18141"/>
                  <a:pt x="21509" y="20621"/>
                </a:cubicBezTo>
                <a:cubicBezTo>
                  <a:pt x="21532" y="21114"/>
                  <a:pt x="21281" y="21337"/>
                  <a:pt x="21000" y="21337"/>
                </a:cubicBezTo>
                <a:cubicBezTo>
                  <a:pt x="18658" y="21422"/>
                  <a:pt x="15563" y="21640"/>
                  <a:pt x="13973" y="21593"/>
                </a:cubicBezTo>
                <a:cubicBezTo>
                  <a:pt x="12383" y="21546"/>
                  <a:pt x="7842" y="21007"/>
                  <a:pt x="5628" y="20964"/>
                </a:cubicBezTo>
                <a:cubicBezTo>
                  <a:pt x="3415" y="20922"/>
                  <a:pt x="1197" y="21455"/>
                  <a:pt x="694" y="21337"/>
                </a:cubicBezTo>
                <a:cubicBezTo>
                  <a:pt x="413" y="21337"/>
                  <a:pt x="185" y="21017"/>
                  <a:pt x="185" y="20621"/>
                </a:cubicBezTo>
                <a:cubicBezTo>
                  <a:pt x="110" y="19495"/>
                  <a:pt x="577" y="16804"/>
                  <a:pt x="502" y="14417"/>
                </a:cubicBezTo>
                <a:cubicBezTo>
                  <a:pt x="427" y="12030"/>
                  <a:pt x="63" y="7882"/>
                  <a:pt x="10" y="5710"/>
                </a:cubicBezTo>
                <a:cubicBezTo>
                  <a:pt x="42" y="3538"/>
                  <a:pt x="115" y="2398"/>
                  <a:pt x="185" y="1383"/>
                </a:cubicBezTo>
                <a:close/>
              </a:path>
            </a:pathLst>
          </a:custGeom>
          <a:noFill/>
          <a:ln w="22225" cap="flat" cmpd="sng">
            <a:solidFill>
              <a:srgbClr val="9CC3E6"/>
            </a:solidFill>
            <a:prstDash val="solid"/>
            <a:round/>
          </a:ln>
        </p:spPr>
      </p:sp>
      <p:grpSp>
        <p:nvGrpSpPr>
          <p:cNvPr id="9" name="组合"/>
          <p:cNvGrpSpPr/>
          <p:nvPr/>
        </p:nvGrpSpPr>
        <p:grpSpPr>
          <a:xfrm>
            <a:off x="22678" y="6237120"/>
            <a:ext cx="12169324" cy="620883"/>
            <a:chOff x="17007" y="6237117"/>
            <a:chExt cx="9126993" cy="620883"/>
          </a:xfrm>
        </p:grpSpPr>
        <p:grpSp>
          <p:nvGrpSpPr>
            <p:cNvPr id="7" name="组合"/>
            <p:cNvGrpSpPr/>
            <p:nvPr/>
          </p:nvGrpSpPr>
          <p:grpSpPr>
            <a:xfrm>
              <a:off x="17007" y="6237117"/>
              <a:ext cx="6258153" cy="620883"/>
              <a:chOff x="17007" y="6237117"/>
              <a:chExt cx="6258153" cy="620883"/>
            </a:xfrm>
          </p:grpSpPr>
          <p:pic>
            <p:nvPicPr>
              <p:cNvPr id="5" name="图片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17007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  <p:pic>
            <p:nvPicPr>
              <p:cNvPr id="6" name="图片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2888815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</p:grpSp>
        <p:pic>
          <p:nvPicPr>
            <p:cNvPr id="8" name="图片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5757656" y="6237117"/>
              <a:ext cx="3386344" cy="62088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</p:grpSp>
      <p:pic>
        <p:nvPicPr>
          <p:cNvPr id="10" name="图片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849" y="78337"/>
            <a:ext cx="942188" cy="8455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1" name="图片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3361707" y="44862"/>
            <a:ext cx="750044" cy="33727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2" name="图片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6154155" y="111164"/>
            <a:ext cx="509600" cy="22915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3" name="图片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8144258" y="102555"/>
            <a:ext cx="1145884" cy="51526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237012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l" defTabSz="914400" eaLnBrk="1" fontAlgn="base" hangingPunct="1">
        <a:lnSpc>
          <a:spcPct val="90000"/>
        </a:lnSpc>
        <a:spcBef>
          <a:spcPts val="0"/>
        </a:spcBef>
        <a:spcAft>
          <a:spcPts val="0"/>
        </a:spcAft>
        <a:buNone/>
        <a:defRPr sz="3300" kern="12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cs typeface="Calibri Light" panose="020F0302020204030204" charset="0"/>
        </a:defRPr>
      </a:lvl1pPr>
    </p:titleStyle>
    <p:bodyStyle>
      <a:lvl1pPr marL="171450" indent="-171450" algn="l" defTabSz="914400" eaLnBrk="1" fontAlgn="base" hangingPunct="1">
        <a:lnSpc>
          <a:spcPct val="90000"/>
        </a:lnSpc>
        <a:spcBef>
          <a:spcPts val="750"/>
        </a:spcBef>
        <a:spcAft>
          <a:spcPts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1pPr>
      <a:lvl2pPr marL="5143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2pPr>
      <a:lvl3pPr marL="8572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3pPr>
      <a:lvl4pPr marL="12001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4pPr>
      <a:lvl5pPr marL="15430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5pPr>
      <a:lvl6pPr marL="18859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6pPr>
      <a:lvl7pPr marL="22288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7pPr>
      <a:lvl8pPr marL="25717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8pPr>
      <a:lvl9pPr marL="25717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fontAlgn="auto"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fontAlgn="auto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597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5184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" descr="2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814" y="2132946"/>
            <a:ext cx="5045276" cy="47250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38" name="矩形"/>
          <p:cNvSpPr/>
          <p:nvPr/>
        </p:nvSpPr>
        <p:spPr>
          <a:xfrm>
            <a:off x="1524000" y="980660"/>
            <a:ext cx="9144000" cy="5400750"/>
          </a:xfrm>
          <a:prstGeom prst="rect">
            <a:avLst/>
          </a:prstGeom>
          <a:solidFill>
            <a:srgbClr val="FFFFFF">
              <a:alpha val="88000"/>
            </a:srgbClr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-</a:t>
            </a:r>
            <a:endParaRPr lang="zh-CN" altLang="en-US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39" name="矩形"/>
          <p:cNvSpPr/>
          <p:nvPr/>
        </p:nvSpPr>
        <p:spPr>
          <a:xfrm>
            <a:off x="2596848" y="1717447"/>
            <a:ext cx="6935500" cy="707886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4040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第二单元  为父母分担</a:t>
            </a:r>
          </a:p>
        </p:txBody>
      </p:sp>
      <p:grpSp>
        <p:nvGrpSpPr>
          <p:cNvPr id="44" name="组合"/>
          <p:cNvGrpSpPr/>
          <p:nvPr/>
        </p:nvGrpSpPr>
        <p:grpSpPr>
          <a:xfrm>
            <a:off x="3373271" y="3281428"/>
            <a:ext cx="5536552" cy="779410"/>
            <a:chOff x="1810136" y="3626325"/>
            <a:chExt cx="5536552" cy="779410"/>
          </a:xfrm>
        </p:grpSpPr>
        <p:sp>
          <p:nvSpPr>
            <p:cNvPr id="40" name="矩形"/>
            <p:cNvSpPr/>
            <p:nvPr/>
          </p:nvSpPr>
          <p:spPr>
            <a:xfrm>
              <a:off x="3045511" y="3656951"/>
              <a:ext cx="4301177" cy="707886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r>
                <a:rPr lang="zh-CN" altLang="en-US" sz="4000" b="1" dirty="0">
                  <a:solidFill>
                    <a:srgbClr val="0A90D0"/>
                  </a:solidFill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少让父母为我操心</a:t>
              </a:r>
            </a:p>
          </p:txBody>
        </p:sp>
        <p:grpSp>
          <p:nvGrpSpPr>
            <p:cNvPr id="43" name="组合"/>
            <p:cNvGrpSpPr/>
            <p:nvPr/>
          </p:nvGrpSpPr>
          <p:grpSpPr>
            <a:xfrm>
              <a:off x="1810136" y="3626325"/>
              <a:ext cx="771778" cy="779410"/>
              <a:chOff x="1810136" y="3626325"/>
              <a:chExt cx="771778" cy="779410"/>
            </a:xfrm>
          </p:grpSpPr>
          <p:sp>
            <p:nvSpPr>
              <p:cNvPr id="41" name="曲线"/>
              <p:cNvSpPr/>
              <p:nvPr/>
            </p:nvSpPr>
            <p:spPr>
              <a:xfrm>
                <a:off x="1810136" y="3635080"/>
                <a:ext cx="771778" cy="770655"/>
              </a:xfrm>
              <a:custGeom>
                <a:avLst/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ahLst/>
                <a:cxnLst/>
                <a:rect l="T1" t="T2" r="T3" b="T4"/>
                <a:pathLst>
                  <a:path w="21600" h="21600">
                    <a:moveTo>
                      <a:pt x="8277" y="43"/>
                    </a:moveTo>
                    <a:cubicBezTo>
                      <a:pt x="8711" y="-128"/>
                      <a:pt x="9312" y="204"/>
                      <a:pt x="9982" y="1071"/>
                    </a:cubicBezTo>
                    <a:cubicBezTo>
                      <a:pt x="10497" y="302"/>
                      <a:pt x="11101" y="302"/>
                      <a:pt x="11616" y="1071"/>
                    </a:cubicBezTo>
                    <a:cubicBezTo>
                      <a:pt x="12956" y="-663"/>
                      <a:pt x="14022" y="-258"/>
                      <a:pt x="14022" y="2045"/>
                    </a:cubicBezTo>
                    <a:lnTo>
                      <a:pt x="14022" y="2200"/>
                    </a:lnTo>
                    <a:lnTo>
                      <a:pt x="15390" y="1205"/>
                    </a:lnTo>
                    <a:cubicBezTo>
                      <a:pt x="17309" y="-187"/>
                      <a:pt x="18269" y="510"/>
                      <a:pt x="17539" y="2765"/>
                    </a:cubicBezTo>
                    <a:lnTo>
                      <a:pt x="16914" y="4684"/>
                    </a:lnTo>
                    <a:lnTo>
                      <a:pt x="18833" y="4063"/>
                    </a:lnTo>
                    <a:cubicBezTo>
                      <a:pt x="21088" y="3329"/>
                      <a:pt x="21786" y="4289"/>
                      <a:pt x="20393" y="6208"/>
                    </a:cubicBezTo>
                    <a:lnTo>
                      <a:pt x="19398" y="7577"/>
                    </a:lnTo>
                    <a:lnTo>
                      <a:pt x="19553" y="7577"/>
                    </a:lnTo>
                    <a:cubicBezTo>
                      <a:pt x="21857" y="7577"/>
                      <a:pt x="22262" y="8642"/>
                      <a:pt x="20530" y="9983"/>
                    </a:cubicBezTo>
                    <a:cubicBezTo>
                      <a:pt x="21296" y="10498"/>
                      <a:pt x="21296" y="11101"/>
                      <a:pt x="20530" y="11616"/>
                    </a:cubicBezTo>
                    <a:cubicBezTo>
                      <a:pt x="22262" y="12957"/>
                      <a:pt x="21857" y="14022"/>
                      <a:pt x="19557" y="14022"/>
                    </a:cubicBezTo>
                    <a:lnTo>
                      <a:pt x="19398" y="14022"/>
                    </a:lnTo>
                    <a:lnTo>
                      <a:pt x="20393" y="15391"/>
                    </a:lnTo>
                    <a:cubicBezTo>
                      <a:pt x="21786" y="17310"/>
                      <a:pt x="21088" y="18270"/>
                      <a:pt x="18833" y="17539"/>
                    </a:cubicBezTo>
                    <a:lnTo>
                      <a:pt x="16914" y="16915"/>
                    </a:lnTo>
                    <a:lnTo>
                      <a:pt x="17539" y="18834"/>
                    </a:lnTo>
                    <a:cubicBezTo>
                      <a:pt x="18269" y="21088"/>
                      <a:pt x="17309" y="21787"/>
                      <a:pt x="15390" y="20393"/>
                    </a:cubicBezTo>
                    <a:lnTo>
                      <a:pt x="14022" y="19398"/>
                    </a:lnTo>
                    <a:lnTo>
                      <a:pt x="14022" y="19557"/>
                    </a:lnTo>
                    <a:cubicBezTo>
                      <a:pt x="14022" y="21857"/>
                      <a:pt x="12956" y="22263"/>
                      <a:pt x="11616" y="20527"/>
                    </a:cubicBezTo>
                    <a:cubicBezTo>
                      <a:pt x="11101" y="21296"/>
                      <a:pt x="10497" y="21296"/>
                      <a:pt x="9982" y="20527"/>
                    </a:cubicBezTo>
                    <a:cubicBezTo>
                      <a:pt x="8642" y="22263"/>
                      <a:pt x="7576" y="21857"/>
                      <a:pt x="7576" y="19557"/>
                    </a:cubicBezTo>
                    <a:lnTo>
                      <a:pt x="7576" y="19398"/>
                    </a:lnTo>
                    <a:lnTo>
                      <a:pt x="6208" y="20393"/>
                    </a:lnTo>
                    <a:cubicBezTo>
                      <a:pt x="4289" y="21787"/>
                      <a:pt x="3329" y="21088"/>
                      <a:pt x="4063" y="18834"/>
                    </a:cubicBezTo>
                    <a:lnTo>
                      <a:pt x="4684" y="16915"/>
                    </a:lnTo>
                    <a:lnTo>
                      <a:pt x="2765" y="17539"/>
                    </a:lnTo>
                    <a:cubicBezTo>
                      <a:pt x="510" y="18270"/>
                      <a:pt x="-187" y="17310"/>
                      <a:pt x="1205" y="15391"/>
                    </a:cubicBezTo>
                    <a:lnTo>
                      <a:pt x="2200" y="14022"/>
                    </a:lnTo>
                    <a:lnTo>
                      <a:pt x="2045" y="14022"/>
                    </a:lnTo>
                    <a:cubicBezTo>
                      <a:pt x="-258" y="14022"/>
                      <a:pt x="-663" y="12957"/>
                      <a:pt x="1071" y="11620"/>
                    </a:cubicBezTo>
                    <a:cubicBezTo>
                      <a:pt x="302" y="11101"/>
                      <a:pt x="302" y="10498"/>
                      <a:pt x="1071" y="9983"/>
                    </a:cubicBezTo>
                    <a:cubicBezTo>
                      <a:pt x="-663" y="8646"/>
                      <a:pt x="-258" y="7577"/>
                      <a:pt x="2045" y="7577"/>
                    </a:cubicBezTo>
                    <a:lnTo>
                      <a:pt x="2200" y="7577"/>
                    </a:lnTo>
                    <a:lnTo>
                      <a:pt x="1205" y="6208"/>
                    </a:lnTo>
                    <a:cubicBezTo>
                      <a:pt x="-187" y="4289"/>
                      <a:pt x="510" y="3329"/>
                      <a:pt x="2765" y="4063"/>
                    </a:cubicBezTo>
                    <a:lnTo>
                      <a:pt x="4684" y="4684"/>
                    </a:lnTo>
                    <a:lnTo>
                      <a:pt x="4059" y="2765"/>
                    </a:lnTo>
                    <a:cubicBezTo>
                      <a:pt x="3329" y="510"/>
                      <a:pt x="4289" y="-187"/>
                      <a:pt x="6208" y="1205"/>
                    </a:cubicBezTo>
                    <a:lnTo>
                      <a:pt x="7576" y="2200"/>
                    </a:lnTo>
                    <a:lnTo>
                      <a:pt x="7576" y="2045"/>
                    </a:lnTo>
                    <a:cubicBezTo>
                      <a:pt x="7576" y="893"/>
                      <a:pt x="7843" y="216"/>
                      <a:pt x="8277" y="43"/>
                    </a:cubicBezTo>
                    <a:close/>
                  </a:path>
                </a:pathLst>
              </a:custGeom>
              <a:solidFill>
                <a:srgbClr val="0A90D0"/>
              </a:solidFill>
              <a:ln w="12700" cap="flat" cmpd="sng">
                <a:noFill/>
                <a:prstDash val="solid"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2" name="矩形"/>
              <p:cNvSpPr/>
              <p:nvPr/>
            </p:nvSpPr>
            <p:spPr>
              <a:xfrm>
                <a:off x="1966695" y="3626325"/>
                <a:ext cx="486031" cy="707886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  <p:txBody>
              <a:bodyPr vert="horz" wrap="none" lIns="91440" tIns="45720" rIns="91440" bIns="45720" anchor="t" anchorCtr="0"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/>
                    <a:ea typeface="微软雅黑"/>
                    <a:cs typeface="Calibri" panose="020F0502020204030204" charset="0"/>
                    <a:sym typeface="微软雅黑"/>
                  </a:rPr>
                  <a:t>4</a:t>
                </a:r>
                <a:endParaRPr lang="zh-CN" altLang="en-US" sz="4000">
                  <a:solidFill>
                    <a:srgbClr val="DAA971"/>
                  </a:solidFill>
                  <a:latin typeface="微软雅黑"/>
                  <a:ea typeface="微软雅黑"/>
                  <a:cs typeface="Calibri" panose="020F0502020204030204" charset="0"/>
                  <a:sym typeface="微软雅黑"/>
                </a:endParaRPr>
              </a:p>
            </p:txBody>
          </p:sp>
        </p:grpSp>
      </p:grpSp>
      <p:sp>
        <p:nvSpPr>
          <p:cNvPr id="10" name="矩形 9"/>
          <p:cNvSpPr/>
          <p:nvPr/>
        </p:nvSpPr>
        <p:spPr>
          <a:xfrm>
            <a:off x="1524000" y="5733323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椭圆形标注"/>
          <p:cNvSpPr/>
          <p:nvPr/>
        </p:nvSpPr>
        <p:spPr>
          <a:xfrm flipH="1">
            <a:off x="5159959" y="1969574"/>
            <a:ext cx="4248178" cy="2323465"/>
          </a:xfrm>
          <a:prstGeom prst="wedgeEllipseCallout">
            <a:avLst>
              <a:gd name="adj1" fmla="val 61078"/>
              <a:gd name="adj2" fmla="val 25509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为了让我们生活得更好，父母付出了自己的辛劳。我们应该做些什么呢？</a:t>
            </a:r>
          </a:p>
        </p:txBody>
      </p:sp>
      <p:pic>
        <p:nvPicPr>
          <p:cNvPr id="98" name="图片" descr="道德与法治三上正文（送审版）-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880" y="2996984"/>
            <a:ext cx="1859233" cy="334839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99" name="矩形"/>
          <p:cNvSpPr/>
          <p:nvPr/>
        </p:nvSpPr>
        <p:spPr>
          <a:xfrm>
            <a:off x="5125038" y="980898"/>
            <a:ext cx="1941924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我的发现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六边形"/>
          <p:cNvSpPr/>
          <p:nvPr/>
        </p:nvSpPr>
        <p:spPr>
          <a:xfrm>
            <a:off x="3107879" y="2132946"/>
            <a:ext cx="5976249" cy="2592108"/>
          </a:xfrm>
          <a:prstGeom prst="hexagon">
            <a:avLst>
              <a:gd name="adj" fmla="val 57638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活动二：</a:t>
            </a:r>
            <a:endParaRPr lang="en-US" altLang="zh-CN" sz="40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少给父母添麻烦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椭圆"/>
          <p:cNvSpPr/>
          <p:nvPr/>
        </p:nvSpPr>
        <p:spPr>
          <a:xfrm>
            <a:off x="6829428" y="1939726"/>
            <a:ext cx="2353309" cy="2353310"/>
          </a:xfrm>
          <a:prstGeom prst="ellipse">
            <a:avLst/>
          </a:prstGeom>
          <a:solidFill>
            <a:srgbClr val="F2FBF6"/>
          </a:solidFill>
          <a:ln w="12700" cap="flat" cmpd="sng">
            <a:noFill/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2" name="椭圆"/>
          <p:cNvSpPr/>
          <p:nvPr/>
        </p:nvSpPr>
        <p:spPr>
          <a:xfrm>
            <a:off x="4465958" y="4159250"/>
            <a:ext cx="2155825" cy="2155824"/>
          </a:xfrm>
          <a:prstGeom prst="ellipse">
            <a:avLst/>
          </a:prstGeom>
          <a:solidFill>
            <a:srgbClr val="E8DBF9"/>
          </a:solidFill>
          <a:ln w="12700" cap="flat" cmpd="sng">
            <a:noFill/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3" name="椭圆"/>
          <p:cNvSpPr/>
          <p:nvPr/>
        </p:nvSpPr>
        <p:spPr>
          <a:xfrm>
            <a:off x="2171703" y="1998149"/>
            <a:ext cx="2232025" cy="2232025"/>
          </a:xfrm>
          <a:prstGeom prst="ellipse">
            <a:avLst/>
          </a:prstGeom>
          <a:solidFill>
            <a:srgbClr val="EAF6FD"/>
          </a:solidFill>
          <a:ln w="12700" cap="flat" cmpd="sng">
            <a:noFill/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4" name="椭圆形标注"/>
          <p:cNvSpPr/>
          <p:nvPr/>
        </p:nvSpPr>
        <p:spPr>
          <a:xfrm>
            <a:off x="6744026" y="4632091"/>
            <a:ext cx="2364026" cy="1456476"/>
          </a:xfrm>
          <a:prstGeom prst="wedgeEllipseCallout">
            <a:avLst>
              <a:gd name="adj1" fmla="val 47629"/>
              <a:gd name="adj2" fmla="val 41990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72000" tIns="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替父母考虑，就是对他们的理解与关心！</a:t>
            </a:r>
          </a:p>
        </p:txBody>
      </p:sp>
      <p:pic>
        <p:nvPicPr>
          <p:cNvPr id="105" name="图片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78250" y="4869063"/>
            <a:ext cx="1342094" cy="15840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06" name="圆角矩形标注"/>
          <p:cNvSpPr/>
          <p:nvPr/>
        </p:nvSpPr>
        <p:spPr>
          <a:xfrm>
            <a:off x="3628714" y="1570045"/>
            <a:ext cx="1890766" cy="1177798"/>
          </a:xfrm>
          <a:prstGeom prst="wedgeRoundRectCallout">
            <a:avLst>
              <a:gd name="adj1" fmla="val -37930"/>
              <a:gd name="adj2" fmla="val 70879"/>
              <a:gd name="adj3" fmla="val 16667"/>
            </a:avLst>
          </a:prstGeom>
          <a:solidFill>
            <a:schemeClr val="bg1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我把学习用品带齐，就不会麻烦家人给我送了！</a:t>
            </a:r>
          </a:p>
        </p:txBody>
      </p:sp>
      <p:sp>
        <p:nvSpPr>
          <p:cNvPr id="107" name="圆角矩形标注"/>
          <p:cNvSpPr/>
          <p:nvPr/>
        </p:nvSpPr>
        <p:spPr>
          <a:xfrm>
            <a:off x="3817075" y="3861021"/>
            <a:ext cx="1812066" cy="830235"/>
          </a:xfrm>
          <a:prstGeom prst="wedgeRoundRectCallout">
            <a:avLst>
              <a:gd name="adj1" fmla="val -2384"/>
              <a:gd name="adj2" fmla="val 82523"/>
              <a:gd name="adj3" fmla="val 16667"/>
            </a:avLst>
          </a:prstGeom>
          <a:solidFill>
            <a:schemeClr val="bg1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r>
              <a:rPr lang="zh-CN" altLang="en-US" sz="16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小亮，别走，你在我们家再玩一会儿吧！</a:t>
            </a:r>
          </a:p>
        </p:txBody>
      </p:sp>
      <p:sp>
        <p:nvSpPr>
          <p:cNvPr id="108" name="矩形"/>
          <p:cNvSpPr/>
          <p:nvPr/>
        </p:nvSpPr>
        <p:spPr>
          <a:xfrm>
            <a:off x="2279577" y="692886"/>
            <a:ext cx="7776864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少给父母添麻烦</a:t>
            </a:r>
          </a:p>
        </p:txBody>
      </p:sp>
      <p:pic>
        <p:nvPicPr>
          <p:cNvPr id="109" name="图片" descr="ZW19-1119_义务教育教科书 道德与法治 四年级 上册_wrapper-6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2365" y="2330836"/>
            <a:ext cx="1847734" cy="16920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10" name="图片" descr="ZW19-1119_义务教育教科书 道德与法治 四年级 上册_wrapper-6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100" y="2129541"/>
            <a:ext cx="1692000" cy="209149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11" name="图片" descr="ZW19-1119_义务教育教科书 道德与法治 四年级 上册_wrapper-6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188" y="4632325"/>
            <a:ext cx="2342893" cy="16920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12" name="圆角矩形标注"/>
          <p:cNvSpPr/>
          <p:nvPr/>
        </p:nvSpPr>
        <p:spPr>
          <a:xfrm>
            <a:off x="5765490" y="3693986"/>
            <a:ext cx="1554560" cy="827423"/>
          </a:xfrm>
          <a:prstGeom prst="wedgeRoundRectCallout">
            <a:avLst>
              <a:gd name="adj1" fmla="val 3708"/>
              <a:gd name="adj2" fmla="val 85263"/>
              <a:gd name="adj3" fmla="val 16667"/>
            </a:avLst>
          </a:prstGeom>
          <a:solidFill>
            <a:schemeClr val="bg1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r>
              <a:rPr lang="zh-CN" altLang="en-US" sz="16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不行！回家晚了，家人会担心的。</a:t>
            </a:r>
          </a:p>
        </p:txBody>
      </p:sp>
      <p:sp>
        <p:nvSpPr>
          <p:cNvPr id="113" name="圆角矩形标注"/>
          <p:cNvSpPr/>
          <p:nvPr/>
        </p:nvSpPr>
        <p:spPr>
          <a:xfrm>
            <a:off x="8040084" y="1542151"/>
            <a:ext cx="2088087" cy="1079405"/>
          </a:xfrm>
          <a:prstGeom prst="wedgeRoundRectCallout">
            <a:avLst>
              <a:gd name="adj1" fmla="val -31347"/>
              <a:gd name="adj2" fmla="val 79712"/>
              <a:gd name="adj3" fmla="val 16667"/>
            </a:avLst>
          </a:prstGeom>
          <a:solidFill>
            <a:schemeClr val="bg1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我不能吃这么多冰糕，不然肚子一疼，家人又得为我操心了！</a:t>
            </a:r>
          </a:p>
        </p:txBody>
      </p:sp>
      <p:sp>
        <p:nvSpPr>
          <p:cNvPr id="114" name="矩形"/>
          <p:cNvSpPr/>
          <p:nvPr/>
        </p:nvSpPr>
        <p:spPr>
          <a:xfrm>
            <a:off x="2176145" y="1491615"/>
            <a:ext cx="1377300" cy="36933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cs typeface="Calibri" panose="020F0502020204030204" charset="0"/>
                <a:sym typeface="微软雅黑"/>
              </a:rPr>
              <a:t>学校里——</a:t>
            </a:r>
          </a:p>
        </p:txBody>
      </p:sp>
      <p:sp>
        <p:nvSpPr>
          <p:cNvPr id="115" name="矩形"/>
          <p:cNvSpPr/>
          <p:nvPr/>
        </p:nvSpPr>
        <p:spPr>
          <a:xfrm>
            <a:off x="3235960" y="5852160"/>
            <a:ext cx="1377300" cy="36933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cs typeface="Calibri" panose="020F0502020204030204" charset="0"/>
                <a:sym typeface="微软雅黑"/>
              </a:rPr>
              <a:t>玩耍时——</a:t>
            </a:r>
          </a:p>
        </p:txBody>
      </p:sp>
      <p:sp>
        <p:nvSpPr>
          <p:cNvPr id="116" name="矩形"/>
          <p:cNvSpPr/>
          <p:nvPr/>
        </p:nvSpPr>
        <p:spPr>
          <a:xfrm>
            <a:off x="6461125" y="1542415"/>
            <a:ext cx="1377300" cy="36933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cs typeface="Calibri" panose="020F0502020204030204" charset="0"/>
                <a:sym typeface="微软雅黑"/>
              </a:rPr>
              <a:t>在家中——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圆角矩形"/>
          <p:cNvSpPr/>
          <p:nvPr/>
        </p:nvSpPr>
        <p:spPr>
          <a:xfrm>
            <a:off x="2115996" y="1484919"/>
            <a:ext cx="8156181" cy="3764100"/>
          </a:xfrm>
          <a:prstGeom prst="roundRect">
            <a:avLst>
              <a:gd name="adj" fmla="val 16666"/>
            </a:avLst>
          </a:prstGeom>
          <a:solidFill>
            <a:srgbClr val="FBF8EF"/>
          </a:solidFill>
          <a:ln w="12700" cap="flat" cmpd="sng">
            <a:noFill/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8" name="图片" descr="ZW19-1119_义务教育教科书 道德与法治 四年级 上册_wrapper-7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138" y="2337435"/>
            <a:ext cx="3072765" cy="244729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19" name="矩形"/>
          <p:cNvSpPr/>
          <p:nvPr/>
        </p:nvSpPr>
        <p:spPr>
          <a:xfrm>
            <a:off x="2135834" y="1864878"/>
            <a:ext cx="3888270" cy="142192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　　嘉伟在邻居家的菜地旁踢足球，把菜苗踩倒了一大片</a:t>
            </a:r>
            <a:r>
              <a:rPr lang="en-US" altLang="zh-CN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……</a:t>
            </a:r>
            <a:endParaRPr lang="zh-CN" altLang="en-US" sz="2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120" name="椭圆形标注"/>
          <p:cNvSpPr/>
          <p:nvPr/>
        </p:nvSpPr>
        <p:spPr>
          <a:xfrm>
            <a:off x="3071877" y="3861018"/>
            <a:ext cx="2879863" cy="1912052"/>
          </a:xfrm>
          <a:prstGeom prst="wedgeEllipseCallout">
            <a:avLst>
              <a:gd name="adj1" fmla="val -52157"/>
              <a:gd name="adj2" fmla="val 27976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嘉伟的爸爸这时可能……，如果嘉伟能……就好了。</a:t>
            </a:r>
          </a:p>
        </p:txBody>
      </p:sp>
      <p:sp>
        <p:nvSpPr>
          <p:cNvPr id="121" name="圆角矩形标注"/>
          <p:cNvSpPr/>
          <p:nvPr/>
        </p:nvSpPr>
        <p:spPr>
          <a:xfrm>
            <a:off x="7176045" y="1542468"/>
            <a:ext cx="2947786" cy="1015663"/>
          </a:xfrm>
          <a:prstGeom prst="wedgeRoundRectCallout">
            <a:avLst>
              <a:gd name="adj1" fmla="val -41412"/>
              <a:gd name="adj2" fmla="val 72018"/>
              <a:gd name="adj3" fmla="val 16667"/>
            </a:avLst>
          </a:pr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2" name="矩形"/>
          <p:cNvSpPr/>
          <p:nvPr/>
        </p:nvSpPr>
        <p:spPr>
          <a:xfrm>
            <a:off x="7371330" y="1542465"/>
            <a:ext cx="2540826" cy="707886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20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你家儿子真不懂事，把新种的菜苗踩坏了！</a:t>
            </a:r>
          </a:p>
        </p:txBody>
      </p:sp>
      <p:pic>
        <p:nvPicPr>
          <p:cNvPr id="123" name="图片" descr="道德与法治三上正文（送审版）-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775822" y="4797060"/>
            <a:ext cx="1342095" cy="15840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24" name="矩形"/>
          <p:cNvSpPr/>
          <p:nvPr/>
        </p:nvSpPr>
        <p:spPr>
          <a:xfrm>
            <a:off x="2279577" y="692886"/>
            <a:ext cx="7776864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少给父母添麻烦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圆角矩形"/>
          <p:cNvSpPr/>
          <p:nvPr/>
        </p:nvSpPr>
        <p:spPr>
          <a:xfrm>
            <a:off x="2115996" y="1484919"/>
            <a:ext cx="8156181" cy="3764100"/>
          </a:xfrm>
          <a:prstGeom prst="roundRect">
            <a:avLst>
              <a:gd name="adj" fmla="val 16666"/>
            </a:avLst>
          </a:prstGeom>
          <a:solidFill>
            <a:srgbClr val="FBF8EF"/>
          </a:solidFill>
          <a:ln w="12700" cap="flat" cmpd="sng">
            <a:noFill/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26" name="图片" descr="ZW19-1119_义务教育教科书 道德与法治 四年级 上册_wrapper-6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470" y="1915160"/>
            <a:ext cx="3256280" cy="288861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27" name="矩形"/>
          <p:cNvSpPr/>
          <p:nvPr/>
        </p:nvSpPr>
        <p:spPr>
          <a:xfrm>
            <a:off x="5954280" y="1824993"/>
            <a:ext cx="3888270" cy="978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　　楠楠生病了，爸爸帮她拿药，倒好了水</a:t>
            </a:r>
            <a:r>
              <a:rPr lang="en-US" altLang="zh-CN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……</a:t>
            </a:r>
            <a:endParaRPr lang="zh-CN" altLang="en-US" sz="2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128" name="椭圆形标注"/>
          <p:cNvSpPr/>
          <p:nvPr/>
        </p:nvSpPr>
        <p:spPr>
          <a:xfrm>
            <a:off x="5879991" y="3501003"/>
            <a:ext cx="2880142" cy="1803014"/>
          </a:xfrm>
          <a:prstGeom prst="wedgeEllipseCallout">
            <a:avLst>
              <a:gd name="adj1" fmla="val 54037"/>
              <a:gd name="adj2" fmla="val 38731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楠楠爸爸此刻心情会…</a:t>
            </a:r>
            <a:r>
              <a:rPr lang="en-US" altLang="zh-CN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，如果楠楠能……就好了。</a:t>
            </a:r>
          </a:p>
        </p:txBody>
      </p:sp>
      <p:sp>
        <p:nvSpPr>
          <p:cNvPr id="129" name="圆角矩形标注"/>
          <p:cNvSpPr/>
          <p:nvPr/>
        </p:nvSpPr>
        <p:spPr>
          <a:xfrm>
            <a:off x="2351847" y="1772934"/>
            <a:ext cx="1944081" cy="432017"/>
          </a:xfrm>
          <a:prstGeom prst="wedgeRoundRectCallout">
            <a:avLst>
              <a:gd name="adj1" fmla="val 1777"/>
              <a:gd name="adj2" fmla="val 99129"/>
              <a:gd name="adj3" fmla="val 16667"/>
            </a:avLst>
          </a:pr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144000" tIns="45720" rIns="91440" bIns="45720" anchor="ctr" anchorCtr="0"/>
          <a:lstStyle/>
          <a:p>
            <a:pPr algn="ctr"/>
            <a:r>
              <a:rPr lang="zh-CN" altLang="en-US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苦死了，我不吃！</a:t>
            </a:r>
          </a:p>
        </p:txBody>
      </p:sp>
      <p:pic>
        <p:nvPicPr>
          <p:cNvPr id="130" name="图片" descr="道德与法治三上正文（送审版）-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72102" y="4365042"/>
            <a:ext cx="1794521" cy="194408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31" name="矩形"/>
          <p:cNvSpPr/>
          <p:nvPr/>
        </p:nvSpPr>
        <p:spPr>
          <a:xfrm>
            <a:off x="2279577" y="692886"/>
            <a:ext cx="7776864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少给父母添麻烦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圆角矩形"/>
          <p:cNvSpPr/>
          <p:nvPr/>
        </p:nvSpPr>
        <p:spPr>
          <a:xfrm>
            <a:off x="2115996" y="1484919"/>
            <a:ext cx="8156181" cy="3764100"/>
          </a:xfrm>
          <a:prstGeom prst="roundRect">
            <a:avLst>
              <a:gd name="adj" fmla="val 16666"/>
            </a:avLst>
          </a:prstGeom>
          <a:solidFill>
            <a:srgbClr val="FBF8EF"/>
          </a:solidFill>
          <a:ln w="12700" cap="flat" cmpd="sng">
            <a:noFill/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3" name="椭圆形标注"/>
          <p:cNvSpPr/>
          <p:nvPr/>
        </p:nvSpPr>
        <p:spPr>
          <a:xfrm>
            <a:off x="5869305" y="3246123"/>
            <a:ext cx="3250564" cy="2018029"/>
          </a:xfrm>
          <a:prstGeom prst="wedgeEllipseCallout">
            <a:avLst>
              <a:gd name="adj1" fmla="val 48893"/>
              <a:gd name="adj2" fmla="val 47004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这会给妈妈带来的麻烦是……，</a:t>
            </a:r>
            <a:endParaRPr lang="en-US" altLang="zh-CN" sz="200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如果王鑫能……就好了。</a:t>
            </a:r>
          </a:p>
        </p:txBody>
      </p:sp>
      <p:sp>
        <p:nvSpPr>
          <p:cNvPr id="134" name="矩形"/>
          <p:cNvSpPr/>
          <p:nvPr/>
        </p:nvSpPr>
        <p:spPr>
          <a:xfrm>
            <a:off x="5954280" y="1824990"/>
            <a:ext cx="3888270" cy="142192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　　王鑫背着父母用压岁钱买了复读机，用后又觉得不合适</a:t>
            </a:r>
            <a:r>
              <a:rPr lang="en-US" altLang="zh-CN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……</a:t>
            </a:r>
            <a:endParaRPr lang="zh-CN" altLang="en-US" sz="2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135" name="圆角矩形标注"/>
          <p:cNvSpPr/>
          <p:nvPr/>
        </p:nvSpPr>
        <p:spPr>
          <a:xfrm>
            <a:off x="2440828" y="1556925"/>
            <a:ext cx="2304095" cy="1224051"/>
          </a:xfrm>
          <a:prstGeom prst="wedgeRoundRectCallout">
            <a:avLst>
              <a:gd name="adj1" fmla="val 37958"/>
              <a:gd name="adj2" fmla="val 75407"/>
              <a:gd name="adj3" fmla="val 16667"/>
            </a:avLst>
          </a:pr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144000" tIns="45720" rIns="91440" bIns="45720" anchor="ctr" anchorCtr="0"/>
          <a:lstStyle/>
          <a:p>
            <a:r>
              <a:rPr lang="zh-CN" altLang="en-US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妈妈，这个复读机不好用，你去帮我退掉吧！</a:t>
            </a:r>
          </a:p>
        </p:txBody>
      </p:sp>
      <p:pic>
        <p:nvPicPr>
          <p:cNvPr id="136" name="图片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76120" y="4725054"/>
            <a:ext cx="1342094" cy="1584066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37" name="矩形"/>
          <p:cNvSpPr/>
          <p:nvPr/>
        </p:nvSpPr>
        <p:spPr>
          <a:xfrm>
            <a:off x="2279577" y="692886"/>
            <a:ext cx="7776864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少给父母添麻烦</a:t>
            </a:r>
          </a:p>
        </p:txBody>
      </p:sp>
      <p:pic>
        <p:nvPicPr>
          <p:cNvPr id="138" name="图片" descr="ZW19-1119_义务教育教科书 道德与法治 四年级 上册_wrapper-6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418" y="2354580"/>
            <a:ext cx="3874135" cy="297243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六边形"/>
          <p:cNvSpPr/>
          <p:nvPr/>
        </p:nvSpPr>
        <p:spPr>
          <a:xfrm>
            <a:off x="3108514" y="2132946"/>
            <a:ext cx="5976249" cy="2592108"/>
          </a:xfrm>
          <a:prstGeom prst="hexagon">
            <a:avLst>
              <a:gd name="adj" fmla="val 57638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活动三：</a:t>
            </a:r>
            <a:endParaRPr lang="en-US" altLang="zh-CN" sz="40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为父母分忧解愁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椭圆形标注"/>
          <p:cNvSpPr/>
          <p:nvPr/>
        </p:nvSpPr>
        <p:spPr>
          <a:xfrm>
            <a:off x="5519976" y="2924982"/>
            <a:ext cx="2871350" cy="1800075"/>
          </a:xfrm>
          <a:prstGeom prst="wedgeEllipseCallout">
            <a:avLst>
              <a:gd name="adj1" fmla="val 54037"/>
              <a:gd name="adj2" fmla="val 38731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如果张小宇能坚持每天陪奶奶散步，父母会感到……</a:t>
            </a:r>
          </a:p>
        </p:txBody>
      </p:sp>
      <p:pic>
        <p:nvPicPr>
          <p:cNvPr id="141" name="图片" descr="道德与法治三上正文（送审版）-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00099" y="3068985"/>
            <a:ext cx="1821899" cy="328254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42" name="图片" descr="ZW19-1119_义务教育教科书 道德与法治 四年级 上册_wrapper-7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1384" y="2203450"/>
            <a:ext cx="3233420" cy="266509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43" name="曲线"/>
          <p:cNvSpPr/>
          <p:nvPr/>
        </p:nvSpPr>
        <p:spPr>
          <a:xfrm>
            <a:off x="2135837" y="1556922"/>
            <a:ext cx="3384141" cy="1152048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0" y="2254"/>
                </a:moveTo>
                <a:cubicBezTo>
                  <a:pt x="0" y="1009"/>
                  <a:pt x="406" y="0"/>
                  <a:pt x="907" y="0"/>
                </a:cubicBezTo>
                <a:lnTo>
                  <a:pt x="3599" y="0"/>
                </a:lnTo>
                <a:lnTo>
                  <a:pt x="3599" y="0"/>
                </a:lnTo>
                <a:lnTo>
                  <a:pt x="8999" y="0"/>
                </a:lnTo>
                <a:lnTo>
                  <a:pt x="20692" y="0"/>
                </a:lnTo>
                <a:cubicBezTo>
                  <a:pt x="21193" y="0"/>
                  <a:pt x="21600" y="1009"/>
                  <a:pt x="21600" y="2254"/>
                </a:cubicBezTo>
                <a:lnTo>
                  <a:pt x="21600" y="7891"/>
                </a:lnTo>
                <a:lnTo>
                  <a:pt x="21600" y="7891"/>
                </a:lnTo>
                <a:lnTo>
                  <a:pt x="21600" y="11273"/>
                </a:lnTo>
                <a:lnTo>
                  <a:pt x="21600" y="11273"/>
                </a:lnTo>
                <a:cubicBezTo>
                  <a:pt x="21600" y="12518"/>
                  <a:pt x="21193" y="13528"/>
                  <a:pt x="20692" y="13528"/>
                </a:cubicBezTo>
                <a:lnTo>
                  <a:pt x="5691" y="13528"/>
                </a:lnTo>
                <a:lnTo>
                  <a:pt x="4329" y="21600"/>
                </a:lnTo>
                <a:lnTo>
                  <a:pt x="3599" y="13528"/>
                </a:lnTo>
                <a:lnTo>
                  <a:pt x="907" y="13528"/>
                </a:lnTo>
                <a:cubicBezTo>
                  <a:pt x="406" y="13528"/>
                  <a:pt x="0" y="12518"/>
                  <a:pt x="0" y="11273"/>
                </a:cubicBezTo>
                <a:lnTo>
                  <a:pt x="0" y="11273"/>
                </a:lnTo>
                <a:lnTo>
                  <a:pt x="0" y="7891"/>
                </a:lnTo>
                <a:lnTo>
                  <a:pt x="0" y="7891"/>
                </a:lnTo>
                <a:lnTo>
                  <a:pt x="0" y="2254"/>
                </a:lnTo>
                <a:close/>
              </a:path>
            </a:pathLst>
          </a:cu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180000" tIns="45720" rIns="91440" bIns="45720" anchor="t" anchorCtr="0"/>
          <a:lstStyle/>
          <a:p>
            <a:r>
              <a:rPr lang="zh-CN" altLang="en-US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爸爸妈妈，我做完作业陪</a:t>
            </a:r>
            <a:endParaRPr lang="en-US" altLang="zh-CN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r>
              <a:rPr lang="zh-CN" altLang="en-US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奶奶去楼下小花园散步！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椭圆形标注"/>
          <p:cNvSpPr/>
          <p:nvPr/>
        </p:nvSpPr>
        <p:spPr>
          <a:xfrm flipH="1">
            <a:off x="5457953" y="2204952"/>
            <a:ext cx="2798139" cy="1833469"/>
          </a:xfrm>
          <a:prstGeom prst="wedgeEllipseCallout">
            <a:avLst>
              <a:gd name="adj1" fmla="val 54037"/>
              <a:gd name="adj2" fmla="val 38731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你能为父母做什么，帮他们分忧解愁呢？</a:t>
            </a:r>
          </a:p>
        </p:txBody>
      </p:sp>
      <p:pic>
        <p:nvPicPr>
          <p:cNvPr id="145" name="图片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77881" y="3357000"/>
            <a:ext cx="1342094" cy="276190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46" name="矩形"/>
          <p:cNvSpPr/>
          <p:nvPr/>
        </p:nvSpPr>
        <p:spPr>
          <a:xfrm>
            <a:off x="4528315" y="886245"/>
            <a:ext cx="3135375" cy="5232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为父母分忧解愁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组合"/>
          <p:cNvGrpSpPr/>
          <p:nvPr/>
        </p:nvGrpSpPr>
        <p:grpSpPr>
          <a:xfrm>
            <a:off x="2279843" y="2564964"/>
            <a:ext cx="7920331" cy="1938992"/>
            <a:chOff x="755840" y="2564964"/>
            <a:chExt cx="7920331" cy="1938992"/>
          </a:xfrm>
        </p:grpSpPr>
        <p:sp>
          <p:nvSpPr>
            <p:cNvPr id="147" name="矩形"/>
            <p:cNvSpPr/>
            <p:nvPr/>
          </p:nvSpPr>
          <p:spPr>
            <a:xfrm>
              <a:off x="755840" y="2564964"/>
              <a:ext cx="7488312" cy="193899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如果早上我能按时起床，父母就可以</a:t>
              </a:r>
              <a:endParaRPr lang="en-US" altLang="zh-CN" sz="2000" dirty="0">
                <a:latin typeface="微软雅黑"/>
                <a:ea typeface="微软雅黑"/>
                <a:cs typeface="Calibri" panose="020F0502020204030204" charset="0"/>
                <a:sym typeface="微软雅黑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如果我会自己洗衣服、整理房间，父母就可以</a:t>
              </a:r>
              <a:endParaRPr lang="en-US" altLang="zh-CN" sz="2000" dirty="0">
                <a:latin typeface="微软雅黑"/>
                <a:ea typeface="微软雅黑"/>
                <a:cs typeface="Calibri" panose="020F0502020204030204" charset="0"/>
                <a:sym typeface="微软雅黑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如果放学后我又快又好地把作业做完，父母就可以</a:t>
              </a:r>
              <a:endParaRPr lang="en-US" altLang="zh-CN" sz="2000" dirty="0">
                <a:latin typeface="微软雅黑"/>
                <a:ea typeface="微软雅黑"/>
                <a:cs typeface="Calibri" panose="020F0502020204030204" charset="0"/>
                <a:sym typeface="微软雅黑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如果我会              </a:t>
              </a:r>
              <a:r>
                <a:rPr lang="zh-CN" altLang="en-US" sz="2000" dirty="0" smtClean="0"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          ，</a:t>
              </a:r>
              <a:r>
                <a:rPr lang="zh-CN" altLang="en-US" sz="2000" dirty="0"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父母就可以</a:t>
              </a:r>
            </a:p>
          </p:txBody>
        </p:sp>
        <p:sp>
          <p:nvSpPr>
            <p:cNvPr id="148" name="直线"/>
            <p:cNvSpPr/>
            <p:nvPr/>
          </p:nvSpPr>
          <p:spPr>
            <a:xfrm>
              <a:off x="5076021" y="2991762"/>
              <a:ext cx="2376099" cy="0"/>
            </a:xfrm>
            <a:prstGeom prst="line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9" name="直线"/>
            <p:cNvSpPr/>
            <p:nvPr/>
          </p:nvSpPr>
          <p:spPr>
            <a:xfrm>
              <a:off x="1835885" y="4359819"/>
              <a:ext cx="1800075" cy="0"/>
            </a:xfrm>
            <a:prstGeom prst="line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0" name="直线"/>
            <p:cNvSpPr/>
            <p:nvPr/>
          </p:nvSpPr>
          <p:spPr>
            <a:xfrm>
              <a:off x="5940056" y="3423780"/>
              <a:ext cx="2168484" cy="8393"/>
            </a:xfrm>
            <a:prstGeom prst="line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1" name="直线"/>
            <p:cNvSpPr/>
            <p:nvPr/>
          </p:nvSpPr>
          <p:spPr>
            <a:xfrm>
              <a:off x="6516081" y="3855798"/>
              <a:ext cx="2160090" cy="0"/>
            </a:xfrm>
            <a:prstGeom prst="line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2" name="直线"/>
            <p:cNvSpPr/>
            <p:nvPr/>
          </p:nvSpPr>
          <p:spPr>
            <a:xfrm>
              <a:off x="5220026" y="4359819"/>
              <a:ext cx="2376099" cy="0"/>
            </a:xfrm>
            <a:prstGeom prst="line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54" name="矩形"/>
          <p:cNvSpPr/>
          <p:nvPr/>
        </p:nvSpPr>
        <p:spPr>
          <a:xfrm>
            <a:off x="4528315" y="1105708"/>
            <a:ext cx="3135375" cy="5232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为父母分忧解愁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"/>
          <p:cNvSpPr/>
          <p:nvPr/>
        </p:nvSpPr>
        <p:spPr>
          <a:xfrm>
            <a:off x="2279577" y="960537"/>
            <a:ext cx="7776864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你了解父母吗？</a:t>
            </a:r>
          </a:p>
        </p:txBody>
      </p:sp>
      <p:sp>
        <p:nvSpPr>
          <p:cNvPr id="60" name="矩形"/>
          <p:cNvSpPr/>
          <p:nvPr/>
        </p:nvSpPr>
        <p:spPr>
          <a:xfrm>
            <a:off x="2364670" y="2564964"/>
            <a:ext cx="4955383" cy="2677656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1. </a:t>
            </a:r>
            <a:r>
              <a:rPr lang="zh-CN" altLang="en-US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父母的生日是几月几日？</a:t>
            </a:r>
            <a:endParaRPr lang="en-US" altLang="zh-CN" sz="2400" kern="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spcBef>
                <a:spcPct val="20000"/>
              </a:spcBef>
            </a:pPr>
            <a:r>
              <a:rPr lang="en-US" altLang="zh-CN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2. </a:t>
            </a:r>
            <a:r>
              <a:rPr lang="zh-CN" altLang="en-US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父母最喜欢的食物是什么？</a:t>
            </a:r>
            <a:endParaRPr lang="en-US" altLang="zh-CN" sz="2400" kern="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spcBef>
                <a:spcPct val="20000"/>
              </a:spcBef>
            </a:pPr>
            <a:r>
              <a:rPr lang="en-US" altLang="zh-CN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3. </a:t>
            </a:r>
            <a:r>
              <a:rPr lang="zh-CN" altLang="en-US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你知道父母的兴趣爱好吗？</a:t>
            </a:r>
            <a:endParaRPr lang="en-US" altLang="zh-CN" sz="2400" kern="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spcBef>
                <a:spcPct val="20000"/>
              </a:spcBef>
            </a:pPr>
            <a:r>
              <a:rPr lang="en-US" altLang="zh-CN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4. </a:t>
            </a:r>
            <a:r>
              <a:rPr lang="zh-CN" altLang="en-US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你了解父母最近的身体状况吗？</a:t>
            </a:r>
            <a:endParaRPr lang="en-US" altLang="zh-CN" sz="2400" kern="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spcBef>
                <a:spcPct val="20000"/>
              </a:spcBef>
            </a:pPr>
            <a:r>
              <a:rPr lang="en-US" altLang="zh-CN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5. </a:t>
            </a:r>
            <a:r>
              <a:rPr lang="zh-CN" altLang="en-US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你在父亲节、母亲节，送过他们</a:t>
            </a:r>
            <a:endParaRPr lang="en-US" altLang="zh-CN" sz="2400" kern="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spcBef>
                <a:spcPct val="20000"/>
              </a:spcBef>
            </a:pPr>
            <a:r>
              <a:rPr lang="en-US" altLang="zh-CN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</a:t>
            </a:r>
            <a:r>
              <a:rPr lang="zh-CN" altLang="en-US" sz="24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礼物吗？</a:t>
            </a:r>
          </a:p>
        </p:txBody>
      </p:sp>
      <p:pic>
        <p:nvPicPr>
          <p:cNvPr id="61" name="图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057" y="1916940"/>
            <a:ext cx="2592108" cy="393514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" name="文本框 1"/>
          <p:cNvSpPr txBox="1"/>
          <p:nvPr/>
        </p:nvSpPr>
        <p:spPr>
          <a:xfrm>
            <a:off x="1991430" y="1196690"/>
            <a:ext cx="2160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rtl="0" fontAlgn="auto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fontAlgn="auto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79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六边形"/>
          <p:cNvSpPr/>
          <p:nvPr/>
        </p:nvSpPr>
        <p:spPr>
          <a:xfrm>
            <a:off x="3107879" y="2132946"/>
            <a:ext cx="5976249" cy="2592108"/>
          </a:xfrm>
          <a:prstGeom prst="hexagon">
            <a:avLst>
              <a:gd name="adj" fmla="val 57638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活动一：</a:t>
            </a:r>
            <a:endParaRPr lang="en-US" altLang="zh-CN" sz="40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爸爸妈妈多辛苦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"/>
          <p:cNvSpPr/>
          <p:nvPr/>
        </p:nvSpPr>
        <p:spPr>
          <a:xfrm>
            <a:off x="5128276" y="692889"/>
            <a:ext cx="1935455" cy="5847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3200" b="1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</a:t>
            </a: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工作繁重</a:t>
            </a:r>
          </a:p>
        </p:txBody>
      </p:sp>
      <p:sp>
        <p:nvSpPr>
          <p:cNvPr id="64" name="矩形"/>
          <p:cNvSpPr/>
          <p:nvPr/>
        </p:nvSpPr>
        <p:spPr>
          <a:xfrm>
            <a:off x="6819322" y="4454913"/>
            <a:ext cx="3164840" cy="164352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不同的职业，</a:t>
            </a:r>
            <a:endParaRPr lang="en-US" altLang="zh-CN" sz="2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lnSpc>
                <a:spcPct val="140000"/>
              </a:lnSpc>
            </a:pP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不同的岗位，</a:t>
            </a:r>
            <a:endParaRPr lang="en-US" altLang="zh-CN" sz="2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lnSpc>
                <a:spcPct val="140000"/>
              </a:lnSpc>
            </a:pP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父母都在默默地付出。</a:t>
            </a:r>
          </a:p>
        </p:txBody>
      </p:sp>
      <p:pic>
        <p:nvPicPr>
          <p:cNvPr id="65" name="图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51" y="4045530"/>
            <a:ext cx="1298657" cy="19520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66" name="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7943" y="3933025"/>
            <a:ext cx="1401304" cy="202943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67" name="图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677" y="1798950"/>
            <a:ext cx="1190175" cy="2075176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68" name="图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082" y="1628929"/>
            <a:ext cx="1483339" cy="241042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69" name="图片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8673" y="1628925"/>
            <a:ext cx="954370" cy="241802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椭圆形标注"/>
          <p:cNvSpPr/>
          <p:nvPr/>
        </p:nvSpPr>
        <p:spPr>
          <a:xfrm flipH="1">
            <a:off x="5807988" y="1268913"/>
            <a:ext cx="2894826" cy="1623973"/>
          </a:xfrm>
          <a:prstGeom prst="wedgeEllipseCallout">
            <a:avLst>
              <a:gd name="adj1" fmla="val -51824"/>
              <a:gd name="adj2" fmla="val 51527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通过调查采访，了解父母的工作。</a:t>
            </a:r>
          </a:p>
        </p:txBody>
      </p:sp>
      <p:pic>
        <p:nvPicPr>
          <p:cNvPr id="71" name="图片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0096" y="2780973"/>
            <a:ext cx="1466850" cy="301879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72" name="矩形"/>
          <p:cNvSpPr/>
          <p:nvPr/>
        </p:nvSpPr>
        <p:spPr>
          <a:xfrm>
            <a:off x="2279841" y="548883"/>
            <a:ext cx="1876082" cy="4308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36000" tIns="0" rIns="36000" bIns="0" anchor="t" anchorCtr="0">
            <a:spAutoFit/>
          </a:bodyPr>
          <a:lstStyle/>
          <a:p>
            <a:r>
              <a:rPr lang="zh-CN" altLang="en-US" sz="2800" b="1" kern="100" dirty="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A9D18D"/>
                </a:solidFill>
                <a:effectLst>
                  <a:outerShdw blurRad="12700" dist="38100" dir="2700000" algn="tl">
                    <a:srgbClr val="BFD54E"/>
                  </a:outerShdw>
                </a:effectLst>
                <a:latin typeface="微软雅黑"/>
                <a:ea typeface="微软雅黑"/>
                <a:cs typeface="Calibri" panose="020F0502020204030204" charset="0"/>
                <a:sym typeface="微软雅黑"/>
              </a:rPr>
              <a:t>小记者访问</a:t>
            </a:r>
          </a:p>
        </p:txBody>
      </p:sp>
      <p:sp>
        <p:nvSpPr>
          <p:cNvPr id="73" name="折角形"/>
          <p:cNvSpPr/>
          <p:nvPr/>
        </p:nvSpPr>
        <p:spPr>
          <a:xfrm rot="20850368">
            <a:off x="2157819" y="3559430"/>
            <a:ext cx="5472228" cy="2141989"/>
          </a:xfrm>
          <a:prstGeom prst="foldedCorner">
            <a:avLst>
              <a:gd name="adj" fmla="val 12500"/>
            </a:avLst>
          </a:prstGeom>
          <a:solidFill>
            <a:srgbClr val="C4E9FC"/>
          </a:solidFill>
          <a:ln w="3175" cap="flat" cmpd="sng">
            <a:solidFill>
              <a:srgbClr val="0A90D0"/>
            </a:solidFill>
            <a:prstDash val="solid"/>
            <a:round/>
          </a:ln>
          <a:effectLst>
            <a:outerShdw dist="101600" dir="8100000" algn="tl" rotWithShape="0">
              <a:srgbClr val="203864">
                <a:alpha val="24705"/>
              </a:srgbClr>
            </a:outerShdw>
          </a:effectLst>
        </p:spPr>
        <p:txBody>
          <a:bodyPr vert="horz" wrap="square" lIns="252000" tIns="216000" rIns="252000" bIns="0" anchor="ctr" anchorCtr="0"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              小贴士</a:t>
            </a:r>
            <a:endParaRPr lang="en-US" altLang="zh-CN" sz="200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  1.</a:t>
            </a: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可以就职业特点和工作内容提问。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  2.</a:t>
            </a: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可以根据自己的疑问，有针对性地提问。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  3.</a:t>
            </a: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可以抓住细节，询问工作中的辛苦和收获。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矩形"/>
          <p:cNvSpPr/>
          <p:nvPr/>
        </p:nvSpPr>
        <p:spPr>
          <a:xfrm>
            <a:off x="5092271" y="836895"/>
            <a:ext cx="2007458" cy="5847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3200" b="1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</a:t>
            </a: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家务辛劳</a:t>
            </a:r>
          </a:p>
        </p:txBody>
      </p:sp>
      <p:sp>
        <p:nvSpPr>
          <p:cNvPr id="75" name="椭圆形标注"/>
          <p:cNvSpPr/>
          <p:nvPr/>
        </p:nvSpPr>
        <p:spPr>
          <a:xfrm>
            <a:off x="6888033" y="1772934"/>
            <a:ext cx="2425744" cy="1529715"/>
          </a:xfrm>
          <a:prstGeom prst="wedgeEllipseCallout">
            <a:avLst>
              <a:gd name="adj1" fmla="val 32736"/>
              <a:gd name="adj2" fmla="val 60972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72000" tIns="0" rIns="72000" bIns="45720" anchor="ctr" anchorCtr="0"/>
          <a:lstStyle/>
          <a:p>
            <a:r>
              <a:rPr lang="en-US" altLang="zh-CN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除了这些，父母还要为家中做什么呢？</a:t>
            </a:r>
          </a:p>
        </p:txBody>
      </p:sp>
      <p:pic>
        <p:nvPicPr>
          <p:cNvPr id="76" name="图片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412" y="3061840"/>
            <a:ext cx="1368057" cy="28152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77" name="图片" descr="ZW19-1119_义务教育教科书 道德与法治 四年级 上册_wrapper-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648" y="1479550"/>
            <a:ext cx="4689473" cy="46800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" name="表格"/>
          <p:cNvGraphicFramePr>
            <a:graphicFrameLocks noGrp="1"/>
          </p:cNvGraphicFramePr>
          <p:nvPr/>
        </p:nvGraphicFramePr>
        <p:xfrm>
          <a:off x="2465953" y="1988943"/>
          <a:ext cx="7260054" cy="3497359"/>
        </p:xfrm>
        <a:graphic>
          <a:graphicData uri="http://schemas.openxmlformats.org/drawingml/2006/table">
            <a:tbl>
              <a:tblPr bandRow="1">
                <a:noFill/>
                <a:effectLst>
                  <a:outerShdw blurRad="63500" sx="102000" sy="102000" algn="ctr" rotWithShape="0">
                    <a:srgbClr val="9CC3E6">
                      <a:alpha val="39607"/>
                    </a:srgbClr>
                  </a:outerShdw>
                </a:effectLst>
              </a:tblPr>
              <a:tblGrid>
                <a:gridCol w="1757946"/>
                <a:gridCol w="1368056"/>
                <a:gridCol w="1368056"/>
                <a:gridCol w="1440040"/>
                <a:gridCol w="1325956"/>
              </a:tblGrid>
              <a:tr h="1080030">
                <a:tc>
                  <a:txBody>
                    <a:bodyPr/>
                    <a:lstStyle/>
                    <a:p>
                      <a:pPr marL="0" indent="0" algn="ctr" defTabSz="6858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0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时间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C4E9F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1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C4E9F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1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C4E9F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1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C4E9F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1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C4E9FC"/>
                    </a:solidFill>
                  </a:tcPr>
                </a:tc>
              </a:tr>
              <a:tr h="576014">
                <a:tc>
                  <a:txBody>
                    <a:bodyPr/>
                    <a:lstStyle/>
                    <a:p>
                      <a:pPr marL="0" indent="0" algn="ctr" defTabSz="6858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0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父母在忙什么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8D7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0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8D7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0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8D7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0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8D7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68580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50" b="0" i="0" u="none" strike="noStrike" kern="1200" cap="none" spc="0" baseline="0">
                        <a:solidFill>
                          <a:srgbClr val="000000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8D7CC"/>
                    </a:solidFill>
                  </a:tcPr>
                </a:tc>
              </a:tr>
              <a:tr h="1841315">
                <a:tc>
                  <a:txBody>
                    <a:bodyPr/>
                    <a:lstStyle/>
                    <a:p>
                      <a:pPr marL="0" indent="0" algn="ctr" defTabSz="6858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0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我的发现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CECE7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indent="0" algn="l" defTabSz="6858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我发现每天父母最忙碌的时间是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…… </a:t>
                      </a:r>
                    </a:p>
                    <a:p>
                      <a:pPr marL="0" indent="0" algn="l" defTabSz="6858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我发现每天比我起得早的是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……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睡得晚的是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……</a:t>
                      </a:r>
                    </a:p>
                    <a:p>
                      <a:pPr marL="0" indent="0" algn="l" defTabSz="6858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我发现每天父母下班后，还要在家里做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……</a:t>
                      </a:r>
                    </a:p>
                    <a:p>
                      <a:pPr marL="0" indent="0" algn="l" defTabSz="6858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我发现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cs typeface="Calibri" panose="020F0502020204030204" charset="0"/>
                          <a:sym typeface="微软雅黑"/>
                        </a:rPr>
                        <a:t>……</a:t>
                      </a:r>
                      <a:endParaRPr lang="zh-CN" altLang="en-US" sz="1800" b="0" i="0" u="none" strike="noStrike" kern="1200" cap="none" spc="0" baseline="0">
                        <a:solidFill>
                          <a:schemeClr val="tx1"/>
                        </a:solidFill>
                        <a:latin typeface="微软雅黑"/>
                        <a:ea typeface="微软雅黑"/>
                        <a:cs typeface="Calibri" panose="020F0502020204030204" charset="0"/>
                        <a:sym typeface="微软雅黑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CEC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CEC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CEC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ED7D3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CECE7"/>
                    </a:solidFill>
                  </a:tcPr>
                </a:tc>
              </a:tr>
            </a:tbl>
          </a:graphicData>
        </a:graphic>
      </p:graphicFrame>
      <p:sp>
        <p:nvSpPr>
          <p:cNvPr id="79" name="矩形"/>
          <p:cNvSpPr/>
          <p:nvPr/>
        </p:nvSpPr>
        <p:spPr>
          <a:xfrm>
            <a:off x="5512360" y="980901"/>
            <a:ext cx="1503925" cy="4286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36000" tIns="0" rIns="36000" bIns="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我的发现</a:t>
            </a:r>
          </a:p>
        </p:txBody>
      </p:sp>
      <p:pic>
        <p:nvPicPr>
          <p:cNvPr id="80" name="图片" descr="ZW19-1119_义务教育教科书 道德与法治 四年级 上册_wrapper-218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5399" y="2187285"/>
            <a:ext cx="731519" cy="7315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81" name="图片" descr="ZW19-1119_义务教育教科书 道德与法治 四年级 上册_wrapper-218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43189" y="2178395"/>
            <a:ext cx="731519" cy="7315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82" name="图片" descr="ZW19-1119_义务教育教科书 道德与法治 四年级 上册_wrapper-218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3684" y="2178395"/>
            <a:ext cx="731519" cy="7315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83" name="图片" descr="ZW19-1119_义务教育教科书 道德与法治 四年级 上册_wrapper-218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26089" y="2178395"/>
            <a:ext cx="731519" cy="7315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椭圆形标注"/>
          <p:cNvSpPr/>
          <p:nvPr/>
        </p:nvSpPr>
        <p:spPr>
          <a:xfrm flipH="1">
            <a:off x="5400901" y="3501003"/>
            <a:ext cx="3893958" cy="2061210"/>
          </a:xfrm>
          <a:prstGeom prst="wedgeEllipseCallout">
            <a:avLst>
              <a:gd name="adj1" fmla="val 50375"/>
              <a:gd name="adj2" fmla="val -50000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通过调查采访，你会用哪个词形容父母的生活？</a:t>
            </a:r>
          </a:p>
        </p:txBody>
      </p:sp>
      <p:pic>
        <p:nvPicPr>
          <p:cNvPr id="85" name="图片" descr="道德与法治三上正文（送审版）-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7054" y="2780976"/>
            <a:ext cx="1859233" cy="334839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86" name="云形"/>
          <p:cNvSpPr/>
          <p:nvPr/>
        </p:nvSpPr>
        <p:spPr>
          <a:xfrm>
            <a:off x="2385677" y="1767568"/>
            <a:ext cx="1374775" cy="918845"/>
          </a:xfrm>
          <a:prstGeom prst="cloud">
            <a:avLst/>
          </a:prstGeom>
          <a:solidFill>
            <a:srgbClr val="F4B082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辛苦</a:t>
            </a:r>
          </a:p>
        </p:txBody>
      </p:sp>
      <p:sp>
        <p:nvSpPr>
          <p:cNvPr id="87" name="云形"/>
          <p:cNvSpPr/>
          <p:nvPr/>
        </p:nvSpPr>
        <p:spPr>
          <a:xfrm>
            <a:off x="3921101" y="1110481"/>
            <a:ext cx="1374775" cy="918845"/>
          </a:xfrm>
          <a:prstGeom prst="cloud">
            <a:avLst/>
          </a:prstGeom>
          <a:solidFill>
            <a:srgbClr val="F4B082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忙碌</a:t>
            </a:r>
          </a:p>
        </p:txBody>
      </p:sp>
      <p:sp>
        <p:nvSpPr>
          <p:cNvPr id="88" name="云形"/>
          <p:cNvSpPr/>
          <p:nvPr/>
        </p:nvSpPr>
        <p:spPr>
          <a:xfrm>
            <a:off x="5311725" y="1790124"/>
            <a:ext cx="1374775" cy="918844"/>
          </a:xfrm>
          <a:prstGeom prst="cloud">
            <a:avLst/>
          </a:prstGeom>
          <a:solidFill>
            <a:srgbClr val="F4B082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努力</a:t>
            </a:r>
          </a:p>
        </p:txBody>
      </p:sp>
      <p:sp>
        <p:nvSpPr>
          <p:cNvPr id="89" name="云形"/>
          <p:cNvSpPr/>
          <p:nvPr/>
        </p:nvSpPr>
        <p:spPr>
          <a:xfrm>
            <a:off x="6881315" y="1110481"/>
            <a:ext cx="1374774" cy="918845"/>
          </a:xfrm>
          <a:prstGeom prst="cloud">
            <a:avLst/>
          </a:prstGeom>
          <a:solidFill>
            <a:srgbClr val="F4B082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操劳</a:t>
            </a:r>
          </a:p>
        </p:txBody>
      </p:sp>
      <p:sp>
        <p:nvSpPr>
          <p:cNvPr id="90" name="云形"/>
          <p:cNvSpPr/>
          <p:nvPr/>
        </p:nvSpPr>
        <p:spPr>
          <a:xfrm>
            <a:off x="8544105" y="1790125"/>
            <a:ext cx="1374775" cy="918844"/>
          </a:xfrm>
          <a:prstGeom prst="cloud">
            <a:avLst/>
          </a:prstGeom>
          <a:solidFill>
            <a:srgbClr val="F4B082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en-US" altLang="zh-CN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……</a:t>
            </a:r>
            <a:endParaRPr lang="zh-CN" altLang="en-US" sz="2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椭圆形标注"/>
          <p:cNvSpPr/>
          <p:nvPr/>
        </p:nvSpPr>
        <p:spPr>
          <a:xfrm flipH="1">
            <a:off x="3071876" y="1844934"/>
            <a:ext cx="3816159" cy="2915592"/>
          </a:xfrm>
          <a:prstGeom prst="wedgeEllipseCallout">
            <a:avLst>
              <a:gd name="adj1" fmla="val 49578"/>
              <a:gd name="adj2" fmla="val 55699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阅读教材第</a:t>
            </a:r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25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页的小故事，你从哪里感受到小娟爸爸的辛苦？从哪里体会到他的爱？</a:t>
            </a:r>
          </a:p>
        </p:txBody>
      </p:sp>
      <p:sp>
        <p:nvSpPr>
          <p:cNvPr id="92" name="圆角矩形标注"/>
          <p:cNvSpPr/>
          <p:nvPr/>
        </p:nvSpPr>
        <p:spPr>
          <a:xfrm>
            <a:off x="7853451" y="2060943"/>
            <a:ext cx="2346723" cy="544116"/>
          </a:xfrm>
          <a:prstGeom prst="wedgeRoundRectCallout">
            <a:avLst>
              <a:gd name="adj1" fmla="val 1291"/>
              <a:gd name="adj2" fmla="val 93620"/>
              <a:gd name="adj3" fmla="val 16667"/>
            </a:avLst>
          </a:pr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3" name="矩形"/>
          <p:cNvSpPr/>
          <p:nvPr/>
        </p:nvSpPr>
        <p:spPr>
          <a:xfrm>
            <a:off x="7963661" y="2132946"/>
            <a:ext cx="2236510" cy="40011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r>
              <a:rPr lang="zh-CN" altLang="en-US" sz="20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爸爸，您辛苦啦！</a:t>
            </a:r>
            <a:endParaRPr lang="zh-CN" altLang="en-US" sz="12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pic>
        <p:nvPicPr>
          <p:cNvPr id="94" name="图片" descr="道德与法治三上正文（送审版）-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47826" y="4293039"/>
            <a:ext cx="1794521" cy="194408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95" name="矩形"/>
          <p:cNvSpPr/>
          <p:nvPr/>
        </p:nvSpPr>
        <p:spPr>
          <a:xfrm>
            <a:off x="5161970" y="1074930"/>
            <a:ext cx="1859525" cy="4286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36000" tIns="0" rIns="36000" bIns="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我们的故事</a:t>
            </a:r>
          </a:p>
        </p:txBody>
      </p:sp>
      <p:pic>
        <p:nvPicPr>
          <p:cNvPr id="96" name="图片" descr="C:\Users\yuyi\Desktop\图片1.png图片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494" y="2780973"/>
            <a:ext cx="2519680" cy="30456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主题2">
  <a:themeElements>
    <a:clrScheme name="Office 主题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BE467EED-A350-4FAD-8758-478953A327AD}" vid="{C74BDE7D-6A48-4E54-9FF9-AF952258ACB7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handoutMaster1">
  <a:themeElements>
    <a:clrScheme name="handoutMaster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ndout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handout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Normal.eit</Template>
  <TotalTime>4</TotalTime>
  <Words>728</Words>
  <Application>Microsoft Office PowerPoint</Application>
  <PresentationFormat>宽屏</PresentationFormat>
  <Paragraphs>112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Meiryo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2017-09-04T05:55:00Z</dcterms:created>
  <dcterms:modified xsi:type="dcterms:W3CDTF">2022-04-23T06:05:12Z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