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  <p:sldMasterId id="2147483699" r:id="rId2"/>
  </p:sldMasterIdLst>
  <p:notesMasterIdLst>
    <p:notesMasterId r:id="rId39"/>
  </p:notesMasterIdLst>
  <p:sldIdLst>
    <p:sldId id="555" r:id="rId3"/>
    <p:sldId id="556" r:id="rId4"/>
    <p:sldId id="471" r:id="rId5"/>
    <p:sldId id="435" r:id="rId6"/>
    <p:sldId id="473" r:id="rId7"/>
    <p:sldId id="476" r:id="rId8"/>
    <p:sldId id="441" r:id="rId9"/>
    <p:sldId id="493" r:id="rId10"/>
    <p:sldId id="440" r:id="rId11"/>
    <p:sldId id="478" r:id="rId12"/>
    <p:sldId id="479" r:id="rId13"/>
    <p:sldId id="480" r:id="rId14"/>
    <p:sldId id="494" r:id="rId15"/>
    <p:sldId id="499" r:id="rId16"/>
    <p:sldId id="481" r:id="rId17"/>
    <p:sldId id="482" r:id="rId18"/>
    <p:sldId id="495" r:id="rId19"/>
    <p:sldId id="492" r:id="rId20"/>
    <p:sldId id="500" r:id="rId21"/>
    <p:sldId id="522" r:id="rId22"/>
    <p:sldId id="483" r:id="rId23"/>
    <p:sldId id="484" r:id="rId24"/>
    <p:sldId id="485" r:id="rId25"/>
    <p:sldId id="486" r:id="rId26"/>
    <p:sldId id="496" r:id="rId27"/>
    <p:sldId id="487" r:id="rId28"/>
    <p:sldId id="488" r:id="rId29"/>
    <p:sldId id="489" r:id="rId30"/>
    <p:sldId id="490" r:id="rId31"/>
    <p:sldId id="497" r:id="rId32"/>
    <p:sldId id="498" r:id="rId33"/>
    <p:sldId id="491" r:id="rId34"/>
    <p:sldId id="436" r:id="rId35"/>
    <p:sldId id="501" r:id="rId36"/>
    <p:sldId id="465" r:id="rId37"/>
    <p:sldId id="557" r:id="rId38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F324E"/>
    <a:srgbClr val="FDF0DF"/>
    <a:srgbClr val="93CCC0"/>
    <a:srgbClr val="D1BCC5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118D920-FBFB-41FB-83CE-B63AF2E45031}" type="datetimeFigureOut">
              <a:rPr lang="zh-CN" altLang="en-US"/>
              <a:pPr>
                <a:defRPr/>
              </a:pPr>
              <a:t>2022/4/22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F0385C8-C9A6-46AC-AD83-1D67D9798A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383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0385C8-C9A6-46AC-AD83-1D67D9798AD5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568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0385C8-C9A6-46AC-AD83-1D67D9798AD5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568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0179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659959" y="1326880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315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9" y="1296002"/>
            <a:ext cx="5283243" cy="381003"/>
          </a:xfrm>
        </p:spPr>
        <p:txBody>
          <a:bodyPr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655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77825" indent="0">
              <a:buNone/>
              <a:defRPr sz="1655" b="1"/>
            </a:lvl2pPr>
            <a:lvl3pPr marL="756285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90395" indent="0">
              <a:buNone/>
              <a:defRPr sz="1325" b="1"/>
            </a:lvl6pPr>
            <a:lvl7pPr marL="2268220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4505" indent="0">
              <a:buNone/>
              <a:defRPr sz="1325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789043"/>
            <a:ext cx="5283200" cy="4552234"/>
          </a:xfrm>
        </p:spPr>
        <p:txBody>
          <a:bodyPr>
            <a:noAutofit/>
          </a:bodyPr>
          <a:lstStyle>
            <a:lvl1pPr marL="189230" marR="0" lvl="0" indent="-18923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2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67055" marR="0" lvl="1" indent="-18923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32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44880" marR="0" lvl="2" indent="-18923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2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23340" marR="0" lvl="3" indent="-18923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2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701165" marR="0" lvl="4" indent="-18923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2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49" y="1296002"/>
            <a:ext cx="5283243" cy="381003"/>
          </a:xfrm>
        </p:spPr>
        <p:txBody>
          <a:bodyPr tIns="38100" rIns="76200" bIns="3810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655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77825" indent="0">
              <a:buNone/>
              <a:defRPr sz="1655" b="1"/>
            </a:lvl2pPr>
            <a:lvl3pPr marL="756285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90395" indent="0">
              <a:buNone/>
              <a:defRPr sz="1325" b="1"/>
            </a:lvl6pPr>
            <a:lvl7pPr marL="2268220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4505" indent="0">
              <a:buNone/>
              <a:defRPr sz="1325" b="1"/>
            </a:lvl9pPr>
          </a:lstStyle>
          <a:p>
            <a:pPr lvl="0"/>
            <a:r>
              <a:rPr lang="zh-CN" altLang="en-US" noProof="1" smtClean="0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49" y="1789043"/>
            <a:ext cx="5283243" cy="4552234"/>
          </a:xfrm>
        </p:spPr>
        <p:txBody>
          <a:bodyPr>
            <a:noAutofit/>
          </a:bodyPr>
          <a:lstStyle>
            <a:lvl1pPr marL="189230" marR="0" lvl="0" indent="-18923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2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67055" marR="0" lvl="1" indent="-18923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32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44880" marR="0" lvl="2" indent="-18923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2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23340" marR="0" lvl="3" indent="-18923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2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701165" marR="0" lvl="4" indent="-18923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25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03E48-9897-4C77-B260-3227C7A02B59}" type="datetimeFigureOut">
              <a:rPr lang="zh-CN" altLang="en-US"/>
              <a:pPr>
                <a:defRPr/>
              </a:pPr>
              <a:t>2022/4/22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8817C-D97F-418B-99A3-7DE1176230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167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280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494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043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78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69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126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555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C94B0-6C0C-425D-BADB-F692A6CCD8DE}" type="datetimeFigureOut">
              <a:rPr lang="zh-CN" altLang="en-US"/>
              <a:pPr>
                <a:defRPr/>
              </a:pPr>
              <a:t>2022/4/22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7BE7C-8E1A-4E82-B4DF-4F3C1B3282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319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E04AB-A79D-4FEB-BD1C-1F150499FEAF}" type="datetimeFigureOut">
              <a:rPr lang="zh-CN" altLang="en-US"/>
              <a:pPr>
                <a:defRPr/>
              </a:pPr>
              <a:t>2022/4/22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1780F-CBEE-4531-82FC-05BAF4E87D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791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C94B0-6C0C-425D-BADB-F692A6CCD8DE}" type="datetimeFigureOut">
              <a:rPr lang="zh-CN" altLang="en-US"/>
              <a:pPr>
                <a:defRPr/>
              </a:pPr>
              <a:t>2022/4/22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7BE7C-8E1A-4E82-B4DF-4F3C1B3282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94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E04AB-A79D-4FEB-BD1C-1F150499FEAF}" type="datetimeFigureOut">
              <a:rPr lang="zh-CN" altLang="en-US"/>
              <a:pPr>
                <a:defRPr/>
              </a:pPr>
              <a:t>2022/4/22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1780F-CBEE-4531-82FC-05BAF4E87D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00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0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89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73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117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1.xml"/><Relationship Id="rId12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70080" y="431800"/>
            <a:ext cx="10851840" cy="6477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8"/>
            </p:custDataLst>
          </p:nvPr>
        </p:nvSpPr>
        <p:spPr>
          <a:xfrm>
            <a:off x="670080" y="1295402"/>
            <a:ext cx="10851840" cy="5040313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9"/>
            </p:custDataLst>
          </p:nvPr>
        </p:nvSpPr>
        <p:spPr>
          <a:xfrm>
            <a:off x="879360" y="6350002"/>
            <a:ext cx="269952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9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725F73-E158-43C8-A515-0E5DCB09E2F7}" type="datetimeFigureOut">
              <a:rPr lang="zh-CN" altLang="en-US"/>
              <a:pPr>
                <a:defRPr/>
              </a:pPr>
              <a:t>2022/4/22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0"/>
            </p:custDataLst>
          </p:nvPr>
        </p:nvSpPr>
        <p:spPr>
          <a:xfrm>
            <a:off x="4116480" y="6350002"/>
            <a:ext cx="395904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9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1"/>
            </p:custDataLst>
          </p:nvPr>
        </p:nvSpPr>
        <p:spPr>
          <a:xfrm>
            <a:off x="8611201" y="6350002"/>
            <a:ext cx="2699520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3856F90-8463-40EE-B6E4-F7C8FC4B4E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97" r:id="rId4"/>
    <p:sldLayoutId id="2147483698" r:id="rId5"/>
  </p:sldLayoutIdLst>
  <p:txStyles>
    <p:titleStyle>
      <a:lvl1pPr algn="l" defTabSz="755650" rtl="0" eaLnBrk="0" fontAlgn="base" hangingPunct="0">
        <a:spcBef>
          <a:spcPct val="0"/>
        </a:spcBef>
        <a:spcAft>
          <a:spcPct val="0"/>
        </a:spcAft>
        <a:defRPr sz="23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defTabSz="755650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defTabSz="755650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defTabSz="755650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defTabSz="755650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defTabSz="755650" rtl="0" fontAlgn="base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defTabSz="755650" rtl="0" fontAlgn="base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defTabSz="755650" rtl="0" fontAlgn="base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defTabSz="755650" rtl="0" fontAlgn="base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88913" indent="-188913" algn="l" defTabSz="75565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3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188913" algn="l" defTabSz="75565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330325" algn="l"/>
        </a:tabLst>
        <a:defRPr sz="13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944563" indent="-188913" algn="l" defTabSz="75565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330325" algn="l"/>
        </a:tabLst>
        <a:defRPr sz="13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323975" indent="-190500" algn="l" defTabSz="75565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330325" algn="l"/>
        </a:tabLst>
        <a:defRPr sz="13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1701800" indent="-190500" algn="l" defTabSz="75565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330325" algn="l"/>
        </a:tabLst>
        <a:defRPr sz="13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078990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57450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35275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13100" indent="-189230" algn="l" defTabSz="756285" rtl="0" eaLnBrk="1" latinLnBrk="0" hangingPunct="1">
        <a:lnSpc>
          <a:spcPct val="90000"/>
        </a:lnSpc>
        <a:spcBef>
          <a:spcPct val="83000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7825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6285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4110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1935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90395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68220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46045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24505" algn="l" defTabSz="756285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0180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2773" y="787400"/>
            <a:ext cx="4069997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文本框 4"/>
          <p:cNvSpPr txBox="1">
            <a:spLocks noChangeArrowheads="1"/>
          </p:cNvSpPr>
          <p:nvPr/>
        </p:nvSpPr>
        <p:spPr bwMode="auto">
          <a:xfrm>
            <a:off x="5838376" y="1541423"/>
            <a:ext cx="412805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Times New Roman" pitchFamily="18" charset="0"/>
              </a:rPr>
              <a:t>第一单元 与班级共成长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610225" y="2862044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我们的班规我们订</a:t>
            </a:r>
          </a:p>
        </p:txBody>
      </p:sp>
      <p:sp>
        <p:nvSpPr>
          <p:cNvPr id="7" name="矩形 6"/>
          <p:cNvSpPr/>
          <p:nvPr/>
        </p:nvSpPr>
        <p:spPr>
          <a:xfrm>
            <a:off x="7226574" y="5617873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81600" y="2709865"/>
            <a:ext cx="5428800" cy="3614737"/>
          </a:xfrm>
          <a:prstGeom prst="rect">
            <a:avLst/>
          </a:prstGeom>
          <a:solidFill>
            <a:schemeClr val="bg1"/>
          </a:solidFill>
          <a:ln w="8255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10244" name="文本框 4"/>
          <p:cNvSpPr txBox="1">
            <a:spLocks noChangeArrowheads="1"/>
          </p:cNvSpPr>
          <p:nvPr/>
        </p:nvSpPr>
        <p:spPr bwMode="auto">
          <a:xfrm>
            <a:off x="3571875" y="2709864"/>
            <a:ext cx="516255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班规（一）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早睡早起准时到，进出校门有礼貌。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自主学习会合作，专心听讲爱思考。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教室卫生勤打扫，诚实守信要记牢。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排队集合快静齐，室内室外不追跑。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用餐文明不挑食，对待公物如珍宝。</a:t>
            </a:r>
          </a:p>
        </p:txBody>
      </p:sp>
      <p:pic>
        <p:nvPicPr>
          <p:cNvPr id="10245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7361" y="2293940"/>
            <a:ext cx="112608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文本框 2"/>
          <p:cNvSpPr txBox="1">
            <a:spLocks noChangeArrowheads="1"/>
          </p:cNvSpPr>
          <p:nvPr/>
        </p:nvSpPr>
        <p:spPr bwMode="auto">
          <a:xfrm>
            <a:off x="3305282" y="1454151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读一读。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077375" y="1939924"/>
            <a:ext cx="7340705" cy="4514141"/>
          </a:xfrm>
          <a:prstGeom prst="roundRect">
            <a:avLst/>
          </a:prstGeom>
          <a:solidFill>
            <a:schemeClr val="bg1"/>
          </a:solidFill>
          <a:ln w="762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1506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11268" name="内容占位符 2"/>
          <p:cNvSpPr txBox="1">
            <a:spLocks noChangeArrowheads="1"/>
          </p:cNvSpPr>
          <p:nvPr/>
        </p:nvSpPr>
        <p:spPr bwMode="auto">
          <a:xfrm>
            <a:off x="2305050" y="1939925"/>
            <a:ext cx="72866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班规（二）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．课堂上尊重老师，认真听讲，积极发言。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．同学之间互相尊重，说话文明，不打架。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．主动帮助遇到困难的同学。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．讲究个人卫生，穿戴整齐，勤剪指甲勤洗手。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．保持教室和校园干净整洁，不乱扔垃圾。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．如果违反班规，向全班道歉。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269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0080" y="1243013"/>
            <a:ext cx="174528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pic>
        <p:nvPicPr>
          <p:cNvPr id="12291" name="图片 10" descr="道德与法治三上正文（送审版）-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4800" y="3584577"/>
            <a:ext cx="13968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>
          <a:xfrm>
            <a:off x="7076640" y="1636713"/>
            <a:ext cx="3231360" cy="1033462"/>
          </a:xfrm>
          <a:prstGeom prst="wedgeRoundRectCallout">
            <a:avLst>
              <a:gd name="adj1" fmla="val 12508"/>
              <a:gd name="adj2" fmla="val 117323"/>
              <a:gd name="adj3" fmla="val 16667"/>
            </a:avLst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说说这些班规都包含了哪儿些方面的内容。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95200" y="1636715"/>
            <a:ext cx="4451040" cy="39703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提示：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．大家可以再读一遍，一边读一边用笔把认为重要的方面圈起来。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对比两则班规，找出它们的相同点和不同点。</a:t>
            </a:r>
          </a:p>
        </p:txBody>
      </p:sp>
      <p:pic>
        <p:nvPicPr>
          <p:cNvPr id="12294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281" y="5753102"/>
            <a:ext cx="192672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13315" name="文本框 2"/>
          <p:cNvSpPr txBox="1">
            <a:spLocks noChangeArrowheads="1"/>
          </p:cNvSpPr>
          <p:nvPr/>
        </p:nvSpPr>
        <p:spPr bwMode="auto">
          <a:xfrm>
            <a:off x="2379362" y="1289051"/>
            <a:ext cx="19800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latin typeface="楷体" pitchFamily="49" charset="-122"/>
                <a:ea typeface="楷体" pitchFamily="49" charset="-122"/>
              </a:rPr>
              <a:t>主要方面：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2750880" y="2149478"/>
            <a:ext cx="1140480" cy="461665"/>
            <a:chOff x="2336800" y="2055336"/>
            <a:chExt cx="1256934" cy="461367"/>
          </a:xfrm>
        </p:grpSpPr>
        <p:sp>
          <p:nvSpPr>
            <p:cNvPr id="5" name="矩形 4"/>
            <p:cNvSpPr/>
            <p:nvPr/>
          </p:nvSpPr>
          <p:spPr>
            <a:xfrm>
              <a:off x="2336800" y="2069615"/>
              <a:ext cx="1256934" cy="431521"/>
            </a:xfrm>
            <a:prstGeom prst="rect">
              <a:avLst/>
            </a:prstGeom>
            <a:solidFill>
              <a:srgbClr val="FDF0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3329" name="矩形 3"/>
            <p:cNvSpPr>
              <a:spLocks noChangeArrowheads="1"/>
            </p:cNvSpPr>
            <p:nvPr/>
          </p:nvSpPr>
          <p:spPr bwMode="auto">
            <a:xfrm>
              <a:off x="2565157" y="2055336"/>
              <a:ext cx="881929" cy="461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chemeClr val="accent2"/>
                  </a:solidFill>
                  <a:latin typeface="楷体" pitchFamily="49" charset="-122"/>
                  <a:ea typeface="楷体" pitchFamily="49" charset="-122"/>
                </a:rPr>
                <a:t>学习</a:t>
              </a:r>
              <a:endParaRPr lang="zh-CN" altLang="en-US" sz="2400">
                <a:solidFill>
                  <a:schemeClr val="accent2"/>
                </a:solidFill>
              </a:endParaRPr>
            </a:p>
          </p:txBody>
        </p:sp>
      </p:grpSp>
      <p:grpSp>
        <p:nvGrpSpPr>
          <p:cNvPr id="3" name="组合 9"/>
          <p:cNvGrpSpPr>
            <a:grpSpLocks/>
          </p:cNvGrpSpPr>
          <p:nvPr/>
        </p:nvGrpSpPr>
        <p:grpSpPr bwMode="auto">
          <a:xfrm>
            <a:off x="3113760" y="3379788"/>
            <a:ext cx="1140480" cy="461665"/>
            <a:chOff x="2336800" y="2055336"/>
            <a:chExt cx="1256934" cy="462959"/>
          </a:xfrm>
        </p:grpSpPr>
        <p:sp>
          <p:nvSpPr>
            <p:cNvPr id="11" name="矩形 10"/>
            <p:cNvSpPr/>
            <p:nvPr/>
          </p:nvSpPr>
          <p:spPr>
            <a:xfrm>
              <a:off x="2336800" y="2069663"/>
              <a:ext cx="1256934" cy="431418"/>
            </a:xfrm>
            <a:prstGeom prst="rect">
              <a:avLst/>
            </a:prstGeom>
            <a:solidFill>
              <a:srgbClr val="D1BC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3327" name="矩形 11"/>
            <p:cNvSpPr>
              <a:spLocks noChangeArrowheads="1"/>
            </p:cNvSpPr>
            <p:nvPr/>
          </p:nvSpPr>
          <p:spPr bwMode="auto">
            <a:xfrm>
              <a:off x="2565157" y="2055336"/>
              <a:ext cx="881929" cy="462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7030A0"/>
                  </a:solidFill>
                  <a:latin typeface="楷体" pitchFamily="49" charset="-122"/>
                  <a:ea typeface="楷体" pitchFamily="49" charset="-122"/>
                </a:rPr>
                <a:t>卫生</a:t>
              </a:r>
              <a:endParaRPr lang="zh-CN" altLang="en-US" sz="2400">
                <a:solidFill>
                  <a:srgbClr val="7030A0"/>
                </a:solidFill>
              </a:endParaRPr>
            </a:p>
          </p:txBody>
        </p:sp>
      </p:grpSp>
      <p:grpSp>
        <p:nvGrpSpPr>
          <p:cNvPr id="4" name="组合 12"/>
          <p:cNvGrpSpPr>
            <a:grpSpLocks/>
          </p:cNvGrpSpPr>
          <p:nvPr/>
        </p:nvGrpSpPr>
        <p:grpSpPr bwMode="auto">
          <a:xfrm>
            <a:off x="4562400" y="2312990"/>
            <a:ext cx="1140480" cy="461665"/>
            <a:chOff x="2336800" y="2055336"/>
            <a:chExt cx="1256934" cy="461368"/>
          </a:xfrm>
        </p:grpSpPr>
        <p:sp>
          <p:nvSpPr>
            <p:cNvPr id="14" name="矩形 13"/>
            <p:cNvSpPr/>
            <p:nvPr/>
          </p:nvSpPr>
          <p:spPr>
            <a:xfrm>
              <a:off x="2336800" y="2069614"/>
              <a:ext cx="1256934" cy="431522"/>
            </a:xfrm>
            <a:prstGeom prst="rect">
              <a:avLst/>
            </a:prstGeom>
            <a:solidFill>
              <a:srgbClr val="93CC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3325" name="矩形 14"/>
            <p:cNvSpPr>
              <a:spLocks noChangeArrowheads="1"/>
            </p:cNvSpPr>
            <p:nvPr/>
          </p:nvSpPr>
          <p:spPr bwMode="auto">
            <a:xfrm>
              <a:off x="2565157" y="2055336"/>
              <a:ext cx="881929" cy="461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0070C0"/>
                  </a:solidFill>
                  <a:latin typeface="楷体" pitchFamily="49" charset="-122"/>
                  <a:ea typeface="楷体" pitchFamily="49" charset="-122"/>
                </a:rPr>
                <a:t>纪律</a:t>
              </a:r>
              <a:endParaRPr lang="zh-CN" altLang="en-US" sz="2400">
                <a:solidFill>
                  <a:srgbClr val="0070C0"/>
                </a:solidFill>
              </a:endParaRPr>
            </a:p>
          </p:txBody>
        </p:sp>
      </p:grpSp>
      <p:grpSp>
        <p:nvGrpSpPr>
          <p:cNvPr id="6" name="组合 15"/>
          <p:cNvGrpSpPr>
            <a:grpSpLocks/>
          </p:cNvGrpSpPr>
          <p:nvPr/>
        </p:nvGrpSpPr>
        <p:grpSpPr bwMode="auto">
          <a:xfrm>
            <a:off x="5039040" y="3640140"/>
            <a:ext cx="1139040" cy="461665"/>
            <a:chOff x="2336800" y="2055336"/>
            <a:chExt cx="1256934" cy="461368"/>
          </a:xfrm>
        </p:grpSpPr>
        <p:sp>
          <p:nvSpPr>
            <p:cNvPr id="17" name="矩形 16"/>
            <p:cNvSpPr/>
            <p:nvPr/>
          </p:nvSpPr>
          <p:spPr>
            <a:xfrm>
              <a:off x="2336800" y="2069614"/>
              <a:ext cx="1256934" cy="43152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3323" name="矩形 17"/>
            <p:cNvSpPr>
              <a:spLocks noChangeArrowheads="1"/>
            </p:cNvSpPr>
            <p:nvPr/>
          </p:nvSpPr>
          <p:spPr bwMode="auto">
            <a:xfrm>
              <a:off x="2565157" y="2055336"/>
              <a:ext cx="883044" cy="461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00B050"/>
                  </a:solidFill>
                  <a:latin typeface="楷体" pitchFamily="49" charset="-122"/>
                  <a:ea typeface="楷体" pitchFamily="49" charset="-122"/>
                </a:rPr>
                <a:t>礼仪</a:t>
              </a:r>
            </a:p>
          </p:txBody>
        </p:sp>
      </p:grpSp>
      <p:pic>
        <p:nvPicPr>
          <p:cNvPr id="13320" name="图片 10" descr="道德与法治三上正文（送审版）-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2561" y="3640140"/>
            <a:ext cx="139824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圆角矩形标注 19"/>
          <p:cNvSpPr/>
          <p:nvPr/>
        </p:nvSpPr>
        <p:spPr>
          <a:xfrm>
            <a:off x="6708000" y="1752600"/>
            <a:ext cx="3277440" cy="1639888"/>
          </a:xfrm>
          <a:prstGeom prst="wedgeRoundRectCallout">
            <a:avLst>
              <a:gd name="adj1" fmla="val 29613"/>
              <a:gd name="adj2" fmla="val 82955"/>
              <a:gd name="adj3" fmla="val 16667"/>
            </a:avLst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虽然两则班规表达的方式不一样，但是涵盖的内容是相似的。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z="2315" noProof="1">
              <a:latin typeface="Times New Roman" panose="02020603050405020304" pitchFamily="18" charset="0"/>
            </a:endParaRPr>
          </a:p>
        </p:txBody>
      </p:sp>
      <p:sp>
        <p:nvSpPr>
          <p:cNvPr id="14339" name="矩形 2"/>
          <p:cNvSpPr>
            <a:spLocks noChangeArrowheads="1"/>
          </p:cNvSpPr>
          <p:nvPr/>
        </p:nvSpPr>
        <p:spPr bwMode="auto">
          <a:xfrm>
            <a:off x="2249760" y="1941514"/>
            <a:ext cx="801792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总结：班规涉及到我们班级生活的方方面面，无论用什么方式呈现，但它包含的内容都是相似的。它是为了保证班级生活健康有序，让同学们在班里能愉快、安全地学习与生活。</a:t>
            </a:r>
          </a:p>
        </p:txBody>
      </p:sp>
      <p:pic>
        <p:nvPicPr>
          <p:cNvPr id="14340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7040" y="4125913"/>
            <a:ext cx="174528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3440" y="1941513"/>
            <a:ext cx="86688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pic>
        <p:nvPicPr>
          <p:cNvPr id="15363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6081" y="4495800"/>
            <a:ext cx="1283040" cy="203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内容占位符 2"/>
          <p:cNvSpPr txBox="1">
            <a:spLocks noChangeArrowheads="1"/>
          </p:cNvSpPr>
          <p:nvPr/>
        </p:nvSpPr>
        <p:spPr bwMode="auto">
          <a:xfrm>
            <a:off x="1993440" y="1814513"/>
            <a:ext cx="766368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>
                <a:latin typeface="Times New Roman" pitchFamily="18" charset="0"/>
                <a:ea typeface="楷体" pitchFamily="49" charset="-122"/>
              </a:rPr>
              <a:t>活动：班规我们订。</a:t>
            </a:r>
            <a:endParaRPr lang="en-US" altLang="zh-CN" sz="2800">
              <a:latin typeface="Times New Roman" pitchFamily="18" charset="0"/>
              <a:ea typeface="楷体" pitchFamily="49" charset="-122"/>
            </a:endParaRPr>
          </a:p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>
                <a:latin typeface="Times New Roman" pitchFamily="18" charset="0"/>
                <a:ea typeface="楷体" pitchFamily="49" charset="-122"/>
              </a:rPr>
              <a:t>应当怎样制订班规呢？下面两种制订班规的方式，你认为哪儿种更合理？</a:t>
            </a:r>
            <a:endParaRPr lang="en-US" altLang="zh-CN" sz="2800">
              <a:latin typeface="Times New Roman" pitchFamily="18" charset="0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pic>
        <p:nvPicPr>
          <p:cNvPr id="16387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4726" y="1182689"/>
            <a:ext cx="2628928" cy="322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9759" y="1144590"/>
            <a:ext cx="2130357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文本框 3"/>
          <p:cNvSpPr txBox="1">
            <a:spLocks noChangeArrowheads="1"/>
          </p:cNvSpPr>
          <p:nvPr/>
        </p:nvSpPr>
        <p:spPr bwMode="auto">
          <a:xfrm>
            <a:off x="2023680" y="4406902"/>
            <a:ext cx="322416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>
                <a:latin typeface="楷体" pitchFamily="49" charset="-122"/>
                <a:ea typeface="楷体" pitchFamily="49" charset="-122"/>
              </a:rPr>
              <a:t>我们班的班规是由老师一个人制订的。</a:t>
            </a:r>
          </a:p>
        </p:txBody>
      </p:sp>
      <p:sp>
        <p:nvSpPr>
          <p:cNvPr id="16390" name="文本框 10"/>
          <p:cNvSpPr txBox="1">
            <a:spLocks noChangeArrowheads="1"/>
          </p:cNvSpPr>
          <p:nvPr/>
        </p:nvSpPr>
        <p:spPr bwMode="auto">
          <a:xfrm>
            <a:off x="5728800" y="4476752"/>
            <a:ext cx="379008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>
                <a:latin typeface="楷体" pitchFamily="49" charset="-122"/>
                <a:ea typeface="楷体" pitchFamily="49" charset="-122"/>
              </a:rPr>
              <a:t>我们班的班规是老师带领同学们一起讨论后再确定的。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17411" name="矩形 5"/>
          <p:cNvSpPr>
            <a:spLocks noChangeArrowheads="1"/>
          </p:cNvSpPr>
          <p:nvPr/>
        </p:nvSpPr>
        <p:spPr bwMode="auto">
          <a:xfrm>
            <a:off x="2272800" y="1204914"/>
            <a:ext cx="801792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班规的制订不是一件简单的事情，我们必须掌握班规制订的程序和方法。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2272800" y="2406650"/>
            <a:ext cx="7787520" cy="3994150"/>
          </a:xfrm>
          <a:prstGeom prst="roundRect">
            <a:avLst/>
          </a:prstGeom>
          <a:solidFill>
            <a:srgbClr val="FDF0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272800" y="2406650"/>
            <a:ext cx="7787520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下面是制订班规时要注意的事项，请在你赞成的意见前面画上“√”，并想一想还有什么可以补充的。</a:t>
            </a: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班规的内容不能事无巨细、面面俱到。</a:t>
            </a: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针对班级中存在的问题，提出班规的内容。</a:t>
            </a: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每条班规都应由大家表决通过。</a:t>
            </a: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要有纠正违反班规行为的办法。</a:t>
            </a: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要有班规修订办法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18435" name="矩形 4"/>
          <p:cNvSpPr>
            <a:spLocks noChangeArrowheads="1"/>
          </p:cNvSpPr>
          <p:nvPr/>
        </p:nvSpPr>
        <p:spPr bwMode="auto">
          <a:xfrm>
            <a:off x="2272800" y="1204915"/>
            <a:ext cx="80179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如果你们班还没有班规，现在就动手制订吧。</a:t>
            </a:r>
          </a:p>
        </p:txBody>
      </p:sp>
      <p:grpSp>
        <p:nvGrpSpPr>
          <p:cNvPr id="18436" name="组合 2"/>
          <p:cNvGrpSpPr>
            <a:grpSpLocks/>
          </p:cNvGrpSpPr>
          <p:nvPr/>
        </p:nvGrpSpPr>
        <p:grpSpPr bwMode="auto">
          <a:xfrm>
            <a:off x="2756640" y="2179638"/>
            <a:ext cx="6036480" cy="4119562"/>
            <a:chOff x="1248832" y="1832810"/>
            <a:chExt cx="6654801" cy="411925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87095" y="2650311"/>
              <a:ext cx="5316538" cy="33017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圆角矩形标注 6"/>
            <p:cNvSpPr/>
            <p:nvPr/>
          </p:nvSpPr>
          <p:spPr>
            <a:xfrm>
              <a:off x="4774671" y="1832810"/>
              <a:ext cx="2514600" cy="831788"/>
            </a:xfrm>
            <a:prstGeom prst="wedgeRoundRectCallout">
              <a:avLst>
                <a:gd name="adj1" fmla="val -32947"/>
                <a:gd name="adj2" fmla="val 77641"/>
                <a:gd name="adj3" fmla="val 16667"/>
              </a:avLst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indent="360045" algn="just" eaLnBrk="0" hangingPunct="0">
                <a:defRPr/>
              </a:pPr>
              <a:r>
                <a:rPr lang="zh-CN" altLang="en-US" sz="140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有的同学课间在教室里踢球，应该把不能再教室里踢球作为一条班规。</a:t>
              </a:r>
            </a:p>
          </p:txBody>
        </p:sp>
        <p:sp>
          <p:nvSpPr>
            <p:cNvPr id="8" name="圆角矩形标注 7"/>
            <p:cNvSpPr/>
            <p:nvPr/>
          </p:nvSpPr>
          <p:spPr>
            <a:xfrm>
              <a:off x="1396470" y="1985199"/>
              <a:ext cx="2006600" cy="831788"/>
            </a:xfrm>
            <a:prstGeom prst="wedgeRoundRectCallout">
              <a:avLst>
                <a:gd name="adj1" fmla="val 38534"/>
                <a:gd name="adj2" fmla="val 67466"/>
                <a:gd name="adj3" fmla="val 16667"/>
              </a:avLst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indent="360045" algn="just" eaLnBrk="0" hangingPunct="0">
                <a:defRPr/>
              </a:pPr>
              <a:r>
                <a:rPr lang="zh-CN" altLang="en-US" sz="140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可以根据我们的班级目标提出相应的规则和要求。</a:t>
              </a:r>
            </a:p>
          </p:txBody>
        </p:sp>
        <p:sp>
          <p:nvSpPr>
            <p:cNvPr id="9" name="圆角矩形标注 8"/>
            <p:cNvSpPr/>
            <p:nvPr/>
          </p:nvSpPr>
          <p:spPr>
            <a:xfrm>
              <a:off x="1248832" y="4980589"/>
              <a:ext cx="2674938" cy="971478"/>
            </a:xfrm>
            <a:prstGeom prst="wedgeRoundRectCallout">
              <a:avLst>
                <a:gd name="adj1" fmla="val 33893"/>
                <a:gd name="adj2" fmla="val -74982"/>
                <a:gd name="adj3" fmla="val 16667"/>
              </a:avLst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indent="360045" algn="just" eaLnBrk="0" hangingPunct="0">
                <a:defRPr/>
              </a:pPr>
              <a:r>
                <a:rPr lang="zh-CN" altLang="en-US" sz="140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老师总是爱提问前排的同学，班规应该加一条，老师提问应该兼顾全班同学。</a:t>
              </a:r>
            </a:p>
          </p:txBody>
        </p:sp>
        <p:sp>
          <p:nvSpPr>
            <p:cNvPr id="10" name="圆角矩形标注 9"/>
            <p:cNvSpPr/>
            <p:nvPr/>
          </p:nvSpPr>
          <p:spPr>
            <a:xfrm>
              <a:off x="5711296" y="3055094"/>
              <a:ext cx="1138237" cy="353986"/>
            </a:xfrm>
            <a:prstGeom prst="wedgeRoundRectCallout">
              <a:avLst>
                <a:gd name="adj1" fmla="val -37245"/>
                <a:gd name="adj2" fmla="val 117975"/>
                <a:gd name="adj3" fmla="val 16667"/>
              </a:avLst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indent="360045" algn="just" eaLnBrk="0" hangingPunct="0">
                <a:defRPr/>
              </a:pPr>
              <a:r>
                <a:rPr lang="en-US" altLang="zh-CN" sz="140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endParaRPr lang="zh-CN" altLang="en-US" sz="14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课后活动</a:t>
            </a:r>
            <a:endParaRPr lang="zh-CN" altLang="en-US" sz="2315" noProof="1">
              <a:latin typeface="Times New Roman" panose="02020603050405020304" pitchFamily="18" charset="0"/>
            </a:endParaRPr>
          </a:p>
        </p:txBody>
      </p:sp>
      <p:sp>
        <p:nvSpPr>
          <p:cNvPr id="19459" name="矩形 2"/>
          <p:cNvSpPr>
            <a:spLocks noChangeArrowheads="1"/>
          </p:cNvSpPr>
          <p:nvPr/>
        </p:nvSpPr>
        <p:spPr bwMode="auto">
          <a:xfrm>
            <a:off x="2272800" y="1204915"/>
            <a:ext cx="801792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47700" eaLnBrk="0" hangingPunct="0">
              <a:lnSpc>
                <a:spcPct val="150000"/>
              </a:lnSpc>
            </a:pPr>
            <a:r>
              <a:rPr lang="zh-CN" altLang="en-US" sz="2800">
                <a:latin typeface="楷体" pitchFamily="49" charset="-122"/>
                <a:ea typeface="楷体" pitchFamily="49" charset="-122"/>
              </a:rPr>
              <a:t>以小组的形式制订班规，并在下节课进行讨论，看看哪儿些班规是切实可行的。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"/>
          <p:cNvSpPr txBox="1">
            <a:spLocks noChangeArrowheads="1"/>
          </p:cNvSpPr>
          <p:nvPr/>
        </p:nvSpPr>
        <p:spPr bwMode="auto">
          <a:xfrm>
            <a:off x="1524000" y="2535200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dirty="0">
                <a:latin typeface="Times New Roman" pitchFamily="18" charset="0"/>
              </a:rPr>
              <a:t>第一课时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17577" y="470517"/>
            <a:ext cx="1811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865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1524000" y="2535200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dirty="0">
                <a:latin typeface="Times New Roman" pitchFamily="18" charset="0"/>
              </a:rPr>
              <a:t>第二课时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新知导入</a:t>
            </a:r>
          </a:p>
        </p:txBody>
      </p:sp>
      <p:sp>
        <p:nvSpPr>
          <p:cNvPr id="21507" name="内容占位符 2"/>
          <p:cNvSpPr txBox="1">
            <a:spLocks noChangeArrowheads="1"/>
          </p:cNvSpPr>
          <p:nvPr/>
        </p:nvSpPr>
        <p:spPr bwMode="auto">
          <a:xfrm>
            <a:off x="1824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上节课大家都制定了班规，下面请每个小组选出一名代表上来给大家展示一下吧。</a:t>
            </a:r>
            <a:endParaRPr lang="en-US" altLang="zh-CN" sz="3000" dirty="0">
              <a:latin typeface="Times New Roman" pitchFamily="18" charset="0"/>
              <a:ea typeface="楷体" pitchFamily="49" charset="-122"/>
            </a:endParaRPr>
          </a:p>
        </p:txBody>
      </p:sp>
      <p:pic>
        <p:nvPicPr>
          <p:cNvPr id="21508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120" y="3905250"/>
            <a:ext cx="174528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3521" y="3598865"/>
            <a:ext cx="115920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图片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41761" y="5054600"/>
            <a:ext cx="73872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22531" name="内容占位符 2"/>
          <p:cNvSpPr txBox="1">
            <a:spLocks noChangeArrowheads="1"/>
          </p:cNvSpPr>
          <p:nvPr/>
        </p:nvSpPr>
        <p:spPr bwMode="auto">
          <a:xfrm>
            <a:off x="1824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我们是班规的制定者，也应该是班规的守护者。大家一起制定的班规，是对集体所有成员的要求，每个人都应该自觉遵守。但有时候也有这样的情况发生。</a:t>
            </a:r>
            <a:endParaRPr lang="en-US" altLang="zh-CN" sz="3000" dirty="0">
              <a:latin typeface="Times New Roman" pitchFamily="18" charset="0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pic>
        <p:nvPicPr>
          <p:cNvPr id="2355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960" y="1211265"/>
            <a:ext cx="4021920" cy="420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内容占位符 2"/>
          <p:cNvSpPr txBox="1">
            <a:spLocks noChangeArrowheads="1"/>
          </p:cNvSpPr>
          <p:nvPr/>
        </p:nvSpPr>
        <p:spPr bwMode="auto">
          <a:xfrm>
            <a:off x="6098880" y="3667125"/>
            <a:ext cx="45144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今天是新老师上课，金东和李蔷在下面交头接耳。</a:t>
            </a:r>
            <a:endParaRPr lang="en-US" altLang="zh-CN" sz="3000" dirty="0">
              <a:latin typeface="Times New Roman" pitchFamily="18" charset="0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960" y="1211263"/>
            <a:ext cx="4021920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24580" name="内容占位符 2"/>
          <p:cNvSpPr txBox="1">
            <a:spLocks noChangeArrowheads="1"/>
          </p:cNvSpPr>
          <p:nvPr/>
        </p:nvSpPr>
        <p:spPr bwMode="auto">
          <a:xfrm>
            <a:off x="5963520" y="3781425"/>
            <a:ext cx="470448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赵方看到别的同学随地扔废纸，他也扔了一个小纸团。</a:t>
            </a:r>
            <a:endParaRPr lang="en-US" altLang="zh-CN" sz="3000" dirty="0">
              <a:latin typeface="Times New Roman" pitchFamily="18" charset="0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pic>
        <p:nvPicPr>
          <p:cNvPr id="25603" name="图片 5" descr="道德与法治三上正文（送审版）-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9600" y="3662365"/>
            <a:ext cx="1264320" cy="286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4" name="组合 3"/>
          <p:cNvGrpSpPr>
            <a:grpSpLocks/>
          </p:cNvGrpSpPr>
          <p:nvPr/>
        </p:nvGrpSpPr>
        <p:grpSpPr bwMode="auto">
          <a:xfrm rot="736193">
            <a:off x="2200801" y="1908175"/>
            <a:ext cx="4716000" cy="3962400"/>
            <a:chOff x="1049866" y="1481667"/>
            <a:chExt cx="4055533" cy="3962400"/>
          </a:xfrm>
        </p:grpSpPr>
        <p:sp>
          <p:nvSpPr>
            <p:cNvPr id="2" name="剪去对角的矩形 1"/>
            <p:cNvSpPr/>
            <p:nvPr/>
          </p:nvSpPr>
          <p:spPr>
            <a:xfrm rot="20834253">
              <a:off x="1049866" y="1481667"/>
              <a:ext cx="4055533" cy="3962400"/>
            </a:xfrm>
            <a:prstGeom prst="snip2Diag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 rot="20872295">
              <a:off x="2087787" y="1649354"/>
              <a:ext cx="1438940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我的建议</a:t>
              </a:r>
              <a:endPara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圆角矩形标注 6"/>
          <p:cNvSpPr/>
          <p:nvPr/>
        </p:nvSpPr>
        <p:spPr>
          <a:xfrm>
            <a:off x="6227040" y="1516063"/>
            <a:ext cx="3824640" cy="1700212"/>
          </a:xfrm>
          <a:prstGeom prst="wedgeRoundRectCallout">
            <a:avLst>
              <a:gd name="adj1" fmla="val 10654"/>
              <a:gd name="adj2" fmla="val 70430"/>
              <a:gd name="adj3" fmla="val 16667"/>
            </a:avLst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你认为应当采取哪些措施，以督促同学们自觉遵守班规。请把你的建议写下来。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26627" name="内容占位符 2"/>
          <p:cNvSpPr txBox="1">
            <a:spLocks noChangeArrowheads="1"/>
          </p:cNvSpPr>
          <p:nvPr/>
        </p:nvSpPr>
        <p:spPr bwMode="auto">
          <a:xfrm>
            <a:off x="1824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活动：评选“遵守班规之星”。</a:t>
            </a:r>
            <a:endParaRPr lang="en-US" altLang="zh-CN" sz="3000" dirty="0">
              <a:latin typeface="Times New Roman" pitchFamily="18" charset="0"/>
              <a:ea typeface="楷体" pitchFamily="49" charset="-122"/>
            </a:endParaRPr>
          </a:p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规则：在一张纸上写上三位你认为的“遵守班规之星”，全班进行统票。</a:t>
            </a:r>
            <a:endParaRPr lang="en-US" altLang="zh-CN" sz="3000" dirty="0">
              <a:latin typeface="Times New Roman" pitchFamily="18" charset="0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27651" name="内容占位符 2"/>
          <p:cNvSpPr txBox="1">
            <a:spLocks noChangeArrowheads="1"/>
          </p:cNvSpPr>
          <p:nvPr/>
        </p:nvSpPr>
        <p:spPr bwMode="auto">
          <a:xfrm>
            <a:off x="1824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我们一起来夸夸班上的“遵守班规之星”吧，把他们的名字写进下面的光荣榜里</a:t>
            </a:r>
            <a:endParaRPr lang="en-US" altLang="zh-CN" sz="3000">
              <a:latin typeface="Times New Roman" pitchFamily="18" charset="0"/>
              <a:ea typeface="楷体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977601" y="3048002"/>
            <a:ext cx="8170560" cy="2963863"/>
          </a:xfrm>
          <a:prstGeom prst="roundRect">
            <a:avLst/>
          </a:prstGeom>
          <a:solidFill>
            <a:srgbClr val="FDF0DF"/>
          </a:solidFill>
          <a:ln w="762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653" name="文本框 1"/>
          <p:cNvSpPr txBox="1">
            <a:spLocks noChangeArrowheads="1"/>
          </p:cNvSpPr>
          <p:nvPr/>
        </p:nvSpPr>
        <p:spPr bwMode="auto">
          <a:xfrm>
            <a:off x="4987201" y="3175001"/>
            <a:ext cx="23391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C55A11"/>
                </a:solidFill>
                <a:latin typeface="楷体" pitchFamily="49" charset="-122"/>
                <a:ea typeface="楷体" pitchFamily="49" charset="-122"/>
              </a:rPr>
              <a:t>遵守班规之星</a:t>
            </a:r>
          </a:p>
        </p:txBody>
      </p:sp>
      <p:sp>
        <p:nvSpPr>
          <p:cNvPr id="3" name="五角星 2"/>
          <p:cNvSpPr/>
          <p:nvPr/>
        </p:nvSpPr>
        <p:spPr>
          <a:xfrm rot="769853">
            <a:off x="4599840" y="3341690"/>
            <a:ext cx="226080" cy="198437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8" name="五角星 7"/>
          <p:cNvSpPr/>
          <p:nvPr/>
        </p:nvSpPr>
        <p:spPr>
          <a:xfrm rot="769853">
            <a:off x="7029120" y="3206750"/>
            <a:ext cx="159840" cy="139700"/>
          </a:xfrm>
          <a:prstGeom prst="star5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9" name="五角星 8"/>
          <p:cNvSpPr/>
          <p:nvPr/>
        </p:nvSpPr>
        <p:spPr>
          <a:xfrm rot="20644056">
            <a:off x="7302721" y="3265490"/>
            <a:ext cx="226080" cy="198437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0" name="五角星 9"/>
          <p:cNvSpPr/>
          <p:nvPr/>
        </p:nvSpPr>
        <p:spPr>
          <a:xfrm rot="769853">
            <a:off x="7717440" y="3276602"/>
            <a:ext cx="113760" cy="98425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1" name="五角星 10"/>
          <p:cNvSpPr/>
          <p:nvPr/>
        </p:nvSpPr>
        <p:spPr>
          <a:xfrm rot="769853">
            <a:off x="4231201" y="3308350"/>
            <a:ext cx="159840" cy="139700"/>
          </a:xfrm>
          <a:prstGeom prst="star5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2" name="五角星 11"/>
          <p:cNvSpPr/>
          <p:nvPr/>
        </p:nvSpPr>
        <p:spPr>
          <a:xfrm rot="769853">
            <a:off x="4836001" y="3267077"/>
            <a:ext cx="113760" cy="98425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pic>
        <p:nvPicPr>
          <p:cNvPr id="2867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4240" y="1335088"/>
            <a:ext cx="189216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 2"/>
          <p:cNvSpPr/>
          <p:nvPr/>
        </p:nvSpPr>
        <p:spPr>
          <a:xfrm>
            <a:off x="2454240" y="2006600"/>
            <a:ext cx="7495200" cy="4478338"/>
          </a:xfrm>
          <a:prstGeom prst="roundRect">
            <a:avLst/>
          </a:prstGeom>
          <a:solidFill>
            <a:srgbClr val="FDF0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8677" name="内容占位符 2"/>
          <p:cNvSpPr txBox="1">
            <a:spLocks noChangeArrowheads="1"/>
          </p:cNvSpPr>
          <p:nvPr/>
        </p:nvSpPr>
        <p:spPr bwMode="auto">
          <a:xfrm>
            <a:off x="2578080" y="2266950"/>
            <a:ext cx="72864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11188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dirty="0">
                <a:latin typeface="Times New Roman" pitchFamily="18" charset="0"/>
                <a:ea typeface="楷体" pitchFamily="49" charset="-122"/>
              </a:rPr>
              <a:t>为了更好地执行班规，四（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</a:rPr>
              <a:t>1</a:t>
            </a:r>
            <a:r>
              <a:rPr lang="zh-CN" altLang="en-US" sz="2400" dirty="0">
                <a:latin typeface="Times New Roman" pitchFamily="18" charset="0"/>
                <a:ea typeface="楷体" pitchFamily="49" charset="-122"/>
              </a:rPr>
              <a:t>）班全体同学与班主任老师共同商定了一个“违反班规处理办法”。其中规定，如果违反班规，就要写检查以示惩罚。</a:t>
            </a:r>
            <a:endParaRPr lang="en-US" altLang="zh-CN" sz="2400" dirty="0">
              <a:latin typeface="Times New Roman" pitchFamily="18" charset="0"/>
              <a:ea typeface="楷体" pitchFamily="49" charset="-122"/>
            </a:endParaRPr>
          </a:p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dirty="0">
                <a:latin typeface="Times New Roman" pitchFamily="18" charset="0"/>
                <a:ea typeface="楷体" pitchFamily="49" charset="-122"/>
              </a:rPr>
              <a:t>一天，吴林在教室里乱跑，撞倒了以为同学。班长按照“违反班规处理办法”要吴林写一份检查，并向同学道歉。吴林觉得写检查很美面子，就向班长提出自己为班级打扫一周卫生来代替写检查。</a:t>
            </a:r>
            <a:endParaRPr lang="en-US" altLang="zh-CN" sz="2400" dirty="0">
              <a:latin typeface="Times New Roman" pitchFamily="18" charset="0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13"/>
          <p:cNvGrpSpPr>
            <a:grpSpLocks/>
          </p:cNvGrpSpPr>
          <p:nvPr/>
        </p:nvGrpSpPr>
        <p:grpSpPr bwMode="auto">
          <a:xfrm rot="736193">
            <a:off x="5658240" y="1674813"/>
            <a:ext cx="4272480" cy="4354512"/>
            <a:chOff x="1049866" y="1481667"/>
            <a:chExt cx="4055533" cy="3962400"/>
          </a:xfrm>
        </p:grpSpPr>
        <p:sp>
          <p:nvSpPr>
            <p:cNvPr id="15" name="剪去对角的矩形 14"/>
            <p:cNvSpPr/>
            <p:nvPr/>
          </p:nvSpPr>
          <p:spPr>
            <a:xfrm rot="20834253">
              <a:off x="1049866" y="1481667"/>
              <a:ext cx="4055533" cy="3962400"/>
            </a:xfrm>
            <a:prstGeom prst="snip2Diag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 rot="20872295">
              <a:off x="1542740" y="1641095"/>
              <a:ext cx="2312761" cy="4203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我的想法和建议</a:t>
              </a:r>
              <a:endPara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940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pic>
        <p:nvPicPr>
          <p:cNvPr id="29700" name="图片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0720" y="3946527"/>
            <a:ext cx="894240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标注 12"/>
          <p:cNvSpPr/>
          <p:nvPr/>
        </p:nvSpPr>
        <p:spPr>
          <a:xfrm>
            <a:off x="2333281" y="1752600"/>
            <a:ext cx="3460320" cy="1701800"/>
          </a:xfrm>
          <a:prstGeom prst="wedgeRoundRectCallout">
            <a:avLst>
              <a:gd name="adj1" fmla="val -18667"/>
              <a:gd name="adj2" fmla="val 72421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如果你是班长，你会怎样执行这条班规？你认为这件事应该怎么解决？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新知导入</a:t>
            </a:r>
          </a:p>
        </p:txBody>
      </p:sp>
      <p:sp>
        <p:nvSpPr>
          <p:cNvPr id="3075" name="内容占位符 2"/>
          <p:cNvSpPr txBox="1">
            <a:spLocks noChangeArrowheads="1"/>
          </p:cNvSpPr>
          <p:nvPr/>
        </p:nvSpPr>
        <p:spPr bwMode="auto">
          <a:xfrm>
            <a:off x="2254080" y="1557340"/>
            <a:ext cx="768960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法律的作用是维护社会的秩序，保障社会群众的人生安全与利益。那一个班级的秩序要靠什么来维持呢？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30723" name="内容占位符 2"/>
          <p:cNvSpPr txBox="1">
            <a:spLocks noChangeArrowheads="1"/>
          </p:cNvSpPr>
          <p:nvPr/>
        </p:nvSpPr>
        <p:spPr bwMode="auto">
          <a:xfrm>
            <a:off x="1745760" y="2143125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大家一起讨论、制订的班规，可能有不完善的地方。随着情况的变化、发展，也会有班规与实际情况不符合的地方。如果发现班规中存在问题，应该怎么办？</a:t>
            </a:r>
            <a:endParaRPr lang="en-US" altLang="zh-CN" sz="3000" dirty="0">
              <a:latin typeface="Times New Roman" pitchFamily="18" charset="0"/>
              <a:ea typeface="楷体" pitchFamily="49" charset="-122"/>
            </a:endParaRPr>
          </a:p>
        </p:txBody>
      </p:sp>
      <p:sp>
        <p:nvSpPr>
          <p:cNvPr id="30724" name="文本框 2"/>
          <p:cNvSpPr txBox="1">
            <a:spLocks noChangeArrowheads="1"/>
          </p:cNvSpPr>
          <p:nvPr/>
        </p:nvSpPr>
        <p:spPr bwMode="auto">
          <a:xfrm>
            <a:off x="2576641" y="1590675"/>
            <a:ext cx="210826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班规可改进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2" name="矩形 1"/>
          <p:cNvSpPr/>
          <p:nvPr/>
        </p:nvSpPr>
        <p:spPr>
          <a:xfrm>
            <a:off x="2376481" y="1709740"/>
            <a:ext cx="7365600" cy="3844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1748" name="文本框 2"/>
          <p:cNvSpPr txBox="1">
            <a:spLocks noChangeArrowheads="1"/>
          </p:cNvSpPr>
          <p:nvPr/>
        </p:nvSpPr>
        <p:spPr bwMode="auto">
          <a:xfrm>
            <a:off x="2527935" y="1911351"/>
            <a:ext cx="393001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有同学认为，新制订的班规肯定不是十全十美的，如果发现班规存在问题，就应对班规进行修改，使其不断完善。但有的同学认为，班规既然制订了，就要严格执行，不能随意更改。你的看法是什么？</a:t>
            </a:r>
          </a:p>
        </p:txBody>
      </p:sp>
      <p:sp>
        <p:nvSpPr>
          <p:cNvPr id="4" name="矩形 3"/>
          <p:cNvSpPr/>
          <p:nvPr/>
        </p:nvSpPr>
        <p:spPr>
          <a:xfrm>
            <a:off x="6769920" y="2179638"/>
            <a:ext cx="2465280" cy="3078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360320" y="2268539"/>
            <a:ext cx="141577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24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我的看法</a:t>
            </a:r>
            <a:endParaRPr lang="zh-CN" altLang="en-US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083841" y="3098800"/>
            <a:ext cx="199008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083841" y="3411538"/>
            <a:ext cx="199008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083841" y="3725863"/>
            <a:ext cx="199008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083841" y="4046538"/>
            <a:ext cx="199008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083841" y="4360863"/>
            <a:ext cx="199008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083841" y="4673600"/>
            <a:ext cx="199008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pic>
        <p:nvPicPr>
          <p:cNvPr id="32771" name="图片 10" descr="道德与法治三上正文（送审版）-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0081" y="1179513"/>
            <a:ext cx="856800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标注 5"/>
          <p:cNvSpPr/>
          <p:nvPr/>
        </p:nvSpPr>
        <p:spPr>
          <a:xfrm>
            <a:off x="3109441" y="1008065"/>
            <a:ext cx="2001600" cy="1163637"/>
          </a:xfrm>
          <a:prstGeom prst="wedgeRoundRectCallout">
            <a:avLst>
              <a:gd name="adj1" fmla="val -71892"/>
              <a:gd name="adj2" fmla="val 32289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下面这些同学对班规修订提出的意见，你赞同吗？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97281" y="2879727"/>
            <a:ext cx="4092480" cy="3376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圆角矩形标注 8"/>
          <p:cNvSpPr/>
          <p:nvPr/>
        </p:nvSpPr>
        <p:spPr>
          <a:xfrm>
            <a:off x="4487520" y="2227263"/>
            <a:ext cx="2136960" cy="742950"/>
          </a:xfrm>
          <a:prstGeom prst="wedgeRoundRectCallout">
            <a:avLst>
              <a:gd name="adj1" fmla="val -16993"/>
              <a:gd name="adj2" fmla="val 81895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396240" algn="just" eaLnBrk="0" hangingPunct="0">
              <a:lnSpc>
                <a:spcPct val="150000"/>
              </a:lnSpc>
              <a:defRPr/>
            </a:pPr>
            <a:r>
              <a:rPr lang="zh-CN" altLang="en-US" sz="14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如果情况变了，可以对班规进行修订！</a:t>
            </a:r>
          </a:p>
        </p:txBody>
      </p:sp>
      <p:sp>
        <p:nvSpPr>
          <p:cNvPr id="10" name="圆角矩形标注 9"/>
          <p:cNvSpPr/>
          <p:nvPr/>
        </p:nvSpPr>
        <p:spPr>
          <a:xfrm>
            <a:off x="2694721" y="3014663"/>
            <a:ext cx="1725120" cy="742950"/>
          </a:xfrm>
          <a:prstGeom prst="wedgeRoundRectCallout">
            <a:avLst>
              <a:gd name="adj1" fmla="val 35141"/>
              <a:gd name="adj2" fmla="val 83035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396240" algn="just" eaLnBrk="0" hangingPunct="0">
              <a:lnSpc>
                <a:spcPct val="150000"/>
              </a:lnSpc>
              <a:defRPr/>
            </a:pPr>
            <a:r>
              <a:rPr lang="zh-CN" altLang="en-US" sz="14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修改班规要遵循一定的程序。</a:t>
            </a:r>
          </a:p>
        </p:txBody>
      </p:sp>
      <p:sp>
        <p:nvSpPr>
          <p:cNvPr id="11" name="圆角矩形标注 10"/>
          <p:cNvSpPr/>
          <p:nvPr/>
        </p:nvSpPr>
        <p:spPr>
          <a:xfrm>
            <a:off x="6631680" y="1544640"/>
            <a:ext cx="2960640" cy="1425575"/>
          </a:xfrm>
          <a:prstGeom prst="wedgeRoundRectCallout">
            <a:avLst>
              <a:gd name="adj1" fmla="val -41743"/>
              <a:gd name="adj2" fmla="val 82219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396240" algn="just" eaLnBrk="0" hangingPunct="0">
              <a:lnSpc>
                <a:spcPct val="150000"/>
              </a:lnSpc>
              <a:defRPr/>
            </a:pPr>
            <a:r>
              <a:rPr lang="zh-CN" altLang="en-US" sz="14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班规中提了太多不准干这、不准干那的要求，应该告诉我们正确的做法是怎样的。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7525920" y="3217864"/>
            <a:ext cx="1555200" cy="1514475"/>
          </a:xfrm>
          <a:prstGeom prst="wedgeRoundRectCallout">
            <a:avLst>
              <a:gd name="adj1" fmla="val -68326"/>
              <a:gd name="adj2" fmla="val -13110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396240" algn="just" eaLnBrk="0" hangingPunct="0">
              <a:lnSpc>
                <a:spcPct val="150000"/>
              </a:lnSpc>
              <a:defRPr/>
            </a:pPr>
            <a:r>
              <a:rPr lang="zh-CN" altLang="en-US" sz="14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班规既然制定了，就应该严格执行，不能随意更改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33795" name="内容占位符 2"/>
          <p:cNvSpPr txBox="1">
            <a:spLocks noChangeArrowheads="1"/>
          </p:cNvSpPr>
          <p:nvPr/>
        </p:nvSpPr>
        <p:spPr bwMode="auto">
          <a:xfrm>
            <a:off x="1824961" y="1271588"/>
            <a:ext cx="8537760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你认为班规中哪些内容还不够合理，应该修订？以小组为单位写下修订建议。</a:t>
            </a:r>
          </a:p>
        </p:txBody>
      </p:sp>
      <p:grpSp>
        <p:nvGrpSpPr>
          <p:cNvPr id="33796" name="组合 3"/>
          <p:cNvGrpSpPr>
            <a:grpSpLocks/>
          </p:cNvGrpSpPr>
          <p:nvPr/>
        </p:nvGrpSpPr>
        <p:grpSpPr bwMode="auto">
          <a:xfrm rot="736193">
            <a:off x="2474400" y="2790826"/>
            <a:ext cx="3693600" cy="3765551"/>
            <a:chOff x="1049866" y="1481667"/>
            <a:chExt cx="4055533" cy="3962400"/>
          </a:xfrm>
        </p:grpSpPr>
        <p:sp>
          <p:nvSpPr>
            <p:cNvPr id="5" name="剪去对角的矩形 4"/>
            <p:cNvSpPr/>
            <p:nvPr/>
          </p:nvSpPr>
          <p:spPr>
            <a:xfrm rot="20834253">
              <a:off x="1049866" y="1481667"/>
              <a:ext cx="4055533" cy="3962400"/>
            </a:xfrm>
            <a:prstGeom prst="snip2Diag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 rot="20872295">
              <a:off x="1270319" y="1802335"/>
              <a:ext cx="2622375" cy="4857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zh-CN" altLang="en-US" sz="2400" dirty="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修订班规的建议</a:t>
              </a:r>
            </a:p>
          </p:txBody>
        </p:sp>
      </p:grpSp>
      <p:pic>
        <p:nvPicPr>
          <p:cNvPr id="33797" name="图片 6" descr="道德与法治三上正文（送审版）-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3360" y="4873625"/>
            <a:ext cx="1264320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圆角矩形标注 7"/>
          <p:cNvSpPr/>
          <p:nvPr/>
        </p:nvSpPr>
        <p:spPr>
          <a:xfrm>
            <a:off x="6633121" y="3213100"/>
            <a:ext cx="2832480" cy="1163638"/>
          </a:xfrm>
          <a:prstGeom prst="wedgeRoundRectCallout">
            <a:avLst>
              <a:gd name="adj1" fmla="val 34171"/>
              <a:gd name="adj2" fmla="val 97056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班规修订前，即使有不合理的内容，也需要遵守。你能说说理由吗？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归纳总结</a:t>
            </a:r>
            <a:endParaRPr lang="zh-CN" altLang="en-US" sz="2315" noProof="1">
              <a:latin typeface="Times New Roman" panose="02020603050405020304" pitchFamily="18" charset="0"/>
            </a:endParaRPr>
          </a:p>
        </p:txBody>
      </p:sp>
      <p:sp>
        <p:nvSpPr>
          <p:cNvPr id="34819" name="矩形 2"/>
          <p:cNvSpPr>
            <a:spLocks noChangeArrowheads="1"/>
          </p:cNvSpPr>
          <p:nvPr/>
        </p:nvSpPr>
        <p:spPr bwMode="auto">
          <a:xfrm>
            <a:off x="2100000" y="1209677"/>
            <a:ext cx="8094240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47700" eaLnBrk="0" hangingPunct="0">
              <a:lnSpc>
                <a:spcPct val="150000"/>
              </a:lnSpc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我们的班规我们订，发现问题合理修改。正是因为有了班规，我们的班级生活才会更健康有序，更愉快安全。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课后活动</a:t>
            </a:r>
          </a:p>
        </p:txBody>
      </p:sp>
      <p:sp>
        <p:nvSpPr>
          <p:cNvPr id="35843" name="内容占位符 2"/>
          <p:cNvSpPr txBox="1">
            <a:spLocks noChangeArrowheads="1"/>
          </p:cNvSpPr>
          <p:nvPr/>
        </p:nvSpPr>
        <p:spPr bwMode="auto">
          <a:xfrm>
            <a:off x="2046720" y="1271588"/>
            <a:ext cx="81792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在老师、父母、同学督促下，养成遵守班规的好习惯。</a:t>
            </a:r>
            <a:endParaRPr lang="en-US" altLang="zh-CN" sz="3000" dirty="0">
              <a:latin typeface="Times New Roman" pitchFamily="18" charset="0"/>
              <a:ea typeface="楷体" pitchFamily="49" charset="-122"/>
            </a:endParaRPr>
          </a:p>
          <a:p>
            <a:pPr algn="just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多思考，想一想除了班规，还有什么东西是可以改进的。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342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974720" y="1760538"/>
            <a:ext cx="8248320" cy="30480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627380" eaLnBrk="0" hangingPunct="0">
              <a:lnSpc>
                <a:spcPct val="150000"/>
              </a:lnSpc>
              <a:defRPr/>
            </a:pPr>
            <a:r>
              <a:rPr lang="zh-CN" altLang="en-US" sz="3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没有规矩，不成方圆。国有国法，校有校规，班有班规。班规是班级共同生活的规则。班规可以让班级生活健康有序，使同学们在班里能愉快，安全地学习和活动。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pic>
        <p:nvPicPr>
          <p:cNvPr id="5123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8000" y="1857375"/>
            <a:ext cx="4181760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文本框 2"/>
          <p:cNvSpPr txBox="1">
            <a:spLocks noChangeArrowheads="1"/>
          </p:cNvSpPr>
          <p:nvPr/>
        </p:nvSpPr>
        <p:spPr bwMode="auto">
          <a:xfrm>
            <a:off x="4362242" y="5032377"/>
            <a:ext cx="41857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我们的课堂学习有序又活跃。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9319" y="1857377"/>
            <a:ext cx="4540003" cy="318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6148" name="文本框 5"/>
          <p:cNvSpPr txBox="1">
            <a:spLocks noChangeArrowheads="1"/>
          </p:cNvSpPr>
          <p:nvPr/>
        </p:nvSpPr>
        <p:spPr bwMode="auto">
          <a:xfrm>
            <a:off x="4362242" y="5032377"/>
            <a:ext cx="41857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我们的课间活动活泼又安全。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391" y="1857375"/>
            <a:ext cx="445385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7172" name="文本框 7"/>
          <p:cNvSpPr txBox="1">
            <a:spLocks noChangeArrowheads="1"/>
          </p:cNvSpPr>
          <p:nvPr/>
        </p:nvSpPr>
        <p:spPr bwMode="auto">
          <a:xfrm>
            <a:off x="4120320" y="5032375"/>
            <a:ext cx="41472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借阅图书时，我们都会做到爱护图书，看完后放回原位。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pic>
        <p:nvPicPr>
          <p:cNvPr id="8195" name="图片 5" descr="道德与法治三上正文（送审版）-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4963" y="3205165"/>
            <a:ext cx="1663038" cy="317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标注 5"/>
          <p:cNvSpPr/>
          <p:nvPr/>
        </p:nvSpPr>
        <p:spPr>
          <a:xfrm>
            <a:off x="4526400" y="1531938"/>
            <a:ext cx="3379350" cy="1033462"/>
          </a:xfrm>
          <a:prstGeom prst="wedgeRoundRectCallout">
            <a:avLst>
              <a:gd name="adj1" fmla="val 8999"/>
              <a:gd name="adj2" fmla="val 127164"/>
              <a:gd name="adj3" fmla="val 16667"/>
            </a:avLst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你认为班规有什么用？说说你的看法。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pPr defTabSz="756285" eaLnBrk="1" fontAlgn="auto" hangingPunct="1">
              <a:defRPr/>
            </a:pPr>
            <a:r>
              <a:rPr lang="zh-CN" altLang="en-US" sz="2315" noProof="1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</a:p>
        </p:txBody>
      </p:sp>
      <p:sp>
        <p:nvSpPr>
          <p:cNvPr id="9219" name="文本框 1"/>
          <p:cNvSpPr txBox="1">
            <a:spLocks noChangeArrowheads="1"/>
          </p:cNvSpPr>
          <p:nvPr/>
        </p:nvSpPr>
        <p:spPr bwMode="auto">
          <a:xfrm>
            <a:off x="2514721" y="1312865"/>
            <a:ext cx="17235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>
                <a:latin typeface="黑体" pitchFamily="49" charset="-122"/>
                <a:ea typeface="黑体" pitchFamily="49" charset="-122"/>
              </a:rPr>
              <a:t>班规大搜索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019521" y="1550988"/>
            <a:ext cx="514656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221" name="文本框 11"/>
          <p:cNvSpPr txBox="1">
            <a:spLocks noChangeArrowheads="1"/>
          </p:cNvSpPr>
          <p:nvPr/>
        </p:nvSpPr>
        <p:spPr bwMode="auto">
          <a:xfrm>
            <a:off x="3044641" y="2087565"/>
            <a:ext cx="69278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开展一个班规大搜索活动，看看班规的内容都有哪些。</a:t>
            </a:r>
          </a:p>
        </p:txBody>
      </p:sp>
      <p:pic>
        <p:nvPicPr>
          <p:cNvPr id="9222" name="图片 20" descr="道德与法治三上正文（送审版）-5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8081" y="3648075"/>
            <a:ext cx="106272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云形标注 8"/>
          <p:cNvSpPr/>
          <p:nvPr/>
        </p:nvSpPr>
        <p:spPr>
          <a:xfrm>
            <a:off x="4373761" y="2916239"/>
            <a:ext cx="2756160" cy="1597025"/>
          </a:xfrm>
          <a:prstGeom prst="cloudCallout">
            <a:avLst>
              <a:gd name="adj1" fmla="val 59750"/>
              <a:gd name="adj2" fmla="val 51881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indent="457200" eaLnBrk="0" hangingPunct="0">
              <a:defRPr/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班规的内容有哪儿些呢？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小学语文</Template>
  <TotalTime>10</TotalTime>
  <Words>1408</Words>
  <Application>Microsoft Office PowerPoint</Application>
  <PresentationFormat>宽屏</PresentationFormat>
  <Paragraphs>130</Paragraphs>
  <Slides>36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48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新知导入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课后活动</vt:lpstr>
      <vt:lpstr>PowerPoint 演示文稿</vt:lpstr>
      <vt:lpstr>新知导入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归纳总结</vt:lpstr>
      <vt:lpstr>课后活动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254</cp:revision>
  <dcterms:created xsi:type="dcterms:W3CDTF">2017-04-03T06:44:00Z</dcterms:created>
  <dcterms:modified xsi:type="dcterms:W3CDTF">2022-04-22T09:00:26Z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