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23.xml" ContentType="application/vnd.openxmlformats-officedocument.presentationml.tags+xml"/>
  <Override PartName="/ppt/notesSlides/notesSlide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5" r:id="rId2"/>
    <p:sldMasterId id="2147483708" r:id="rId3"/>
    <p:sldMasterId id="2147483720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82" r:id="rId7"/>
    <p:sldId id="283" r:id="rId8"/>
    <p:sldId id="284" r:id="rId9"/>
    <p:sldId id="286" r:id="rId10"/>
    <p:sldId id="287" r:id="rId11"/>
    <p:sldId id="289" r:id="rId12"/>
    <p:sldId id="290" r:id="rId13"/>
    <p:sldId id="288" r:id="rId14"/>
    <p:sldId id="291" r:id="rId15"/>
    <p:sldId id="292" r:id="rId16"/>
    <p:sldId id="293" r:id="rId17"/>
    <p:sldId id="262" r:id="rId18"/>
    <p:sldId id="294" r:id="rId19"/>
    <p:sldId id="29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9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8E8E8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78"/>
      </p:cViewPr>
      <p:guideLst>
        <p:guide orient="horz" pos="2159"/>
        <p:guide pos="389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2022/4/21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552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747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43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307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257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4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4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4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4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+mn-ea"/>
              </a:rPr>
              <a:t>第二级</a:t>
            </a:r>
          </a:p>
          <a:p>
            <a:pPr lvl="2"/>
            <a:r>
              <a:rPr lang="zh-CN" altLang="en-US" smtClean="0">
                <a:sym typeface="+mn-ea"/>
              </a:rPr>
              <a:t>第三级</a:t>
            </a:r>
          </a:p>
          <a:p>
            <a:pPr lvl="3"/>
            <a:r>
              <a:rPr lang="zh-CN" altLang="en-US" smtClean="0">
                <a:sym typeface="+mn-ea"/>
              </a:rPr>
              <a:t>第四级</a:t>
            </a:r>
          </a:p>
          <a:p>
            <a:pPr lvl="4"/>
            <a:r>
              <a:rPr lang="zh-CN" altLang="en-US" smtClean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873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4753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0092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0522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46847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398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2982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5250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76694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94107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58333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51751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61797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31001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390459" y="6394182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03278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889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47508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8206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97483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00327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12317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362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1495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3374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8123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369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6367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796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5022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3615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5694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0136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2938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9525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516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69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390459" y="6394182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9786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8801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3823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613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166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7250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528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tags" Target="../tags/tag14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tags" Target="../tags/tag13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tags" Target="../tags/tag17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tags" Target="../tags/tag12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theme" Target="../theme/theme2.xml"/><Relationship Id="rId28" Type="http://schemas.openxmlformats.org/officeDocument/2006/relationships/tags" Target="../tags/tag16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tags" Target="../tags/tag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69884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69884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4"/>
            </p:custDataLst>
          </p:nvPr>
        </p:nvSpPr>
        <p:spPr>
          <a:xfrm>
            <a:off x="669884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5"/>
            </p:custDataLst>
          </p:nvPr>
        </p:nvSpPr>
        <p:spPr>
          <a:xfrm>
            <a:off x="669884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6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7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8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43749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45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206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3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sv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773" y="1872762"/>
            <a:ext cx="3369242" cy="4661388"/>
          </a:xfrm>
          <a:prstGeom prst="rect">
            <a:avLst/>
          </a:prstGeom>
        </p:spPr>
      </p:pic>
      <p:sp>
        <p:nvSpPr>
          <p:cNvPr id="6" name="文本占位符 5"/>
          <p:cNvSpPr txBox="1">
            <a:spLocks noChangeArrowheads="1"/>
          </p:cNvSpPr>
          <p:nvPr/>
        </p:nvSpPr>
        <p:spPr bwMode="auto">
          <a:xfrm>
            <a:off x="1800701" y="484826"/>
            <a:ext cx="8514874" cy="423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865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(</a:t>
            </a:r>
            <a:r>
              <a:rPr lang="zh-CN" altLang="en-US" b="1" dirty="0">
                <a:solidFill>
                  <a:srgbClr val="00865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统编教材</a:t>
            </a:r>
            <a:r>
              <a:rPr lang="en-US" altLang="zh-CN" b="1" dirty="0">
                <a:solidFill>
                  <a:srgbClr val="00865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)</a:t>
            </a:r>
            <a:r>
              <a:rPr lang="zh-CN" altLang="en-US" b="1" dirty="0">
                <a:solidFill>
                  <a:srgbClr val="00865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人教部编版四年级上册道德与法治第一单元课件</a:t>
            </a:r>
          </a:p>
        </p:txBody>
      </p:sp>
      <p:sp>
        <p:nvSpPr>
          <p:cNvPr id="8" name="矩形 35"/>
          <p:cNvSpPr>
            <a:spLocks noChangeArrowheads="1"/>
          </p:cNvSpPr>
          <p:nvPr/>
        </p:nvSpPr>
        <p:spPr bwMode="auto">
          <a:xfrm>
            <a:off x="5175539" y="2499506"/>
            <a:ext cx="533030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sym typeface="+mn-ea"/>
              </a:rPr>
              <a:t>第一课、我们班四岁了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7814" y="7280910"/>
            <a:ext cx="1905000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">
                <a:solidFill>
                  <a:srgbClr val="E8E8E8"/>
                </a:solidFill>
              </a:rPr>
              <a:t>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660208" y="7387590"/>
            <a:ext cx="1905000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">
                <a:solidFill>
                  <a:srgbClr val="E8E8E8"/>
                </a:solidFill>
              </a:rPr>
              <a:t>.</a:t>
            </a:r>
          </a:p>
        </p:txBody>
      </p:sp>
      <p:sp>
        <p:nvSpPr>
          <p:cNvPr id="10" name="矩形 9"/>
          <p:cNvSpPr/>
          <p:nvPr/>
        </p:nvSpPr>
        <p:spPr>
          <a:xfrm>
            <a:off x="6970695" y="5526325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animBg="1"/>
      <p:bldP spid="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4"/>
          <p:cNvSpPr txBox="1">
            <a:spLocks noChangeArrowheads="1"/>
          </p:cNvSpPr>
          <p:nvPr/>
        </p:nvSpPr>
        <p:spPr bwMode="auto">
          <a:xfrm>
            <a:off x="4932683" y="2638214"/>
            <a:ext cx="6474683" cy="2677656"/>
          </a:xfrm>
          <a:prstGeom prst="rect">
            <a:avLst/>
          </a:prstGeom>
          <a:ln w="9525">
            <a:solidFill>
              <a:srgbClr val="00B0F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B0F0"/>
                </a:solidFill>
              </a:rPr>
              <a:t>1</a:t>
            </a:r>
            <a:r>
              <a:rPr lang="zh-CN" altLang="en-US" sz="2800" b="1" dirty="0">
                <a:solidFill>
                  <a:srgbClr val="00B0F0"/>
                </a:solidFill>
              </a:rPr>
              <a:t>、确定能提现班级奋斗目标的主题词。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B0F0"/>
                </a:solidFill>
              </a:rPr>
              <a:t>2</a:t>
            </a:r>
            <a:r>
              <a:rPr lang="zh-CN" altLang="en-US" sz="2800" b="1" dirty="0">
                <a:solidFill>
                  <a:srgbClr val="00B0F0"/>
                </a:solidFill>
              </a:rPr>
              <a:t>、选定体现主题词的象征图案和颜色。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B0F0"/>
                </a:solidFill>
              </a:rPr>
              <a:t>3</a:t>
            </a:r>
            <a:r>
              <a:rPr lang="zh-CN" altLang="en-US" sz="2800" b="1" dirty="0">
                <a:solidFill>
                  <a:srgbClr val="00B0F0"/>
                </a:solidFill>
              </a:rPr>
              <a:t>、把选定的图案有机的组合起来。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00B0F0"/>
                </a:solidFill>
              </a:rPr>
              <a:t>4</a:t>
            </a:r>
            <a:r>
              <a:rPr lang="zh-CN" altLang="en-US" sz="2800" b="1" dirty="0">
                <a:solidFill>
                  <a:srgbClr val="00B0F0"/>
                </a:solidFill>
              </a:rPr>
              <a:t>、写上解说词。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942840" y="1815253"/>
            <a:ext cx="5725160" cy="640080"/>
            <a:chOff x="5384" y="2144"/>
            <a:chExt cx="9016" cy="756"/>
          </a:xfrm>
        </p:grpSpPr>
        <p:sp>
          <p:nvSpPr>
            <p:cNvPr id="9" name="矩形 8"/>
            <p:cNvSpPr/>
            <p:nvPr/>
          </p:nvSpPr>
          <p:spPr>
            <a:xfrm>
              <a:off x="5384" y="2144"/>
              <a:ext cx="9016" cy="75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599" y="2233"/>
              <a:ext cx="555" cy="555"/>
              <a:chOff x="7070971" y="788848"/>
              <a:chExt cx="1800200" cy="18002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7070971" y="788848"/>
                <a:ext cx="1800200" cy="1800200"/>
              </a:xfrm>
              <a:prstGeom prst="ellipse">
                <a:avLst/>
              </a:prstGeom>
              <a:solidFill>
                <a:srgbClr val="FFFFFF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3" name="燕尾形 12"/>
              <p:cNvSpPr/>
              <p:nvPr/>
            </p:nvSpPr>
            <p:spPr>
              <a:xfrm>
                <a:off x="7575071" y="1166948"/>
                <a:ext cx="792000" cy="1044000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042" y="2638213"/>
            <a:ext cx="3844869" cy="270764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589273" y="1890610"/>
            <a:ext cx="4281941" cy="502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你知道班徽设计的步骤吗？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4285615" y="14090227"/>
            <a:ext cx="202299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">
              <a:solidFill>
                <a:srgbClr val="E8E8E8"/>
              </a:solidFill>
            </a:endParaRPr>
          </a:p>
          <a:p>
            <a:endParaRPr lang="en-US" altLang="zh-CN" sz="135">
              <a:solidFill>
                <a:srgbClr val="E8E8E8"/>
              </a:solidFill>
            </a:endParaRPr>
          </a:p>
          <a:p>
            <a:r>
              <a:rPr lang="zh-CN" altLang="en-US" sz="135">
                <a:solidFill>
                  <a:srgbClr val="E8E8E8"/>
                </a:solidFill>
              </a:rPr>
              <a:t>！</a:t>
            </a:r>
          </a:p>
          <a:p>
            <a:endParaRPr lang="zh-CN" altLang="en-US" sz="135">
              <a:solidFill>
                <a:srgbClr val="E8E8E8"/>
              </a:solidFill>
            </a:endParaRPr>
          </a:p>
          <a:p>
            <a:r>
              <a:rPr lang="en-US" altLang="zh-CN" sz="135">
                <a:solidFill>
                  <a:srgbClr val="E8E8E8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982" y="1817796"/>
            <a:ext cx="3917003" cy="386672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942965" y="1817796"/>
            <a:ext cx="457263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小组活动：班徽设计</a:t>
            </a:r>
          </a:p>
        </p:txBody>
      </p:sp>
      <p:sp>
        <p:nvSpPr>
          <p:cNvPr id="10" name="矩形 9"/>
          <p:cNvSpPr/>
          <p:nvPr/>
        </p:nvSpPr>
        <p:spPr>
          <a:xfrm>
            <a:off x="5943307" y="2703604"/>
            <a:ext cx="5056653" cy="28931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8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各小组齐心写作，为我们班设计一个班徽，然后在全班进行展示并向大家说明含义。</a:t>
            </a:r>
          </a:p>
          <a:p>
            <a:pPr lvl="0">
              <a:lnSpc>
                <a:spcPct val="130000"/>
              </a:lnSpc>
              <a:defRPr/>
            </a:pPr>
            <a:r>
              <a:rPr lang="zh-CN" altLang="en-US" sz="28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最后，全班投票选出最佳班徽！</a:t>
            </a:r>
          </a:p>
          <a:p>
            <a:pPr lvl="0">
              <a:lnSpc>
                <a:spcPct val="130000"/>
              </a:lnSpc>
              <a:defRPr/>
            </a:pPr>
            <a:r>
              <a:rPr lang="zh-CN" altLang="en-US" sz="28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大家动手吧！！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-4285615" y="14090227"/>
            <a:ext cx="202299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">
              <a:solidFill>
                <a:srgbClr val="E8E8E8"/>
              </a:solidFill>
            </a:endParaRPr>
          </a:p>
          <a:p>
            <a:endParaRPr lang="en-US" altLang="zh-CN" sz="135">
              <a:solidFill>
                <a:srgbClr val="E8E8E8"/>
              </a:solidFill>
            </a:endParaRPr>
          </a:p>
          <a:p>
            <a:r>
              <a:rPr lang="zh-CN" altLang="en-US" sz="135">
                <a:solidFill>
                  <a:srgbClr val="E8E8E8"/>
                </a:solidFill>
              </a:rPr>
              <a:t>！</a:t>
            </a:r>
          </a:p>
          <a:p>
            <a:endParaRPr lang="zh-CN" altLang="en-US" sz="135">
              <a:solidFill>
                <a:srgbClr val="E8E8E8"/>
              </a:solidFill>
            </a:endParaRPr>
          </a:p>
          <a:p>
            <a:r>
              <a:rPr lang="en-US" altLang="zh-CN" sz="135">
                <a:solidFill>
                  <a:srgbClr val="E8E8E8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619870" y="2333555"/>
            <a:ext cx="307865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微软雅黑" panose="020B0503020204020204" charset="-122"/>
                <a:ea typeface="微软雅黑" panose="020B0503020204020204" charset="-122"/>
              </a:rPr>
              <a:t>选班徽啦！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619969" y="3684390"/>
            <a:ext cx="4223169" cy="20621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请你投票选出你认为设计得最好、你最喜欢的班徽，说说为什么？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641" y="2124079"/>
            <a:ext cx="2975239" cy="32175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557814" y="7280910"/>
            <a:ext cx="1905000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">
                <a:solidFill>
                  <a:srgbClr val="E8E8E8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852" y="2265049"/>
            <a:ext cx="3659231" cy="31845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046345" y="2408555"/>
            <a:ext cx="3473768" cy="9220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5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/>
                <a:ea typeface="微软雅黑" panose="020B0503020204020204" charset="-122"/>
              </a:rPr>
              <a:t>投票统计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046272" y="3970840"/>
            <a:ext cx="5138885" cy="1383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blipFill>
                  <a:blip r:embed="rId3"/>
                  <a:stretch>
                    <a:fillRect/>
                  </a:stretch>
                </a:blipFill>
              </a:defRPr>
            </a:lvl1pPr>
          </a:lstStyle>
          <a:p>
            <a:pPr algn="l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请课代表协助老师一起统计得票，选出最受欢迎班徽设计。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94f9f11db4f4c241c48c4cae24f030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608" y="2218694"/>
            <a:ext cx="3236184" cy="4050665"/>
          </a:xfrm>
          <a:prstGeom prst="rect">
            <a:avLst/>
          </a:prstGeom>
        </p:spPr>
      </p:pic>
      <p:sp>
        <p:nvSpPr>
          <p:cNvPr id="4" name="圆角矩形标注 3"/>
          <p:cNvSpPr/>
          <p:nvPr/>
        </p:nvSpPr>
        <p:spPr>
          <a:xfrm>
            <a:off x="4861084" y="727710"/>
            <a:ext cx="4564380" cy="2703830"/>
          </a:xfrm>
          <a:prstGeom prst="wedgeRoundRectCallou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【想一想】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对于选出的班徽，你还有什么改进的意见吗？请你尝试提出改进意见，完善班徽。</a:t>
            </a:r>
            <a:endParaRPr lang="zh-CN" altLang="en-US" sz="24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64958" y="7260590"/>
            <a:ext cx="1905000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">
                <a:solidFill>
                  <a:srgbClr val="E8E8E8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觅元素584a989499b2d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7815" y="1014388"/>
            <a:ext cx="8971102" cy="2945130"/>
          </a:xfrm>
          <a:prstGeom prst="rect">
            <a:avLst/>
          </a:prstGeom>
        </p:spPr>
      </p:pic>
      <p:sp>
        <p:nvSpPr>
          <p:cNvPr id="6" name="横卷形 5"/>
          <p:cNvSpPr/>
          <p:nvPr/>
        </p:nvSpPr>
        <p:spPr>
          <a:xfrm>
            <a:off x="1633491" y="2453933"/>
            <a:ext cx="9321554" cy="3337560"/>
          </a:xfrm>
          <a:prstGeom prst="horizontalScroll">
            <a:avLst/>
          </a:prstGeom>
          <a:solidFill>
            <a:schemeClr val="bg1"/>
          </a:solidFill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11"/>
          <p:cNvSpPr txBox="1"/>
          <p:nvPr/>
        </p:nvSpPr>
        <p:spPr>
          <a:xfrm>
            <a:off x="4069536" y="3140372"/>
            <a:ext cx="4175760" cy="769441"/>
          </a:xfrm>
          <a:prstGeom prst="rect">
            <a:avLst/>
          </a:prstGeom>
          <a:solidFill>
            <a:srgbClr val="FFCC99"/>
          </a:solidFill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班级口号大家想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254928" y="3959518"/>
            <a:ext cx="8433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为了让班徽更加有意义、让班级更有凝聚力，请以小组为单位，根据班徽设计两句口号，并投票选出大家最喜欢的口号。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7814" y="7280910"/>
            <a:ext cx="1905000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">
                <a:solidFill>
                  <a:srgbClr val="E8E8E8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447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549718" y="7251065"/>
            <a:ext cx="1905000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">
                <a:solidFill>
                  <a:srgbClr val="E8E8E8"/>
                </a:solidFill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9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5737" y="3074670"/>
            <a:ext cx="3597776" cy="3406140"/>
          </a:xfrm>
          <a:prstGeom prst="rect">
            <a:avLst/>
          </a:prstGeom>
          <a:ln w="317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5587" y="3190879"/>
            <a:ext cx="3473935" cy="3174365"/>
          </a:xfrm>
          <a:prstGeom prst="rect">
            <a:avLst/>
          </a:prstGeom>
        </p:spPr>
      </p:pic>
      <p:sp>
        <p:nvSpPr>
          <p:cNvPr id="7" name="云形标注 6"/>
          <p:cNvSpPr/>
          <p:nvPr/>
        </p:nvSpPr>
        <p:spPr>
          <a:xfrm>
            <a:off x="3686178" y="558804"/>
            <a:ext cx="5761673" cy="2294255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ym typeface="+mn-ea"/>
              </a:rPr>
              <a:t>同学们，谁知道这些是什么？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0248" y="565150"/>
            <a:ext cx="5064443" cy="6477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CN" altLang="en-US" dirty="0"/>
              <a:t>抢答游戏：  这些都是什么徽？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788" y="372114"/>
            <a:ext cx="567214" cy="10344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967" y="1842774"/>
            <a:ext cx="2245057" cy="22536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6707" y="1842770"/>
            <a:ext cx="2253914" cy="22529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077" y="1842770"/>
            <a:ext cx="2245691" cy="22542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1987" y="1842774"/>
            <a:ext cx="2030611" cy="22142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458" y="4316734"/>
            <a:ext cx="2244425" cy="23272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678" y="4366895"/>
            <a:ext cx="2205838" cy="2227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073" y="4316734"/>
            <a:ext cx="2254546" cy="22777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5861" y="4552954"/>
            <a:ext cx="1980004" cy="19132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92a276ffca51eff32ce4547fb0866c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77375" y="2926719"/>
            <a:ext cx="2905156" cy="2981325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5466874" y="1497965"/>
            <a:ext cx="4160044" cy="2434590"/>
          </a:xfrm>
          <a:prstGeom prst="wedgeRoundRectCallout">
            <a:avLst>
              <a:gd name="adj1" fmla="val -65981"/>
              <a:gd name="adj2" fmla="val 35028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大家刚才看了这么多徽章，那你们知道什么是徽章吗？用来干什么的呢？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7814" y="7280910"/>
            <a:ext cx="1905000" cy="1066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">
                <a:solidFill>
                  <a:srgbClr val="E8E8E8"/>
                </a:solidFill>
              </a:rPr>
              <a:t>.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91449" y="292963"/>
            <a:ext cx="2139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225" y="2360295"/>
            <a:ext cx="3394683" cy="3733800"/>
          </a:xfrm>
          <a:prstGeom prst="rect">
            <a:avLst/>
          </a:prstGeom>
        </p:spPr>
      </p:pic>
      <p:sp>
        <p:nvSpPr>
          <p:cNvPr id="6" name="圆角矩形标注 5"/>
          <p:cNvSpPr/>
          <p:nvPr/>
        </p:nvSpPr>
        <p:spPr>
          <a:xfrm>
            <a:off x="5339719" y="959489"/>
            <a:ext cx="4856321" cy="2933065"/>
          </a:xfrm>
          <a:prstGeom prst="wedgeRoundRectCallou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dirty="0">
                <a:sym typeface="+mn-ea"/>
              </a:rPr>
              <a:t>徽章，简言之，就是佩带在身上用来表示身份、职业、荣誉的标志。</a:t>
            </a:r>
          </a:p>
          <a:p>
            <a:pPr algn="l"/>
            <a:r>
              <a:rPr lang="zh-CN" altLang="en-US" sz="2800" dirty="0">
                <a:sym typeface="+mn-ea"/>
              </a:rPr>
              <a:t>它有着悠久的历史，起源最早可以追溯到原始社会氏族部落的图腾标志。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966" y="1814411"/>
            <a:ext cx="3226213" cy="353144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5079079" y="1890915"/>
            <a:ext cx="352148" cy="469531"/>
            <a:chOff x="7070971" y="788848"/>
            <a:chExt cx="1800200" cy="1800200"/>
          </a:xfrm>
        </p:grpSpPr>
        <p:sp>
          <p:nvSpPr>
            <p:cNvPr id="5" name="椭圆 4"/>
            <p:cNvSpPr/>
            <p:nvPr/>
          </p:nvSpPr>
          <p:spPr>
            <a:xfrm>
              <a:off x="7070971" y="788848"/>
              <a:ext cx="1800200" cy="1800200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6" name="燕尾形 5"/>
            <p:cNvSpPr/>
            <p:nvPr/>
          </p:nvSpPr>
          <p:spPr>
            <a:xfrm>
              <a:off x="7575071" y="1166948"/>
              <a:ext cx="792000" cy="104400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</p:grpSp>
      <p:sp>
        <p:nvSpPr>
          <p:cNvPr id="8" name="Text Box 44"/>
          <p:cNvSpPr txBox="1">
            <a:spLocks noChangeArrowheads="1"/>
          </p:cNvSpPr>
          <p:nvPr/>
        </p:nvSpPr>
        <p:spPr bwMode="auto">
          <a:xfrm>
            <a:off x="4679579" y="2638214"/>
            <a:ext cx="6293221" cy="3970318"/>
          </a:xfrm>
          <a:prstGeom prst="rect">
            <a:avLst/>
          </a:prstGeom>
          <a:ln w="9525">
            <a:solidFill>
              <a:srgbClr val="00B0F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B0F0"/>
                </a:solidFill>
              </a:rPr>
              <a:t>简单的说，班徽是一个班级的标志，是班集体的象征，代表了一个班的奋斗目标。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00B0F0"/>
                </a:solidFill>
              </a:rPr>
              <a:t>请大家看到教材的第六页，欣赏一下几个优秀的班徽。看看这些班徽设计得怎么样？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942840" y="1815253"/>
            <a:ext cx="5725160" cy="640080"/>
            <a:chOff x="5384" y="2144"/>
            <a:chExt cx="9016" cy="756"/>
          </a:xfrm>
        </p:grpSpPr>
        <p:sp>
          <p:nvSpPr>
            <p:cNvPr id="9" name="矩形 8"/>
            <p:cNvSpPr/>
            <p:nvPr/>
          </p:nvSpPr>
          <p:spPr>
            <a:xfrm>
              <a:off x="5384" y="2144"/>
              <a:ext cx="9016" cy="75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599" y="2233"/>
              <a:ext cx="555" cy="555"/>
              <a:chOff x="7070971" y="788848"/>
              <a:chExt cx="1800200" cy="18002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7070971" y="788848"/>
                <a:ext cx="1800200" cy="1800200"/>
              </a:xfrm>
              <a:prstGeom prst="ellipse">
                <a:avLst/>
              </a:prstGeom>
              <a:solidFill>
                <a:srgbClr val="FFFFFF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sp>
            <p:nvSpPr>
              <p:cNvPr id="13" name="燕尾形 12"/>
              <p:cNvSpPr/>
              <p:nvPr/>
            </p:nvSpPr>
            <p:spPr>
              <a:xfrm>
                <a:off x="7575071" y="1166948"/>
                <a:ext cx="792000" cy="1044000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4" name="文本框 13"/>
          <p:cNvSpPr txBox="1"/>
          <p:nvPr/>
        </p:nvSpPr>
        <p:spPr>
          <a:xfrm>
            <a:off x="5589270" y="1890610"/>
            <a:ext cx="2574744" cy="5024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5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什么是班徽呢？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-4285615" y="14090227"/>
            <a:ext cx="202299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">
              <a:solidFill>
                <a:srgbClr val="E8E8E8"/>
              </a:solidFill>
            </a:endParaRPr>
          </a:p>
          <a:p>
            <a:endParaRPr lang="en-US" altLang="zh-CN" sz="135">
              <a:solidFill>
                <a:srgbClr val="E8E8E8"/>
              </a:solidFill>
            </a:endParaRPr>
          </a:p>
          <a:p>
            <a:r>
              <a:rPr lang="zh-CN" altLang="en-US" sz="135">
                <a:solidFill>
                  <a:srgbClr val="E8E8E8"/>
                </a:solidFill>
              </a:rPr>
              <a:t>！</a:t>
            </a:r>
          </a:p>
          <a:p>
            <a:endParaRPr lang="zh-CN" altLang="en-US" sz="135">
              <a:solidFill>
                <a:srgbClr val="E8E8E8"/>
              </a:solidFill>
            </a:endParaRPr>
          </a:p>
          <a:p>
            <a:r>
              <a:rPr lang="en-US" altLang="zh-CN" sz="135">
                <a:solidFill>
                  <a:srgbClr val="E8E8E8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1105" y="542717"/>
            <a:ext cx="2818483" cy="27745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324" y="542713"/>
            <a:ext cx="2640462" cy="27736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050" y="541871"/>
            <a:ext cx="2798812" cy="277452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1105" y="3606800"/>
            <a:ext cx="2819259" cy="25298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320" y="3606804"/>
            <a:ext cx="2641242" cy="25289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054" y="3606800"/>
            <a:ext cx="2799592" cy="25501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-4285615" y="14090227"/>
            <a:ext cx="202299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">
              <a:solidFill>
                <a:srgbClr val="E8E8E8"/>
              </a:solidFill>
            </a:endParaRPr>
          </a:p>
          <a:p>
            <a:endParaRPr lang="en-US" altLang="zh-CN" sz="135">
              <a:solidFill>
                <a:srgbClr val="E8E8E8"/>
              </a:solidFill>
            </a:endParaRPr>
          </a:p>
          <a:p>
            <a:r>
              <a:rPr lang="zh-CN" altLang="en-US" sz="135">
                <a:solidFill>
                  <a:srgbClr val="E8E8E8"/>
                </a:solidFill>
              </a:rPr>
              <a:t>！</a:t>
            </a:r>
          </a:p>
          <a:p>
            <a:endParaRPr lang="zh-CN" altLang="en-US" sz="135">
              <a:solidFill>
                <a:srgbClr val="E8E8E8"/>
              </a:solidFill>
            </a:endParaRPr>
          </a:p>
          <a:p>
            <a:r>
              <a:rPr lang="en-US" altLang="zh-CN" sz="135">
                <a:solidFill>
                  <a:srgbClr val="E8E8E8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871725" y="3326296"/>
            <a:ext cx="2132034" cy="2110229"/>
          </a:xfrm>
          <a:prstGeom prst="ellipse">
            <a:avLst/>
          </a:prstGeom>
          <a:solidFill>
            <a:schemeClr val="bg1"/>
          </a:solidFill>
          <a:ln w="225425">
            <a:solidFill>
              <a:srgbClr val="ED323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188265" y="3610021"/>
            <a:ext cx="2438575" cy="2413635"/>
          </a:xfrm>
          <a:prstGeom prst="ellipse">
            <a:avLst/>
          </a:prstGeom>
          <a:solidFill>
            <a:schemeClr val="bg1"/>
          </a:solidFill>
          <a:ln w="225425">
            <a:solidFill>
              <a:srgbClr val="AB76C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357403" y="1231484"/>
            <a:ext cx="2310730" cy="2266533"/>
          </a:xfrm>
          <a:prstGeom prst="ellipse">
            <a:avLst/>
          </a:prstGeom>
          <a:solidFill>
            <a:schemeClr val="bg1"/>
          </a:solidFill>
          <a:ln w="225425">
            <a:solidFill>
              <a:srgbClr val="FFDA6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91741" y="3732257"/>
            <a:ext cx="2248236" cy="2203102"/>
          </a:xfrm>
          <a:prstGeom prst="ellipse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9534" y="1294230"/>
            <a:ext cx="2195005" cy="2150939"/>
          </a:xfrm>
          <a:prstGeom prst="ellipse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6745" y="3284506"/>
            <a:ext cx="2208060" cy="2163732"/>
          </a:xfrm>
          <a:prstGeom prst="ellipse">
            <a:avLst/>
          </a:prstGeom>
        </p:spPr>
      </p:pic>
      <p:sp>
        <p:nvSpPr>
          <p:cNvPr id="16" name="文本框 20"/>
          <p:cNvSpPr txBox="1"/>
          <p:nvPr/>
        </p:nvSpPr>
        <p:spPr>
          <a:xfrm flipH="1">
            <a:off x="6870160" y="1258573"/>
            <a:ext cx="2514162" cy="769441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4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猜 一 猜</a:t>
            </a:r>
          </a:p>
        </p:txBody>
      </p:sp>
      <p:sp>
        <p:nvSpPr>
          <p:cNvPr id="17" name="文本框 22"/>
          <p:cNvSpPr txBox="1"/>
          <p:nvPr/>
        </p:nvSpPr>
        <p:spPr>
          <a:xfrm flipH="1">
            <a:off x="6241991" y="2290835"/>
            <a:ext cx="4375701" cy="15696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班徽是一个班级的标志，是班集体的象征，代表了一个班的奋斗目标。猜一猜下面几个班徽体现了什么样的奋斗目标。</a:t>
            </a: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6311633" y="2067955"/>
            <a:ext cx="2756169" cy="2491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347737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184583" y="1258570"/>
            <a:ext cx="6858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22"/>
          <p:cNvSpPr txBox="1"/>
          <p:nvPr/>
        </p:nvSpPr>
        <p:spPr>
          <a:xfrm flipH="1">
            <a:off x="3273908" y="801282"/>
            <a:ext cx="3366588" cy="1938992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☞我们的班徽上有三个快乐的娃娃，有三张微笑的脸庞，有三个大拇指，代表着加油吧，四年级（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3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）班！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86757" y="801438"/>
            <a:ext cx="1502420" cy="1548195"/>
          </a:xfrm>
          <a:prstGeom prst="ellipse">
            <a:avLst/>
          </a:prstGeom>
          <a:ln w="38100">
            <a:solidFill>
              <a:srgbClr val="7F7F7F"/>
            </a:solidFill>
          </a:ln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9177" y="4851199"/>
            <a:ext cx="1571654" cy="1548195"/>
          </a:xfrm>
          <a:prstGeom prst="ellipse">
            <a:avLst/>
          </a:prstGeom>
          <a:ln w="57150">
            <a:solidFill>
              <a:srgbClr val="7F7F7F"/>
            </a:solidFill>
          </a:ln>
        </p:spPr>
      </p:pic>
      <p:sp>
        <p:nvSpPr>
          <p:cNvPr id="34" name="文本框 22"/>
          <p:cNvSpPr txBox="1"/>
          <p:nvPr/>
        </p:nvSpPr>
        <p:spPr>
          <a:xfrm flipH="1">
            <a:off x="5023321" y="4829647"/>
            <a:ext cx="4440274" cy="15696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☞我们的班徽色彩斑斓。红色代表热情，黄色代表活泼，绿色代表健康，蓝色代表宽广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……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多彩童年，快乐成长！</a:t>
            </a: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10928" y="1483232"/>
            <a:ext cx="1552667" cy="1548195"/>
          </a:xfrm>
          <a:prstGeom prst="ellipse">
            <a:avLst/>
          </a:prstGeom>
          <a:ln w="57150">
            <a:solidFill>
              <a:srgbClr val="7F7F7F"/>
            </a:solidFill>
          </a:ln>
        </p:spPr>
      </p:pic>
      <p:sp>
        <p:nvSpPr>
          <p:cNvPr id="38" name="文本框 22"/>
          <p:cNvSpPr txBox="1"/>
          <p:nvPr/>
        </p:nvSpPr>
        <p:spPr>
          <a:xfrm flipH="1">
            <a:off x="6706247" y="3031374"/>
            <a:ext cx="3729820" cy="15696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☞我们的班徽上有一个小螺号，象征着吹响嘹亮的号角，向着彩虹，向着阳光，扬帆起航。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460311" y="2909570"/>
            <a:ext cx="3148489" cy="132207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班徽的内涵与精神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4" grpId="0" bldLvl="0" animBg="1"/>
      <p:bldP spid="38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13811DE5-3F40-4B14-9256-5D382267A8CD}" vid="{36B48F3E-B40B-4FC9-8AAA-9E08D90E9F2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589</Words>
  <Application>Microsoft Office PowerPoint</Application>
  <PresentationFormat>宽屏</PresentationFormat>
  <Paragraphs>74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Meiryo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主题2</vt:lpstr>
      <vt:lpstr>1_Office 主题</vt:lpstr>
      <vt:lpstr>Office Theme</vt:lpstr>
      <vt:lpstr>PowerPoint 演示文稿</vt:lpstr>
      <vt:lpstr>PowerPoint 演示文稿</vt:lpstr>
      <vt:lpstr>抢答游戏：  这些都是什么徽？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8</cp:revision>
  <dcterms:created xsi:type="dcterms:W3CDTF">2019-09-02T06:42:00Z</dcterms:created>
  <dcterms:modified xsi:type="dcterms:W3CDTF">2022-04-21T10:50:58Z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