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799" r:id="rId2"/>
    <p:sldMasterId id="2147483826" r:id="rId3"/>
  </p:sldMasterIdLst>
  <p:notesMasterIdLst>
    <p:notesMasterId r:id="rId32"/>
  </p:notesMasterIdLst>
  <p:handoutMasterIdLst>
    <p:handoutMasterId r:id="rId33"/>
  </p:handoutMasterIdLst>
  <p:sldIdLst>
    <p:sldId id="450" r:id="rId4"/>
    <p:sldId id="423" r:id="rId5"/>
    <p:sldId id="451" r:id="rId6"/>
    <p:sldId id="453" r:id="rId7"/>
    <p:sldId id="435" r:id="rId8"/>
    <p:sldId id="436" r:id="rId9"/>
    <p:sldId id="454" r:id="rId10"/>
    <p:sldId id="425" r:id="rId11"/>
    <p:sldId id="437" r:id="rId12"/>
    <p:sldId id="440" r:id="rId13"/>
    <p:sldId id="441" r:id="rId14"/>
    <p:sldId id="424" r:id="rId15"/>
    <p:sldId id="455" r:id="rId16"/>
    <p:sldId id="442" r:id="rId17"/>
    <p:sldId id="456" r:id="rId18"/>
    <p:sldId id="463" r:id="rId19"/>
    <p:sldId id="421" r:id="rId20"/>
    <p:sldId id="457" r:id="rId21"/>
    <p:sldId id="458" r:id="rId22"/>
    <p:sldId id="459" r:id="rId23"/>
    <p:sldId id="427" r:id="rId24"/>
    <p:sldId id="428" r:id="rId25"/>
    <p:sldId id="462" r:id="rId26"/>
    <p:sldId id="461" r:id="rId27"/>
    <p:sldId id="460" r:id="rId28"/>
    <p:sldId id="449" r:id="rId29"/>
    <p:sldId id="362" r:id="rId30"/>
    <p:sldId id="464" r:id="rId31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120" userDrawn="1">
          <p15:clr>
            <a:srgbClr val="A4A3A4"/>
          </p15:clr>
        </p15:guide>
        <p15:guide id="3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3" clrIdx="0">
    <p:extLst>
      <p:ext uri="{19B8F6BF-5375-455C-9EA6-DF929625EA0E}">
        <p15:presenceInfo xmlns:p15="http://schemas.microsoft.com/office/powerpoint/2012/main" userId="Administra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CB3A1"/>
    <a:srgbClr val="969696"/>
    <a:srgbClr val="26182F"/>
    <a:srgbClr val="84AEE1"/>
    <a:srgbClr val="FF7124"/>
    <a:srgbClr val="EF7509"/>
    <a:srgbClr val="8CC5B1"/>
    <a:srgbClr val="202E4A"/>
    <a:srgbClr val="68BC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90" y="114"/>
      </p:cViewPr>
      <p:guideLst>
        <p:guide orient="horz" pos="2160"/>
        <p:guide pos="51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922" y="90"/>
      </p:cViewPr>
      <p:guideLst/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commentAuthors" Target="comment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E7378-7136-493C-A505-DB111E44D9D1}" type="datetimeFigureOut">
              <a:rPr lang="zh-CN" altLang="en-US" smtClean="0"/>
              <a:t>2022/4/20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1A663-AC84-493B-8663-1A01AEFFA8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40433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fld id="{E7A799FB-B973-4727-8223-0B0CC5C443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1713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799FB-B973-4727-8223-0B0CC5C44349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133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799FB-B973-4727-8223-0B0CC5C44349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2983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8F03C3-53C1-4F10-8DAF-D1F318E96C6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19794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8F03C3-53C1-4F10-8DAF-D1F318E96C6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6537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920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1B4D7-F511-4E32-B555-21525E5BC3C2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383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2FBB8E-8DA5-493C-A5EA-CCF0D988321D}" type="slidenum">
              <a:rPr lang="en-US" altLang="zh-CN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495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2FBB8E-8DA5-493C-A5EA-CCF0D988321D}" type="slidenum">
              <a:rPr lang="en-US" altLang="zh-CN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1989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2FBB8E-8DA5-493C-A5EA-CCF0D988321D}" type="slidenum">
              <a:rPr lang="en-US" altLang="zh-CN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31763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2FBB8E-8DA5-493C-A5EA-CCF0D988321D}" type="slidenum">
              <a:rPr lang="en-US" altLang="zh-CN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663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2FBB8E-8DA5-493C-A5EA-CCF0D988321D}" type="slidenum">
              <a:rPr lang="en-US" altLang="zh-CN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25125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2FBB8E-8DA5-493C-A5EA-CCF0D988321D}" type="slidenum">
              <a:rPr lang="en-US" altLang="zh-CN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7563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51B4D7-F511-4E32-B555-21525E5BC3C2}" type="slidenum">
              <a:rPr lang="en-US" altLang="zh-CN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1072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2FBB8E-8DA5-493C-A5EA-CCF0D988321D}" type="slidenum">
              <a:rPr lang="en-US" altLang="zh-CN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9327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2FBB8E-8DA5-493C-A5EA-CCF0D988321D}" type="slidenum">
              <a:rPr lang="en-US" altLang="zh-CN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87934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2FBB8E-8DA5-493C-A5EA-CCF0D988321D}" type="slidenum">
              <a:rPr lang="en-US" altLang="zh-CN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839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377F9-1032-4FB3-B53A-157C43F6B460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1407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2FBB8E-8DA5-493C-A5EA-CCF0D988321D}" type="slidenum">
              <a:rPr lang="en-US" altLang="zh-CN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51727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91097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377F9-1032-4FB3-B53A-157C43F6B460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31229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18220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377F9-1032-4FB3-B53A-157C43F6B460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7158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377F9-1032-4FB3-B53A-157C43F6B460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45020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377F9-1032-4FB3-B53A-157C43F6B460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33002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377F9-1032-4FB3-B53A-157C43F6B460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3034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377F9-1032-4FB3-B53A-157C43F6B460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7297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377F9-1032-4FB3-B53A-157C43F6B460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817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377F9-1032-4FB3-B53A-157C43F6B460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82739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377F9-1032-4FB3-B53A-157C43F6B460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63314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377F9-1032-4FB3-B53A-157C43F6B460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3249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377F9-1032-4FB3-B53A-157C43F6B460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04803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2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377F9-1032-4FB3-B53A-157C43F6B460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68649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3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377F9-1032-4FB3-B53A-157C43F6B460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7869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8648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033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3251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386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38994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5387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280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7469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2042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2307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71894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903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5242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3674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386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374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1986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35.xml"/><Relationship Id="rId3" Type="http://schemas.openxmlformats.org/officeDocument/2006/relationships/slideLayout" Target="../slideLayouts/slideLayout12.xml"/><Relationship Id="rId21" Type="http://schemas.openxmlformats.org/officeDocument/2006/relationships/slideLayout" Target="../slideLayouts/slideLayout30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25.xml"/><Relationship Id="rId20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19.xml"/><Relationship Id="rId19" Type="http://schemas.openxmlformats.org/officeDocument/2006/relationships/slideLayout" Target="../slideLayouts/slideLayout28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31.xml"/><Relationship Id="rId27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altLang="zh-C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A2FBB8E-8DA5-493C-A5EA-CCF0D988321D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3998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8" r:id="rId2"/>
    <p:sldLayoutId id="2147483779" r:id="rId3"/>
    <p:sldLayoutId id="2147483780" r:id="rId4"/>
    <p:sldLayoutId id="2147483781" r:id="rId5"/>
    <p:sldLayoutId id="2147483785" r:id="rId6"/>
    <p:sldLayoutId id="2147483784" r:id="rId7"/>
    <p:sldLayoutId id="2147483783" r:id="rId8"/>
    <p:sldLayoutId id="2147483786" r:id="rId9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7013" indent="-227013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A2FBB8E-8DA5-493C-A5EA-CCF0D988321D}" type="slidenum">
              <a:rPr lang="en-US" altLang="zh-CN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2769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  <p:sldLayoutId id="2147483812" r:id="rId13"/>
    <p:sldLayoutId id="2147483813" r:id="rId14"/>
    <p:sldLayoutId id="2147483814" r:id="rId15"/>
    <p:sldLayoutId id="2147483815" r:id="rId16"/>
    <p:sldLayoutId id="2147483816" r:id="rId17"/>
    <p:sldLayoutId id="2147483817" r:id="rId18"/>
    <p:sldLayoutId id="2147483818" r:id="rId19"/>
    <p:sldLayoutId id="2147483819" r:id="rId20"/>
    <p:sldLayoutId id="2147483820" r:id="rId21"/>
    <p:sldLayoutId id="2147483821" r:id="rId22"/>
    <p:sldLayoutId id="2147483822" r:id="rId23"/>
    <p:sldLayoutId id="2147483823" r:id="rId24"/>
    <p:sldLayoutId id="2147483824" r:id="rId25"/>
    <p:sldLayoutId id="2147483825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2022/4/20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78043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4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30819" y="214290"/>
            <a:ext cx="11745158" cy="6429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4749645" y="3048337"/>
            <a:ext cx="2795245" cy="699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24137" eaLnBrk="1" hangingPunct="1">
              <a:lnSpc>
                <a:spcPct val="130000"/>
              </a:lnSpc>
            </a:pPr>
            <a:r>
              <a:rPr lang="zh-CN" altLang="en-US" sz="3034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第二课时</a:t>
            </a: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2872226" y="1584252"/>
            <a:ext cx="655008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24137"/>
            <a:r>
              <a:rPr lang="zh-CN" altLang="en-US" sz="6000" b="1" cap="all" spc="569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四通八达的交通 </a:t>
            </a: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4575045" y="3426892"/>
            <a:ext cx="665509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6985741" y="3426892"/>
            <a:ext cx="665509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5420175" y="5349595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830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43DD31F-E476-4626-AC1B-B83B11E20A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895" y="2011681"/>
            <a:ext cx="4147455" cy="3915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ttps://timgsa.baidu.com/timg?image&amp;quality=80&amp;size=b9999_10000&amp;sec=1555781287498&amp;di=43b595fe05fe02040c51327c41edc18a&amp;imgtype=0&amp;src=http%3A%2F%2Fimg.mp.sohu.com%2Fupload%2F20170816%2F68776d63af604368a1329e8534349dae_th.png">
            <a:extLst>
              <a:ext uri="{FF2B5EF4-FFF2-40B4-BE49-F238E27FC236}">
                <a16:creationId xmlns="" xmlns:a16="http://schemas.microsoft.com/office/drawing/2014/main" id="{D62EBDDA-B13B-479E-8438-3EFB91D22B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2617" y="2026922"/>
            <a:ext cx="5265693" cy="39152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5B9ACCF-E4A5-4DC2-A104-7BA6809B50A9}"/>
              </a:ext>
            </a:extLst>
          </p:cNvPr>
          <p:cNvSpPr txBox="1"/>
          <p:nvPr/>
        </p:nvSpPr>
        <p:spPr>
          <a:xfrm>
            <a:off x="4786023" y="832484"/>
            <a:ext cx="31937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过去的上班方式</a:t>
            </a:r>
          </a:p>
        </p:txBody>
      </p:sp>
    </p:spTree>
    <p:extLst>
      <p:ext uri="{BB962C8B-B14F-4D97-AF65-F5344CB8AC3E}">
        <p14:creationId xmlns:p14="http://schemas.microsoft.com/office/powerpoint/2010/main" val="22530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F1C30D3-904E-409F-9F96-8A63CB35DEF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5107" y="1581765"/>
            <a:ext cx="6260829" cy="4151242"/>
          </a:xfrm>
          <a:prstGeom prst="rect">
            <a:avLst/>
          </a:prstGeom>
        </p:spPr>
      </p:pic>
      <p:pic>
        <p:nvPicPr>
          <p:cNvPr id="3074" name="Picture 2" descr="https://timgsa.baidu.com/timg?image&amp;quality=80&amp;size=b9999_10000&amp;sec=1555781359296&amp;di=673d29be562071ec7c0da6840173fa88&amp;imgtype=0&amp;src=http%3A%2F%2Fn.sinaimg.cn%2Ftj%2Ftransform%2F20160518%2Fh2zv-fxsexua6272924.png">
            <a:extLst>
              <a:ext uri="{FF2B5EF4-FFF2-40B4-BE49-F238E27FC236}">
                <a16:creationId xmlns="" xmlns:a16="http://schemas.microsoft.com/office/drawing/2014/main" id="{794B9588-9CA3-4BB0-A237-926530D5A3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5934" y="1581765"/>
            <a:ext cx="5262388" cy="4151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5B9ACCF-E4A5-4DC2-A104-7BA6809B50A9}"/>
              </a:ext>
            </a:extLst>
          </p:cNvPr>
          <p:cNvSpPr txBox="1"/>
          <p:nvPr/>
        </p:nvSpPr>
        <p:spPr>
          <a:xfrm>
            <a:off x="4518735" y="725805"/>
            <a:ext cx="3621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现在的上班方式</a:t>
            </a:r>
          </a:p>
        </p:txBody>
      </p:sp>
    </p:spTree>
    <p:extLst>
      <p:ext uri="{BB962C8B-B14F-4D97-AF65-F5344CB8AC3E}">
        <p14:creationId xmlns:p14="http://schemas.microsoft.com/office/powerpoint/2010/main" val="241291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5E79641D-DCFF-45B2-9B42-2671E5C33B7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4300" y="1629697"/>
            <a:ext cx="10191564" cy="4815348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0E66D6EE-DFE4-4600-8EE9-413B6CAA8BC0}"/>
              </a:ext>
            </a:extLst>
          </p:cNvPr>
          <p:cNvSpPr txBox="1"/>
          <p:nvPr/>
        </p:nvSpPr>
        <p:spPr>
          <a:xfrm>
            <a:off x="3804286" y="717756"/>
            <a:ext cx="5457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采访记录：三十年的城市交通变化</a:t>
            </a:r>
          </a:p>
        </p:txBody>
      </p:sp>
      <p:sp>
        <p:nvSpPr>
          <p:cNvPr id="4" name="圆角矩形标注 3"/>
          <p:cNvSpPr/>
          <p:nvPr/>
        </p:nvSpPr>
        <p:spPr>
          <a:xfrm>
            <a:off x="1145219" y="1617025"/>
            <a:ext cx="2592280" cy="1950720"/>
          </a:xfrm>
          <a:prstGeom prst="wedgeRoundRectCallout">
            <a:avLst>
              <a:gd name="adj1" fmla="val 69877"/>
              <a:gd name="adj2" fmla="val 25000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269507" y="1660960"/>
            <a:ext cx="246799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爷爷，我想知道三十年前城市的 交通是怎样的？您那时是怎么去上班的？</a:t>
            </a:r>
          </a:p>
        </p:txBody>
      </p:sp>
      <p:sp>
        <p:nvSpPr>
          <p:cNvPr id="6" name="圆角矩形标注 5"/>
          <p:cNvSpPr/>
          <p:nvPr/>
        </p:nvSpPr>
        <p:spPr>
          <a:xfrm>
            <a:off x="1145219" y="4407097"/>
            <a:ext cx="2369487" cy="1480006"/>
          </a:xfrm>
          <a:prstGeom prst="wedgeRoundRectCallout">
            <a:avLst>
              <a:gd name="adj1" fmla="val 66627"/>
              <a:gd name="adj2" fmla="val -3107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269507" y="4439304"/>
            <a:ext cx="20271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现在却大不一样，私家车已经很普遍了。</a:t>
            </a:r>
          </a:p>
        </p:txBody>
      </p:sp>
      <p:sp>
        <p:nvSpPr>
          <p:cNvPr id="8" name="圆角矩形标注 7"/>
          <p:cNvSpPr/>
          <p:nvPr/>
        </p:nvSpPr>
        <p:spPr>
          <a:xfrm>
            <a:off x="6918960" y="1725695"/>
            <a:ext cx="3533628" cy="2303947"/>
          </a:xfrm>
          <a:prstGeom prst="wedgeRoundRectCallout">
            <a:avLst>
              <a:gd name="adj1" fmla="val -61660"/>
              <a:gd name="adj2" fmla="val 538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044691" y="1772396"/>
            <a:ext cx="337762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当时家里只有自行车，骑车十分钟才能到现在的人民公园，再去坐公交车上班，那个时候城市的车辆很少，公交车也不多。</a:t>
            </a:r>
          </a:p>
        </p:txBody>
      </p:sp>
      <p:sp>
        <p:nvSpPr>
          <p:cNvPr id="10" name="圆角矩形标注 9"/>
          <p:cNvSpPr/>
          <p:nvPr/>
        </p:nvSpPr>
        <p:spPr>
          <a:xfrm>
            <a:off x="6918960" y="4219754"/>
            <a:ext cx="3533628" cy="1891486"/>
          </a:xfrm>
          <a:prstGeom prst="wedgeRoundRectCallout">
            <a:avLst>
              <a:gd name="adj1" fmla="val -64050"/>
              <a:gd name="adj2" fmla="val -2201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972092" y="4217969"/>
            <a:ext cx="332600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是呀，现在公交车很多，还有地铁、磁悬浮列车，乘出租车也很方便，不仅雏形速度加快了，还很舒适、便捷。</a:t>
            </a:r>
          </a:p>
        </p:txBody>
      </p:sp>
    </p:spTree>
    <p:extLst>
      <p:ext uri="{BB962C8B-B14F-4D97-AF65-F5344CB8AC3E}">
        <p14:creationId xmlns:p14="http://schemas.microsoft.com/office/powerpoint/2010/main" val="247937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248574" y="214290"/>
            <a:ext cx="11700769" cy="6429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899679" y="1864618"/>
            <a:ext cx="4481494" cy="4463140"/>
          </a:xfrm>
          <a:prstGeom prst="ellipse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indent="457246">
              <a:lnSpc>
                <a:spcPct val="150000"/>
              </a:lnSpc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" name="Picture 3" descr="E:\UCDownloaded\！PPT图片及版面资源\06-PPT精选插图\03-人物\女孩NPG0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99677" y="2307490"/>
            <a:ext cx="4481495" cy="433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2786429" y="1604819"/>
            <a:ext cx="32941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观察与讨论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2786429" y="1540804"/>
            <a:ext cx="32941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786429" y="2438271"/>
            <a:ext cx="32941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2222094" y="2805884"/>
            <a:ext cx="4593996" cy="2332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28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交通的发展给人们的生活带来了怎样的变化？请你把你的发现和大家分享、讨论一下！</a:t>
            </a:r>
          </a:p>
        </p:txBody>
      </p:sp>
    </p:spTree>
    <p:extLst>
      <p:ext uri="{BB962C8B-B14F-4D97-AF65-F5344CB8AC3E}">
        <p14:creationId xmlns:p14="http://schemas.microsoft.com/office/powerpoint/2010/main" val="234462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789E5EAF-3E07-49CE-AAA4-3B9DAF21DCB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95500" y="1280161"/>
            <a:ext cx="3760470" cy="34442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8" name="Picture 2" descr="https://timgsa.baidu.com/timg?image&amp;quality=80&amp;size=b9999_10000&amp;sec=1555781476557&amp;di=628c29aa6fd270db7f8eb32f63ce79fd&amp;imgtype=0&amp;src=http%3A%2F%2Fimgsrc.baidu.com%2Fimgad%2Fpic%2Fitem%2F314e251f95cad1c81a403b38753e6709c93d5132.jpg">
            <a:extLst>
              <a:ext uri="{FF2B5EF4-FFF2-40B4-BE49-F238E27FC236}">
                <a16:creationId xmlns="" xmlns:a16="http://schemas.microsoft.com/office/drawing/2014/main" id="{F02FF58C-9027-4260-8D44-F46114A6C8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05457" y="1391756"/>
            <a:ext cx="3815378" cy="3215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2C017D34-5011-4798-B6A0-102F9E9DFF2F}"/>
              </a:ext>
            </a:extLst>
          </p:cNvPr>
          <p:cNvSpPr txBox="1"/>
          <p:nvPr/>
        </p:nvSpPr>
        <p:spPr>
          <a:xfrm>
            <a:off x="6468396" y="4999705"/>
            <a:ext cx="3583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城市立交桥的建设让交通秩序更加通畅。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2C017D34-5011-4798-B6A0-102F9E9DFF2F}"/>
              </a:ext>
            </a:extLst>
          </p:cNvPr>
          <p:cNvSpPr txBox="1"/>
          <p:nvPr/>
        </p:nvSpPr>
        <p:spPr>
          <a:xfrm>
            <a:off x="2136426" y="4969225"/>
            <a:ext cx="3583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高速公路贯通，使人们出行更加方便快捷。</a:t>
            </a:r>
          </a:p>
        </p:txBody>
      </p:sp>
    </p:spTree>
    <p:extLst>
      <p:ext uri="{BB962C8B-B14F-4D97-AF65-F5344CB8AC3E}">
        <p14:creationId xmlns:p14="http://schemas.microsoft.com/office/powerpoint/2010/main" val="270527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559293" y="476672"/>
            <a:ext cx="11203620" cy="6048672"/>
            <a:chOff x="0" y="476672"/>
            <a:chExt cx="12192000" cy="6048672"/>
          </a:xfrm>
        </p:grpSpPr>
        <p:grpSp>
          <p:nvGrpSpPr>
            <p:cNvPr id="11" name="组合 10"/>
            <p:cNvGrpSpPr/>
            <p:nvPr/>
          </p:nvGrpSpPr>
          <p:grpSpPr>
            <a:xfrm>
              <a:off x="0" y="476672"/>
              <a:ext cx="12192000" cy="6048672"/>
              <a:chOff x="0" y="476672"/>
              <a:chExt cx="12192000" cy="6048672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476672"/>
                <a:ext cx="12192000" cy="6048672"/>
              </a:xfrm>
              <a:prstGeom prst="rect">
                <a:avLst/>
              </a:prstGeom>
            </p:spPr>
          </p:pic>
          <p:sp>
            <p:nvSpPr>
              <p:cNvPr id="4" name="矩形 3"/>
              <p:cNvSpPr/>
              <p:nvPr/>
            </p:nvSpPr>
            <p:spPr>
              <a:xfrm>
                <a:off x="4727848" y="1412776"/>
                <a:ext cx="1152128" cy="936104"/>
              </a:xfrm>
              <a:prstGeom prst="rect">
                <a:avLst/>
              </a:prstGeom>
              <a:solidFill>
                <a:srgbClr val="9A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5" name="矩形 4"/>
              <p:cNvSpPr/>
              <p:nvPr/>
            </p:nvSpPr>
            <p:spPr>
              <a:xfrm rot="1330739">
                <a:off x="6438941" y="1364070"/>
                <a:ext cx="1219844" cy="1010002"/>
              </a:xfrm>
              <a:prstGeom prst="rect">
                <a:avLst/>
              </a:prstGeom>
              <a:solidFill>
                <a:srgbClr val="FFFF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 rot="1150867">
                <a:off x="8063270" y="1318225"/>
                <a:ext cx="1308610" cy="1059920"/>
              </a:xfrm>
              <a:prstGeom prst="rect">
                <a:avLst/>
              </a:prstGeom>
              <a:solidFill>
                <a:srgbClr val="FE6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 rot="21075586">
                <a:off x="9759089" y="1356745"/>
                <a:ext cx="1388000" cy="931170"/>
              </a:xfrm>
              <a:prstGeom prst="rect">
                <a:avLst/>
              </a:prstGeom>
              <a:solidFill>
                <a:srgbClr val="00FF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 rot="21359109">
                <a:off x="5523275" y="3212149"/>
                <a:ext cx="4439353" cy="2307946"/>
              </a:xfrm>
              <a:prstGeom prst="rect">
                <a:avLst/>
              </a:prstGeom>
              <a:solidFill>
                <a:srgbClr val="C2FE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 rot="413091">
                <a:off x="5858287" y="3254713"/>
                <a:ext cx="4439353" cy="2307946"/>
              </a:xfrm>
              <a:prstGeom prst="rect">
                <a:avLst/>
              </a:prstGeom>
              <a:solidFill>
                <a:srgbClr val="C2FE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 rot="362826">
                <a:off x="6867848" y="3731456"/>
                <a:ext cx="4439353" cy="1217301"/>
              </a:xfrm>
              <a:prstGeom prst="rect">
                <a:avLst/>
              </a:prstGeom>
              <a:solidFill>
                <a:srgbClr val="C2FE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4094328" y="6332561"/>
              <a:ext cx="4080681" cy="163773"/>
            </a:xfrm>
            <a:prstGeom prst="rect">
              <a:avLst/>
            </a:prstGeom>
            <a:solidFill>
              <a:srgbClr val="33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470787" y="3276602"/>
            <a:ext cx="467496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城市交通的发展不仅为人们的出行提供了更多的便利，使人们的出行变得更加方便快捷，同时也缓解了交通的压力，让城市交通更有秩序。</a:t>
            </a:r>
          </a:p>
        </p:txBody>
      </p:sp>
      <p:sp>
        <p:nvSpPr>
          <p:cNvPr id="12" name="矩形 11"/>
          <p:cNvSpPr/>
          <p:nvPr/>
        </p:nvSpPr>
        <p:spPr>
          <a:xfrm>
            <a:off x="4938811" y="1403790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</a:t>
            </a:r>
          </a:p>
        </p:txBody>
      </p:sp>
      <p:sp>
        <p:nvSpPr>
          <p:cNvPr id="14" name="矩形 13"/>
          <p:cNvSpPr/>
          <p:nvPr/>
        </p:nvSpPr>
        <p:spPr>
          <a:xfrm rot="1193387">
            <a:off x="6628452" y="1381408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</a:t>
            </a:r>
          </a:p>
        </p:txBody>
      </p:sp>
      <p:sp>
        <p:nvSpPr>
          <p:cNvPr id="15" name="矩形 14"/>
          <p:cNvSpPr/>
          <p:nvPr/>
        </p:nvSpPr>
        <p:spPr>
          <a:xfrm rot="1193387">
            <a:off x="8145570" y="1334414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</a:t>
            </a:r>
          </a:p>
        </p:txBody>
      </p:sp>
      <p:sp>
        <p:nvSpPr>
          <p:cNvPr id="16" name="矩形 15"/>
          <p:cNvSpPr/>
          <p:nvPr/>
        </p:nvSpPr>
        <p:spPr>
          <a:xfrm rot="21355317">
            <a:off x="9786566" y="1349587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示</a:t>
            </a:r>
          </a:p>
        </p:txBody>
      </p:sp>
    </p:spTree>
    <p:extLst>
      <p:ext uri="{BB962C8B-B14F-4D97-AF65-F5344CB8AC3E}">
        <p14:creationId xmlns:p14="http://schemas.microsoft.com/office/powerpoint/2010/main" val="296475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727969" y="678715"/>
            <a:ext cx="10679837" cy="5612039"/>
          </a:xfrm>
          <a:prstGeom prst="rect">
            <a:avLst/>
          </a:prstGeom>
          <a:solidFill>
            <a:sysClr val="window" lastClr="FFFFFF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Tahoma"/>
              <a:ea typeface="微软雅黑"/>
            </a:endParaRPr>
          </a:p>
        </p:txBody>
      </p:sp>
      <p:pic>
        <p:nvPicPr>
          <p:cNvPr id="18" name="Picture 2" descr="E:\仝德志文件，勿删！\03-参考文档\！PPT图片及版面资源\PPT精美插图\图标\羽毛笔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60609" y="4067285"/>
            <a:ext cx="863407" cy="134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6256372" y="1618466"/>
            <a:ext cx="3294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小思考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大见解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6256372" y="1554451"/>
            <a:ext cx="32941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6256372" y="2451918"/>
            <a:ext cx="32941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5970452" y="2942362"/>
            <a:ext cx="404928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zh-CN" sz="20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0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、有人说：“要想富，先修路。”你觉得这句话有道理吗？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zh-CN" sz="20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0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、假如一个地方的交通不顺畅，会带来怎样的危害？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969" y="1060291"/>
            <a:ext cx="5054630" cy="5237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70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C5CEC7B0-FC39-4FC0-AC03-46CF153A05F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06858" y="1536384"/>
            <a:ext cx="3977742" cy="3054537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51D9EC1E-EBE4-423C-9C68-02061A34B2D3}"/>
              </a:ext>
            </a:extLst>
          </p:cNvPr>
          <p:cNvSpPr txBox="1"/>
          <p:nvPr/>
        </p:nvSpPr>
        <p:spPr>
          <a:xfrm>
            <a:off x="1606858" y="4803550"/>
            <a:ext cx="40890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以前家乡的特产、农产品等只能是自己用，不管种得多好，都运不出去、卖不出去，当地的村民也十分贫穷。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0687996-BE1F-471B-92E9-1BC0511953AE}"/>
              </a:ext>
            </a:extLst>
          </p:cNvPr>
          <p:cNvSpPr txBox="1"/>
          <p:nvPr/>
        </p:nvSpPr>
        <p:spPr>
          <a:xfrm>
            <a:off x="6184861" y="4839931"/>
            <a:ext cx="39573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现在修了路，就可以成批运到外地去买了，大大提高了当地村民的收入水平。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902" y="1536382"/>
            <a:ext cx="4852387" cy="308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977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523783" y="476672"/>
            <a:ext cx="11141475" cy="6048672"/>
            <a:chOff x="0" y="476672"/>
            <a:chExt cx="12192000" cy="6048672"/>
          </a:xfrm>
        </p:grpSpPr>
        <p:grpSp>
          <p:nvGrpSpPr>
            <p:cNvPr id="11" name="组合 10"/>
            <p:cNvGrpSpPr/>
            <p:nvPr/>
          </p:nvGrpSpPr>
          <p:grpSpPr>
            <a:xfrm>
              <a:off x="0" y="476672"/>
              <a:ext cx="12192000" cy="6048672"/>
              <a:chOff x="0" y="476672"/>
              <a:chExt cx="12192000" cy="6048672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476672"/>
                <a:ext cx="12192000" cy="6048672"/>
              </a:xfrm>
              <a:prstGeom prst="rect">
                <a:avLst/>
              </a:prstGeom>
            </p:spPr>
          </p:pic>
          <p:sp>
            <p:nvSpPr>
              <p:cNvPr id="4" name="矩形 3"/>
              <p:cNvSpPr/>
              <p:nvPr/>
            </p:nvSpPr>
            <p:spPr>
              <a:xfrm>
                <a:off x="4727848" y="1412776"/>
                <a:ext cx="1152128" cy="936104"/>
              </a:xfrm>
              <a:prstGeom prst="rect">
                <a:avLst/>
              </a:prstGeom>
              <a:solidFill>
                <a:srgbClr val="9A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5" name="矩形 4"/>
              <p:cNvSpPr/>
              <p:nvPr/>
            </p:nvSpPr>
            <p:spPr>
              <a:xfrm rot="1330739">
                <a:off x="6438941" y="1364070"/>
                <a:ext cx="1219844" cy="1010002"/>
              </a:xfrm>
              <a:prstGeom prst="rect">
                <a:avLst/>
              </a:prstGeom>
              <a:solidFill>
                <a:srgbClr val="FFFF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 rot="1150867">
                <a:off x="8063270" y="1318225"/>
                <a:ext cx="1308610" cy="1059920"/>
              </a:xfrm>
              <a:prstGeom prst="rect">
                <a:avLst/>
              </a:prstGeom>
              <a:solidFill>
                <a:srgbClr val="FE6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 rot="21075586">
                <a:off x="9759089" y="1356745"/>
                <a:ext cx="1388000" cy="931170"/>
              </a:xfrm>
              <a:prstGeom prst="rect">
                <a:avLst/>
              </a:prstGeom>
              <a:solidFill>
                <a:srgbClr val="00FF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 rot="21359109">
                <a:off x="5523275" y="3212149"/>
                <a:ext cx="4439353" cy="2307946"/>
              </a:xfrm>
              <a:prstGeom prst="rect">
                <a:avLst/>
              </a:prstGeom>
              <a:solidFill>
                <a:srgbClr val="C2FE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 rot="413091">
                <a:off x="5858287" y="3254713"/>
                <a:ext cx="4439353" cy="2307946"/>
              </a:xfrm>
              <a:prstGeom prst="rect">
                <a:avLst/>
              </a:prstGeom>
              <a:solidFill>
                <a:srgbClr val="C2FE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 rot="362826">
                <a:off x="6867848" y="3731456"/>
                <a:ext cx="4439353" cy="1217301"/>
              </a:xfrm>
              <a:prstGeom prst="rect">
                <a:avLst/>
              </a:prstGeom>
              <a:solidFill>
                <a:srgbClr val="C2FE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4094328" y="6332561"/>
              <a:ext cx="4080681" cy="163773"/>
            </a:xfrm>
            <a:prstGeom prst="rect">
              <a:avLst/>
            </a:prstGeom>
            <a:solidFill>
              <a:srgbClr val="33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470788" y="3276602"/>
            <a:ext cx="47562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家乡交通的发展还能够促进家乡物资运输，拉动当地的经济增长，提高当地人民的生活水平。</a:t>
            </a:r>
          </a:p>
        </p:txBody>
      </p:sp>
      <p:sp>
        <p:nvSpPr>
          <p:cNvPr id="12" name="矩形 11"/>
          <p:cNvSpPr/>
          <p:nvPr/>
        </p:nvSpPr>
        <p:spPr>
          <a:xfrm>
            <a:off x="4928439" y="1426217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</a:t>
            </a:r>
          </a:p>
        </p:txBody>
      </p:sp>
      <p:sp>
        <p:nvSpPr>
          <p:cNvPr id="14" name="矩形 13"/>
          <p:cNvSpPr/>
          <p:nvPr/>
        </p:nvSpPr>
        <p:spPr>
          <a:xfrm rot="1193387">
            <a:off x="6540244" y="1364999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</a:t>
            </a:r>
          </a:p>
        </p:txBody>
      </p:sp>
      <p:sp>
        <p:nvSpPr>
          <p:cNvPr id="15" name="矩形 14"/>
          <p:cNvSpPr/>
          <p:nvPr/>
        </p:nvSpPr>
        <p:spPr>
          <a:xfrm rot="1193387">
            <a:off x="8036611" y="1342803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</a:t>
            </a:r>
          </a:p>
        </p:txBody>
      </p:sp>
      <p:sp>
        <p:nvSpPr>
          <p:cNvPr id="16" name="矩形 15"/>
          <p:cNvSpPr/>
          <p:nvPr/>
        </p:nvSpPr>
        <p:spPr>
          <a:xfrm rot="21355317">
            <a:off x="9619249" y="1425528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示</a:t>
            </a:r>
          </a:p>
        </p:txBody>
      </p:sp>
    </p:spTree>
    <p:extLst>
      <p:ext uri="{BB962C8B-B14F-4D97-AF65-F5344CB8AC3E}">
        <p14:creationId xmlns:p14="http://schemas.microsoft.com/office/powerpoint/2010/main" val="353304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781235" y="678715"/>
            <a:ext cx="10662082" cy="5612039"/>
          </a:xfrm>
          <a:prstGeom prst="rect">
            <a:avLst/>
          </a:prstGeom>
          <a:solidFill>
            <a:sysClr val="window" lastClr="FFFFFF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Tahoma"/>
              <a:ea typeface="微软雅黑"/>
            </a:endParaRPr>
          </a:p>
        </p:txBody>
      </p:sp>
      <p:pic>
        <p:nvPicPr>
          <p:cNvPr id="18" name="Picture 2" descr="E:\仝德志文件，勿删！\03-参考文档\！PPT图片及版面资源\PPT精美插图\图标\羽毛笔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21077" y="4091866"/>
            <a:ext cx="863407" cy="134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图片 12" descr="timg (13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51248" y="977360"/>
            <a:ext cx="2498104" cy="3112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图片 14" descr="timg (14)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56264" y="2410375"/>
            <a:ext cx="2415893" cy="34807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文本框 6"/>
          <p:cNvSpPr txBox="1"/>
          <p:nvPr/>
        </p:nvSpPr>
        <p:spPr>
          <a:xfrm>
            <a:off x="6256372" y="1618466"/>
            <a:ext cx="32941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 讨 论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6256372" y="1554451"/>
            <a:ext cx="32941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6256372" y="2451918"/>
            <a:ext cx="32941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5776142" y="2896640"/>
            <a:ext cx="4491809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zh-CN" sz="28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、你也有家人是从事跟交通运输相关的工作吗？他们的工作怎么样？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zh-CN" sz="28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、假如你是壮壮，你会给妈妈批假条吗？为什么？</a:t>
            </a:r>
          </a:p>
        </p:txBody>
      </p:sp>
    </p:spTree>
    <p:extLst>
      <p:ext uri="{BB962C8B-B14F-4D97-AF65-F5344CB8AC3E}">
        <p14:creationId xmlns:p14="http://schemas.microsoft.com/office/powerpoint/2010/main" val="156703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0905F17E-5359-4FFE-9458-5724E99B2A0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8728" y="2225040"/>
            <a:ext cx="3723512" cy="32308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947"/>
          <a:stretch/>
        </p:blipFill>
        <p:spPr>
          <a:xfrm>
            <a:off x="2778710" y="188597"/>
            <a:ext cx="5814873" cy="157924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13757" y="604538"/>
            <a:ext cx="5456013" cy="144208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0905F17E-5359-4FFE-9458-5724E99B2A0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408671">
            <a:off x="2118360" y="2225039"/>
            <a:ext cx="4206240" cy="32766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1F4C2ED-47E7-4E56-8FD7-AD0E913D15C4}"/>
              </a:ext>
            </a:extLst>
          </p:cNvPr>
          <p:cNvSpPr/>
          <p:nvPr/>
        </p:nvSpPr>
        <p:spPr>
          <a:xfrm>
            <a:off x="2706654" y="5666022"/>
            <a:ext cx="4185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二十世纪八十年代的城市交通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1F4C2ED-47E7-4E56-8FD7-AD0E913D15C4}"/>
              </a:ext>
            </a:extLst>
          </p:cNvPr>
          <p:cNvSpPr/>
          <p:nvPr/>
        </p:nvSpPr>
        <p:spPr>
          <a:xfrm>
            <a:off x="7598692" y="5634337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如今的城市交通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81740" y="896645"/>
            <a:ext cx="22282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68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669002" y="573046"/>
            <a:ext cx="8842159" cy="5883279"/>
            <a:chOff x="767408" y="476672"/>
            <a:chExt cx="10369152" cy="5883279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7408" y="476672"/>
              <a:ext cx="10369152" cy="5883279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67608" y="4221088"/>
              <a:ext cx="7416824" cy="79208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711624" y="4077072"/>
              <a:ext cx="7416824" cy="792088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/>
        </p:nvSpPr>
        <p:spPr>
          <a:xfrm>
            <a:off x="3805342" y="3779727"/>
            <a:ext cx="53996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当我们感受到各种交通方式带来的便利时，我们不能忘记交通岗位上的工作人员，他们用辛勤的劳动，为我们出行作出了贡献。</a:t>
            </a:r>
          </a:p>
        </p:txBody>
      </p:sp>
    </p:spTree>
    <p:extLst>
      <p:ext uri="{BB962C8B-B14F-4D97-AF65-F5344CB8AC3E}">
        <p14:creationId xmlns:p14="http://schemas.microsoft.com/office/powerpoint/2010/main" val="50457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timgsa.baidu.com/timg?image&amp;quality=80&amp;size=b9999_10000&amp;sec=1543075515342&amp;di=9751d023c6ee1736e7e991c5e4d972dd&amp;imgtype=0&amp;src=http%3A%2F%2Fpsefan.com%2Fwp-content%2Fuploads%2F2016%2F12%2F20161203459-600x3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7165" y="774959"/>
            <a:ext cx="8877669" cy="5693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5074438" y="3273852"/>
            <a:ext cx="518457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eaLnBrk="1" hangingPunct="1">
              <a:buNone/>
              <a:defRPr/>
            </a:pPr>
            <a:r>
              <a:rPr lang="zh-CN" altLang="en-US" sz="6000" b="1" dirty="0">
                <a:solidFill>
                  <a:schemeClr val="bg1"/>
                </a:solidFill>
                <a:cs typeface="Arial" panose="020B0604020202020204" pitchFamily="34" charset="0"/>
              </a:rPr>
              <a:t>角色扮演</a:t>
            </a: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188636" y="4326711"/>
            <a:ext cx="6073474" cy="1551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zh-CN" alt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分小组扮演车站不同岗位的工作人员和乘客，模拟人们在火车站活动的情景，说说这些平凡的工作人员起到的作用。</a:t>
            </a:r>
          </a:p>
        </p:txBody>
      </p:sp>
    </p:spTree>
    <p:extLst>
      <p:ext uri="{BB962C8B-B14F-4D97-AF65-F5344CB8AC3E}">
        <p14:creationId xmlns:p14="http://schemas.microsoft.com/office/powerpoint/2010/main" val="2993912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68EEF55-1E33-4BAC-8925-7AD59CE0BD6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544"/>
          <a:stretch/>
        </p:blipFill>
        <p:spPr>
          <a:xfrm>
            <a:off x="1757780" y="1826203"/>
            <a:ext cx="8762260" cy="4692587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B1798AB1-AA25-41B5-BB46-48568799CCDD}"/>
              </a:ext>
            </a:extLst>
          </p:cNvPr>
          <p:cNvSpPr txBox="1"/>
          <p:nvPr/>
        </p:nvSpPr>
        <p:spPr>
          <a:xfrm>
            <a:off x="2037982" y="1205256"/>
            <a:ext cx="8287119" cy="83099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你认为还有哪些人是我们不能忘记的？如果没有他们，交通会陷入怎样的状况？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6BCEEFCB-7F15-40B2-B15F-E8E61092E480}"/>
              </a:ext>
            </a:extLst>
          </p:cNvPr>
          <p:cNvSpPr txBox="1"/>
          <p:nvPr/>
        </p:nvSpPr>
        <p:spPr>
          <a:xfrm>
            <a:off x="5452235" y="572729"/>
            <a:ext cx="2246935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小小表彰会</a:t>
            </a:r>
          </a:p>
        </p:txBody>
      </p:sp>
      <p:sp>
        <p:nvSpPr>
          <p:cNvPr id="5" name="圆角矩形标注 4"/>
          <p:cNvSpPr/>
          <p:nvPr/>
        </p:nvSpPr>
        <p:spPr>
          <a:xfrm>
            <a:off x="3375660" y="1981200"/>
            <a:ext cx="3223260" cy="1554480"/>
          </a:xfrm>
          <a:prstGeom prst="wedgeRoundRectCallout">
            <a:avLst>
              <a:gd name="adj1" fmla="val -62677"/>
              <a:gd name="adj2" fmla="val 857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97372" y="2116575"/>
            <a:ext cx="2975819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你认为有哪些人是我们不能忘记的？如果没有他们，交通会陷入怎样的状况？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656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14016" y="1849956"/>
            <a:ext cx="8533945" cy="4748964"/>
          </a:xfrm>
          <a:prstGeom prst="rect">
            <a:avLst/>
          </a:prstGeom>
          <a:solidFill>
            <a:srgbClr val="DEEB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27135" y="487358"/>
            <a:ext cx="2400037" cy="1206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845937" y="863638"/>
            <a:ext cx="22429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zh-CN" altLang="en-US" sz="4000" b="1" dirty="0">
                <a:solidFill>
                  <a:srgbClr val="1D41D5"/>
                </a:solidFill>
                <a:latin typeface="黑体" panose="02010609060101010101" charset="-122"/>
                <a:ea typeface="黑体" panose="02010609060101010101" charset="-122"/>
              </a:rPr>
              <a:t>阅读感悟</a:t>
            </a:r>
          </a:p>
        </p:txBody>
      </p:sp>
      <p:sp>
        <p:nvSpPr>
          <p:cNvPr id="20483" name="文本框 20482"/>
          <p:cNvSpPr txBox="1"/>
          <p:nvPr/>
        </p:nvSpPr>
        <p:spPr>
          <a:xfrm>
            <a:off x="1914818" y="1955377"/>
            <a:ext cx="8307413" cy="4401205"/>
          </a:xfrm>
          <a:prstGeom prst="rect">
            <a:avLst/>
          </a:prstGeom>
          <a:noFill/>
          <a:ln w="28575">
            <a:solidFill>
              <a:srgbClr val="1D41D5"/>
            </a:solidFill>
            <a:prstDash val="lgDash"/>
          </a:ln>
        </p:spPr>
        <p:txBody>
          <a:bodyPr wrap="square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905" lvl="2" indent="454025" eaLnBrk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“请问您要哪天的票？”“到哪儿？”“您要几张？”“请把身份证给我。”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……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每天早上八点，杨敏在将要重复千遍的话语中开始了一天的工作，一直到晚上十点下班回家。</a:t>
            </a:r>
          </a:p>
          <a:p>
            <a:pPr marL="1905" lvl="2" indent="454025" eaLnBrk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每售出一张火车票，那几句话至少要问一遍。”杨敏说：“每天面对口音各异、方言复杂的旅客，有时简单的一句话双方要交流半天。工作也需要我们这些售票员多说话、多交谈，以免出错。所以经常还没等到下班，我们这些售票员就已经是一幅‘公鸭嗓子’了。虽然嗓子干燥、沙哑，但我们不敢多喝水。因为多喝水就得多浪费时间上厕所，窗口外的购票者就得多等了。”下班后的杨敏喝了一口水，哑着嗓子接着介绍，“所以，我们只能多准备润喉片。”</a:t>
            </a:r>
          </a:p>
          <a:p>
            <a:pPr marL="1905" lvl="2" indent="454025" eaLnBrk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杨敏所在的湘潭站客流量较大，售票人员紧张，每个售票员每日售票超过一千张。也就是说，一名售票员每天向购票旅客的提问要重复上千遍。“这是正常情况下的估算，其实真是数据肯定远远不止上千遍。”杨敏用嘶哑的声音说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164012" y="829294"/>
            <a:ext cx="51347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zh-CN" altLang="en-US" sz="4800" b="1" dirty="0">
                <a:solidFill>
                  <a:srgbClr val="1D41D5"/>
                </a:solidFill>
                <a:latin typeface="黑体" panose="02010609060101010101" charset="-122"/>
                <a:ea typeface="黑体" panose="02010609060101010101" charset="-122"/>
              </a:rPr>
              <a:t>春运售票员的一天</a:t>
            </a:r>
          </a:p>
        </p:txBody>
      </p:sp>
    </p:spTree>
    <p:extLst>
      <p:ext uri="{BB962C8B-B14F-4D97-AF65-F5344CB8AC3E}">
        <p14:creationId xmlns:p14="http://schemas.microsoft.com/office/powerpoint/2010/main" val="877451852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483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400068" y="2649012"/>
            <a:ext cx="518457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eaLnBrk="1" hangingPunct="1">
              <a:buNone/>
              <a:defRPr/>
            </a:pPr>
            <a:r>
              <a:rPr lang="zh-CN" altLang="en-US" sz="4800" b="1" dirty="0">
                <a:solidFill>
                  <a:srgbClr val="569547"/>
                </a:solidFill>
                <a:cs typeface="Arial" panose="020B0604020202020204" pitchFamily="34" charset="0"/>
              </a:rPr>
              <a:t>感悟交流</a:t>
            </a: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423076" y="3488512"/>
            <a:ext cx="6073474" cy="310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altLang="zh-CN" sz="2800" dirty="0">
                <a:solidFill>
                  <a:schemeClr val="tx2"/>
                </a:solidFill>
                <a:cs typeface="Arial" panose="020B0604020202020204" pitchFamily="34" charset="0"/>
              </a:rPr>
              <a:t>1</a:t>
            </a:r>
            <a:r>
              <a:rPr lang="zh-CN" altLang="en-US" sz="2800" dirty="0">
                <a:solidFill>
                  <a:schemeClr val="tx2"/>
                </a:solidFill>
                <a:cs typeface="Arial" panose="020B0604020202020204" pitchFamily="34" charset="0"/>
              </a:rPr>
              <a:t>、阅读完这个故事以后，你有什么感悟？一天中，几句话要重复上千遍，你能体会他们平凡劳动的辛苦吗？他们为交通事业作出了哪些贡献？</a:t>
            </a:r>
          </a:p>
          <a:p>
            <a:pPr eaLnBrk="1" hangingPunct="1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altLang="zh-CN" sz="2800" dirty="0">
                <a:solidFill>
                  <a:schemeClr val="tx2"/>
                </a:solidFill>
                <a:cs typeface="Arial" panose="020B0604020202020204" pitchFamily="34" charset="0"/>
              </a:rPr>
              <a:t>2</a:t>
            </a:r>
            <a:r>
              <a:rPr lang="zh-CN" altLang="en-US" sz="2800" dirty="0">
                <a:solidFill>
                  <a:schemeClr val="tx2"/>
                </a:solidFill>
                <a:cs typeface="Arial" panose="020B0604020202020204" pitchFamily="34" charset="0"/>
              </a:rPr>
              <a:t>、我们应该怎样对待这些在交通岗位上的工作人员？</a:t>
            </a:r>
          </a:p>
        </p:txBody>
      </p:sp>
    </p:spTree>
    <p:extLst>
      <p:ext uri="{BB962C8B-B14F-4D97-AF65-F5344CB8AC3E}">
        <p14:creationId xmlns:p14="http://schemas.microsoft.com/office/powerpoint/2010/main" val="486147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>
        <p14:vortex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611117" y="1858910"/>
            <a:ext cx="6056632" cy="314018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66943"/>
            <a:endParaRPr lang="zh-CN" altLang="en-US" sz="1896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03177" y="1858910"/>
            <a:ext cx="3505535" cy="3140185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66943"/>
            <a:endParaRPr lang="zh-CN" altLang="en-US" sz="1896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98188" y="2126184"/>
            <a:ext cx="4379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66943"/>
            <a:r>
              <a:rPr lang="zh-CN" altLang="en-US" sz="54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怎能忘记他们</a:t>
            </a:r>
          </a:p>
        </p:txBody>
      </p:sp>
      <p:sp>
        <p:nvSpPr>
          <p:cNvPr id="21" name="矩形 20"/>
          <p:cNvSpPr/>
          <p:nvPr/>
        </p:nvSpPr>
        <p:spPr>
          <a:xfrm>
            <a:off x="4653080" y="3263499"/>
            <a:ext cx="6014921" cy="17727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866943">
              <a:lnSpc>
                <a:spcPct val="120000"/>
              </a:lnSpc>
            </a:pPr>
            <a:r>
              <a:rPr lang="zh-CN" altLang="en-US" sz="24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当我们感受到各种交通方式带来的便利时，我们不能忘记交通岗位上的工作人员，他们用辛勤的劳动，为我们出行作出了贡献，我们应该感激他们。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1524253" y="1653967"/>
            <a:ext cx="29844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611117" y="5157845"/>
            <a:ext cx="605663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985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70AC06C1-ED06-4796-9A9F-2172D7CAE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166" y="2251463"/>
            <a:ext cx="3495875" cy="2788035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8ECE0B9C-C07F-4734-87E5-84501CB0C69C}"/>
              </a:ext>
            </a:extLst>
          </p:cNvPr>
          <p:cNvSpPr txBox="1"/>
          <p:nvPr/>
        </p:nvSpPr>
        <p:spPr>
          <a:xfrm>
            <a:off x="3078480" y="1098135"/>
            <a:ext cx="6537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小贴士：怎样对待交通岗位上的工作人员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0B27D733-1828-458B-9F10-C837155BF473}"/>
              </a:ext>
            </a:extLst>
          </p:cNvPr>
          <p:cNvSpPr txBox="1"/>
          <p:nvPr/>
        </p:nvSpPr>
        <p:spPr>
          <a:xfrm>
            <a:off x="1171853" y="5304505"/>
            <a:ext cx="3515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向他们咨询要有礼貌</a:t>
            </a:r>
          </a:p>
        </p:txBody>
      </p:sp>
      <p:pic>
        <p:nvPicPr>
          <p:cNvPr id="5122" name="Picture 2" descr="https://timgsa.baidu.com/timg?image&amp;quality=80&amp;size=b9999_10000&amp;sec=1555782877379&amp;di=f3432f3ac8fc83440060882835884e02&amp;imgtype=0&amp;src=http%3A%2F%2Fwww.tielu.cn%2Fd%2Ffile%2F2016-01-24%2F6fc9f244115ca3666bfe5a8255f905fc.jpg">
            <a:extLst>
              <a:ext uri="{FF2B5EF4-FFF2-40B4-BE49-F238E27FC236}">
                <a16:creationId xmlns="" xmlns:a16="http://schemas.microsoft.com/office/drawing/2014/main" id="{DAEE06F4-9386-4103-ACDE-0F89D7C809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9040" y="2251463"/>
            <a:ext cx="3144216" cy="278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BAD6024D-DD9A-47D7-B1E1-14D8577E6FFE}"/>
              </a:ext>
            </a:extLst>
          </p:cNvPr>
          <p:cNvSpPr txBox="1"/>
          <p:nvPr/>
        </p:nvSpPr>
        <p:spPr>
          <a:xfrm>
            <a:off x="4630378" y="5289265"/>
            <a:ext cx="33630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得到他们的帮助后要说“谢谢”</a:t>
            </a:r>
          </a:p>
        </p:txBody>
      </p:sp>
      <p:pic>
        <p:nvPicPr>
          <p:cNvPr id="5124" name="Picture 4" descr="https://timgsa.baidu.com/timg?image&amp;quality=80&amp;size=b9999_10000&amp;sec=1555782924550&amp;di=5bd9075e88f2e6a5274c909752b836f2&amp;imgtype=0&amp;src=http%3A%2F%2Fimages.wenming.cn%2Fweb_wenming%2Fsyjj%2Fdfcz%2Fgx%2F201512%2FW020151223286326147135.jpg">
            <a:extLst>
              <a:ext uri="{FF2B5EF4-FFF2-40B4-BE49-F238E27FC236}">
                <a16:creationId xmlns="" xmlns:a16="http://schemas.microsoft.com/office/drawing/2014/main" id="{3F7143CE-CE48-4E8F-83A2-9933287721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3256" y="2251463"/>
            <a:ext cx="3495874" cy="278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9F3CAEB-C4FD-4C7F-BF1D-91F28C0B427A}"/>
              </a:ext>
            </a:extLst>
          </p:cNvPr>
          <p:cNvSpPr txBox="1"/>
          <p:nvPr/>
        </p:nvSpPr>
        <p:spPr>
          <a:xfrm>
            <a:off x="8067860" y="5300572"/>
            <a:ext cx="3038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自觉排队，遵守规则</a:t>
            </a:r>
          </a:p>
        </p:txBody>
      </p:sp>
    </p:spTree>
    <p:extLst>
      <p:ext uri="{BB962C8B-B14F-4D97-AF65-F5344CB8AC3E}">
        <p14:creationId xmlns:p14="http://schemas.microsoft.com/office/powerpoint/2010/main" val="604577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99566" y="2156966"/>
            <a:ext cx="3046679" cy="3225230"/>
            <a:chOff x="792088" y="2780928"/>
            <a:chExt cx="4062239" cy="322523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92088" y="2780928"/>
              <a:ext cx="4062239" cy="3225230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1368152" y="4365104"/>
              <a:ext cx="243485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板书设计</a:t>
              </a: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554133" y="3229749"/>
            <a:ext cx="3933336" cy="156966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、家乡交通在发展</a:t>
            </a: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、怎能忘记他们</a:t>
            </a: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929" b="89970" l="4558" r="89917">
                        <a14:foregroundMark x1="36602" y1="33941" x2="43923" y2="43161"/>
                        <a14:foregroundMark x1="47514" y1="34954" x2="53867" y2="44174"/>
                        <a14:foregroundMark x1="42818" y1="34347" x2="33840" y2="41135"/>
                        <a14:foregroundMark x1="38260" y1="48734" x2="48066" y2="54813"/>
                        <a14:foregroundMark x1="37707" y1="46910" x2="43646" y2="48328"/>
                        <a14:foregroundMark x1="35221" y1="78825" x2="34945" y2="822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0195" y="3632978"/>
            <a:ext cx="1054549" cy="1916832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084359" y="2156967"/>
            <a:ext cx="4930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四通八达的交通  第二课时</a:t>
            </a:r>
          </a:p>
        </p:txBody>
      </p:sp>
    </p:spTree>
    <p:extLst>
      <p:ext uri="{BB962C8B-B14F-4D97-AF65-F5344CB8AC3E}">
        <p14:creationId xmlns:p14="http://schemas.microsoft.com/office/powerpoint/2010/main" val="45138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994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46229" y="479143"/>
            <a:ext cx="11514338" cy="6105378"/>
            <a:chOff x="0" y="479143"/>
            <a:chExt cx="12192000" cy="610537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479143"/>
              <a:ext cx="12192000" cy="610537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544704" y="4612943"/>
              <a:ext cx="3548418" cy="1378424"/>
            </a:xfrm>
            <a:prstGeom prst="rect">
              <a:avLst/>
            </a:prstGeom>
            <a:solidFill>
              <a:srgbClr val="EFF1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12609BBE-4E29-4D67-9D35-56E9181FE1FC}"/>
              </a:ext>
            </a:extLst>
          </p:cNvPr>
          <p:cNvSpPr txBox="1"/>
          <p:nvPr/>
        </p:nvSpPr>
        <p:spPr>
          <a:xfrm>
            <a:off x="1979719" y="4699607"/>
            <a:ext cx="82029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无论你生活在农村还是城市，都会发现如今的交通与过去相比发生了很大变化。交通的发展给人们在衣、食、住、行方面带来了更多选择的机会。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2F2388A8-1D7B-4D5E-98EE-A98A84F8C27F}"/>
              </a:ext>
            </a:extLst>
          </p:cNvPr>
          <p:cNvSpPr txBox="1"/>
          <p:nvPr/>
        </p:nvSpPr>
        <p:spPr>
          <a:xfrm>
            <a:off x="4691491" y="3887586"/>
            <a:ext cx="3417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家乡交通在发展</a:t>
            </a:r>
          </a:p>
        </p:txBody>
      </p:sp>
    </p:spTree>
    <p:extLst>
      <p:ext uri="{BB962C8B-B14F-4D97-AF65-F5344CB8AC3E}">
        <p14:creationId xmlns:p14="http://schemas.microsoft.com/office/powerpoint/2010/main" val="85824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630315" y="678715"/>
            <a:ext cx="11017188" cy="5612039"/>
          </a:xfrm>
          <a:prstGeom prst="rect">
            <a:avLst/>
          </a:prstGeom>
          <a:solidFill>
            <a:sysClr val="window" lastClr="FFFFFF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Tahoma"/>
              <a:ea typeface="微软雅黑"/>
            </a:endParaRPr>
          </a:p>
        </p:txBody>
      </p:sp>
      <p:pic>
        <p:nvPicPr>
          <p:cNvPr id="18" name="Picture 2" descr="E:\仝德志文件，勿删！\03-参考文档\！PPT图片及版面资源\PPT精美插图\图标\羽毛笔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4595" y="4859765"/>
            <a:ext cx="863407" cy="134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4964430" y="1648945"/>
            <a:ext cx="5603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社会调查：家乡交通变化小调查</a:t>
            </a: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5364832" y="1539242"/>
            <a:ext cx="4788819" cy="1521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5399122" y="2362200"/>
            <a:ext cx="4731669" cy="4399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5227502" y="2652801"/>
            <a:ext cx="4960439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zh-CN" sz="24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、你知道家乡过去的交通是怎样的吗？让我们一起去调查了解一下家乡交通的发展吧！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zh-CN" sz="24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、想一想，这些发展给人们的生活带来了怎样的变化。请你把你的发现和大家分享一下。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501" y="1920241"/>
            <a:ext cx="4338276" cy="449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23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B0E48033-CC81-4CEC-9271-FE3BFE108909}"/>
              </a:ext>
            </a:extLst>
          </p:cNvPr>
          <p:cNvSpPr txBox="1"/>
          <p:nvPr/>
        </p:nvSpPr>
        <p:spPr>
          <a:xfrm>
            <a:off x="4366750" y="763967"/>
            <a:ext cx="3878090" cy="95410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小提示：家乡交通变化调查方式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80AA22C8-B86D-4FBE-B603-D85324381C98}"/>
              </a:ext>
            </a:extLst>
          </p:cNvPr>
          <p:cNvSpPr txBox="1"/>
          <p:nvPr/>
        </p:nvSpPr>
        <p:spPr>
          <a:xfrm>
            <a:off x="2690967" y="5422001"/>
            <a:ext cx="2046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网上搜索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B0BEE454-806C-48FD-BC2F-0265AB1E4416}"/>
              </a:ext>
            </a:extLst>
          </p:cNvPr>
          <p:cNvSpPr txBox="1"/>
          <p:nvPr/>
        </p:nvSpPr>
        <p:spPr>
          <a:xfrm>
            <a:off x="5503853" y="5391521"/>
            <a:ext cx="26241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档案馆查阅资料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A13179B0-D9A7-4575-9B23-535DFC810E21}"/>
              </a:ext>
            </a:extLst>
          </p:cNvPr>
          <p:cNvSpPr txBox="1"/>
          <p:nvPr/>
        </p:nvSpPr>
        <p:spPr>
          <a:xfrm>
            <a:off x="8577417" y="5361041"/>
            <a:ext cx="2090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咨询家乡老人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11550" y="1996440"/>
            <a:ext cx="3418836" cy="304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3719" y="1859079"/>
            <a:ext cx="3271121" cy="3162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8174" y="1996440"/>
            <a:ext cx="3037388" cy="3255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584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619711"/>
              </p:ext>
            </p:extLst>
          </p:nvPr>
        </p:nvGraphicFramePr>
        <p:xfrm>
          <a:off x="1985010" y="2517986"/>
          <a:ext cx="6694170" cy="29260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347085">
                  <a:extLst>
                    <a:ext uri="{9D8B030D-6E8A-4147-A177-3AD203B41FA5}">
                      <a16:colId xmlns="" xmlns:a16="http://schemas.microsoft.com/office/drawing/2014/main" val="2690107795"/>
                    </a:ext>
                  </a:extLst>
                </a:gridCol>
                <a:gridCol w="3347085">
                  <a:extLst>
                    <a:ext uri="{9D8B030D-6E8A-4147-A177-3AD203B41FA5}">
                      <a16:colId xmlns="" xmlns:a16="http://schemas.microsoft.com/office/drawing/2014/main" val="1961726423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家乡的交通变化</a:t>
                      </a:r>
                      <a:endParaRPr lang="zh-CN" altLang="en-US" sz="4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847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28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过去的交通：</a:t>
                      </a:r>
                      <a:endParaRPr lang="en-US" altLang="zh-CN" sz="28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endParaRPr lang="en-US" altLang="zh-CN" sz="28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endParaRPr lang="zh-CN" altLang="en-US" sz="2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zh-CN" altLang="en-US" sz="28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现在的交通：</a:t>
                      </a:r>
                      <a:endParaRPr lang="en-US" altLang="zh-CN" sz="28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endParaRPr lang="en-US" altLang="zh-CN" sz="28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endParaRPr lang="en-US" altLang="zh-CN" sz="28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endParaRPr lang="en-US" altLang="zh-CN" sz="28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endParaRPr lang="zh-CN" altLang="en-US" sz="28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="" xmlns:a16="http://schemas.microsoft.com/office/drawing/2014/main" val="3950672251"/>
                  </a:ext>
                </a:extLst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7075" y="615315"/>
            <a:ext cx="5200650" cy="1847850"/>
          </a:xfrm>
          <a:prstGeom prst="rect">
            <a:avLst/>
          </a:prstGeom>
        </p:spPr>
      </p:pic>
      <p:pic>
        <p:nvPicPr>
          <p:cNvPr id="6" name="Picture 2" descr="https://timgsa.baidu.com/timg?image&amp;quality=80&amp;size=b9999_10000&amp;sec=1519580141619&amp;di=0fb7eda466df758c3c798eff3a8b5922&amp;imgtype=0&amp;src=http%3A%2F%2Fpic.qiantucdn.com%2F58pic%2F26%2F35%2F25%2F83Z58PICdQN_102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563" b="98047" l="0" r="100000">
                        <a14:foregroundMark x1="9864" y1="85547" x2="9864" y2="85547"/>
                        <a14:foregroundMark x1="26871" y1="83398" x2="26871" y2="83398"/>
                        <a14:foregroundMark x1="23129" y1="96875" x2="23129" y2="96875"/>
                        <a14:foregroundMark x1="41837" y1="94141" x2="41837" y2="941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50953" y="1471798"/>
            <a:ext cx="1707155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49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23592" y="3190881"/>
            <a:ext cx="50765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请你用说一说、画一画、拍一拍的方式，展示一下你家乡交通的变化，让大家也来感受一下吧！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1B0CB2E0-CF1D-4EB1-946A-B0CCAF98257B}"/>
              </a:ext>
            </a:extLst>
          </p:cNvPr>
          <p:cNvSpPr txBox="1"/>
          <p:nvPr/>
        </p:nvSpPr>
        <p:spPr>
          <a:xfrm>
            <a:off x="2326214" y="2222370"/>
            <a:ext cx="5712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小镜头：记录家乡交通的变迁</a:t>
            </a:r>
          </a:p>
        </p:txBody>
      </p:sp>
    </p:spTree>
    <p:extLst>
      <p:ext uri="{BB962C8B-B14F-4D97-AF65-F5344CB8AC3E}">
        <p14:creationId xmlns:p14="http://schemas.microsoft.com/office/powerpoint/2010/main" val="388705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35B9ACCF-E4A5-4DC2-A104-7BA6809B50A9}"/>
              </a:ext>
            </a:extLst>
          </p:cNvPr>
          <p:cNvSpPr txBox="1"/>
          <p:nvPr/>
        </p:nvSpPr>
        <p:spPr>
          <a:xfrm>
            <a:off x="4454552" y="874088"/>
            <a:ext cx="35616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过去的路与现在的路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6BF9F43B-4391-487D-89F4-DF92A1EA1EE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1191" y="1996441"/>
            <a:ext cx="3799639" cy="38045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B7780403-218B-4C3F-9C3A-F6236F2F3C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7570" y="1981200"/>
            <a:ext cx="4284452" cy="38045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4452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E4732098-F8B0-4CAC-9DEE-FAE7F414DCD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1485" y="2286001"/>
            <a:ext cx="4252383" cy="35101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C9DBAA98-3150-4F1B-B2AF-261826AE7B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716" y="2270762"/>
            <a:ext cx="4369555" cy="35101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5B9ACCF-E4A5-4DC2-A104-7BA6809B50A9}"/>
              </a:ext>
            </a:extLst>
          </p:cNvPr>
          <p:cNvSpPr txBox="1"/>
          <p:nvPr/>
        </p:nvSpPr>
        <p:spPr>
          <a:xfrm>
            <a:off x="4443122" y="1117928"/>
            <a:ext cx="35616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过去的路与现在的路</a:t>
            </a:r>
          </a:p>
        </p:txBody>
      </p:sp>
    </p:spTree>
    <p:extLst>
      <p:ext uri="{BB962C8B-B14F-4D97-AF65-F5344CB8AC3E}">
        <p14:creationId xmlns:p14="http://schemas.microsoft.com/office/powerpoint/2010/main" val="391156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16466</TotalTime>
  <Words>1175</Words>
  <Application>Microsoft Office PowerPoint</Application>
  <PresentationFormat>宽屏</PresentationFormat>
  <Paragraphs>91</Paragraphs>
  <Slides>28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40" baseType="lpstr">
      <vt:lpstr>Meiryo</vt:lpstr>
      <vt:lpstr>黑体</vt:lpstr>
      <vt:lpstr>宋体</vt:lpstr>
      <vt:lpstr>微软雅黑</vt:lpstr>
      <vt:lpstr>Arial</vt:lpstr>
      <vt:lpstr>Calibri</vt:lpstr>
      <vt:lpstr>Calibri Light</vt:lpstr>
      <vt:lpstr>Tahoma</vt:lpstr>
      <vt:lpstr>Times New Roman</vt:lpstr>
      <vt:lpstr>第一PPT模板网-WWW.1PPT.COM</vt:lpstr>
      <vt:lpstr>1_第一PPT模板网-WWW.1PPT.COM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1710</cp:revision>
  <dcterms:created xsi:type="dcterms:W3CDTF">2017-11-13T08:28:00Z</dcterms:created>
  <dcterms:modified xsi:type="dcterms:W3CDTF">2022-04-20T03:48:55Z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