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29"/>
  </p:notesMasterIdLst>
  <p:sldIdLst>
    <p:sldId id="554" r:id="rId3"/>
    <p:sldId id="563" r:id="rId4"/>
    <p:sldId id="612" r:id="rId5"/>
    <p:sldId id="566" r:id="rId6"/>
    <p:sldId id="599" r:id="rId7"/>
    <p:sldId id="564" r:id="rId8"/>
    <p:sldId id="613" r:id="rId9"/>
    <p:sldId id="579" r:id="rId10"/>
    <p:sldId id="565" r:id="rId11"/>
    <p:sldId id="568" r:id="rId12"/>
    <p:sldId id="601" r:id="rId13"/>
    <p:sldId id="600" r:id="rId14"/>
    <p:sldId id="602" r:id="rId15"/>
    <p:sldId id="603" r:id="rId16"/>
    <p:sldId id="604" r:id="rId17"/>
    <p:sldId id="635" r:id="rId18"/>
    <p:sldId id="605" r:id="rId19"/>
    <p:sldId id="636" r:id="rId20"/>
    <p:sldId id="606" r:id="rId21"/>
    <p:sldId id="607" r:id="rId22"/>
    <p:sldId id="609" r:id="rId23"/>
    <p:sldId id="582" r:id="rId24"/>
    <p:sldId id="611" r:id="rId25"/>
    <p:sldId id="634" r:id="rId26"/>
    <p:sldId id="297" r:id="rId27"/>
    <p:sldId id="637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BC3E"/>
    <a:srgbClr val="6DBFAE"/>
    <a:srgbClr val="419571"/>
    <a:srgbClr val="135D93"/>
    <a:srgbClr val="5BC158"/>
    <a:srgbClr val="709C8B"/>
    <a:srgbClr val="FF8A91"/>
    <a:srgbClr val="4AB0A2"/>
    <a:srgbClr val="4AA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9" autoAdjust="0"/>
    <p:restoredTop sz="97778" autoAdjust="0"/>
  </p:normalViewPr>
  <p:slideViewPr>
    <p:cSldViewPr snapToGrid="0" showGuides="1">
      <p:cViewPr varScale="1">
        <p:scale>
          <a:sx n="143" d="100"/>
          <a:sy n="143" d="100"/>
        </p:scale>
        <p:origin x="654" y="120"/>
      </p:cViewPr>
      <p:guideLst>
        <p:guide orient="horz" pos="1624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886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308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309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1694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20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154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dirty="0" smtClean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宋体" panose="02010600030101010101" pitchFamily="2" charset="-122"/>
              </a:rPr>
              <a:t>7</a:t>
            </a:fld>
            <a:endParaRPr lang="zh-CN" altLang="en-US" smtClean="0">
              <a:solidFill>
                <a:prstClr val="black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906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153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72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088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1200" dirty="0" smtClean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宋体" panose="02010600030101010101" pitchFamily="2" charset="-122"/>
              </a:r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3609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8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9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3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40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31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817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27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9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33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186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5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07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9" r:id="rId6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1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audio" Target="file:///C:\Users\Administrator.USER-20181016YA\Desktop\&#32431;&#38899;&#20048;%20-%20&#40723;&#25484;&#38899;&#25928;.mp3" TargetMode="External"/><Relationship Id="rId1" Type="http://schemas.microsoft.com/office/2007/relationships/media" Target="file:///C:\Users\Administrator.USER-20181016YA\Desktop\&#32431;&#38899;&#20048;%20-%20&#40723;&#25484;&#38899;&#25928;.mp3" TargetMode="Externa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audio" Target="file:///C:\Users\Administrator.USER-20181016YA\Desktop\&#32431;&#38899;&#20048;%20-%20&#40723;&#25484;&#38899;&#25928;.mp3" TargetMode="External"/><Relationship Id="rId1" Type="http://schemas.microsoft.com/office/2007/relationships/media" Target="file:///C:\Users\Administrator.USER-20181016YA\Desktop\&#32431;&#38899;&#20048;%20-%20&#40723;&#25484;&#38899;&#25928;.mp3" TargetMode="External"/><Relationship Id="rId6" Type="http://schemas.openxmlformats.org/officeDocument/2006/relationships/image" Target="../media/image14.GIF"/><Relationship Id="rId5" Type="http://schemas.openxmlformats.org/officeDocument/2006/relationships/image" Target="../media/image18.jpe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audio" Target="file:///C:\Users\Administrator.USER-20181016YA\Desktop\&#32431;&#38899;&#20048;%20-%20&#40723;&#25484;&#38899;&#25928;.mp3" TargetMode="External"/><Relationship Id="rId1" Type="http://schemas.microsoft.com/office/2007/relationships/media" Target="file:///C:\Users\Administrator.USER-20181016YA\Desktop\&#32431;&#38899;&#20048;%20-%20&#40723;&#25484;&#38899;&#25928;.mp3" TargetMode="External"/><Relationship Id="rId6" Type="http://schemas.openxmlformats.org/officeDocument/2006/relationships/image" Target="../media/image14.GIF"/><Relationship Id="rId5" Type="http://schemas.openxmlformats.org/officeDocument/2006/relationships/image" Target="../media/image19.jpe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audio" Target="file:///C:\Users\Administrator.USER-20181016YA\Desktop\&#32431;&#38899;&#20048;%20-%20&#40723;&#25484;&#38899;&#25928;.mp3" TargetMode="External"/><Relationship Id="rId1" Type="http://schemas.microsoft.com/office/2007/relationships/media" Target="file:///C:\Users\Administrator.USER-20181016YA\Desktop\&#32431;&#38899;&#20048;%20-%20&#40723;&#25484;&#38899;&#25928;.mp3" TargetMode="External"/><Relationship Id="rId6" Type="http://schemas.openxmlformats.org/officeDocument/2006/relationships/image" Target="../media/image14.GIF"/><Relationship Id="rId5" Type="http://schemas.openxmlformats.org/officeDocument/2006/relationships/image" Target="../media/image21.jpe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GIF"/><Relationship Id="rId2" Type="http://schemas.openxmlformats.org/officeDocument/2006/relationships/audio" Target="file:///C:\Users\Administrator.USER-20181016YA\Desktop\&#32431;&#38899;&#20048;%20-%20&#40723;&#25484;&#38899;&#25928;.mp3" TargetMode="External"/><Relationship Id="rId1" Type="http://schemas.microsoft.com/office/2007/relationships/media" Target="file:///C:\Users\Administrator.USER-20181016YA\Desktop\&#32431;&#38899;&#20048;%20-%20&#40723;&#25484;&#38899;&#25928;.mp3" TargetMode="External"/><Relationship Id="rId6" Type="http://schemas.openxmlformats.org/officeDocument/2006/relationships/image" Target="../media/image23.jpeg"/><Relationship Id="rId5" Type="http://schemas.openxmlformats.org/officeDocument/2006/relationships/hyperlink" Target="../../Local%20Settings/Temp/Rar$DI02.046/jianggongdeshouzhixu.avi" TargetMode="Externa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792304"/>
            <a:ext cx="9143999" cy="377016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 rtlCol="0" anchor="t">
            <a:spAutoFit/>
          </a:bodyPr>
          <a:lstStyle/>
          <a:p>
            <a:pPr algn="ctr" fontAlgn="base"/>
            <a:r>
              <a:rPr lang="zh-CN" altLang="en-US" sz="2000" b="1" noProof="1">
                <a:solidFill>
                  <a:schemeClr val="tx2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部编版小学道德与法治三年级下册</a:t>
            </a:r>
          </a:p>
        </p:txBody>
      </p:sp>
      <p:sp>
        <p:nvSpPr>
          <p:cNvPr id="3" name="矩形 2"/>
          <p:cNvSpPr/>
          <p:nvPr/>
        </p:nvSpPr>
        <p:spPr>
          <a:xfrm>
            <a:off x="1" y="1837020"/>
            <a:ext cx="9144000" cy="992569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algn="ctr"/>
            <a:r>
              <a:rPr lang="zh-CN" altLang="en-US" sz="6000" b="1" dirty="0" smtClean="0"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生</a:t>
            </a:r>
            <a:r>
              <a:rPr lang="zh-CN" altLang="en-US" sz="6000" b="1" dirty="0"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活离不开规则</a:t>
            </a:r>
          </a:p>
        </p:txBody>
      </p:sp>
      <p:sp>
        <p:nvSpPr>
          <p:cNvPr id="4" name="矩形 3"/>
          <p:cNvSpPr/>
          <p:nvPr/>
        </p:nvSpPr>
        <p:spPr>
          <a:xfrm>
            <a:off x="-1" y="3950797"/>
            <a:ext cx="9144001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363427" y="860861"/>
            <a:ext cx="258637" cy="474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410" name="Rectangle 3"/>
          <p:cNvSpPr/>
          <p:nvPr/>
        </p:nvSpPr>
        <p:spPr>
          <a:xfrm>
            <a:off x="771388" y="852328"/>
            <a:ext cx="2960571" cy="484636"/>
          </a:xfrm>
          <a:prstGeom prst="rect">
            <a:avLst/>
          </a:prstGeom>
          <a:noFill/>
          <a:ln w="9525">
            <a:noFill/>
          </a:ln>
        </p:spPr>
        <p:txBody>
          <a:bodyPr wrap="none" lIns="68571" tIns="34285" rIns="68571" bIns="34285" anchor="ctr">
            <a:spAutoFit/>
          </a:bodyPr>
          <a:lstStyle/>
          <a:p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我是规则小警察：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 </a:t>
            </a:r>
          </a:p>
        </p:txBody>
      </p:sp>
      <p:pic>
        <p:nvPicPr>
          <p:cNvPr id="17411" name="Picture 4" descr="Img26818255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98707"/>
            <a:ext cx="1404168" cy="19436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09" name="AutoShape 2"/>
          <p:cNvSpPr/>
          <p:nvPr/>
        </p:nvSpPr>
        <p:spPr>
          <a:xfrm>
            <a:off x="2251673" y="962721"/>
            <a:ext cx="5788143" cy="3298696"/>
          </a:xfrm>
          <a:prstGeom prst="cloudCallout">
            <a:avLst>
              <a:gd name="adj1" fmla="val -76426"/>
              <a:gd name="adj2" fmla="val 71380"/>
            </a:avLst>
          </a:prstGeom>
          <a:solidFill>
            <a:srgbClr val="FFFFCC"/>
          </a:solidFill>
          <a:ln w="9525" cap="flat" cmpd="sng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1" tIns="34285" rIns="68571" bIns="34285" anchor="ctr"/>
          <a:lstStyle/>
          <a:p>
            <a:pPr algn="ctr"/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　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 </a:t>
            </a:r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判断以下行为是否遵守规则，如果你们发现图中的人们遵守了规则，就用掌声来鼓励；如果他们违反了规则，用打</a:t>
            </a:r>
            <a:r>
              <a:rPr lang="en-US" altLang="zh-CN" sz="2700" dirty="0">
                <a:latin typeface="微软雅黑"/>
                <a:ea typeface="微软雅黑"/>
                <a:sym typeface="微软雅黑"/>
              </a:rPr>
              <a:t>“X”</a:t>
            </a:r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手势来判断。</a:t>
            </a:r>
            <a:endParaRPr lang="en-US" altLang="zh-CN" sz="27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771626" y="81420"/>
            <a:ext cx="2588756" cy="5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课堂练习：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1" descr="0f183d10515aaf46da15f53380b5f8b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553" y="13096"/>
            <a:ext cx="6858972" cy="51158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t01c471e808d4d70f8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553" y="4128897"/>
            <a:ext cx="1000440" cy="1000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纯音乐 - 鼓掌音效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121970" y="4664742"/>
            <a:ext cx="464404" cy="4642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9" dur="84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1" descr="1b869815bda7cab563c6ea2e191f65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35" y="11906"/>
            <a:ext cx="6885174" cy="508849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61" name="组合 49160"/>
          <p:cNvGrpSpPr/>
          <p:nvPr/>
        </p:nvGrpSpPr>
        <p:grpSpPr>
          <a:xfrm>
            <a:off x="3455914" y="1252479"/>
            <a:ext cx="2052094" cy="1673941"/>
            <a:chOff x="1429" y="1434"/>
            <a:chExt cx="1723" cy="1406"/>
          </a:xfrm>
        </p:grpSpPr>
        <p:sp>
          <p:nvSpPr>
            <p:cNvPr id="19459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9460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19461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9462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捣乱！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800" y="0"/>
            <a:ext cx="6860163" cy="51432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61" name="组合 49160"/>
          <p:cNvGrpSpPr/>
          <p:nvPr/>
        </p:nvGrpSpPr>
        <p:grpSpPr>
          <a:xfrm>
            <a:off x="4919652" y="326216"/>
            <a:ext cx="2052095" cy="1673941"/>
            <a:chOff x="1429" y="1434"/>
            <a:chExt cx="1723" cy="1406"/>
          </a:xfrm>
        </p:grpSpPr>
        <p:sp>
          <p:nvSpPr>
            <p:cNvPr id="20483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0484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0485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0486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xin_272090502102707813649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1800" y="0"/>
            <a:ext cx="6860163" cy="521826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t01c471e808d4d70f8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186" y="4040794"/>
            <a:ext cx="1000440" cy="1000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纯音乐 - 鼓掌音效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86417" y="4754256"/>
            <a:ext cx="464404" cy="4642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9" dur="84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 descr="0902d5aa183603899fbabe608c5738e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1" y="9525"/>
            <a:ext cx="6875645" cy="510040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t01c471e808d4d70f8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512" y="4030079"/>
            <a:ext cx="1000440" cy="1000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纯音乐 - 鼓掌音效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315421" y="4565705"/>
            <a:ext cx="464404" cy="4642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9" dur="84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3" descr="FZY%1{C6WR6JM3_4LDB8G%T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620" y="8335"/>
            <a:ext cx="6868500" cy="510278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61" name="组合 49160"/>
          <p:cNvGrpSpPr/>
          <p:nvPr/>
        </p:nvGrpSpPr>
        <p:grpSpPr>
          <a:xfrm>
            <a:off x="4175279" y="1640605"/>
            <a:ext cx="2052094" cy="1673941"/>
            <a:chOff x="1429" y="1434"/>
            <a:chExt cx="1723" cy="1406"/>
          </a:xfrm>
        </p:grpSpPr>
        <p:sp>
          <p:nvSpPr>
            <p:cNvPr id="28675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8676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8677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8678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 descr="238797f233f96c774cebcc497c16dda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56" y="3573"/>
            <a:ext cx="6838725" cy="51361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t01c471e808d4d70f8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141" y="4103894"/>
            <a:ext cx="1000440" cy="1000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纯音乐 - 鼓掌音效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54504" y="4675693"/>
            <a:ext cx="464404" cy="4642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9" dur="84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上课不认真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800" y="-15477"/>
            <a:ext cx="6860163" cy="515635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61" name="组合 49160"/>
          <p:cNvGrpSpPr/>
          <p:nvPr/>
        </p:nvGrpSpPr>
        <p:grpSpPr>
          <a:xfrm>
            <a:off x="3870382" y="3063336"/>
            <a:ext cx="2052094" cy="1673941"/>
            <a:chOff x="1429" y="1434"/>
            <a:chExt cx="1723" cy="1406"/>
          </a:xfrm>
        </p:grpSpPr>
        <p:sp>
          <p:nvSpPr>
            <p:cNvPr id="26627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6628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6629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6630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182734" y="1392967"/>
            <a:ext cx="2052095" cy="1673941"/>
            <a:chOff x="1429" y="1434"/>
            <a:chExt cx="1723" cy="1406"/>
          </a:xfrm>
        </p:grpSpPr>
        <p:sp>
          <p:nvSpPr>
            <p:cNvPr id="26632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6633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6634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6635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买车票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1800" y="1"/>
            <a:ext cx="6860163" cy="51170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t01c471e808d4d70f8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512" y="4045556"/>
            <a:ext cx="1000440" cy="1000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纯音乐 - 鼓掌音效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405921" y="4652838"/>
            <a:ext cx="464404" cy="4642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84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椭圆 100"/>
          <p:cNvSpPr/>
          <p:nvPr/>
        </p:nvSpPr>
        <p:spPr>
          <a:xfrm>
            <a:off x="1020691" y="2123672"/>
            <a:ext cx="432523" cy="432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>
              <a:lnSpc>
                <a:spcPct val="130000"/>
              </a:lnSpc>
            </a:pPr>
            <a:r>
              <a:rPr lang="en-US" dirty="0">
                <a:latin typeface="微软雅黑"/>
                <a:ea typeface="微软雅黑"/>
                <a:cs typeface="+mn-ea"/>
                <a:sym typeface="微软雅黑"/>
              </a:rPr>
              <a:t>2</a:t>
            </a:r>
          </a:p>
        </p:txBody>
      </p:sp>
      <p:cxnSp>
        <p:nvCxnSpPr>
          <p:cNvPr id="102" name="直接连接符 101"/>
          <p:cNvCxnSpPr/>
          <p:nvPr/>
        </p:nvCxnSpPr>
        <p:spPr>
          <a:xfrm>
            <a:off x="1444075" y="2323674"/>
            <a:ext cx="75537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/>
          <p:cNvSpPr/>
          <p:nvPr/>
        </p:nvSpPr>
        <p:spPr>
          <a:xfrm>
            <a:off x="1020692" y="2951937"/>
            <a:ext cx="432523" cy="432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>
              <a:lnSpc>
                <a:spcPct val="130000"/>
              </a:lnSpc>
            </a:pPr>
            <a:r>
              <a:rPr lang="en-US" dirty="0">
                <a:latin typeface="微软雅黑"/>
                <a:ea typeface="微软雅黑"/>
                <a:cs typeface="+mn-ea"/>
                <a:sym typeface="微软雅黑"/>
              </a:rPr>
              <a:t>3</a:t>
            </a:r>
          </a:p>
        </p:txBody>
      </p:sp>
      <p:cxnSp>
        <p:nvCxnSpPr>
          <p:cNvPr id="105" name="直接连接符 104"/>
          <p:cNvCxnSpPr/>
          <p:nvPr/>
        </p:nvCxnSpPr>
        <p:spPr>
          <a:xfrm>
            <a:off x="1444075" y="3151939"/>
            <a:ext cx="75537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椭圆 106"/>
          <p:cNvSpPr/>
          <p:nvPr/>
        </p:nvSpPr>
        <p:spPr>
          <a:xfrm>
            <a:off x="1020692" y="3773869"/>
            <a:ext cx="432523" cy="4324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>
              <a:lnSpc>
                <a:spcPct val="130000"/>
              </a:lnSpc>
            </a:pPr>
            <a:r>
              <a:rPr lang="en-US" dirty="0">
                <a:latin typeface="微软雅黑"/>
                <a:ea typeface="微软雅黑"/>
                <a:cs typeface="+mn-ea"/>
                <a:sym typeface="微软雅黑"/>
              </a:rPr>
              <a:t>4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1444075" y="3973871"/>
            <a:ext cx="75537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" name="Rectangle 3"/>
          <p:cNvSpPr/>
          <p:nvPr/>
        </p:nvSpPr>
        <p:spPr>
          <a:xfrm>
            <a:off x="312699" y="526373"/>
            <a:ext cx="6395680" cy="857052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ctr"/>
          <a:lstStyle/>
          <a:p>
            <a:pPr algn="ctr" fontAlgn="base">
              <a:buFontTx/>
            </a:pP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掰手腕游戏</a:t>
            </a:r>
            <a:endParaRPr lang="zh-CN" altLang="en-US" sz="3600" b="1" noProof="1">
              <a:solidFill>
                <a:srgbClr val="FF0066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020691" y="1303283"/>
            <a:ext cx="432523" cy="432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微软雅黑"/>
                <a:ea typeface="微软雅黑"/>
                <a:cs typeface="+mn-ea"/>
                <a:sym typeface="微软雅黑"/>
              </a:rPr>
              <a:t>1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453125" y="1519474"/>
            <a:ext cx="75537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674049" y="580891"/>
            <a:ext cx="1371779" cy="760871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 anchor="t">
            <a:spAutoFit/>
          </a:bodyPr>
          <a:lstStyle/>
          <a:p>
            <a:r>
              <a:rPr lang="zh-CN" altLang="en-US" sz="45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规则</a:t>
            </a:r>
          </a:p>
        </p:txBody>
      </p:sp>
      <p:sp>
        <p:nvSpPr>
          <p:cNvPr id="4097" name="Text Box 2"/>
          <p:cNvSpPr txBox="1"/>
          <p:nvPr/>
        </p:nvSpPr>
        <p:spPr>
          <a:xfrm>
            <a:off x="2208421" y="1291530"/>
            <a:ext cx="6617164" cy="3183946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必须等老师发令说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开始”才能够开始。</a:t>
            </a:r>
          </a:p>
          <a:p>
            <a:pPr>
              <a:spcBef>
                <a:spcPct val="5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在掰的过程中，我们的胳膊肘只能放在桌上，不能抬起来，更不能用两只手去掰。</a:t>
            </a:r>
          </a:p>
          <a:p>
            <a:pPr>
              <a:spcBef>
                <a:spcPct val="5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在掰手腕时要保持安静。</a:t>
            </a:r>
          </a:p>
          <a:p>
            <a:pPr>
              <a:spcBef>
                <a:spcPct val="5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男生和男生一组，女生和女生一组，这样力气才差不多。</a:t>
            </a:r>
          </a:p>
        </p:txBody>
      </p:sp>
      <p:sp>
        <p:nvSpPr>
          <p:cNvPr id="5" name="Rectangle 3"/>
          <p:cNvSpPr/>
          <p:nvPr/>
        </p:nvSpPr>
        <p:spPr>
          <a:xfrm>
            <a:off x="-61205" y="-135462"/>
            <a:ext cx="6395680" cy="857052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ctr"/>
          <a:lstStyle/>
          <a:p>
            <a:pPr algn="ctr" fontAlgn="base">
              <a:buFontTx/>
            </a:pPr>
            <a:r>
              <a:rPr lang="zh-CN" altLang="en-US" sz="3600" b="1" noProof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活动一   </a:t>
            </a:r>
            <a:r>
              <a:rPr lang="zh-CN" altLang="en-US" sz="36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生活处处有规则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87451" y="387118"/>
            <a:ext cx="1468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4" grpId="0" bldLvl="0" animBg="1"/>
      <p:bldP spid="107" grpId="0" bldLvl="0" animBg="1"/>
      <p:bldP spid="2" grpId="0" bldLvl="0" animBg="1"/>
      <p:bldP spid="4" grpId="0"/>
      <p:bldP spid="40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上课不严肃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800" y="1"/>
            <a:ext cx="6725580" cy="513849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9161" name="组合 49160"/>
          <p:cNvGrpSpPr/>
          <p:nvPr/>
        </p:nvGrpSpPr>
        <p:grpSpPr>
          <a:xfrm>
            <a:off x="3927550" y="1476307"/>
            <a:ext cx="2052094" cy="1673941"/>
            <a:chOff x="1429" y="1434"/>
            <a:chExt cx="1723" cy="1406"/>
          </a:xfrm>
        </p:grpSpPr>
        <p:sp>
          <p:nvSpPr>
            <p:cNvPr id="25603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5604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5605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5606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R{293[C5Y}]`O1KMYUQH(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384" y="4762"/>
            <a:ext cx="6805377" cy="51337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3762000" y="1370346"/>
            <a:ext cx="2052095" cy="1673941"/>
            <a:chOff x="1429" y="1434"/>
            <a:chExt cx="1723" cy="1406"/>
          </a:xfrm>
        </p:grpSpPr>
        <p:sp>
          <p:nvSpPr>
            <p:cNvPr id="27651" name="椭圆 49156"/>
            <p:cNvSpPr/>
            <p:nvPr/>
          </p:nvSpPr>
          <p:spPr>
            <a:xfrm>
              <a:off x="1474" y="1434"/>
              <a:ext cx="1587" cy="1089"/>
            </a:xfrm>
            <a:prstGeom prst="ellipse">
              <a:avLst/>
            </a:pr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7652" name="组合 49157"/>
            <p:cNvGrpSpPr/>
            <p:nvPr/>
          </p:nvGrpSpPr>
          <p:grpSpPr>
            <a:xfrm>
              <a:off x="1429" y="1570"/>
              <a:ext cx="1723" cy="1270"/>
              <a:chOff x="4241" y="935"/>
              <a:chExt cx="363" cy="272"/>
            </a:xfrm>
          </p:grpSpPr>
          <p:sp>
            <p:nvSpPr>
              <p:cNvPr id="27653" name="直接连接符 49158"/>
              <p:cNvSpPr/>
              <p:nvPr/>
            </p:nvSpPr>
            <p:spPr>
              <a:xfrm>
                <a:off x="4241" y="935"/>
                <a:ext cx="363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7654" name="直接连接符 49159"/>
              <p:cNvSpPr/>
              <p:nvPr/>
            </p:nvSpPr>
            <p:spPr>
              <a:xfrm flipH="1">
                <a:off x="4241" y="935"/>
                <a:ext cx="317" cy="27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0642" y="1720293"/>
            <a:ext cx="7436083" cy="14850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79" tIns="0" rIns="134979" bIns="0" anchor="ctr"/>
          <a:lstStyle/>
          <a:p>
            <a:pPr algn="ctr">
              <a:defRPr/>
            </a:pP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cs typeface="Meiryo" panose="020B0604030504040204" pitchFamily="34" charset="-128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641" y="2112742"/>
            <a:ext cx="7008455" cy="7001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通过今天的学习你学到了什么？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/>
          </p:cNvSpPr>
          <p:nvPr/>
        </p:nvSpPr>
        <p:spPr>
          <a:xfrm>
            <a:off x="1485617" y="1964191"/>
            <a:ext cx="6173004" cy="2070256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71" tIns="34285" rIns="68571" bIns="34285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b="1" dirty="0" smtClean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利用本课所学知识并结合班级实际情况，请评选出遵守规则的班级小明星</a:t>
            </a:r>
            <a:r>
              <a:rPr lang="zh-CN" altLang="en-US" b="1" dirty="0" smtClean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。</a:t>
            </a:r>
            <a:endParaRPr lang="zh-CN" altLang="en-US" b="1" dirty="0">
              <a:solidFill>
                <a:srgbClr val="FF0066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3062687" y="776585"/>
            <a:ext cx="3305129" cy="69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45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课后作业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/>
          <p:nvPr/>
        </p:nvSpPr>
        <p:spPr>
          <a:xfrm>
            <a:off x="421775" y="561845"/>
            <a:ext cx="8294497" cy="4270390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规则在哪里呀？规则在哪里？规则在那</a:t>
            </a:r>
            <a:r>
              <a:rPr lang="zh-CN" altLang="en-US" sz="21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多彩的生活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里。</a:t>
            </a:r>
          </a:p>
          <a:p>
            <a:pPr>
              <a:spcBef>
                <a:spcPct val="50000"/>
              </a:spcBef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家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庭有规则呀，学校有规则，还有那社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会生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活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讲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规则！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滴哩哩滴哩滴哩哩滴哩哩滴哩哩滴哩哩滴哩滴哩哩滴哩哩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规则在那</a:t>
            </a:r>
            <a:r>
              <a:rPr lang="zh-CN" altLang="en-US" sz="21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多彩的生活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里，还有那社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会生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活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讲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规则！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规则在哪里呀？规则在哪里？规则在那</a:t>
            </a:r>
            <a:r>
              <a:rPr lang="zh-CN" altLang="en-US" sz="21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美丽的校园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里，上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课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不迟到呀，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师长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要尊敬，还要那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课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堂纪律要遵守。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规则在哪里呀？规则在哪里？规则在那</a:t>
            </a:r>
            <a:r>
              <a:rPr lang="zh-CN" altLang="en-US" sz="21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温暖的家庭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里。进门换拖鞋呀，饭前要洗手，还有那客人来了要问好！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规则在哪里呀？规则在哪里？规则在那</a:t>
            </a:r>
            <a:r>
              <a:rPr lang="zh-CN" altLang="en-US" sz="21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宽阔的马路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上。红灯停下来呀，绿灯行走啦，还有那马路上的斑马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线</a:t>
            </a:r>
            <a:r>
              <a:rPr lang="zh-CN" altLang="en-US" sz="2100" b="1" dirty="0" smtClean="0">
                <a:latin typeface="微软雅黑"/>
                <a:ea typeface="微软雅黑"/>
                <a:sym typeface="微软雅黑"/>
              </a:rPr>
              <a:t>！</a:t>
            </a:r>
            <a:endParaRPr lang="zh-CN" altLang="en-US" sz="21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3227490" y="54280"/>
            <a:ext cx="2364413" cy="50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规则在哪里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7"/>
          <p:cNvSpPr txBox="1">
            <a:spLocks noChangeArrowheads="1"/>
          </p:cNvSpPr>
          <p:nvPr/>
        </p:nvSpPr>
        <p:spPr bwMode="auto">
          <a:xfrm>
            <a:off x="3081618" y="1949651"/>
            <a:ext cx="2995050" cy="76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5" rIns="68571" bIns="34285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514350"/>
            <a:r>
              <a:rPr lang="zh-CN" altLang="en-US" sz="4500" b="1" dirty="0">
                <a:solidFill>
                  <a:schemeClr val="accent1"/>
                </a:solidFill>
                <a:latin typeface="微软雅黑"/>
                <a:ea typeface="微软雅黑"/>
                <a:sym typeface="微软雅黑"/>
              </a:rPr>
              <a:t>谢谢观赏！</a:t>
            </a:r>
            <a:endParaRPr lang="en-US" altLang="zh-CN" sz="4500" b="1" dirty="0">
              <a:solidFill>
                <a:schemeClr val="accent1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303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3515620" y="1557488"/>
            <a:ext cx="2214063" cy="2894058"/>
            <a:chOff x="4754986" y="2153427"/>
            <a:chExt cx="2697135" cy="3526769"/>
          </a:xfrm>
        </p:grpSpPr>
        <p:sp>
          <p:nvSpPr>
            <p:cNvPr id="4" name="Freeform 78"/>
            <p:cNvSpPr/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30000"/>
                </a:lnSpc>
              </a:pPr>
              <a:endParaRPr lang="en-US" sz="11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" name="Freeform 73"/>
            <p:cNvSpPr/>
            <p:nvPr/>
          </p:nvSpPr>
          <p:spPr bwMode="auto">
            <a:xfrm>
              <a:off x="4754986" y="2153428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30000"/>
                </a:lnSpc>
              </a:pPr>
              <a:endParaRPr lang="en-US" sz="11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" name="Freeform 74"/>
            <p:cNvSpPr/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30000"/>
                </a:lnSpc>
              </a:pPr>
              <a:endParaRPr lang="en-US" sz="11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30000"/>
                </a:lnSpc>
              </a:pPr>
              <a:endParaRPr lang="en-US" sz="11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zh-CN" altLang="en-US" sz="11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zh-CN" altLang="en-US" sz="11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zh-CN" altLang="en-US" sz="11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3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zh-CN" altLang="en-US" sz="11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pic>
        <p:nvPicPr>
          <p:cNvPr id="4099" name="Picture 3" descr="Untitled-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988" y="822770"/>
            <a:ext cx="3006481" cy="20012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3" descr="上课讲话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76" y="2823985"/>
            <a:ext cx="2915029" cy="2233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5" descr="车祸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8367" y="2823985"/>
            <a:ext cx="3163902" cy="22330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TextBox 8"/>
          <p:cNvSpPr txBox="1">
            <a:spLocks noChangeArrowheads="1"/>
          </p:cNvSpPr>
          <p:nvPr/>
        </p:nvSpPr>
        <p:spPr bwMode="auto">
          <a:xfrm>
            <a:off x="3210343" y="653503"/>
            <a:ext cx="3305129" cy="4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0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没有规则行不行？</a:t>
            </a:r>
          </a:p>
        </p:txBody>
      </p:sp>
      <p:sp>
        <p:nvSpPr>
          <p:cNvPr id="6" name="Rectangle 3"/>
          <p:cNvSpPr/>
          <p:nvPr/>
        </p:nvSpPr>
        <p:spPr>
          <a:xfrm>
            <a:off x="543473" y="-34282"/>
            <a:ext cx="4452088" cy="857052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ctr"/>
          <a:lstStyle/>
          <a:p>
            <a:pPr algn="ctr" fontAlgn="base">
              <a:buFontTx/>
            </a:pP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活动二</a:t>
            </a:r>
            <a:r>
              <a:rPr lang="zh-CN" altLang="en-US" sz="3600" b="1" noProof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规则很重要</a:t>
            </a:r>
          </a:p>
        </p:txBody>
      </p:sp>
      <p:pic>
        <p:nvPicPr>
          <p:cNvPr id="9" name="图片 8" descr="54c328a712a82ba5646b25ef3b7678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402" y="1115596"/>
            <a:ext cx="2837867" cy="17083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0"/>
          <p:cNvGrpSpPr/>
          <p:nvPr/>
        </p:nvGrpSpPr>
        <p:grpSpPr>
          <a:xfrm>
            <a:off x="3666650" y="1802189"/>
            <a:ext cx="1809986" cy="1885513"/>
            <a:chOff x="1903413" y="1601788"/>
            <a:chExt cx="1949450" cy="1951038"/>
          </a:xfrm>
        </p:grpSpPr>
        <p:sp>
          <p:nvSpPr>
            <p:cNvPr id="72" name="Oval 6"/>
            <p:cNvSpPr>
              <a:spLocks noChangeArrowheads="1"/>
            </p:cNvSpPr>
            <p:nvPr/>
          </p:nvSpPr>
          <p:spPr bwMode="auto">
            <a:xfrm>
              <a:off x="1911350" y="1611313"/>
              <a:ext cx="1931987" cy="1931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3" name="Oval 7"/>
            <p:cNvSpPr>
              <a:spLocks noChangeArrowheads="1"/>
            </p:cNvSpPr>
            <p:nvPr/>
          </p:nvSpPr>
          <p:spPr bwMode="auto">
            <a:xfrm>
              <a:off x="2730500" y="2430463"/>
              <a:ext cx="295275" cy="2952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4" name="Freeform 8"/>
            <p:cNvSpPr>
              <a:spLocks noEditPoints="1"/>
            </p:cNvSpPr>
            <p:nvPr/>
          </p:nvSpPr>
          <p:spPr bwMode="auto">
            <a:xfrm>
              <a:off x="1903413" y="1601788"/>
              <a:ext cx="1949450" cy="1951038"/>
            </a:xfrm>
            <a:custGeom>
              <a:avLst/>
              <a:gdLst>
                <a:gd name="T0" fmla="*/ 660 w 1320"/>
                <a:gd name="T1" fmla="*/ 0 h 1320"/>
                <a:gd name="T2" fmla="*/ 0 w 1320"/>
                <a:gd name="T3" fmla="*/ 660 h 1320"/>
                <a:gd name="T4" fmla="*/ 660 w 1320"/>
                <a:gd name="T5" fmla="*/ 1320 h 1320"/>
                <a:gd name="T6" fmla="*/ 1320 w 1320"/>
                <a:gd name="T7" fmla="*/ 660 h 1320"/>
                <a:gd name="T8" fmla="*/ 660 w 1320"/>
                <a:gd name="T9" fmla="*/ 0 h 1320"/>
                <a:gd name="T10" fmla="*/ 660 w 1320"/>
                <a:gd name="T11" fmla="*/ 1224 h 1320"/>
                <a:gd name="T12" fmla="*/ 96 w 1320"/>
                <a:gd name="T13" fmla="*/ 660 h 1320"/>
                <a:gd name="T14" fmla="*/ 660 w 1320"/>
                <a:gd name="T15" fmla="*/ 96 h 1320"/>
                <a:gd name="T16" fmla="*/ 1224 w 1320"/>
                <a:gd name="T17" fmla="*/ 660 h 1320"/>
                <a:gd name="T18" fmla="*/ 660 w 1320"/>
                <a:gd name="T19" fmla="*/ 1224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0" h="1320">
                  <a:moveTo>
                    <a:pt x="660" y="0"/>
                  </a:moveTo>
                  <a:cubicBezTo>
                    <a:pt x="295" y="0"/>
                    <a:pt x="0" y="296"/>
                    <a:pt x="0" y="660"/>
                  </a:cubicBezTo>
                  <a:cubicBezTo>
                    <a:pt x="0" y="1025"/>
                    <a:pt x="295" y="1320"/>
                    <a:pt x="660" y="1320"/>
                  </a:cubicBezTo>
                  <a:cubicBezTo>
                    <a:pt x="1025" y="1320"/>
                    <a:pt x="1320" y="1025"/>
                    <a:pt x="1320" y="660"/>
                  </a:cubicBezTo>
                  <a:cubicBezTo>
                    <a:pt x="1320" y="296"/>
                    <a:pt x="1025" y="0"/>
                    <a:pt x="660" y="0"/>
                  </a:cubicBezTo>
                  <a:close/>
                  <a:moveTo>
                    <a:pt x="660" y="1224"/>
                  </a:moveTo>
                  <a:cubicBezTo>
                    <a:pt x="349" y="1224"/>
                    <a:pt x="96" y="972"/>
                    <a:pt x="96" y="660"/>
                  </a:cubicBezTo>
                  <a:cubicBezTo>
                    <a:pt x="96" y="349"/>
                    <a:pt x="349" y="96"/>
                    <a:pt x="660" y="96"/>
                  </a:cubicBezTo>
                  <a:cubicBezTo>
                    <a:pt x="971" y="96"/>
                    <a:pt x="1224" y="349"/>
                    <a:pt x="1224" y="660"/>
                  </a:cubicBezTo>
                  <a:cubicBezTo>
                    <a:pt x="1224" y="972"/>
                    <a:pt x="971" y="1224"/>
                    <a:pt x="660" y="1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Freeform 9"/>
            <p:cNvSpPr>
              <a:spLocks noEditPoints="1"/>
            </p:cNvSpPr>
            <p:nvPr/>
          </p:nvSpPr>
          <p:spPr bwMode="auto">
            <a:xfrm>
              <a:off x="2181225" y="1882776"/>
              <a:ext cx="1392237" cy="1390650"/>
            </a:xfrm>
            <a:custGeom>
              <a:avLst/>
              <a:gdLst>
                <a:gd name="T0" fmla="*/ 471 w 942"/>
                <a:gd name="T1" fmla="*/ 0 h 941"/>
                <a:gd name="T2" fmla="*/ 0 w 942"/>
                <a:gd name="T3" fmla="*/ 470 h 941"/>
                <a:gd name="T4" fmla="*/ 471 w 942"/>
                <a:gd name="T5" fmla="*/ 941 h 941"/>
                <a:gd name="T6" fmla="*/ 942 w 942"/>
                <a:gd name="T7" fmla="*/ 470 h 941"/>
                <a:gd name="T8" fmla="*/ 471 w 942"/>
                <a:gd name="T9" fmla="*/ 0 h 941"/>
                <a:gd name="T10" fmla="*/ 471 w 942"/>
                <a:gd name="T11" fmla="*/ 854 h 941"/>
                <a:gd name="T12" fmla="*/ 87 w 942"/>
                <a:gd name="T13" fmla="*/ 470 h 941"/>
                <a:gd name="T14" fmla="*/ 471 w 942"/>
                <a:gd name="T15" fmla="*/ 86 h 941"/>
                <a:gd name="T16" fmla="*/ 855 w 942"/>
                <a:gd name="T17" fmla="*/ 470 h 941"/>
                <a:gd name="T18" fmla="*/ 471 w 942"/>
                <a:gd name="T19" fmla="*/ 854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2" h="941">
                  <a:moveTo>
                    <a:pt x="471" y="0"/>
                  </a:moveTo>
                  <a:cubicBezTo>
                    <a:pt x="211" y="0"/>
                    <a:pt x="0" y="210"/>
                    <a:pt x="0" y="470"/>
                  </a:cubicBezTo>
                  <a:cubicBezTo>
                    <a:pt x="0" y="730"/>
                    <a:pt x="211" y="941"/>
                    <a:pt x="471" y="941"/>
                  </a:cubicBezTo>
                  <a:cubicBezTo>
                    <a:pt x="731" y="941"/>
                    <a:pt x="942" y="730"/>
                    <a:pt x="942" y="470"/>
                  </a:cubicBezTo>
                  <a:cubicBezTo>
                    <a:pt x="942" y="210"/>
                    <a:pt x="731" y="0"/>
                    <a:pt x="471" y="0"/>
                  </a:cubicBezTo>
                  <a:close/>
                  <a:moveTo>
                    <a:pt x="471" y="854"/>
                  </a:moveTo>
                  <a:cubicBezTo>
                    <a:pt x="259" y="854"/>
                    <a:pt x="87" y="682"/>
                    <a:pt x="87" y="470"/>
                  </a:cubicBezTo>
                  <a:cubicBezTo>
                    <a:pt x="87" y="258"/>
                    <a:pt x="259" y="86"/>
                    <a:pt x="471" y="86"/>
                  </a:cubicBezTo>
                  <a:cubicBezTo>
                    <a:pt x="683" y="86"/>
                    <a:pt x="855" y="258"/>
                    <a:pt x="855" y="470"/>
                  </a:cubicBezTo>
                  <a:cubicBezTo>
                    <a:pt x="855" y="682"/>
                    <a:pt x="683" y="854"/>
                    <a:pt x="471" y="8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6" name="Freeform 10"/>
            <p:cNvSpPr>
              <a:spLocks noEditPoints="1"/>
            </p:cNvSpPr>
            <p:nvPr/>
          </p:nvSpPr>
          <p:spPr bwMode="auto">
            <a:xfrm>
              <a:off x="2468563" y="2168526"/>
              <a:ext cx="819150" cy="819150"/>
            </a:xfrm>
            <a:custGeom>
              <a:avLst/>
              <a:gdLst>
                <a:gd name="T0" fmla="*/ 277 w 554"/>
                <a:gd name="T1" fmla="*/ 0 h 555"/>
                <a:gd name="T2" fmla="*/ 0 w 554"/>
                <a:gd name="T3" fmla="*/ 277 h 555"/>
                <a:gd name="T4" fmla="*/ 277 w 554"/>
                <a:gd name="T5" fmla="*/ 555 h 555"/>
                <a:gd name="T6" fmla="*/ 554 w 554"/>
                <a:gd name="T7" fmla="*/ 277 h 555"/>
                <a:gd name="T8" fmla="*/ 277 w 554"/>
                <a:gd name="T9" fmla="*/ 0 h 555"/>
                <a:gd name="T10" fmla="*/ 277 w 554"/>
                <a:gd name="T11" fmla="*/ 464 h 555"/>
                <a:gd name="T12" fmla="*/ 90 w 554"/>
                <a:gd name="T13" fmla="*/ 277 h 555"/>
                <a:gd name="T14" fmla="*/ 277 w 554"/>
                <a:gd name="T15" fmla="*/ 91 h 555"/>
                <a:gd name="T16" fmla="*/ 464 w 554"/>
                <a:gd name="T17" fmla="*/ 277 h 555"/>
                <a:gd name="T18" fmla="*/ 277 w 554"/>
                <a:gd name="T19" fmla="*/ 464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4" h="555">
                  <a:moveTo>
                    <a:pt x="277" y="0"/>
                  </a:moveTo>
                  <a:cubicBezTo>
                    <a:pt x="124" y="0"/>
                    <a:pt x="0" y="124"/>
                    <a:pt x="0" y="277"/>
                  </a:cubicBezTo>
                  <a:cubicBezTo>
                    <a:pt x="0" y="430"/>
                    <a:pt x="124" y="555"/>
                    <a:pt x="277" y="555"/>
                  </a:cubicBezTo>
                  <a:cubicBezTo>
                    <a:pt x="430" y="555"/>
                    <a:pt x="554" y="430"/>
                    <a:pt x="554" y="277"/>
                  </a:cubicBezTo>
                  <a:cubicBezTo>
                    <a:pt x="554" y="124"/>
                    <a:pt x="430" y="0"/>
                    <a:pt x="277" y="0"/>
                  </a:cubicBezTo>
                  <a:close/>
                  <a:moveTo>
                    <a:pt x="277" y="464"/>
                  </a:moveTo>
                  <a:cubicBezTo>
                    <a:pt x="174" y="464"/>
                    <a:pt x="90" y="380"/>
                    <a:pt x="90" y="277"/>
                  </a:cubicBezTo>
                  <a:cubicBezTo>
                    <a:pt x="90" y="174"/>
                    <a:pt x="174" y="91"/>
                    <a:pt x="277" y="91"/>
                  </a:cubicBezTo>
                  <a:cubicBezTo>
                    <a:pt x="380" y="91"/>
                    <a:pt x="464" y="174"/>
                    <a:pt x="464" y="277"/>
                  </a:cubicBezTo>
                  <a:cubicBezTo>
                    <a:pt x="464" y="380"/>
                    <a:pt x="380" y="464"/>
                    <a:pt x="277" y="4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" name="组合 76"/>
          <p:cNvGrpSpPr/>
          <p:nvPr/>
        </p:nvGrpSpPr>
        <p:grpSpPr>
          <a:xfrm>
            <a:off x="2858825" y="1451274"/>
            <a:ext cx="1761402" cy="1289386"/>
            <a:chOff x="1508126" y="1417638"/>
            <a:chExt cx="1373187" cy="1160463"/>
          </a:xfrm>
        </p:grpSpPr>
        <p:sp>
          <p:nvSpPr>
            <p:cNvPr id="78" name="Freeform 11"/>
            <p:cNvSpPr/>
            <p:nvPr/>
          </p:nvSpPr>
          <p:spPr bwMode="auto">
            <a:xfrm>
              <a:off x="1508126" y="1636713"/>
              <a:ext cx="444500" cy="239713"/>
            </a:xfrm>
            <a:custGeom>
              <a:avLst/>
              <a:gdLst>
                <a:gd name="T0" fmla="*/ 280 w 280"/>
                <a:gd name="T1" fmla="*/ 117 h 151"/>
                <a:gd name="T2" fmla="*/ 146 w 280"/>
                <a:gd name="T3" fmla="*/ 151 h 151"/>
                <a:gd name="T4" fmla="*/ 0 w 280"/>
                <a:gd name="T5" fmla="*/ 33 h 151"/>
                <a:gd name="T6" fmla="*/ 134 w 280"/>
                <a:gd name="T7" fmla="*/ 0 h 151"/>
                <a:gd name="T8" fmla="*/ 280 w 280"/>
                <a:gd name="T9" fmla="*/ 11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51">
                  <a:moveTo>
                    <a:pt x="280" y="117"/>
                  </a:moveTo>
                  <a:lnTo>
                    <a:pt x="146" y="151"/>
                  </a:lnTo>
                  <a:lnTo>
                    <a:pt x="0" y="33"/>
                  </a:lnTo>
                  <a:lnTo>
                    <a:pt x="134" y="0"/>
                  </a:lnTo>
                  <a:lnTo>
                    <a:pt x="280" y="11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9" name="Freeform 12"/>
            <p:cNvSpPr/>
            <p:nvPr/>
          </p:nvSpPr>
          <p:spPr bwMode="auto">
            <a:xfrm>
              <a:off x="1720850" y="1417638"/>
              <a:ext cx="238125" cy="404813"/>
            </a:xfrm>
            <a:custGeom>
              <a:avLst/>
              <a:gdLst>
                <a:gd name="T0" fmla="*/ 146 w 150"/>
                <a:gd name="T1" fmla="*/ 255 h 255"/>
                <a:gd name="T2" fmla="*/ 150 w 150"/>
                <a:gd name="T3" fmla="*/ 117 h 255"/>
                <a:gd name="T4" fmla="*/ 4 w 150"/>
                <a:gd name="T5" fmla="*/ 0 h 255"/>
                <a:gd name="T6" fmla="*/ 0 w 150"/>
                <a:gd name="T7" fmla="*/ 138 h 255"/>
                <a:gd name="T8" fmla="*/ 146 w 150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55">
                  <a:moveTo>
                    <a:pt x="146" y="255"/>
                  </a:moveTo>
                  <a:lnTo>
                    <a:pt x="150" y="117"/>
                  </a:lnTo>
                  <a:lnTo>
                    <a:pt x="4" y="0"/>
                  </a:lnTo>
                  <a:lnTo>
                    <a:pt x="0" y="138"/>
                  </a:lnTo>
                  <a:lnTo>
                    <a:pt x="146" y="25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0" name="Freeform 13"/>
            <p:cNvSpPr/>
            <p:nvPr/>
          </p:nvSpPr>
          <p:spPr bwMode="auto">
            <a:xfrm>
              <a:off x="1660525" y="1577976"/>
              <a:ext cx="1174750" cy="965200"/>
            </a:xfrm>
            <a:custGeom>
              <a:avLst/>
              <a:gdLst>
                <a:gd name="T0" fmla="*/ 772 w 795"/>
                <a:gd name="T1" fmla="*/ 654 h 654"/>
                <a:gd name="T2" fmla="*/ 759 w 795"/>
                <a:gd name="T3" fmla="*/ 649 h 654"/>
                <a:gd name="T4" fmla="*/ 10 w 795"/>
                <a:gd name="T5" fmla="*/ 39 h 654"/>
                <a:gd name="T6" fmla="*/ 7 w 795"/>
                <a:gd name="T7" fmla="*/ 10 h 654"/>
                <a:gd name="T8" fmla="*/ 36 w 795"/>
                <a:gd name="T9" fmla="*/ 8 h 654"/>
                <a:gd name="T10" fmla="*/ 785 w 795"/>
                <a:gd name="T11" fmla="*/ 618 h 654"/>
                <a:gd name="T12" fmla="*/ 788 w 795"/>
                <a:gd name="T13" fmla="*/ 646 h 654"/>
                <a:gd name="T14" fmla="*/ 772 w 795"/>
                <a:gd name="T1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654">
                  <a:moveTo>
                    <a:pt x="772" y="654"/>
                  </a:moveTo>
                  <a:cubicBezTo>
                    <a:pt x="768" y="654"/>
                    <a:pt x="763" y="652"/>
                    <a:pt x="759" y="64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" y="32"/>
                    <a:pt x="0" y="19"/>
                    <a:pt x="7" y="10"/>
                  </a:cubicBezTo>
                  <a:cubicBezTo>
                    <a:pt x="14" y="2"/>
                    <a:pt x="27" y="0"/>
                    <a:pt x="36" y="8"/>
                  </a:cubicBezTo>
                  <a:cubicBezTo>
                    <a:pt x="785" y="618"/>
                    <a:pt x="785" y="618"/>
                    <a:pt x="785" y="618"/>
                  </a:cubicBezTo>
                  <a:cubicBezTo>
                    <a:pt x="794" y="625"/>
                    <a:pt x="795" y="638"/>
                    <a:pt x="788" y="646"/>
                  </a:cubicBezTo>
                  <a:cubicBezTo>
                    <a:pt x="784" y="651"/>
                    <a:pt x="778" y="654"/>
                    <a:pt x="772" y="6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1" name="Freeform 14"/>
            <p:cNvSpPr/>
            <p:nvPr/>
          </p:nvSpPr>
          <p:spPr bwMode="auto">
            <a:xfrm>
              <a:off x="2600325" y="2459038"/>
              <a:ext cx="280987" cy="119063"/>
            </a:xfrm>
            <a:custGeom>
              <a:avLst/>
              <a:gdLst>
                <a:gd name="T0" fmla="*/ 0 w 177"/>
                <a:gd name="T1" fmla="*/ 12 h 75"/>
                <a:gd name="T2" fmla="*/ 177 w 177"/>
                <a:gd name="T3" fmla="*/ 75 h 75"/>
                <a:gd name="T4" fmla="*/ 85 w 177"/>
                <a:gd name="T5" fmla="*/ 0 h 75"/>
                <a:gd name="T6" fmla="*/ 0 w 177"/>
                <a:gd name="T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75">
                  <a:moveTo>
                    <a:pt x="0" y="12"/>
                  </a:moveTo>
                  <a:lnTo>
                    <a:pt x="177" y="75"/>
                  </a:lnTo>
                  <a:lnTo>
                    <a:pt x="8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2" name="Freeform 15"/>
            <p:cNvSpPr/>
            <p:nvPr/>
          </p:nvSpPr>
          <p:spPr bwMode="auto">
            <a:xfrm>
              <a:off x="2725738" y="2324101"/>
              <a:ext cx="155575" cy="254000"/>
            </a:xfrm>
            <a:custGeom>
              <a:avLst/>
              <a:gdLst>
                <a:gd name="T0" fmla="*/ 6 w 98"/>
                <a:gd name="T1" fmla="*/ 85 h 160"/>
                <a:gd name="T2" fmla="*/ 98 w 98"/>
                <a:gd name="T3" fmla="*/ 160 h 160"/>
                <a:gd name="T4" fmla="*/ 0 w 98"/>
                <a:gd name="T5" fmla="*/ 0 h 160"/>
                <a:gd name="T6" fmla="*/ 6 w 98"/>
                <a:gd name="T7" fmla="*/ 8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60">
                  <a:moveTo>
                    <a:pt x="6" y="85"/>
                  </a:moveTo>
                  <a:lnTo>
                    <a:pt x="98" y="160"/>
                  </a:lnTo>
                  <a:lnTo>
                    <a:pt x="0" y="0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00" tIns="60950" rIns="121900" bIns="60950" numCol="1" anchor="t" anchorCtr="0" compatLnSpc="1"/>
            <a:lstStyle/>
            <a:p>
              <a:pPr>
                <a:lnSpc>
                  <a:spcPct val="130000"/>
                </a:lnSpc>
                <a:defRPr/>
              </a:pPr>
              <a:endParaRPr lang="zh-CN" altLang="en-US" sz="1800" kern="0" dirty="0">
                <a:solidFill>
                  <a:srgbClr val="080808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83" name="Freeform 12"/>
          <p:cNvSpPr/>
          <p:nvPr/>
        </p:nvSpPr>
        <p:spPr bwMode="auto">
          <a:xfrm flipV="1">
            <a:off x="3807545" y="2793709"/>
            <a:ext cx="868835" cy="817087"/>
          </a:xfrm>
          <a:custGeom>
            <a:avLst/>
            <a:gdLst/>
            <a:ahLst/>
            <a:cxnLst/>
            <a:rect l="l" t="t" r="r" b="b"/>
            <a:pathLst>
              <a:path w="1373187" h="1291466">
                <a:moveTo>
                  <a:pt x="1373186" y="1291466"/>
                </a:moveTo>
                <a:lnTo>
                  <a:pt x="1316220" y="1239784"/>
                </a:lnTo>
                <a:lnTo>
                  <a:pt x="1316221" y="1239784"/>
                </a:lnTo>
                <a:lnTo>
                  <a:pt x="1373187" y="1291466"/>
                </a:lnTo>
                <a:lnTo>
                  <a:pt x="1217612" y="1008792"/>
                </a:lnTo>
                <a:lnTo>
                  <a:pt x="1224267" y="1113714"/>
                </a:lnTo>
                <a:cubicBezTo>
                  <a:pt x="1123585" y="1022574"/>
                  <a:pt x="907850" y="827283"/>
                  <a:pt x="445585" y="408824"/>
                </a:cubicBezTo>
                <a:lnTo>
                  <a:pt x="450849" y="206706"/>
                </a:lnTo>
                <a:lnTo>
                  <a:pt x="219074" y="0"/>
                </a:lnTo>
                <a:lnTo>
                  <a:pt x="213889" y="199085"/>
                </a:lnTo>
                <a:lnTo>
                  <a:pt x="205595" y="191578"/>
                </a:lnTo>
                <a:cubicBezTo>
                  <a:pt x="192296" y="178438"/>
                  <a:pt x="173086" y="181723"/>
                  <a:pt x="162743" y="194863"/>
                </a:cubicBezTo>
                <a:cubicBezTo>
                  <a:pt x="152399" y="209645"/>
                  <a:pt x="153877" y="230996"/>
                  <a:pt x="167176" y="242494"/>
                </a:cubicBezTo>
                <a:cubicBezTo>
                  <a:pt x="167176" y="242494"/>
                  <a:pt x="167176" y="242494"/>
                  <a:pt x="169337" y="244450"/>
                </a:cubicBezTo>
                <a:lnTo>
                  <a:pt x="178874" y="253084"/>
                </a:lnTo>
                <a:lnTo>
                  <a:pt x="0" y="302108"/>
                </a:lnTo>
                <a:lnTo>
                  <a:pt x="231775" y="510580"/>
                </a:lnTo>
                <a:lnTo>
                  <a:pt x="408272" y="460742"/>
                </a:lnTo>
                <a:cubicBezTo>
                  <a:pt x="557041" y="595413"/>
                  <a:pt x="797608" y="813183"/>
                  <a:pt x="1186619" y="1165328"/>
                </a:cubicBezTo>
                <a:lnTo>
                  <a:pt x="1092199" y="1180163"/>
                </a:ln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txBody>
          <a:bodyPr vert="horz" wrap="square" lIns="91413" tIns="45706" rIns="91413" bIns="45706" numCol="1" anchor="t" anchorCtr="0" compatLnSpc="1"/>
          <a:lstStyle/>
          <a:p>
            <a:pPr>
              <a:lnSpc>
                <a:spcPct val="130000"/>
              </a:lnSpc>
              <a:defRPr/>
            </a:pPr>
            <a:endParaRPr lang="zh-CN" altLang="en-US" sz="1800" kern="0" dirty="0">
              <a:solidFill>
                <a:srgbClr val="080808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10241" name="图片 3" descr="9@Z~F8TSP]NXA2Z}MP78(C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42" y="41663"/>
            <a:ext cx="2297014" cy="2308087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图片 5" descr="Q0F}9]@3M[Z74GTXWDZA}CC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8659" y="42374"/>
            <a:ext cx="3268929" cy="2307373"/>
          </a:xfrm>
          <a:prstGeom prst="rect">
            <a:avLst/>
          </a:prstGeom>
          <a:effectLst>
            <a:glow rad="127000">
              <a:srgbClr val="FF0000"/>
            </a:glow>
          </a:effectLst>
        </p:spPr>
      </p:pic>
      <p:grpSp>
        <p:nvGrpSpPr>
          <p:cNvPr id="9" name="组合 8"/>
          <p:cNvGrpSpPr/>
          <p:nvPr/>
        </p:nvGrpSpPr>
        <p:grpSpPr>
          <a:xfrm>
            <a:off x="5938658" y="2793512"/>
            <a:ext cx="3198911" cy="2180244"/>
            <a:chOff x="4221" y="-76"/>
            <a:chExt cx="9174" cy="10664"/>
          </a:xfrm>
        </p:grpSpPr>
        <p:pic>
          <p:nvPicPr>
            <p:cNvPr id="7" name="图片 6" descr="KC$X94(FY_(EOPN(FU_3R9U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476" y="669"/>
              <a:ext cx="10665" cy="9174"/>
            </a:xfrm>
            <a:prstGeom prst="rect">
              <a:avLst/>
            </a:prstGeom>
            <a:effectLst>
              <a:glow rad="127000">
                <a:srgbClr val="00B050"/>
              </a:glow>
            </a:effectLst>
          </p:spPr>
        </p:pic>
        <p:sp>
          <p:nvSpPr>
            <p:cNvPr id="8" name="斜纹 7"/>
            <p:cNvSpPr/>
            <p:nvPr/>
          </p:nvSpPr>
          <p:spPr>
            <a:xfrm rot="900000">
              <a:off x="11280" y="5825"/>
              <a:ext cx="1104" cy="600"/>
            </a:xfrm>
            <a:prstGeom prst="diagStri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2870256" y="2514733"/>
            <a:ext cx="3305129" cy="4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没有规则行不行？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72" y="2469737"/>
            <a:ext cx="2465391" cy="2592105"/>
          </a:xfrm>
          <a:prstGeom prst="rect">
            <a:avLst/>
          </a:prstGeom>
        </p:spPr>
      </p:pic>
      <p:sp>
        <p:nvSpPr>
          <p:cNvPr id="5" name="Rectangle 3"/>
          <p:cNvSpPr/>
          <p:nvPr/>
        </p:nvSpPr>
        <p:spPr>
          <a:xfrm>
            <a:off x="2873114" y="138556"/>
            <a:ext cx="3395152" cy="857052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ctr"/>
          <a:lstStyle/>
          <a:p>
            <a:pPr algn="ctr" fontAlgn="base">
              <a:buFontTx/>
            </a:pPr>
            <a:r>
              <a:rPr lang="zh-CN" altLang="en-US" sz="3600" b="1" noProof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活动二  </a:t>
            </a:r>
          </a:p>
          <a:p>
            <a:pPr algn="ctr" fontAlgn="base">
              <a:buFontTx/>
            </a:pPr>
            <a:r>
              <a:rPr lang="zh-CN" altLang="en-US" sz="3600" b="1" noProof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6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规则很重要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9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436590" y="1856469"/>
            <a:ext cx="1892051" cy="1491746"/>
            <a:chOff x="7215" y="0"/>
            <a:chExt cx="3972" cy="3133"/>
          </a:xfrm>
        </p:grpSpPr>
        <p:sp>
          <p:nvSpPr>
            <p:cNvPr id="12297" name="Rectangle 10"/>
            <p:cNvSpPr/>
            <p:nvPr/>
          </p:nvSpPr>
          <p:spPr>
            <a:xfrm>
              <a:off x="7215" y="1998"/>
              <a:ext cx="3969" cy="1135"/>
            </a:xfrm>
            <a:prstGeom prst="rect">
              <a:avLst/>
            </a:prstGeom>
            <a:solidFill>
              <a:srgbClr val="FF00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300" name="AutoShape 13"/>
            <p:cNvSpPr/>
            <p:nvPr/>
          </p:nvSpPr>
          <p:spPr>
            <a:xfrm>
              <a:off x="7216" y="0"/>
              <a:ext cx="3971" cy="1998"/>
            </a:xfrm>
            <a:prstGeom prst="flowChartExtra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301" name="Text Box 14"/>
            <p:cNvSpPr txBox="1"/>
            <p:nvPr/>
          </p:nvSpPr>
          <p:spPr>
            <a:xfrm>
              <a:off x="8463" y="525"/>
              <a:ext cx="1700" cy="15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家庭规则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45189" y="3651516"/>
            <a:ext cx="2041949" cy="1403660"/>
            <a:chOff x="7352" y="5969"/>
            <a:chExt cx="4287" cy="2948"/>
          </a:xfrm>
        </p:grpSpPr>
        <p:sp>
          <p:nvSpPr>
            <p:cNvPr id="12298" name="Rectangle 11"/>
            <p:cNvSpPr/>
            <p:nvPr/>
          </p:nvSpPr>
          <p:spPr>
            <a:xfrm>
              <a:off x="7352" y="7896"/>
              <a:ext cx="4287" cy="1021"/>
            </a:xfrm>
            <a:prstGeom prst="rect">
              <a:avLst/>
            </a:prstGeom>
            <a:solidFill>
              <a:srgbClr val="FF00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299" name="AutoShape 12"/>
            <p:cNvSpPr/>
            <p:nvPr/>
          </p:nvSpPr>
          <p:spPr>
            <a:xfrm>
              <a:off x="7443" y="5969"/>
              <a:ext cx="4083" cy="1928"/>
            </a:xfrm>
            <a:prstGeom prst="flowChartExtra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302" name="Text Box 15"/>
            <p:cNvSpPr txBox="1"/>
            <p:nvPr/>
          </p:nvSpPr>
          <p:spPr>
            <a:xfrm>
              <a:off x="8691" y="6421"/>
              <a:ext cx="1815" cy="15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社会规则</a:t>
              </a:r>
            </a:p>
          </p:txBody>
        </p:sp>
      </p:grpSp>
      <p:sp>
        <p:nvSpPr>
          <p:cNvPr id="12304" name="Rectangle 17"/>
          <p:cNvSpPr/>
          <p:nvPr/>
        </p:nvSpPr>
        <p:spPr>
          <a:xfrm>
            <a:off x="3653620" y="1113183"/>
            <a:ext cx="270357" cy="378601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71" tIns="34285" rIns="68571" bIns="34285" anchor="ctr"/>
          <a:lstStyle/>
          <a:p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213" name="Line 21"/>
          <p:cNvSpPr/>
          <p:nvPr/>
        </p:nvSpPr>
        <p:spPr>
          <a:xfrm>
            <a:off x="1995748" y="720876"/>
            <a:ext cx="1658042" cy="18745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490414" y="0"/>
            <a:ext cx="1891911" cy="1491746"/>
            <a:chOff x="7215" y="0"/>
            <a:chExt cx="3972" cy="3133"/>
          </a:xfrm>
        </p:grpSpPr>
        <p:sp>
          <p:nvSpPr>
            <p:cNvPr id="5" name="Rectangle 10"/>
            <p:cNvSpPr/>
            <p:nvPr/>
          </p:nvSpPr>
          <p:spPr>
            <a:xfrm>
              <a:off x="7215" y="1998"/>
              <a:ext cx="3969" cy="1135"/>
            </a:xfrm>
            <a:prstGeom prst="rect">
              <a:avLst/>
            </a:prstGeom>
            <a:solidFill>
              <a:srgbClr val="FF00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AutoShape 13"/>
            <p:cNvSpPr/>
            <p:nvPr/>
          </p:nvSpPr>
          <p:spPr>
            <a:xfrm>
              <a:off x="7216" y="0"/>
              <a:ext cx="3971" cy="1998"/>
            </a:xfrm>
            <a:prstGeom prst="flowChartExtra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Text Box 14"/>
            <p:cNvSpPr txBox="1"/>
            <p:nvPr/>
          </p:nvSpPr>
          <p:spPr>
            <a:xfrm>
              <a:off x="8463" y="525"/>
              <a:ext cx="1700" cy="15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学校规则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87293" y="342345"/>
            <a:ext cx="1724726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东西用完要放回原处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7293" y="1234154"/>
            <a:ext cx="1724726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公共场所禁止吸烟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7731" y="2185482"/>
            <a:ext cx="1724726" cy="34520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请节约用水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5818" y="3046818"/>
            <a:ext cx="1831420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课间不要在教室、走廊内乱跑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7731" y="4245738"/>
            <a:ext cx="1831420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主动帮家人做力所能及的事情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39415" y="164745"/>
            <a:ext cx="1724726" cy="34520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请排队结账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39415" y="909427"/>
            <a:ext cx="1724726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动物凶猛，请勿攀爬栏杆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114196" y="2020738"/>
            <a:ext cx="1863333" cy="34520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上下楼梯靠右行</a:t>
            </a:r>
          </a:p>
        </p:txBody>
      </p:sp>
      <p:sp>
        <p:nvSpPr>
          <p:cNvPr id="16" name="Line 21"/>
          <p:cNvSpPr/>
          <p:nvPr/>
        </p:nvSpPr>
        <p:spPr>
          <a:xfrm>
            <a:off x="1779025" y="1634588"/>
            <a:ext cx="1982411" cy="271875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Line 21"/>
          <p:cNvSpPr/>
          <p:nvPr/>
        </p:nvSpPr>
        <p:spPr>
          <a:xfrm>
            <a:off x="1672332" y="2335942"/>
            <a:ext cx="1981934" cy="223309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Line 21"/>
          <p:cNvSpPr/>
          <p:nvPr/>
        </p:nvSpPr>
        <p:spPr>
          <a:xfrm flipV="1">
            <a:off x="1779025" y="1234631"/>
            <a:ext cx="1657566" cy="187265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Line 21"/>
          <p:cNvSpPr/>
          <p:nvPr/>
        </p:nvSpPr>
        <p:spPr>
          <a:xfrm flipV="1">
            <a:off x="1834754" y="3046818"/>
            <a:ext cx="1602314" cy="182123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14196" y="3799119"/>
            <a:ext cx="1863333" cy="6223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看电视时声音不要开得太大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039415" y="3003014"/>
            <a:ext cx="1863333" cy="34520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1800" b="1">
                <a:latin typeface="微软雅黑"/>
                <a:ea typeface="微软雅黑"/>
                <a:sym typeface="微软雅黑"/>
              </a:rPr>
              <a:t>上课认真听讲</a:t>
            </a:r>
          </a:p>
        </p:txBody>
      </p:sp>
      <p:sp>
        <p:nvSpPr>
          <p:cNvPr id="22" name="Line 21"/>
          <p:cNvSpPr/>
          <p:nvPr/>
        </p:nvSpPr>
        <p:spPr>
          <a:xfrm rot="4980000">
            <a:off x="4486558" y="1239440"/>
            <a:ext cx="3599616" cy="2367271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Line 21"/>
          <p:cNvSpPr/>
          <p:nvPr/>
        </p:nvSpPr>
        <p:spPr>
          <a:xfrm rot="4980000">
            <a:off x="4943197" y="1995614"/>
            <a:ext cx="2805415" cy="201194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Line 21"/>
          <p:cNvSpPr/>
          <p:nvPr/>
        </p:nvSpPr>
        <p:spPr>
          <a:xfrm rot="4980000" flipH="1">
            <a:off x="5329761" y="554376"/>
            <a:ext cx="1690296" cy="180427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Line 21"/>
          <p:cNvSpPr/>
          <p:nvPr/>
        </p:nvSpPr>
        <p:spPr>
          <a:xfrm rot="4980000" flipH="1">
            <a:off x="5204093" y="1480532"/>
            <a:ext cx="2122155" cy="1449894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Line 21"/>
          <p:cNvSpPr/>
          <p:nvPr/>
        </p:nvSpPr>
        <p:spPr>
          <a:xfrm rot="4980000" flipH="1">
            <a:off x="5503122" y="2625592"/>
            <a:ext cx="1597449" cy="17652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71" tIns="34285" rIns="68571" bIns="34285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922617" y="698973"/>
            <a:ext cx="211006" cy="474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123" name="Rectangle 3"/>
          <p:cNvSpPr>
            <a:spLocks noGrp="1"/>
          </p:cNvSpPr>
          <p:nvPr/>
        </p:nvSpPr>
        <p:spPr>
          <a:xfrm>
            <a:off x="581100" y="1302481"/>
            <a:ext cx="7457999" cy="29139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71" tIns="34285" rIns="68571" bIns="34285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1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、认真阅读教材第</a:t>
            </a:r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61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页</a:t>
            </a:r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“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阅读角</a:t>
            </a:r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”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的内容，并在小组内进行交流；</a:t>
            </a:r>
          </a:p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2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、交流时要认真倾听小组同学的意见；</a:t>
            </a:r>
          </a:p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3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、讨论声音不要太大；</a:t>
            </a:r>
          </a:p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4</a:t>
            </a:r>
            <a:r>
              <a:rPr lang="zh-CN" altLang="en-US" sz="2400" b="1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、汇报时内容尽量不重复。</a:t>
            </a:r>
            <a:r>
              <a:rPr lang="zh-CN" altLang="en-US" sz="2400" dirty="0">
                <a:latin typeface="微软雅黑"/>
                <a:ea typeface="微软雅黑"/>
                <a:cs typeface="仿宋" panose="02010609060101010101" charset="-122"/>
                <a:sym typeface="微软雅黑"/>
              </a:rPr>
              <a:t> </a:t>
            </a:r>
          </a:p>
        </p:txBody>
      </p:sp>
      <p:pic>
        <p:nvPicPr>
          <p:cNvPr id="13318" name="Picture 7" descr="0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36" y="73564"/>
            <a:ext cx="2000510" cy="497566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4"/>
          <p:cNvGrpSpPr/>
          <p:nvPr/>
        </p:nvGrpSpPr>
        <p:grpSpPr>
          <a:xfrm>
            <a:off x="2662108" y="2606341"/>
            <a:ext cx="5557515" cy="2439312"/>
            <a:chOff x="0" y="484"/>
            <a:chExt cx="3687" cy="1964"/>
          </a:xfrm>
        </p:grpSpPr>
        <p:pic>
          <p:nvPicPr>
            <p:cNvPr id="13316" name="Picture 5" descr="小女孩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416"/>
              <a:ext cx="917" cy="10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7" name="AutoShape 6"/>
            <p:cNvSpPr/>
            <p:nvPr/>
          </p:nvSpPr>
          <p:spPr>
            <a:xfrm>
              <a:off x="1457" y="484"/>
              <a:ext cx="2230" cy="1446"/>
            </a:xfrm>
            <a:prstGeom prst="cloudCallout">
              <a:avLst>
                <a:gd name="adj1" fmla="val -52472"/>
                <a:gd name="adj2" fmla="val 69699"/>
              </a:avLst>
            </a:prstGeom>
            <a:solidFill>
              <a:srgbClr val="FFFFCC"/>
            </a:solidFill>
            <a:ln w="9525" cap="flat" cmpd="sng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　　</a:t>
              </a:r>
              <a:r>
                <a:rPr lang="zh-CN" altLang="en-US" sz="21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不遵守规则有什么后果？</a:t>
              </a:r>
            </a:p>
          </p:txBody>
        </p:sp>
      </p:grp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1224122" y="698973"/>
            <a:ext cx="5482827" cy="50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讨论不遵守规则有什么后果？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28255" y="1404136"/>
            <a:ext cx="7008455" cy="14850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79" tIns="0" rIns="134979" bIns="0" anchor="ctr"/>
          <a:lstStyle/>
          <a:p>
            <a:pPr algn="ctr">
              <a:defRPr/>
            </a:pP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cs typeface="Meiryo" panose="020B0604030504040204" pitchFamily="34" charset="-128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2169" y="1604591"/>
            <a:ext cx="6200153" cy="108369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300" b="1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你有没有遇到过不遵守规则的现象，不遵守规则会有什么后果？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80454" y="1428896"/>
            <a:ext cx="5348031" cy="172981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7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7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我们生活中处处有规则，规则可以保证我们的安全；让我们拥有健康快乐的学习环境；让我们生活得更加快乐。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323416" y="932282"/>
            <a:ext cx="211006" cy="474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361" name="文本框 2"/>
          <p:cNvSpPr txBox="1"/>
          <p:nvPr/>
        </p:nvSpPr>
        <p:spPr>
          <a:xfrm>
            <a:off x="245301" y="1406517"/>
            <a:ext cx="8396904" cy="3391543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 anchor="t">
            <a:spAutoFit/>
          </a:bodyPr>
          <a:lstStyle/>
          <a:p>
            <a:r>
              <a:rPr lang="zh-CN" altLang="zh-CN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观点一：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校园里乱扔垃圾不对，但大家都在扔，我也就跟着扔。</a:t>
            </a:r>
          </a:p>
          <a:p>
            <a:endParaRPr lang="zh-CN" altLang="zh-CN" sz="24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zh-CN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观点二：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我们都知道上课说话不对，但有时候我就控制不住自己要和周围的同学说话。</a:t>
            </a:r>
          </a:p>
          <a:p>
            <a:endParaRPr lang="zh-CN" altLang="zh-CN" sz="2400" dirty="0">
              <a:latin typeface="微软雅黑"/>
              <a:ea typeface="微软雅黑"/>
              <a:sym typeface="微软雅黑"/>
            </a:endParaRPr>
          </a:p>
          <a:p>
            <a:r>
              <a:rPr lang="zh-CN" altLang="zh-CN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观点三：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我觉得车辆多的时候不能闯红灯，车辆少或没有车辆的时候可以闯红灯。</a:t>
            </a:r>
          </a:p>
          <a:p>
            <a:endParaRPr lang="zh-CN" altLang="zh-CN" sz="2400" dirty="0">
              <a:latin typeface="微软雅黑"/>
              <a:ea typeface="微软雅黑"/>
              <a:sym typeface="微软雅黑"/>
            </a:endParaRPr>
          </a:p>
          <a:p>
            <a:endParaRPr lang="zh-CN" altLang="zh-CN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3472" y="711353"/>
            <a:ext cx="2588756" cy="5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b="1" dirty="0">
                <a:solidFill>
                  <a:srgbClr val="99BC3E"/>
                </a:solidFill>
                <a:latin typeface="微软雅黑"/>
                <a:ea typeface="微软雅黑"/>
                <a:sym typeface="微软雅黑"/>
              </a:rPr>
              <a:t>议一议：</a:t>
            </a:r>
          </a:p>
        </p:txBody>
      </p:sp>
      <p:sp>
        <p:nvSpPr>
          <p:cNvPr id="6" name="Rectangle 3"/>
          <p:cNvSpPr/>
          <p:nvPr/>
        </p:nvSpPr>
        <p:spPr>
          <a:xfrm>
            <a:off x="543472" y="-34282"/>
            <a:ext cx="5851017" cy="857052"/>
          </a:xfrm>
          <a:prstGeom prst="rect">
            <a:avLst/>
          </a:prstGeom>
          <a:noFill/>
          <a:ln w="9525">
            <a:noFill/>
          </a:ln>
        </p:spPr>
        <p:txBody>
          <a:bodyPr lIns="68571" tIns="34285" rIns="68571" bIns="34285" anchor="ctr"/>
          <a:lstStyle/>
          <a:p>
            <a:pPr algn="ctr" fontAlgn="base">
              <a:buFontTx/>
            </a:pPr>
            <a:r>
              <a: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活动三</a:t>
            </a:r>
            <a:r>
              <a:rPr lang="zh-CN" altLang="en-US" sz="3600" b="1" noProof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   七嘴八舌话规则</a:t>
            </a:r>
            <a:endParaRPr lang="zh-CN" altLang="en-US" sz="36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7a0a9e7b-b28f-4137-98ec-e0bb06b7248d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99BC3E"/>
      </a:accent1>
      <a:accent2>
        <a:srgbClr val="FFBF53"/>
      </a:accent2>
      <a:accent3>
        <a:srgbClr val="99BC3E"/>
      </a:accent3>
      <a:accent4>
        <a:srgbClr val="FFBF53"/>
      </a:accent4>
      <a:accent5>
        <a:srgbClr val="99BC3E"/>
      </a:accent5>
      <a:accent6>
        <a:srgbClr val="FFBF53"/>
      </a:accent6>
      <a:hlink>
        <a:srgbClr val="99BC3E"/>
      </a:hlink>
      <a:folHlink>
        <a:srgbClr val="FFBF53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2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3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4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5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6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ppt/theme/themeOverride7.xml><?xml version="1.0" encoding="utf-8"?>
<a:themeOverride xmlns:a="http://schemas.openxmlformats.org/drawingml/2006/main">
  <a:clrScheme name="新鲜">
    <a:dk1>
      <a:srgbClr val="000000"/>
    </a:dk1>
    <a:lt1>
      <a:srgbClr val="FFFFFF"/>
    </a:lt1>
    <a:dk2>
      <a:srgbClr val="969696"/>
    </a:dk2>
    <a:lt2>
      <a:srgbClr val="FFFFFF"/>
    </a:lt2>
    <a:accent1>
      <a:srgbClr val="99BC3E"/>
    </a:accent1>
    <a:accent2>
      <a:srgbClr val="FFBF53"/>
    </a:accent2>
    <a:accent3>
      <a:srgbClr val="99BC3E"/>
    </a:accent3>
    <a:accent4>
      <a:srgbClr val="FFBF53"/>
    </a:accent4>
    <a:accent5>
      <a:srgbClr val="99BC3E"/>
    </a:accent5>
    <a:accent6>
      <a:srgbClr val="FFBF53"/>
    </a:accent6>
    <a:hlink>
      <a:srgbClr val="99BC3E"/>
    </a:hlink>
    <a:folHlink>
      <a:srgbClr val="FFBF5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666</Words>
  <Application>Microsoft Office PowerPoint</Application>
  <PresentationFormat>全屏显示(16:9)</PresentationFormat>
  <Paragraphs>83</Paragraphs>
  <Slides>26</Slides>
  <Notes>11</Notes>
  <HiddenSlides>0</HiddenSlides>
  <MMClips>5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等线</vt:lpstr>
      <vt:lpstr>仿宋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3679</cp:revision>
  <dcterms:created xsi:type="dcterms:W3CDTF">2015-12-01T09:06:00Z</dcterms:created>
  <dcterms:modified xsi:type="dcterms:W3CDTF">2022-04-19T03:15:53Z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