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2"/>
  </p:sldMasterIdLst>
  <p:notesMasterIdLst>
    <p:notesMasterId r:id="rId25"/>
  </p:notesMasterIdLst>
  <p:handoutMasterIdLst>
    <p:handoutMasterId r:id="rId26"/>
  </p:handoutMasterIdLst>
  <p:sldIdLst>
    <p:sldId id="413" r:id="rId3"/>
    <p:sldId id="364" r:id="rId4"/>
    <p:sldId id="387" r:id="rId5"/>
    <p:sldId id="388" r:id="rId6"/>
    <p:sldId id="370" r:id="rId7"/>
    <p:sldId id="371" r:id="rId8"/>
    <p:sldId id="389" r:id="rId9"/>
    <p:sldId id="375" r:id="rId10"/>
    <p:sldId id="376" r:id="rId11"/>
    <p:sldId id="396" r:id="rId12"/>
    <p:sldId id="394" r:id="rId13"/>
    <p:sldId id="390" r:id="rId14"/>
    <p:sldId id="400" r:id="rId15"/>
    <p:sldId id="401" r:id="rId16"/>
    <p:sldId id="402" r:id="rId17"/>
    <p:sldId id="403" r:id="rId18"/>
    <p:sldId id="404" r:id="rId19"/>
    <p:sldId id="405" r:id="rId20"/>
    <p:sldId id="406" r:id="rId21"/>
    <p:sldId id="411" r:id="rId22"/>
    <p:sldId id="410" r:id="rId23"/>
    <p:sldId id="414" r:id="rId24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6182F"/>
    <a:srgbClr val="FF7124"/>
    <a:srgbClr val="EF7509"/>
    <a:srgbClr val="8CC5B1"/>
    <a:srgbClr val="202E4A"/>
    <a:srgbClr val="68BC9E"/>
    <a:srgbClr val="FEFEF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90" y="120"/>
      </p:cViewPr>
      <p:guideLst>
        <p:guide orient="horz" pos="1619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E7378-7136-493C-A505-DB111E44D9D1}" type="datetimeFigureOut">
              <a:rPr lang="zh-CN" altLang="en-US" smtClean="0"/>
              <a:pPr/>
              <a:t>2022/4/12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1A663-AC84-493B-8663-1A01AEFFA8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572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fld id="{E7A799FB-B973-4727-8223-0B0CC5C443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667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952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A799FB-B973-4727-8223-0B0CC5C44349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512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3305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018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1419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1B4D7-F511-4E32-B555-21525E5BC3C2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567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221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042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98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6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239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599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432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85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962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04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9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A2FBB8E-8DA5-493C-A5EA-CCF0D988321D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0498" indent="-170498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398" indent="-17049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298" indent="-17049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198" indent="-17049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098" indent="-17049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31844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0" y="501851"/>
            <a:ext cx="9144000" cy="108491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/>
                <a:ea typeface="微软雅黑"/>
                <a:sym typeface="微软雅黑"/>
              </a:rPr>
              <a:t>同学相伴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12309"/>
            <a:ext cx="9143499" cy="333119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4424826"/>
            <a:ext cx="9143499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087117" y="1394181"/>
            <a:ext cx="6056632" cy="23551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50081"/>
            <a:endParaRPr lang="zh-CN" altLang="en-US" sz="140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2" y="1394181"/>
            <a:ext cx="2984459" cy="235513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50081"/>
            <a:endParaRPr lang="zh-CN" altLang="en-US" sz="140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07586" y="1457329"/>
            <a:ext cx="3637820" cy="8309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defTabSz="650081"/>
            <a:r>
              <a:rPr lang="zh-CN" altLang="en-US" sz="5000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小小讨论会</a:t>
            </a:r>
          </a:p>
        </p:txBody>
      </p:sp>
      <p:sp>
        <p:nvSpPr>
          <p:cNvPr id="21" name="矩形 20"/>
          <p:cNvSpPr/>
          <p:nvPr/>
        </p:nvSpPr>
        <p:spPr>
          <a:xfrm>
            <a:off x="3414829" y="2321894"/>
            <a:ext cx="5408449" cy="1329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50081">
              <a:lnSpc>
                <a:spcPct val="120000"/>
              </a:lnSpc>
            </a:pPr>
            <a:r>
              <a:rPr lang="en-US" altLang="zh-CN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1</a:t>
            </a:r>
            <a:r>
              <a:rPr lang="zh-CN" altLang="en-US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、与同学在一起的感受如何？</a:t>
            </a:r>
          </a:p>
          <a:p>
            <a:pPr defTabSz="650081">
              <a:lnSpc>
                <a:spcPct val="120000"/>
              </a:lnSpc>
            </a:pPr>
            <a:r>
              <a:rPr lang="en-US" altLang="zh-CN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2</a:t>
            </a:r>
            <a:r>
              <a:rPr lang="zh-CN" altLang="en-US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、假如没有同学的陪伴，你的生活会怎样呢？</a:t>
            </a:r>
          </a:p>
          <a:p>
            <a:pPr defTabSz="650081">
              <a:lnSpc>
                <a:spcPct val="120000"/>
              </a:lnSpc>
            </a:pPr>
            <a:r>
              <a:rPr lang="en-US" altLang="zh-CN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3</a:t>
            </a:r>
            <a:r>
              <a:rPr lang="zh-CN" altLang="en-US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、想一想，一个人能做什么？两个人能做什么？两个人以上呢？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252" y="1240475"/>
            <a:ext cx="29844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087117" y="3868384"/>
            <a:ext cx="605663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359357"/>
            <a:ext cx="9144000" cy="4579034"/>
            <a:chOff x="0" y="479143"/>
            <a:chExt cx="12192000" cy="610537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479143"/>
              <a:ext cx="12192000" cy="610537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544704" y="4612943"/>
              <a:ext cx="3548418" cy="1378424"/>
            </a:xfrm>
            <a:prstGeom prst="rect">
              <a:avLst/>
            </a:prstGeom>
            <a:solidFill>
              <a:srgbClr val="EFF1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684613" y="3439235"/>
            <a:ext cx="8305850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失去同学的陪伴，我们将会失去很多乐趣，有同学相伴的生活处处有快乐。我们不仅可以在一起学习、一起运动、一起成长，还可以开展许多丰富多彩的活动。同学相伴，让我们获得加倍的精彩！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90744" y="2855943"/>
            <a:ext cx="3055465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同学相伴的快乐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imgsa.baidu.com/timg?image&amp;quality=80&amp;size=b9999_10000&amp;sec=1518543856926&amp;di=25f816775782e78b6667997c9c4f4352&amp;imgtype=jpg&amp;src=http%3A%2F%2Fimg0.imgtn.bdimg.com%2Fit%2Fu%3D2056277490%2C3544410240%26fm%3D214%26gp%3D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334" y="2988578"/>
            <a:ext cx="1853636" cy="17341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20" y="518940"/>
            <a:ext cx="1916050" cy="19160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椭圆 5"/>
          <p:cNvSpPr/>
          <p:nvPr/>
        </p:nvSpPr>
        <p:spPr>
          <a:xfrm>
            <a:off x="872900" y="2188010"/>
            <a:ext cx="1134126" cy="1134126"/>
          </a:xfrm>
          <a:prstGeom prst="ellipse">
            <a:avLst/>
          </a:prstGeom>
          <a:solidFill>
            <a:srgbClr val="FF9300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3000" b="1" dirty="0">
                <a:latin typeface="微软雅黑"/>
                <a:ea typeface="微软雅黑"/>
                <a:sym typeface="微软雅黑"/>
              </a:rPr>
              <a:t>VS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728781" y="2132057"/>
            <a:ext cx="5777187" cy="1938992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与同学在一起是快乐的。可有的“小朋友”却认为，可以不和同伴在一起</a:t>
            </a:r>
            <a:r>
              <a:rPr lang="en-US" altLang="zh-CN" sz="27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……</a:t>
            </a:r>
            <a:endParaRPr lang="zh-CN" altLang="en-US" sz="2700" b="1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01844" y="1359716"/>
            <a:ext cx="171585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4100" b="1" dirty="0">
                <a:solidFill>
                  <a:schemeClr val="accent6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想一想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87144" y="645262"/>
            <a:ext cx="6984203" cy="3776612"/>
            <a:chOff x="1547353" y="2420888"/>
            <a:chExt cx="8275755" cy="4032448"/>
          </a:xfrm>
        </p:grpSpPr>
        <p:grpSp>
          <p:nvGrpSpPr>
            <p:cNvPr id="5" name="组合 4"/>
            <p:cNvGrpSpPr/>
            <p:nvPr/>
          </p:nvGrpSpPr>
          <p:grpSpPr>
            <a:xfrm>
              <a:off x="1547353" y="2420888"/>
              <a:ext cx="8275755" cy="4032448"/>
              <a:chOff x="767408" y="476672"/>
              <a:chExt cx="10369152" cy="5883279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7408" y="476672"/>
                <a:ext cx="10369152" cy="5883279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567608" y="4221088"/>
                <a:ext cx="7416824" cy="792088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711624" y="4077072"/>
                <a:ext cx="7416824" cy="792088"/>
              </a:xfrm>
              <a:prstGeom prst="rect">
                <a:avLst/>
              </a:prstGeom>
            </p:spPr>
          </p:pic>
        </p:grp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324179" y="3764650"/>
              <a:ext cx="3969211" cy="1025271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670031" y="4796921"/>
              <a:ext cx="5281501" cy="7887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100" dirty="0">
                  <a:latin typeface="微软雅黑"/>
                  <a:ea typeface="微软雅黑"/>
                  <a:sym typeface="微软雅黑"/>
                </a:rPr>
                <a:t>同学之间，要相互关爱，相互帮助，共同进步，不让一个人落下。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155303" y="2089740"/>
            <a:ext cx="3446802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不让一个人落下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27539"/>
            <a:ext cx="5200650" cy="73910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814" y="1119030"/>
            <a:ext cx="7096539" cy="90024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游戏背景：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一群游客乘坐游艇出海看美景。可是很不幸，在他们即将到达目的地时，游艇触礁了，艇上的游客分批爬上了附近的小礁石。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6060" y="2031982"/>
            <a:ext cx="7096539" cy="283845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游戏方法：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选出二组同学（每组四五个人为宜）。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小组成员一起站在报纸上，把报纸当做“礁石”，把地面的其他地方当作“大海”，成员一起努力不让小组中的任何一员掉进“海”里。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当老师说“海水漫上来了”，大家就把报纸对着。小组成员重新一起站在报纸上，继续努力不让小组中任何成员掉进“海”里。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当老师说“海水又漫上来了”，大家就把报纸再对折，重复前面的活动。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以此类推，把报纸折得最小的那一组获胜。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354193" y="2459401"/>
            <a:ext cx="1550657" cy="228524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游戏要求：</a:t>
            </a:r>
            <a:endParaRPr lang="en-US" altLang="zh-CN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小组中绝不能有任何人“落水”，否则就算失败。</a:t>
            </a:r>
            <a:endParaRPr lang="en-US" altLang="zh-CN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注意安全，不要因为拥挤而摔倒。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1961"/>
          <a:stretch>
            <a:fillRect/>
          </a:stretch>
        </p:blipFill>
        <p:spPr>
          <a:xfrm>
            <a:off x="6543675" y="190614"/>
            <a:ext cx="2498334" cy="1128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19638" y="3141804"/>
            <a:ext cx="5020299" cy="807914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团结在一起，你拉我一把，我拉你一把，谁也不能放弃谁。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548" l="242" r="89952">
                        <a14:foregroundMark x1="38741" y1="19910" x2="44431" y2="31825"/>
                        <a14:foregroundMark x1="23850" y1="29563" x2="23850" y2="33333"/>
                        <a14:foregroundMark x1="43220" y1="34389" x2="47579" y2="40422"/>
                        <a14:foregroundMark x1="38741" y1="67119" x2="39346" y2="72247"/>
                        <a14:foregroundMark x1="61138" y1="39216" x2="62954" y2="85671"/>
                        <a14:foregroundMark x1="63801" y1="45249" x2="68886" y2="61991"/>
                        <a14:foregroundMark x1="54479" y1="53243" x2="57869" y2="62293"/>
                        <a14:foregroundMark x1="59685" y1="77074" x2="59443" y2="86275"/>
                        <a14:foregroundMark x1="68886" y1="80543" x2="59927" y2="956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0258" y="1166884"/>
            <a:ext cx="3973742" cy="318957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80541" y="804416"/>
            <a:ext cx="3294129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胜利的采访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1180541" y="756406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180541" y="1429506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13538" y="1787101"/>
            <a:ext cx="5062626" cy="9094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1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让我们一起来采访一下获胜的小组，不让任何成员“落水”的秘诀是什么呢？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087117" y="1394181"/>
            <a:ext cx="6056632" cy="23551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50081"/>
            <a:endParaRPr lang="zh-CN" altLang="en-US" sz="140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2" y="1394181"/>
            <a:ext cx="2984459" cy="235513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50081"/>
            <a:endParaRPr lang="zh-CN" altLang="en-US" sz="140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23341" y="1488037"/>
            <a:ext cx="4518101" cy="8309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defTabSz="650081"/>
            <a:r>
              <a:rPr lang="zh-CN" altLang="en-US" sz="5000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有人被落下了</a:t>
            </a:r>
          </a:p>
        </p:txBody>
      </p:sp>
      <p:sp>
        <p:nvSpPr>
          <p:cNvPr id="21" name="矩形 20"/>
          <p:cNvSpPr/>
          <p:nvPr/>
        </p:nvSpPr>
        <p:spPr>
          <a:xfrm>
            <a:off x="3251056" y="2424251"/>
            <a:ext cx="5729171" cy="11633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650081">
              <a:lnSpc>
                <a:spcPct val="120000"/>
              </a:lnSpc>
            </a:pPr>
            <a:r>
              <a:rPr lang="zh-CN" altLang="en-US" sz="21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在游戏中，我们想尽一切办法不让任何一个小伙伴“落水”。可是，在校园生活中，我们有时会因为种种原因冷落、排斥或者忽视了某些同学。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252" y="1240475"/>
            <a:ext cx="29844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087117" y="3868384"/>
            <a:ext cx="6056632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3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8472" y="767954"/>
            <a:ext cx="2384822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3E8D9"/>
              </a:clrFrom>
              <a:clrTo>
                <a:srgbClr val="F3E8D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9269" y="742950"/>
            <a:ext cx="2364581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74057" y="2895600"/>
            <a:ext cx="2159794" cy="145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5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王浩在接力赛中不小心摔倒了， 结果班级接力成绩排在了年级最后一名，大家都埋怨他。</a:t>
            </a:r>
            <a:endParaRPr lang="zh-CN" altLang="en-US" sz="15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112544" y="2895600"/>
            <a:ext cx="1997869" cy="145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5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陈欣在升旗仪式上没有戴红领巾，结果班级的“流动红旗”丢了， 大家都责怪她。</a:t>
            </a:r>
            <a:endParaRPr lang="zh-CN" altLang="en-US" sz="150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Picture 2" descr="G:\下载用杂项\ba6529ab42c12a89f3a3d345df3e4f87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56697" y="426936"/>
            <a:ext cx="407194" cy="5500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五边形 8"/>
          <p:cNvSpPr/>
          <p:nvPr/>
        </p:nvSpPr>
        <p:spPr>
          <a:xfrm>
            <a:off x="1979712" y="487658"/>
            <a:ext cx="3093245" cy="428625"/>
          </a:xfrm>
          <a:prstGeom prst="homePlate">
            <a:avLst/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不让一个人落下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044" y="1094185"/>
            <a:ext cx="3077766" cy="2955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矩形 3"/>
          <p:cNvSpPr>
            <a:spLocks noChangeArrowheads="1"/>
          </p:cNvSpPr>
          <p:nvPr/>
        </p:nvSpPr>
        <p:spPr bwMode="auto">
          <a:xfrm>
            <a:off x="4626769" y="2031206"/>
            <a:ext cx="3024188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   张晓的脚受伤后，无法去上体育课。下课后大家都直接从操场去食堂吃饭，把他一个人遗忘在教室里。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" name="Picture 2" descr="G:\下载用杂项\ba6529ab42c12a89f3a3d345df3e4f87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56697" y="426936"/>
            <a:ext cx="407194" cy="5500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五边形 8"/>
          <p:cNvSpPr/>
          <p:nvPr/>
        </p:nvSpPr>
        <p:spPr>
          <a:xfrm>
            <a:off x="1979712" y="487658"/>
            <a:ext cx="3093245" cy="428625"/>
          </a:xfrm>
          <a:prstGeom prst="homePlate">
            <a:avLst/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不让一个人落下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思想气泡: 云 2"/>
          <p:cNvSpPr/>
          <p:nvPr/>
        </p:nvSpPr>
        <p:spPr>
          <a:xfrm>
            <a:off x="1709737" y="897732"/>
            <a:ext cx="2862263" cy="1241822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你觉得班上的同学们这样做对吗？为什么？ </a:t>
            </a:r>
          </a:p>
        </p:txBody>
      </p:sp>
      <p:sp>
        <p:nvSpPr>
          <p:cNvPr id="4" name="思想气泡: 云 3"/>
          <p:cNvSpPr/>
          <p:nvPr/>
        </p:nvSpPr>
        <p:spPr>
          <a:xfrm>
            <a:off x="4950619" y="1329928"/>
            <a:ext cx="2753916" cy="1403747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50000"/>
              </a:lnSpc>
              <a:defRPr/>
            </a:pPr>
            <a:r>
              <a:rPr lang="zh-CN" altLang="en-US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王浩、陈欣和张晓会有怎样的感受呢？ </a:t>
            </a:r>
          </a:p>
        </p:txBody>
      </p:sp>
      <p:sp>
        <p:nvSpPr>
          <p:cNvPr id="5" name="思想气泡: 云 4"/>
          <p:cNvSpPr/>
          <p:nvPr/>
        </p:nvSpPr>
        <p:spPr>
          <a:xfrm>
            <a:off x="2600325" y="2787254"/>
            <a:ext cx="3187304" cy="1458515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lnSpc>
                <a:spcPct val="150000"/>
              </a:lnSpc>
              <a:defRPr/>
            </a:pPr>
            <a:r>
              <a:rPr lang="zh-CN" altLang="en-US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你认为班上的同学们应该怎样做呢？请你演一演。</a:t>
            </a:r>
          </a:p>
        </p:txBody>
      </p:sp>
      <p:pic>
        <p:nvPicPr>
          <p:cNvPr id="6" name="Picture 2" descr="G:\下载用杂项\ba6529ab42c12a89f3a3d345df3e4f8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56697" y="426936"/>
            <a:ext cx="407194" cy="5500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五边形 8"/>
          <p:cNvSpPr/>
          <p:nvPr/>
        </p:nvSpPr>
        <p:spPr>
          <a:xfrm>
            <a:off x="1979712" y="487658"/>
            <a:ext cx="3093245" cy="428625"/>
          </a:xfrm>
          <a:prstGeom prst="homePlate">
            <a:avLst/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1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不让一个人落下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193122" y="763237"/>
            <a:ext cx="2074311" cy="53091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蒙眼画脸谱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7310" y="1287044"/>
            <a:ext cx="6991066" cy="3392329"/>
          </a:xfrm>
          <a:prstGeom prst="rect">
            <a:avLst/>
          </a:prstGeom>
          <a:noFill/>
          <a:ln>
            <a:solidFill>
              <a:schemeClr val="accent2"/>
            </a:solidFill>
            <a:prstDash val="lgDash"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latin typeface="微软雅黑"/>
                <a:ea typeface="微软雅黑"/>
                <a:sym typeface="微软雅黑"/>
              </a:rPr>
              <a:t>游戏方法：</a:t>
            </a:r>
            <a:endParaRPr lang="en-US" altLang="zh-CN" b="1" dirty="0">
              <a:latin typeface="微软雅黑"/>
              <a:ea typeface="微软雅黑"/>
              <a:sym typeface="微软雅黑"/>
            </a:endParaRPr>
          </a:p>
          <a:p>
            <a:r>
              <a:rPr lang="en-US" altLang="zh-CN" dirty="0"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、在黑板上画二个圆圈，作为脸的轮廓。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r>
              <a:rPr lang="en-US" altLang="zh-CN" dirty="0"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、选出二组同学，每组五人，分别承担画眼睛、鼻子、耳朵、眉毛和嘴巴的任务。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r>
              <a:rPr lang="en-US" altLang="zh-CN" dirty="0">
                <a:latin typeface="微软雅黑"/>
                <a:ea typeface="微软雅黑"/>
                <a:sym typeface="微软雅黑"/>
              </a:rPr>
              <a:t>3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、另外选出二名同学作为监督员，监督大家是否遵守游戏规则。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r>
              <a:rPr lang="en-US" altLang="zh-CN" dirty="0">
                <a:latin typeface="微软雅黑"/>
                <a:ea typeface="微软雅黑"/>
                <a:sym typeface="微软雅黑"/>
              </a:rPr>
              <a:t>4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、每组同学排好队分别站在二个圆圈的前面，用布蒙住自己的眼睛，并让监督员检查。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r>
              <a:rPr lang="en-US" altLang="zh-CN" dirty="0">
                <a:latin typeface="微软雅黑"/>
                <a:ea typeface="微软雅黑"/>
                <a:sym typeface="微软雅黑"/>
              </a:rPr>
              <a:t>5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、老师宣布开始后，学生一次走近黑板开始画五官，画完的同学就可以摘下蒙眼布。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r>
              <a:rPr lang="en-US" altLang="zh-CN" dirty="0">
                <a:latin typeface="微软雅黑"/>
                <a:ea typeface="微软雅黑"/>
                <a:sym typeface="微软雅黑"/>
              </a:rPr>
              <a:t>6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、游戏过程中，老师和监督员要提醒同学注意安全。</a:t>
            </a:r>
            <a:endParaRPr lang="en-US" altLang="zh-CN" dirty="0">
              <a:latin typeface="微软雅黑"/>
              <a:ea typeface="微软雅黑"/>
              <a:sym typeface="微软雅黑"/>
            </a:endParaRPr>
          </a:p>
          <a:p>
            <a:r>
              <a:rPr lang="en-US" altLang="zh-CN" dirty="0">
                <a:latin typeface="微软雅黑"/>
                <a:ea typeface="微软雅黑"/>
                <a:sym typeface="微软雅黑"/>
              </a:rPr>
              <a:t>7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、班上其余同学作为大众评审，决定哪组画的五官位置最准确、最好看。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2705" y="2845559"/>
            <a:ext cx="1858214" cy="194088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54914" y="367095"/>
            <a:ext cx="17553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9" name="图片 323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" y="0"/>
            <a:ext cx="9143499" cy="514321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95771" y="994689"/>
            <a:ext cx="5851892" cy="4005368"/>
          </a:xfrm>
          <a:prstGeom prst="rect">
            <a:avLst/>
          </a:prstGeom>
        </p:spPr>
      </p:pic>
      <p:sp>
        <p:nvSpPr>
          <p:cNvPr id="43" name="矩形 259"/>
          <p:cNvSpPr>
            <a:spLocks noChangeArrowheads="1"/>
          </p:cNvSpPr>
          <p:nvPr/>
        </p:nvSpPr>
        <p:spPr bwMode="auto">
          <a:xfrm>
            <a:off x="1164638" y="1565726"/>
            <a:ext cx="5184578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eaLnBrk="1" hangingPunct="1">
              <a:buNone/>
              <a:defRPr/>
            </a:pPr>
            <a:r>
              <a:rPr lang="zh-CN" altLang="en-US" sz="4100" b="1" dirty="0">
                <a:solidFill>
                  <a:srgbClr val="569547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手牵手，一起走</a:t>
            </a:r>
          </a:p>
        </p:txBody>
      </p:sp>
      <p:sp>
        <p:nvSpPr>
          <p:cNvPr id="44" name="矩形 259"/>
          <p:cNvSpPr>
            <a:spLocks noChangeArrowheads="1"/>
          </p:cNvSpPr>
          <p:nvPr/>
        </p:nvSpPr>
        <p:spPr bwMode="auto">
          <a:xfrm>
            <a:off x="1164787" y="2304873"/>
            <a:ext cx="4669631" cy="149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zh-CN" altLang="en-US" sz="2700" dirty="0">
                <a:solidFill>
                  <a:schemeClr val="tx2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让我们一起携起手来，共同努力，共同进步，不让一个同学落下吧！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3" grpId="1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54907" y="951310"/>
            <a:ext cx="6831806" cy="37266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0" name="矩形 1"/>
          <p:cNvSpPr/>
          <p:nvPr/>
        </p:nvSpPr>
        <p:spPr>
          <a:xfrm>
            <a:off x="2087166" y="1653778"/>
            <a:ext cx="5185172" cy="21459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       我们生活在同一个集体中，</a:t>
            </a:r>
            <a:r>
              <a:rPr lang="zh-CN" altLang="zh-CN" dirty="0">
                <a:latin typeface="微软雅黑"/>
                <a:ea typeface="微软雅黑"/>
                <a:sym typeface="微软雅黑"/>
              </a:rPr>
              <a:t>每个人或多或少都有自己的难处或不足，我们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应当</a:t>
            </a:r>
            <a:r>
              <a:rPr lang="zh-CN" altLang="zh-CN" dirty="0">
                <a:latin typeface="微软雅黑"/>
                <a:ea typeface="微软雅黑"/>
                <a:sym typeface="微软雅黑"/>
              </a:rPr>
              <a:t>懂得体谅他人的心情与需要，学会关爱他人、互帮互助。我希望我们生活的集体是一个充满正能量的集体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每一个同学</a:t>
            </a:r>
            <a:r>
              <a:rPr lang="zh-CN" altLang="zh-CN" dirty="0">
                <a:latin typeface="微软雅黑"/>
                <a:ea typeface="微软雅黑"/>
                <a:sym typeface="微软雅黑"/>
              </a:rPr>
              <a:t>都是充满正能量的人。</a:t>
            </a:r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五边形 9"/>
          <p:cNvSpPr/>
          <p:nvPr/>
        </p:nvSpPr>
        <p:spPr>
          <a:xfrm>
            <a:off x="1980010" y="420291"/>
            <a:ext cx="2774156" cy="428625"/>
          </a:xfrm>
          <a:prstGeom prst="homePlate">
            <a:avLst/>
          </a:prstGeom>
          <a:noFill/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800" noProof="1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教</a:t>
            </a:r>
            <a:r>
              <a:rPr lang="zh-CN" altLang="zh-CN" sz="2800" noProof="1">
                <a:ln w="22225">
                  <a:noFill/>
                  <a:prstDash val="solid"/>
                </a:ln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师寄语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410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0178"/>
            <a:ext cx="9144000" cy="4582206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130629" y="1404257"/>
            <a:ext cx="3853543" cy="1306286"/>
          </a:xfrm>
          <a:prstGeom prst="wedgeRoundRectCallout">
            <a:avLst>
              <a:gd name="adj1" fmla="val 66630"/>
              <a:gd name="adj2" fmla="val 75000"/>
              <a:gd name="adj3" fmla="val 16667"/>
            </a:avLst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5699" y="464773"/>
            <a:ext cx="1288301" cy="484748"/>
          </a:xfrm>
          <a:prstGeom prst="rect">
            <a:avLst/>
          </a:prstGeom>
          <a:solidFill>
            <a:srgbClr val="AE110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小采访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1258" y="1512641"/>
            <a:ext cx="3722914" cy="1084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dirty="0">
                <a:latin typeface="微软雅黑"/>
                <a:ea typeface="微软雅黑"/>
                <a:sym typeface="微软雅黑"/>
              </a:rPr>
              <a:t>你觉得这个多人游戏好玩吗？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8563" y="160718"/>
            <a:ext cx="8786874" cy="4822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75678" y="1398464"/>
            <a:ext cx="3589759" cy="3347355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indent="342900">
              <a:lnSpc>
                <a:spcPct val="15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Picture 3" descr="E:\UCDownloaded\！PPT图片及版面资源\06-PPT精选插图\03-人物\女孩NPG0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75678" y="1730618"/>
            <a:ext cx="3785258" cy="325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1262428" y="1203613"/>
            <a:ext cx="3294129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开 动 脑 筋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262428" y="1155603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262428" y="1828703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423774" y="2104413"/>
            <a:ext cx="5062626" cy="13295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en-US" altLang="zh-CN" sz="21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1</a:t>
            </a:r>
            <a:r>
              <a:rPr lang="zh-CN" altLang="en-US" sz="21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、想象一下，假如没有这么多的同学，这个游戏还能玩得起来吗？</a:t>
            </a:r>
          </a:p>
          <a:p>
            <a:pPr lvl="0">
              <a:lnSpc>
                <a:spcPct val="130000"/>
              </a:lnSpc>
              <a:defRPr/>
            </a:pPr>
            <a:r>
              <a:rPr lang="en-US" altLang="zh-CN" sz="21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2</a:t>
            </a:r>
            <a:r>
              <a:rPr lang="zh-CN" altLang="en-US" sz="21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、你还与同学们玩过哪些多人游戏呢？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8608" y="1492667"/>
            <a:ext cx="2696664" cy="2610210"/>
          </a:xfrm>
          <a:prstGeom prst="ellipse">
            <a:avLst/>
          </a:prstGeom>
          <a:ln w="12700" cap="rnd">
            <a:solidFill>
              <a:schemeClr val="accent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927" y="1513138"/>
            <a:ext cx="2680590" cy="2564614"/>
          </a:xfrm>
          <a:prstGeom prst="ellipse">
            <a:avLst/>
          </a:prstGeom>
          <a:ln w="12700" cap="rnd">
            <a:solidFill>
              <a:schemeClr val="accent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337932" y="4104119"/>
            <a:ext cx="1760413" cy="392415"/>
          </a:xfrm>
          <a:prstGeom prst="rect">
            <a:avLst/>
          </a:prstGeom>
          <a:noFill/>
          <a:ln>
            <a:solidFill>
              <a:schemeClr val="accent2"/>
            </a:solidFill>
            <a:prstDash val="lgDash"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和同学下棋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857407" y="4104119"/>
            <a:ext cx="2139881" cy="392415"/>
          </a:xfrm>
          <a:prstGeom prst="rect">
            <a:avLst/>
          </a:prstGeom>
          <a:noFill/>
          <a:ln>
            <a:solidFill>
              <a:schemeClr val="accent2"/>
            </a:solidFill>
            <a:prstDash val="lgDash"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自己跟自己下棋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191796" y="831513"/>
            <a:ext cx="2601679" cy="39241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你觉得哪种更好玩？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3938" y="4043150"/>
            <a:ext cx="5791717" cy="970590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4015296" y="2259661"/>
            <a:ext cx="1134126" cy="1134126"/>
          </a:xfrm>
          <a:prstGeom prst="ellipse">
            <a:avLst/>
          </a:prstGeom>
          <a:solidFill>
            <a:srgbClr val="FF9300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3000" b="1" dirty="0">
                <a:latin typeface="微软雅黑"/>
                <a:ea typeface="微软雅黑"/>
                <a:sym typeface="微软雅黑"/>
              </a:rPr>
              <a:t>VS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19953" y1="64444" x2="31690" y2="3333"/>
                        <a14:foregroundMark x1="62676" y1="66389" x2="59155" y2="5556"/>
                        <a14:foregroundMark x1="91549" y1="72778" x2="90845" y2="5556"/>
                        <a14:foregroundMark x1="94366" y1="70833" x2="96714" y2="31944"/>
                        <a14:foregroundMark x1="81455" y1="41111" x2="81455" y2="41111"/>
                        <a14:foregroundMark x1="90141" y1="35000" x2="74413" y2="45556"/>
                        <a14:foregroundMark x1="80047" y1="13056" x2="89906" y2="13056"/>
                        <a14:foregroundMark x1="0" y1="11667" x2="29577" y2="12778"/>
                        <a14:foregroundMark x1="43427" y1="13889" x2="67606" y2="13056"/>
                        <a14:foregroundMark x1="58216" y1="61944" x2="56338" y2="53889"/>
                        <a14:foregroundMark x1="41784" y1="88611" x2="44131" y2="85278"/>
                        <a14:foregroundMark x1="46714" y1="89444" x2="51878" y2="88333"/>
                        <a14:backgroundMark x1="48122" y1="26111" x2="56573" y2="23889"/>
                        <a14:backgroundMark x1="55164" y1="36111" x2="69953" y2="35278"/>
                        <a14:backgroundMark x1="82629" y1="31111" x2="74413" y2="31111"/>
                        <a14:backgroundMark x1="80751" y1="65556" x2="83333" y2="56944"/>
                        <a14:backgroundMark x1="85681" y1="46667" x2="80986" y2="48611"/>
                        <a14:backgroundMark x1="19014" y1="29722" x2="14789" y2="16389"/>
                        <a14:backgroundMark x1="28169" y1="18889" x2="37559" y2="20278"/>
                        <a14:backgroundMark x1="61033" y1="75278" x2="72300" y2="68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65778" y="1187356"/>
            <a:ext cx="3346745" cy="2559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5520" y="1182309"/>
            <a:ext cx="3346745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1149230" y="3904150"/>
            <a:ext cx="322739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多人跳皮筋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206918" y="3893914"/>
            <a:ext cx="322739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自己一个人挂树上跳皮筋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181561" y="534674"/>
            <a:ext cx="2601679" cy="39241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你觉得哪种更好玩？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9694" y="4172910"/>
            <a:ext cx="5791717" cy="970590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3902702" y="2014001"/>
            <a:ext cx="1134126" cy="1134126"/>
          </a:xfrm>
          <a:prstGeom prst="ellipse">
            <a:avLst/>
          </a:prstGeom>
          <a:solidFill>
            <a:srgbClr val="FF9300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3000" b="1" dirty="0">
                <a:latin typeface="微软雅黑"/>
                <a:ea typeface="微软雅黑"/>
                <a:sym typeface="微软雅黑"/>
              </a:rPr>
              <a:t>VS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8563" y="160718"/>
            <a:ext cx="8786874" cy="48220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375678" y="1398464"/>
            <a:ext cx="3589759" cy="3347355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indent="342900">
              <a:lnSpc>
                <a:spcPct val="150000"/>
              </a:lnSpc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6" name="Picture 3" descr="E:\UCDownloaded\！PPT图片及版面资源\06-PPT精选插图\03-人物\女孩NPG0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75678" y="1730618"/>
            <a:ext cx="3785258" cy="325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1262428" y="1203613"/>
            <a:ext cx="3294129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小小分享会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262428" y="1155603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262428" y="1828703"/>
            <a:ext cx="329412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08018" y="2237478"/>
            <a:ext cx="4458713" cy="10295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4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ea typeface="微软雅黑"/>
                <a:cs typeface="Times New Roman" panose="02020603050405020304" pitchFamily="18" charset="0"/>
                <a:sym typeface="微软雅黑"/>
              </a:rPr>
              <a:t>我们一起来说一说和同学们在一起的快乐往事吧。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85" y="1544223"/>
            <a:ext cx="2955084" cy="2304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526" y="1647095"/>
            <a:ext cx="3177415" cy="22118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文本框 4"/>
          <p:cNvSpPr txBox="1"/>
          <p:nvPr/>
        </p:nvSpPr>
        <p:spPr>
          <a:xfrm>
            <a:off x="1129009" y="4063473"/>
            <a:ext cx="2807481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课间时，我们一起玩耍。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88185" y="4106111"/>
            <a:ext cx="3874481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春游时，我们一起游戏，分享食物。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3187" y="351186"/>
            <a:ext cx="4384769" cy="9692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4505" y="511792"/>
            <a:ext cx="4384769" cy="1017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156" y="1725013"/>
            <a:ext cx="3261809" cy="2266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492" y="1740090"/>
            <a:ext cx="3224465" cy="2282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1238230" y="4141617"/>
            <a:ext cx="302877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运动会上，我们团结合作。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07675" y="4131291"/>
            <a:ext cx="322220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/>
                <a:ea typeface="微软雅黑"/>
                <a:sym typeface="微软雅黑"/>
              </a:rPr>
              <a:t>学习上，我们一起解决难题。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48847" y="300008"/>
            <a:ext cx="4384769" cy="96923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9457" y="440141"/>
            <a:ext cx="4384769" cy="1017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3d4147f7-1fba-4bf1-a22e-7caf3df7bb05}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1037</Words>
  <Application>Microsoft Office PowerPoint</Application>
  <PresentationFormat>全屏显示(16:9)</PresentationFormat>
  <Paragraphs>85</Paragraphs>
  <Slides>22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Meiryo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2017-11-13T08:28:00Z</dcterms:created>
  <dcterms:modified xsi:type="dcterms:W3CDTF">2022-04-12T13:13:42Z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