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7"/>
  </p:notesMasterIdLst>
  <p:sldIdLst>
    <p:sldId id="270" r:id="rId3"/>
    <p:sldId id="372" r:id="rId4"/>
    <p:sldId id="310" r:id="rId5"/>
    <p:sldId id="364" r:id="rId6"/>
    <p:sldId id="366" r:id="rId7"/>
    <p:sldId id="374" r:id="rId8"/>
    <p:sldId id="373" r:id="rId9"/>
    <p:sldId id="368" r:id="rId10"/>
    <p:sldId id="369" r:id="rId11"/>
    <p:sldId id="370" r:id="rId12"/>
    <p:sldId id="371" r:id="rId13"/>
    <p:sldId id="367" r:id="rId14"/>
    <p:sldId id="258" r:id="rId15"/>
    <p:sldId id="375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4">
          <p15:clr>
            <a:srgbClr val="A4A3A4"/>
          </p15:clr>
        </p15:guide>
        <p15:guide id="2" pos="37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DF1"/>
    <a:srgbClr val="94C570"/>
    <a:srgbClr val="93C46E"/>
    <a:srgbClr val="FE95F5"/>
    <a:srgbClr val="704155"/>
    <a:srgbClr val="EB1D2A"/>
    <a:srgbClr val="52ABFF"/>
    <a:srgbClr val="FF9778"/>
    <a:srgbClr val="72C044"/>
    <a:srgbClr val="EFB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124"/>
        <p:guide pos="37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178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329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7479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3458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3188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215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4342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408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002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27845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679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4269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693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046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1927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4365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2909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556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5903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0294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044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864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910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408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963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 noChangeAspect="1"/>
          </p:cNvGrpSpPr>
          <p:nvPr userDrawn="1"/>
        </p:nvGrpSpPr>
        <p:grpSpPr bwMode="auto">
          <a:xfrm>
            <a:off x="0" y="5445127"/>
            <a:ext cx="12192000" cy="1412875"/>
            <a:chOff x="0" y="0"/>
            <a:chExt cx="9144000" cy="1412776"/>
          </a:xfrm>
        </p:grpSpPr>
        <p:pic>
          <p:nvPicPr>
            <p:cNvPr id="4105" name="그림 7" descr="컨텐츠배경.png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4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그림 8" descr="컨텐츠새싹.pn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2008"/>
              <a:ext cx="8028384" cy="1340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1" name="그림 7" descr="집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41890"/>
            <a:ext cx="121920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27131" y="261007"/>
            <a:ext cx="1655984" cy="51230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635" y="766447"/>
            <a:ext cx="1220279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73555" y="217171"/>
            <a:ext cx="5497831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52ABFF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第一单元 我和我的同伴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096000" y="1943375"/>
            <a:ext cx="5354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en-US" sz="5400" b="1" dirty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1 </a:t>
            </a:r>
            <a:r>
              <a:rPr lang="zh-CN" altLang="en-US" sz="5400" b="1" dirty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我是独特的</a:t>
            </a:r>
          </a:p>
        </p:txBody>
      </p:sp>
      <p:pic>
        <p:nvPicPr>
          <p:cNvPr id="6" name="图片 5" descr="图片1副本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06" y="1541145"/>
            <a:ext cx="3975100" cy="39751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164813" y="3267085"/>
            <a:ext cx="144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2800" b="1" dirty="0" smtClean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幼圆" panose="02010509060101010101" charset="-122"/>
                <a:sym typeface="+mn-ea"/>
              </a:rPr>
              <a:t>第</a:t>
            </a:r>
            <a:r>
              <a:rPr lang="en-US" altLang="zh-CN" sz="2800" b="1" dirty="0" smtClean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幼圆" panose="02010509060101010101" charset="-122"/>
                <a:sym typeface="+mn-ea"/>
              </a:rPr>
              <a:t>2</a:t>
            </a:r>
            <a:r>
              <a:rPr lang="zh-CN" altLang="en-US" sz="2800" b="1" dirty="0" smtClean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幼圆" panose="02010509060101010101" charset="-122"/>
                <a:sym typeface="+mn-ea"/>
              </a:rPr>
              <a:t>课</a:t>
            </a:r>
            <a:r>
              <a:rPr lang="zh-CN" altLang="en-US" sz="2800" b="1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幼圆" panose="02010509060101010101" charset="-122"/>
                <a:sym typeface="+mn-ea"/>
              </a:rPr>
              <a:t>时</a:t>
            </a:r>
          </a:p>
        </p:txBody>
      </p:sp>
      <p:sp>
        <p:nvSpPr>
          <p:cNvPr id="12" name="矩形 11"/>
          <p:cNvSpPr/>
          <p:nvPr/>
        </p:nvSpPr>
        <p:spPr>
          <a:xfrm>
            <a:off x="8211555" y="4534599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10922" y="196216"/>
            <a:ext cx="35032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我能变得更好</a:t>
            </a:r>
            <a:endParaRPr lang="zh-CN" sz="3200" b="1" dirty="0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D:\新建文件夹 (5)\ZW18-1807_义务教育教科书 道德与法治 三年级 下册-22 副本.pngZW18-1807_义务教育教科书 道德与法治 三年级 下册-22 副本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8049" y="3364865"/>
            <a:ext cx="1405891" cy="2494280"/>
          </a:xfrm>
          <a:prstGeom prst="rect">
            <a:avLst/>
          </a:prstGeom>
        </p:spPr>
      </p:pic>
      <p:sp>
        <p:nvSpPr>
          <p:cNvPr id="4" name="云形标注 7"/>
          <p:cNvSpPr/>
          <p:nvPr/>
        </p:nvSpPr>
        <p:spPr>
          <a:xfrm>
            <a:off x="3260090" y="2056132"/>
            <a:ext cx="8032751" cy="3803015"/>
          </a:xfrm>
          <a:prstGeom prst="wedgeEllipseCallout">
            <a:avLst>
              <a:gd name="adj1" fmla="val -57968"/>
              <a:gd name="adj2" fmla="val 23767"/>
            </a:avLst>
          </a:prstGeom>
          <a:solidFill>
            <a:srgbClr val="94C57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zh-CN" sz="28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如果你把自己的小烦恼告诉了“不倒翁先生”，你觉得他会对你说什么呢？听了“不倒翁先生”的鼓励，你能找到自己棒的地方吗？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1651" y="1258570"/>
            <a:ext cx="1903095" cy="1363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10922" y="196216"/>
            <a:ext cx="35032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我能变得更好</a:t>
            </a:r>
            <a:endParaRPr lang="zh-CN" sz="3200" b="1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31520" y="2519046"/>
            <a:ext cx="7335520" cy="30469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我们总有这样或那样的缺点，但是，这些缺点都不足以完全否定自己。学会改进自己、接纳自己，让自己变得更好，我们就能做更好的自己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237" y="3313430"/>
            <a:ext cx="2741295" cy="2251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10922" y="196216"/>
            <a:ext cx="35032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我能变得更好</a:t>
            </a:r>
            <a:endParaRPr lang="zh-CN" sz="3200" b="1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2250441" y="1009015"/>
            <a:ext cx="8942705" cy="5441950"/>
            <a:chOff x="3544" y="1589"/>
            <a:chExt cx="14083" cy="8570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6F6F6">
                    <a:alpha val="100000"/>
                  </a:srgbClr>
                </a:clrFrom>
                <a:clrTo>
                  <a:srgbClr val="F6F6F6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44" y="1589"/>
              <a:ext cx="14083" cy="8570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5227" y="3316"/>
              <a:ext cx="9697" cy="319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en-US" altLang="zh-CN" sz="28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 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我们要正确对待自己的缺点,不应因自身的缺点而对自己全盘否定，而应积极改进自己的缺点,做更好的自己。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>
            <a:off x="4226581" y="2022264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837698" y="2326722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143261" y="2235444"/>
            <a:ext cx="1920268" cy="1920268"/>
          </a:xfrm>
          <a:prstGeom prst="ellipse">
            <a:avLst/>
          </a:prstGeom>
          <a:solidFill>
            <a:srgbClr val="00C3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19" name="椭圆 18"/>
          <p:cNvSpPr/>
          <p:nvPr/>
        </p:nvSpPr>
        <p:spPr>
          <a:xfrm>
            <a:off x="4608301" y="1470975"/>
            <a:ext cx="1920268" cy="1920268"/>
          </a:xfrm>
          <a:prstGeom prst="ellipse">
            <a:avLst/>
          </a:prstGeom>
          <a:solidFill>
            <a:srgbClr val="028985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20" name="椭圆 19"/>
          <p:cNvSpPr/>
          <p:nvPr/>
        </p:nvSpPr>
        <p:spPr>
          <a:xfrm>
            <a:off x="5696111" y="2814248"/>
            <a:ext cx="1920268" cy="1920268"/>
          </a:xfrm>
          <a:prstGeom prst="ellipse">
            <a:avLst/>
          </a:prstGeom>
          <a:solidFill>
            <a:srgbClr val="E94E6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观</a:t>
            </a:r>
          </a:p>
        </p:txBody>
      </p:sp>
      <p:sp>
        <p:nvSpPr>
          <p:cNvPr id="21" name="椭圆 20"/>
          <p:cNvSpPr/>
          <p:nvPr/>
        </p:nvSpPr>
        <p:spPr>
          <a:xfrm>
            <a:off x="7082671" y="1939755"/>
            <a:ext cx="1920268" cy="1920268"/>
          </a:xfrm>
          <a:prstGeom prst="ellipse">
            <a:avLst/>
          </a:prstGeom>
          <a:solidFill>
            <a:srgbClr val="DE6E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看</a:t>
            </a:r>
          </a:p>
        </p:txBody>
      </p:sp>
      <p:sp>
        <p:nvSpPr>
          <p:cNvPr id="22" name="椭圆 21"/>
          <p:cNvSpPr/>
          <p:nvPr/>
        </p:nvSpPr>
        <p:spPr>
          <a:xfrm>
            <a:off x="7302079" y="1368566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359401" y="4600898"/>
            <a:ext cx="546215" cy="546214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776549" y="1399079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847400" y="4525135"/>
            <a:ext cx="432256" cy="432256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 flipH="1">
            <a:off x="2598771" y="2400343"/>
            <a:ext cx="228245" cy="228245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2279271" y="1533258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椭圆 28"/>
          <p:cNvSpPr/>
          <p:nvPr/>
        </p:nvSpPr>
        <p:spPr>
          <a:xfrm flipH="1">
            <a:off x="1751751" y="2286015"/>
            <a:ext cx="93232" cy="93232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470885" y="4458192"/>
            <a:ext cx="394156" cy="394156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椭圆 42"/>
          <p:cNvSpPr/>
          <p:nvPr/>
        </p:nvSpPr>
        <p:spPr>
          <a:xfrm flipH="1">
            <a:off x="2450875" y="3799597"/>
            <a:ext cx="228245" cy="228245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椭圆 43"/>
          <p:cNvSpPr/>
          <p:nvPr/>
        </p:nvSpPr>
        <p:spPr>
          <a:xfrm flipH="1">
            <a:off x="1646087" y="3254951"/>
            <a:ext cx="93232" cy="93232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椭圆 44"/>
          <p:cNvSpPr/>
          <p:nvPr/>
        </p:nvSpPr>
        <p:spPr>
          <a:xfrm flipH="1">
            <a:off x="1892927" y="4401131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9482336" y="2766379"/>
            <a:ext cx="228245" cy="228245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9599880" y="1609791"/>
            <a:ext cx="93232" cy="9323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10265008" y="2526655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663693" y="4383597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9404791" y="3749731"/>
            <a:ext cx="228245" cy="228245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10432228" y="3466716"/>
            <a:ext cx="93232" cy="93232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10053327" y="4319568"/>
            <a:ext cx="128180" cy="128180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16" grpId="0" bldLvl="0" animBg="1"/>
      <p:bldP spid="17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333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10922" y="196216"/>
            <a:ext cx="35032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我有自己的特点</a:t>
            </a:r>
          </a:p>
        </p:txBody>
      </p:sp>
      <p:sp>
        <p:nvSpPr>
          <p:cNvPr id="2" name="矩形 1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471546" y="2150111"/>
            <a:ext cx="5248911" cy="30469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鹦鹉是绿色的,金鱼是红色的，大象是灰色的,猪是粉红色的。所有的动物都有它们自己的颜色。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41" y="3467737"/>
            <a:ext cx="2373631" cy="214693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8295" y="4457065"/>
            <a:ext cx="2707640" cy="17399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980" y="1830072"/>
            <a:ext cx="1858645" cy="134302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6531" y="1965325"/>
            <a:ext cx="1486535" cy="120777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31798" y="1216241"/>
            <a:ext cx="2219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7FDF1"/>
                </a:solidFill>
              </a:rPr>
              <a:t>https://www.ypppt.com/</a:t>
            </a:r>
            <a:endParaRPr lang="zh-CN" altLang="en-US" sz="1400" dirty="0">
              <a:solidFill>
                <a:srgbClr val="F7FDF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10922" y="196216"/>
            <a:ext cx="35032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我有自己的特点</a:t>
            </a:r>
          </a:p>
        </p:txBody>
      </p:sp>
      <p:sp>
        <p:nvSpPr>
          <p:cNvPr id="2" name="矩形 1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2643506" y="1332866"/>
            <a:ext cx="7764780" cy="4970780"/>
            <a:chOff x="5367" y="1797"/>
            <a:chExt cx="12228" cy="7828"/>
          </a:xfrm>
        </p:grpSpPr>
        <p:sp>
          <p:nvSpPr>
            <p:cNvPr id="20" name="云形 19"/>
            <p:cNvSpPr/>
            <p:nvPr/>
          </p:nvSpPr>
          <p:spPr>
            <a:xfrm>
              <a:off x="5367" y="1797"/>
              <a:ext cx="12228" cy="7828"/>
            </a:xfrm>
            <a:prstGeom prst="cloud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456" y="2946"/>
              <a:ext cx="8940" cy="523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en-US" altLang="zh-CN" sz="2800" b="1" dirty="0">
                  <a:solidFill>
                    <a:srgbClr val="0070C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  </a:t>
              </a:r>
              <a:r>
                <a:rPr lang="zh-CN" altLang="en-US" sz="2800" b="1" dirty="0">
                  <a:solidFill>
                    <a:srgbClr val="0070C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只有变色龙例外。它走到哪儿，颜色就会随之变化。站在柠檬上,它是黄色的;藏在石楠花丛中,它是紫色的;坐在老虎身上,它就有了和老虎一样的条纹。</a:t>
              </a: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48971" y="3291840"/>
            <a:ext cx="3280411" cy="3566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10922" y="196216"/>
            <a:ext cx="35032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我有自己的特点</a:t>
            </a:r>
          </a:p>
        </p:txBody>
      </p:sp>
      <p:sp>
        <p:nvSpPr>
          <p:cNvPr id="2" name="矩形 1"/>
          <p:cNvSpPr/>
          <p:nvPr/>
        </p:nvSpPr>
        <p:spPr>
          <a:xfrm>
            <a:off x="363856" y="779782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867536" y="2712721"/>
            <a:ext cx="6792595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(2)在生活中，你有类似变色龙的苦恼吗?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867537" y="1670050"/>
            <a:ext cx="92833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(1)变色龙有什么苦恼?为什么没有自己的颜色就要苦恼啊?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4946" y="3759837"/>
            <a:ext cx="4182111" cy="30981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10922" y="196216"/>
            <a:ext cx="35032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我有自己的特点</a:t>
            </a:r>
          </a:p>
        </p:txBody>
      </p:sp>
      <p:sp>
        <p:nvSpPr>
          <p:cNvPr id="2" name="矩形 1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86437" y="1856107"/>
            <a:ext cx="6937375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有一天,这只站在老虎尾巴上的变色龙对自己说:“如果我一直待在叶子上,我就会永远是绿色的,那样我也会有我自己的颜色了。”想到这儿，他就高高兴兴地爬上最绿的一片叶子。可是到了秋天,叶子变黄了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那只变色龙也变黄了。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5000" y="3138807"/>
            <a:ext cx="3474085" cy="2524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10922" y="196216"/>
            <a:ext cx="35032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我有自己的特点</a:t>
            </a:r>
          </a:p>
        </p:txBody>
      </p:sp>
      <p:sp>
        <p:nvSpPr>
          <p:cNvPr id="2" name="矩形 1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981709" y="2082801"/>
            <a:ext cx="6643371" cy="30469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后来,叶子变红了,变色龙也变红了。再后来,冬天的寒风把叶子吹落枝头,变色龙也跟着落下了。在漫长的冬夜里,变色龙变成了黑色的。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5631" y="2342515"/>
            <a:ext cx="3104515" cy="25266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10922" y="196216"/>
            <a:ext cx="35032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我有自己的特点</a:t>
            </a:r>
          </a:p>
        </p:txBody>
      </p:sp>
      <p:sp>
        <p:nvSpPr>
          <p:cNvPr id="2" name="矩形 1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2182495" y="3136900"/>
          <a:ext cx="8282942" cy="1791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1471"/>
                <a:gridCol w="4141471"/>
              </a:tblGrid>
              <a:tr h="89598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89598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3750311" y="3209925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zh-CN" altLang="en-US" sz="4000" b="1">
                <a:solidFill>
                  <a:schemeClr val="bg1"/>
                </a:solidFill>
                <a:sym typeface="+mn-ea"/>
              </a:rPr>
              <a:t>缺点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715249" y="3209925"/>
            <a:ext cx="121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zh-CN" altLang="en-US" sz="4000" b="1">
                <a:solidFill>
                  <a:schemeClr val="bg1"/>
                </a:solidFill>
                <a:sym typeface="+mn-ea"/>
              </a:rPr>
              <a:t>优点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954272" y="1859916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zh-CN" altLang="en-US" sz="4000" b="1">
                <a:solidFill>
                  <a:schemeClr val="accent6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自我分析表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10922" y="196216"/>
            <a:ext cx="35032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我有自己的特点</a:t>
            </a:r>
          </a:p>
        </p:txBody>
      </p:sp>
      <p:sp>
        <p:nvSpPr>
          <p:cNvPr id="2" name="矩形 1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181226" y="1557022"/>
            <a:ext cx="7038975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(1)变色龙成功找到自己的颜色了吗?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181226" y="2459991"/>
            <a:ext cx="849783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8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(2)如果你是变色龙的好朋友,你会怎么安慰和开导它?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1770" y="3759837"/>
            <a:ext cx="4182111" cy="30981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10922" y="196216"/>
            <a:ext cx="35032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我能变得更好</a:t>
            </a:r>
          </a:p>
        </p:txBody>
      </p:sp>
      <p:sp>
        <p:nvSpPr>
          <p:cNvPr id="2" name="矩形 1"/>
          <p:cNvSpPr/>
          <p:nvPr/>
        </p:nvSpPr>
        <p:spPr>
          <a:xfrm>
            <a:off x="366396" y="779782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云形标注 7"/>
          <p:cNvSpPr/>
          <p:nvPr/>
        </p:nvSpPr>
        <p:spPr>
          <a:xfrm>
            <a:off x="775336" y="2563495"/>
            <a:ext cx="7889875" cy="3204845"/>
          </a:xfrm>
          <a:prstGeom prst="wedgeEllipseCallout">
            <a:avLst>
              <a:gd name="adj1" fmla="val 52945"/>
              <a:gd name="adj2" fmla="val -36566"/>
            </a:avLst>
          </a:prstGeom>
          <a:solidFill>
            <a:srgbClr val="94C57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楷体" panose="02010609060101010101" charset="-122"/>
                <a:ea typeface="楷体" panose="02010609060101010101" charset="-122"/>
              </a:rPr>
              <a:t>    我们每个人都有自己的特点，也有不完美的地方。我们可以不断地改进自己，使自己变得更好。</a:t>
            </a:r>
          </a:p>
        </p:txBody>
      </p:sp>
      <p:pic>
        <p:nvPicPr>
          <p:cNvPr id="28" name="图片 27" descr="道德与法治三上正文（送审版）-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4356" y="2134235"/>
            <a:ext cx="1680845" cy="3458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b96b270c-924d-40ad-8f88-4df7c35769f5}"/>
  <p:tag name="TABLE_ENDDRAG_ORIGIN_RECT" val="652*141"/>
  <p:tag name="TABLE_ENDDRAG_RECT" val="108*359*652*14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580</Words>
  <Application>Microsoft Office PowerPoint</Application>
  <PresentationFormat>宽屏</PresentationFormat>
  <Paragraphs>56</Paragraphs>
  <Slides>14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Meiryo</vt:lpstr>
      <vt:lpstr>黑体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44</cp:revision>
  <dcterms:created xsi:type="dcterms:W3CDTF">2020-05-18T00:36:00Z</dcterms:created>
  <dcterms:modified xsi:type="dcterms:W3CDTF">2022-04-11T02:28:30Z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