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08" r:id="rId3"/>
  </p:sldMasterIdLst>
  <p:notesMasterIdLst>
    <p:notesMasterId r:id="rId24"/>
  </p:notesMasterIdLst>
  <p:sldIdLst>
    <p:sldId id="362" r:id="rId4"/>
    <p:sldId id="317" r:id="rId5"/>
    <p:sldId id="356" r:id="rId6"/>
    <p:sldId id="357" r:id="rId7"/>
    <p:sldId id="341" r:id="rId8"/>
    <p:sldId id="358" r:id="rId9"/>
    <p:sldId id="343" r:id="rId10"/>
    <p:sldId id="299" r:id="rId11"/>
    <p:sldId id="354" r:id="rId12"/>
    <p:sldId id="359" r:id="rId13"/>
    <p:sldId id="346" r:id="rId14"/>
    <p:sldId id="287" r:id="rId15"/>
    <p:sldId id="360" r:id="rId16"/>
    <p:sldId id="349" r:id="rId17"/>
    <p:sldId id="351" r:id="rId18"/>
    <p:sldId id="352" r:id="rId19"/>
    <p:sldId id="361" r:id="rId20"/>
    <p:sldId id="353" r:id="rId21"/>
    <p:sldId id="380" r:id="rId22"/>
    <p:sldId id="381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B9A183-DA84-4119-BD57-38B3029B88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268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fld id="{7453817E-D029-4300-A7E1-040EF6FD9F7C}" type="slidenum">
              <a:rPr lang="zh-CN" altLang="en-US"/>
              <a:pPr eaLnBrk="1" hangingPunct="1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2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9A183-DA84-4119-BD57-38B3029B8849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160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B9A183-DA84-4119-BD57-38B3029B8849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43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921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404EC-2A2A-4328-9E30-14D7588D06A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85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0E6D7-ADDF-464C-AB8B-7F0E635716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34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23CF73-F2FD-4B22-82AE-375077C53F0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22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175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508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372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46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05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49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931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959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CACCC-F9A7-47F1-9516-C24852E9AB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0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18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419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0059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3883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3665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1157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493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8532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029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715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8A0A87-1BD8-47F5-9F67-7E0AC8FCDD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7847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8157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5898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445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04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685B7-2D67-47CC-B72C-C9FC768F9E3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20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3DEBA-EB52-4FA9-9FF3-8AA3B27E633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927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A2E58-5401-475E-AA8B-067625A44E8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42BF04-2CEA-4C95-9828-8D21C852DE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1556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6F09CF-A3E1-45B3-9AE5-7294616BB9D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0644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8F9F3-840C-4C30-B654-8953B189E1E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953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45721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5899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0643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Box 2"/>
          <p:cNvSpPr txBox="1">
            <a:spLocks noChangeArrowheads="1"/>
          </p:cNvSpPr>
          <p:nvPr/>
        </p:nvSpPr>
        <p:spPr bwMode="auto">
          <a:xfrm>
            <a:off x="2351584" y="834805"/>
            <a:ext cx="6915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C00000"/>
                </a:solidFill>
                <a:latin typeface="幼圆" pitchFamily="49" charset="-122"/>
                <a:ea typeface="幼圆" pitchFamily="49" charset="-122"/>
              </a:rPr>
              <a:t>道德与法治三年级上册（人教版）</a:t>
            </a:r>
          </a:p>
        </p:txBody>
      </p:sp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524000" y="1844827"/>
            <a:ext cx="914400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dirty="0">
                <a:latin typeface="微软雅黑" pitchFamily="34" charset="-122"/>
                <a:ea typeface="微软雅黑" pitchFamily="34" charset="-122"/>
              </a:rPr>
              <a:t>第四单元  家是最温暖的地方</a:t>
            </a:r>
            <a:endParaRPr lang="en-US" altLang="zh-CN" sz="32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endParaRPr lang="en-US" altLang="zh-CN" sz="1400" dirty="0"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/>
            <a:r>
              <a:rPr lang="zh-CN" altLang="en-US" sz="7200" b="1" dirty="0">
                <a:latin typeface="微软雅黑" pitchFamily="34" charset="-122"/>
                <a:ea typeface="微软雅黑" pitchFamily="34" charset="-122"/>
              </a:rPr>
              <a:t>家庭的记忆</a:t>
            </a:r>
          </a:p>
        </p:txBody>
      </p:sp>
      <p:sp>
        <p:nvSpPr>
          <p:cNvPr id="4" name="矩形 3"/>
          <p:cNvSpPr/>
          <p:nvPr/>
        </p:nvSpPr>
        <p:spPr>
          <a:xfrm>
            <a:off x="5420177" y="5373218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矩形 2"/>
          <p:cNvSpPr>
            <a:spLocks noChangeArrowheads="1"/>
          </p:cNvSpPr>
          <p:nvPr/>
        </p:nvSpPr>
        <p:spPr bwMode="auto">
          <a:xfrm>
            <a:off x="2208213" y="692150"/>
            <a:ext cx="3600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“家史”小调查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711450" y="2492378"/>
            <a:ext cx="6769100" cy="2665413"/>
            <a:chOff x="1403648" y="1412776"/>
            <a:chExt cx="6768752" cy="2664296"/>
          </a:xfrm>
        </p:grpSpPr>
        <p:grpSp>
          <p:nvGrpSpPr>
            <p:cNvPr id="13315" name="组合 6"/>
            <p:cNvGrpSpPr>
              <a:grpSpLocks/>
            </p:cNvGrpSpPr>
            <p:nvPr/>
          </p:nvGrpSpPr>
          <p:grpSpPr bwMode="auto">
            <a:xfrm>
              <a:off x="1403648" y="1412776"/>
              <a:ext cx="6768752" cy="2664296"/>
              <a:chOff x="1403648" y="1412776"/>
              <a:chExt cx="6768752" cy="2664296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403648" y="1412776"/>
                <a:ext cx="6768752" cy="266429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317" name="TextBox 7"/>
              <p:cNvSpPr txBox="1">
                <a:spLocks noChangeArrowheads="1"/>
              </p:cNvSpPr>
              <p:nvPr/>
            </p:nvSpPr>
            <p:spPr bwMode="auto">
              <a:xfrm>
                <a:off x="1403648" y="1412776"/>
                <a:ext cx="2709396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>
                    <a:latin typeface="楷体" pitchFamily="49" charset="-122"/>
                    <a:ea typeface="楷体" pitchFamily="49" charset="-122"/>
                  </a:rPr>
                  <a:t>我和父母比童年</a:t>
                </a:r>
              </a:p>
            </p:txBody>
          </p:sp>
        </p:grpSp>
        <p:sp>
          <p:nvSpPr>
            <p:cNvPr id="13318" name="TextBox 5"/>
            <p:cNvSpPr txBox="1">
              <a:spLocks noChangeArrowheads="1"/>
            </p:cNvSpPr>
            <p:nvPr/>
          </p:nvSpPr>
          <p:spPr bwMode="auto">
            <a:xfrm>
              <a:off x="1763688" y="2104107"/>
              <a:ext cx="6408712" cy="1800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小时候喜欢读的书：父母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我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小时候常玩的游戏：父母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我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小时候会做的家务：父母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 </a:t>
              </a:r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我</a:t>
              </a: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_______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>
                  <a:latin typeface="楷体" pitchFamily="49" charset="-122"/>
                  <a:ea typeface="楷体" pitchFamily="49" charset="-122"/>
                </a:rPr>
                <a:t>…………</a:t>
              </a:r>
              <a:endParaRPr lang="zh-CN" altLang="en-US" sz="2400" b="1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95550" y="1395416"/>
            <a:ext cx="7200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/>
              <a:t>         采访一下父母的童年，和自己的童年进行对比，完成下表“我和父母比童年”。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351088" y="5300666"/>
            <a:ext cx="7561262" cy="1296987"/>
            <a:chOff x="971600" y="5301208"/>
            <a:chExt cx="7056784" cy="936104"/>
          </a:xfrm>
        </p:grpSpPr>
        <p:sp>
          <p:nvSpPr>
            <p:cNvPr id="10" name="云形 9"/>
            <p:cNvSpPr/>
            <p:nvPr/>
          </p:nvSpPr>
          <p:spPr>
            <a:xfrm>
              <a:off x="971600" y="5301208"/>
              <a:ext cx="7056784" cy="936104"/>
            </a:xfrm>
            <a:prstGeom prst="cloud">
              <a:avLst/>
            </a:prstGeom>
            <a:solidFill>
              <a:srgbClr val="FFFFCC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22" name="TextBox 10"/>
            <p:cNvSpPr txBox="1">
              <a:spLocks noChangeArrowheads="1"/>
            </p:cNvSpPr>
            <p:nvPr/>
          </p:nvSpPr>
          <p:spPr bwMode="auto">
            <a:xfrm>
              <a:off x="1835696" y="5498068"/>
              <a:ext cx="5558134" cy="3776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/>
                <a:t>通过和父母比童年，你发现了什么？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2185991" y="693738"/>
            <a:ext cx="63579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四、传统节日中的“家”</a:t>
            </a:r>
          </a:p>
        </p:txBody>
      </p:sp>
      <p:pic>
        <p:nvPicPr>
          <p:cNvPr id="14338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5550" y="1484313"/>
            <a:ext cx="6985000" cy="415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2178" y="1017591"/>
            <a:ext cx="6480175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你知道春节指的是我国农历什么时候吗？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除夕之夜指的是哪一天呢？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每年的除夕夜我们都要做些什么呢？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51313" y="2205041"/>
            <a:ext cx="27098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农历正月初一。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51313" y="3554416"/>
            <a:ext cx="41529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农历年最后一天的晚上。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51313" y="4849816"/>
            <a:ext cx="5778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穿新衣服、吃年夜饭、贴春联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8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矩形 1"/>
          <p:cNvSpPr>
            <a:spLocks noChangeArrowheads="1"/>
          </p:cNvSpPr>
          <p:nvPr/>
        </p:nvSpPr>
        <p:spPr bwMode="auto">
          <a:xfrm>
            <a:off x="2208213" y="692150"/>
            <a:ext cx="3600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画一画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24116" y="2133603"/>
            <a:ext cx="7343775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请你拿出纸和笔，回想自己每年吃年夜饭的场景，然后画在纸上。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分组讨论、分工合作。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（小提示：吃年夜饭时，餐桌上都有哪些食物；大人们的表情、动作；家里的装饰，如贴的春联、窗花，挂的灯笼等。）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83125" y="1476375"/>
            <a:ext cx="2349500" cy="522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吃“年夜饭”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2208213" y="692153"/>
            <a:ext cx="59753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五、语言文字中的“家”</a:t>
            </a: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495550" y="1989141"/>
            <a:ext cx="72723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女儿出嫁了。（猜一个字）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一个小家庭，仅仅一口人。（猜一个字）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  <a:spcAft>
                <a:spcPts val="1800"/>
              </a:spcAft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一家十一口。（猜一个字）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一家十一口，一家十二口。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两家合一起，万事都不愁。（猜一个字。）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59063" y="1412875"/>
            <a:ext cx="1420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猜一猜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48525" y="1990728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家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191625" y="2924175"/>
            <a:ext cx="649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合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104063" y="3860803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吉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9336088" y="5300663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32178" y="1916116"/>
            <a:ext cx="655161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    你知道哪些祝福家庭的成语吗？说出来和同学分享一下。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3359153" y="1187450"/>
            <a:ext cx="18335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畅所欲言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519741" y="2924178"/>
            <a:ext cx="194468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欢聚一堂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天伦之乐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举案齐眉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95724" y="2173073"/>
            <a:ext cx="64087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/>
              <a:t>          除了成语之外，你还知道哪些关于“家”的古诗吗？</a:t>
            </a:r>
            <a:endParaRPr lang="en-US" altLang="zh-CN" sz="2800" b="1" dirty="0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711627" y="3343060"/>
            <a:ext cx="6264275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烽火连三月，家书抵万金。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少小离家老大回，乡音无改鬓毛衰。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洛阳城里见秋风，欲作家书意万重。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3359153" y="1187450"/>
            <a:ext cx="18335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畅所欲言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575050" y="2043116"/>
            <a:ext cx="63373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/>
              <a:t>         通过这些成语和古诗词，你发现中国人最重视什么呢？</a:t>
            </a:r>
            <a:endParaRPr lang="en-US" altLang="zh-CN" sz="2800" b="1"/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91747" y="3481502"/>
            <a:ext cx="2663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家乡和亲人。  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483" name="TextBox 3"/>
          <p:cNvSpPr txBox="1">
            <a:spLocks noChangeArrowheads="1"/>
          </p:cNvSpPr>
          <p:nvPr/>
        </p:nvSpPr>
        <p:spPr bwMode="auto">
          <a:xfrm>
            <a:off x="3359153" y="1187450"/>
            <a:ext cx="14208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想一想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3" name="TextBox 37"/>
          <p:cNvSpPr txBox="1">
            <a:spLocks noChangeArrowheads="1"/>
          </p:cNvSpPr>
          <p:nvPr/>
        </p:nvSpPr>
        <p:spPr bwMode="auto">
          <a:xfrm>
            <a:off x="3432175" y="1196978"/>
            <a:ext cx="2844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板书设计</a:t>
            </a:r>
          </a:p>
        </p:txBody>
      </p:sp>
      <p:grpSp>
        <p:nvGrpSpPr>
          <p:cNvPr id="2" name="组合 15"/>
          <p:cNvGrpSpPr>
            <a:grpSpLocks/>
          </p:cNvGrpSpPr>
          <p:nvPr/>
        </p:nvGrpSpPr>
        <p:grpSpPr bwMode="auto">
          <a:xfrm>
            <a:off x="1839916" y="2163838"/>
            <a:ext cx="8828087" cy="2677656"/>
            <a:chOff x="1694530" y="678703"/>
            <a:chExt cx="8827914" cy="2678020"/>
          </a:xfrm>
        </p:grpSpPr>
        <p:sp>
          <p:nvSpPr>
            <p:cNvPr id="21507" name="TextBox 11"/>
            <p:cNvSpPr txBox="1">
              <a:spLocks noChangeArrowheads="1"/>
            </p:cNvSpPr>
            <p:nvPr/>
          </p:nvSpPr>
          <p:spPr bwMode="auto">
            <a:xfrm>
              <a:off x="1694530" y="1250207"/>
              <a:ext cx="2857520" cy="521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 sz="2800" b="1"/>
            </a:p>
          </p:txBody>
        </p:sp>
        <p:sp>
          <p:nvSpPr>
            <p:cNvPr id="11" name="左大括号 10"/>
            <p:cNvSpPr/>
            <p:nvPr/>
          </p:nvSpPr>
          <p:spPr>
            <a:xfrm>
              <a:off x="5193311" y="1101035"/>
              <a:ext cx="360355" cy="2016399"/>
            </a:xfrm>
            <a:prstGeom prst="leftBrace">
              <a:avLst>
                <a:gd name="adj1" fmla="val 49914"/>
                <a:gd name="adj2" fmla="val 48945"/>
              </a:avLst>
            </a:prstGeom>
            <a:ln w="254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509" name="矩形 13"/>
            <p:cNvSpPr>
              <a:spLocks noChangeArrowheads="1"/>
            </p:cNvSpPr>
            <p:nvPr/>
          </p:nvSpPr>
          <p:spPr bwMode="auto">
            <a:xfrm>
              <a:off x="5553892" y="678703"/>
              <a:ext cx="4968552" cy="2678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/>
                <a:t>家庭称呼</a:t>
              </a:r>
              <a:endParaRPr lang="en-US" altLang="zh-CN" sz="2800" b="1" dirty="0"/>
            </a:p>
            <a:p>
              <a:pPr>
                <a:lnSpc>
                  <a:spcPct val="150000"/>
                </a:lnSpc>
              </a:pPr>
              <a:r>
                <a:rPr lang="zh-CN" altLang="en-US" sz="2800" b="1" dirty="0"/>
                <a:t>“家史”小调查</a:t>
              </a:r>
              <a:endParaRPr lang="en-US" altLang="zh-CN" sz="2800" b="1" dirty="0"/>
            </a:p>
            <a:p>
              <a:pPr>
                <a:lnSpc>
                  <a:spcPct val="150000"/>
                </a:lnSpc>
              </a:pPr>
              <a:r>
                <a:rPr lang="zh-CN" altLang="en-US" sz="2800" b="1" dirty="0"/>
                <a:t>传统节日中的“家”</a:t>
              </a:r>
              <a:endParaRPr lang="en-US" altLang="zh-CN" sz="2800" b="1" dirty="0"/>
            </a:p>
            <a:p>
              <a:pPr>
                <a:lnSpc>
                  <a:spcPct val="150000"/>
                </a:lnSpc>
              </a:pPr>
              <a:r>
                <a:rPr lang="zh-CN" altLang="en-US" sz="2800" b="1" dirty="0"/>
                <a:t>语言文字中的“家” </a:t>
              </a:r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106741" y="3305254"/>
            <a:ext cx="20716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ym typeface="+mn-ea"/>
              </a:rPr>
              <a:t>家庭的记忆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83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93"/>
          <p:cNvSpPr>
            <a:spLocks noChangeArrowheads="1"/>
          </p:cNvSpPr>
          <p:nvPr/>
        </p:nvSpPr>
        <p:spPr bwMode="auto">
          <a:xfrm>
            <a:off x="5240338" y="2860678"/>
            <a:ext cx="1943100" cy="309563"/>
          </a:xfrm>
          <a:custGeom>
            <a:avLst/>
            <a:gdLst>
              <a:gd name="T0" fmla="*/ 1633 w 1638"/>
              <a:gd name="T1" fmla="*/ 0 h 289"/>
              <a:gd name="T2" fmla="*/ 0 w 1638"/>
              <a:gd name="T3" fmla="*/ 66 h 289"/>
              <a:gd name="T4" fmla="*/ 0 w 1638"/>
              <a:gd name="T5" fmla="*/ 289 h 289"/>
              <a:gd name="T6" fmla="*/ 1638 w 1638"/>
              <a:gd name="T7" fmla="*/ 213 h 289"/>
              <a:gd name="T8" fmla="*/ 1633 w 1638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1" name="Freeform 94"/>
          <p:cNvSpPr>
            <a:spLocks noChangeArrowheads="1"/>
          </p:cNvSpPr>
          <p:nvPr/>
        </p:nvSpPr>
        <p:spPr bwMode="auto">
          <a:xfrm>
            <a:off x="5240338" y="2860678"/>
            <a:ext cx="1949450" cy="309563"/>
          </a:xfrm>
          <a:custGeom>
            <a:avLst/>
            <a:gdLst>
              <a:gd name="T0" fmla="*/ 1633 w 1638"/>
              <a:gd name="T1" fmla="*/ 0 h 289"/>
              <a:gd name="T2" fmla="*/ 0 w 1638"/>
              <a:gd name="T3" fmla="*/ 66 h 289"/>
              <a:gd name="T4" fmla="*/ 0 w 1638"/>
              <a:gd name="T5" fmla="*/ 289 h 289"/>
              <a:gd name="T6" fmla="*/ 1638 w 1638"/>
              <a:gd name="T7" fmla="*/ 213 h 289"/>
              <a:gd name="T8" fmla="*/ 1633 w 1638"/>
              <a:gd name="T9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8" h="289">
                <a:moveTo>
                  <a:pt x="1633" y="0"/>
                </a:moveTo>
                <a:lnTo>
                  <a:pt x="0" y="66"/>
                </a:lnTo>
                <a:lnTo>
                  <a:pt x="0" y="289"/>
                </a:lnTo>
                <a:lnTo>
                  <a:pt x="1638" y="213"/>
                </a:lnTo>
                <a:lnTo>
                  <a:pt x="16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2" name="Freeform 95"/>
          <p:cNvSpPr>
            <a:spLocks noChangeArrowheads="1"/>
          </p:cNvSpPr>
          <p:nvPr/>
        </p:nvSpPr>
        <p:spPr bwMode="auto">
          <a:xfrm>
            <a:off x="4792663" y="3681413"/>
            <a:ext cx="1770062" cy="304800"/>
          </a:xfrm>
          <a:custGeom>
            <a:avLst/>
            <a:gdLst>
              <a:gd name="T0" fmla="*/ 1486 w 1486"/>
              <a:gd name="T1" fmla="*/ 0 h 284"/>
              <a:gd name="T2" fmla="*/ 0 w 1486"/>
              <a:gd name="T3" fmla="*/ 61 h 284"/>
              <a:gd name="T4" fmla="*/ 5 w 1486"/>
              <a:gd name="T5" fmla="*/ 284 h 284"/>
              <a:gd name="T6" fmla="*/ 1486 w 1486"/>
              <a:gd name="T7" fmla="*/ 213 h 284"/>
              <a:gd name="T8" fmla="*/ 1486 w 1486"/>
              <a:gd name="T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3" name="Freeform 96"/>
          <p:cNvSpPr>
            <a:spLocks noChangeArrowheads="1"/>
          </p:cNvSpPr>
          <p:nvPr/>
        </p:nvSpPr>
        <p:spPr bwMode="auto">
          <a:xfrm>
            <a:off x="4786313" y="3681413"/>
            <a:ext cx="1770062" cy="304800"/>
          </a:xfrm>
          <a:custGeom>
            <a:avLst/>
            <a:gdLst>
              <a:gd name="T0" fmla="*/ 1486 w 1486"/>
              <a:gd name="T1" fmla="*/ 0 h 284"/>
              <a:gd name="T2" fmla="*/ 0 w 1486"/>
              <a:gd name="T3" fmla="*/ 61 h 284"/>
              <a:gd name="T4" fmla="*/ 5 w 1486"/>
              <a:gd name="T5" fmla="*/ 284 h 284"/>
              <a:gd name="T6" fmla="*/ 1486 w 1486"/>
              <a:gd name="T7" fmla="*/ 213 h 284"/>
              <a:gd name="T8" fmla="*/ 1486 w 1486"/>
              <a:gd name="T9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6" h="284">
                <a:moveTo>
                  <a:pt x="1486" y="0"/>
                </a:moveTo>
                <a:lnTo>
                  <a:pt x="0" y="61"/>
                </a:lnTo>
                <a:lnTo>
                  <a:pt x="5" y="284"/>
                </a:lnTo>
                <a:lnTo>
                  <a:pt x="1486" y="213"/>
                </a:lnTo>
                <a:lnTo>
                  <a:pt x="14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4" name="Freeform 97"/>
          <p:cNvSpPr>
            <a:spLocks noChangeArrowheads="1"/>
          </p:cNvSpPr>
          <p:nvPr/>
        </p:nvSpPr>
        <p:spPr bwMode="auto">
          <a:xfrm>
            <a:off x="5249863" y="4295778"/>
            <a:ext cx="1111250" cy="428625"/>
          </a:xfrm>
          <a:custGeom>
            <a:avLst/>
            <a:gdLst>
              <a:gd name="T0" fmla="*/ 436 w 933"/>
              <a:gd name="T1" fmla="*/ 0 h 401"/>
              <a:gd name="T2" fmla="*/ 933 w 933"/>
              <a:gd name="T3" fmla="*/ 112 h 401"/>
              <a:gd name="T4" fmla="*/ 750 w 933"/>
              <a:gd name="T5" fmla="*/ 218 h 401"/>
              <a:gd name="T6" fmla="*/ 831 w 933"/>
              <a:gd name="T7" fmla="*/ 401 h 401"/>
              <a:gd name="T8" fmla="*/ 0 w 933"/>
              <a:gd name="T9" fmla="*/ 203 h 401"/>
              <a:gd name="T10" fmla="*/ 436 w 933"/>
              <a:gd name="T11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5" name="Freeform 98"/>
          <p:cNvSpPr>
            <a:spLocks noChangeArrowheads="1"/>
          </p:cNvSpPr>
          <p:nvPr/>
        </p:nvSpPr>
        <p:spPr bwMode="auto">
          <a:xfrm>
            <a:off x="5240338" y="4295778"/>
            <a:ext cx="1111250" cy="428625"/>
          </a:xfrm>
          <a:custGeom>
            <a:avLst/>
            <a:gdLst>
              <a:gd name="T0" fmla="*/ 436 w 933"/>
              <a:gd name="T1" fmla="*/ 0 h 401"/>
              <a:gd name="T2" fmla="*/ 933 w 933"/>
              <a:gd name="T3" fmla="*/ 112 h 401"/>
              <a:gd name="T4" fmla="*/ 750 w 933"/>
              <a:gd name="T5" fmla="*/ 218 h 401"/>
              <a:gd name="T6" fmla="*/ 831 w 933"/>
              <a:gd name="T7" fmla="*/ 401 h 401"/>
              <a:gd name="T8" fmla="*/ 0 w 933"/>
              <a:gd name="T9" fmla="*/ 203 h 401"/>
              <a:gd name="T10" fmla="*/ 436 w 933"/>
              <a:gd name="T11" fmla="*/ 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401">
                <a:moveTo>
                  <a:pt x="436" y="0"/>
                </a:moveTo>
                <a:lnTo>
                  <a:pt x="933" y="112"/>
                </a:lnTo>
                <a:lnTo>
                  <a:pt x="750" y="218"/>
                </a:lnTo>
                <a:lnTo>
                  <a:pt x="831" y="401"/>
                </a:lnTo>
                <a:lnTo>
                  <a:pt x="0" y="203"/>
                </a:lnTo>
                <a:lnTo>
                  <a:pt x="4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6" name="Freeform 100"/>
          <p:cNvSpPr>
            <a:spLocks noChangeArrowheads="1"/>
          </p:cNvSpPr>
          <p:nvPr/>
        </p:nvSpPr>
        <p:spPr bwMode="auto">
          <a:xfrm>
            <a:off x="4786316" y="2860675"/>
            <a:ext cx="2403475" cy="1125538"/>
          </a:xfrm>
          <a:custGeom>
            <a:avLst/>
            <a:gdLst>
              <a:gd name="T0" fmla="*/ 2014 w 2019"/>
              <a:gd name="T1" fmla="*/ 0 h 1050"/>
              <a:gd name="T2" fmla="*/ 0 w 2019"/>
              <a:gd name="T3" fmla="*/ 594 h 1050"/>
              <a:gd name="T4" fmla="*/ 5 w 2019"/>
              <a:gd name="T5" fmla="*/ 1050 h 1050"/>
              <a:gd name="T6" fmla="*/ 2019 w 2019"/>
              <a:gd name="T7" fmla="*/ 457 h 1050"/>
              <a:gd name="T8" fmla="*/ 2014 w 2019"/>
              <a:gd name="T9" fmla="*/ 0 h 1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9" h="1050">
                <a:moveTo>
                  <a:pt x="2014" y="0"/>
                </a:moveTo>
                <a:lnTo>
                  <a:pt x="0" y="594"/>
                </a:lnTo>
                <a:lnTo>
                  <a:pt x="5" y="1050"/>
                </a:lnTo>
                <a:lnTo>
                  <a:pt x="2019" y="457"/>
                </a:lnTo>
                <a:lnTo>
                  <a:pt x="2014" y="0"/>
                </a:lnTo>
              </a:path>
            </a:pathLst>
          </a:custGeom>
          <a:solidFill>
            <a:srgbClr val="57907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7" name="Freeform 102"/>
          <p:cNvSpPr>
            <a:spLocks noChangeArrowheads="1"/>
          </p:cNvSpPr>
          <p:nvPr/>
        </p:nvSpPr>
        <p:spPr bwMode="auto">
          <a:xfrm>
            <a:off x="4786313" y="2860678"/>
            <a:ext cx="2398712" cy="708025"/>
          </a:xfrm>
          <a:custGeom>
            <a:avLst/>
            <a:gdLst>
              <a:gd name="T0" fmla="*/ 2014 w 2014"/>
              <a:gd name="T1" fmla="*/ 0 h 660"/>
              <a:gd name="T2" fmla="*/ 2014 w 2014"/>
              <a:gd name="T3" fmla="*/ 0 h 660"/>
              <a:gd name="T4" fmla="*/ 1162 w 2014"/>
              <a:gd name="T5" fmla="*/ 254 h 660"/>
              <a:gd name="T6" fmla="*/ 0 w 2014"/>
              <a:gd name="T7" fmla="*/ 594 h 660"/>
              <a:gd name="T8" fmla="*/ 0 w 2014"/>
              <a:gd name="T9" fmla="*/ 660 h 660"/>
              <a:gd name="T10" fmla="*/ 2014 w 2014"/>
              <a:gd name="T11" fmla="*/ 76 h 660"/>
              <a:gd name="T12" fmla="*/ 2014 w 2014"/>
              <a:gd name="T13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4" h="660">
                <a:moveTo>
                  <a:pt x="2014" y="0"/>
                </a:moveTo>
                <a:lnTo>
                  <a:pt x="2014" y="0"/>
                </a:lnTo>
                <a:lnTo>
                  <a:pt x="1162" y="254"/>
                </a:lnTo>
                <a:lnTo>
                  <a:pt x="0" y="594"/>
                </a:lnTo>
                <a:lnTo>
                  <a:pt x="0" y="660"/>
                </a:lnTo>
                <a:lnTo>
                  <a:pt x="2014" y="76"/>
                </a:lnTo>
                <a:lnTo>
                  <a:pt x="201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8" name="Freeform 104"/>
          <p:cNvSpPr>
            <a:spLocks noChangeArrowheads="1"/>
          </p:cNvSpPr>
          <p:nvPr/>
        </p:nvSpPr>
        <p:spPr bwMode="auto">
          <a:xfrm>
            <a:off x="4786316" y="3278191"/>
            <a:ext cx="2403475" cy="708025"/>
          </a:xfrm>
          <a:custGeom>
            <a:avLst/>
            <a:gdLst>
              <a:gd name="T0" fmla="*/ 2019 w 2019"/>
              <a:gd name="T1" fmla="*/ 0 h 659"/>
              <a:gd name="T2" fmla="*/ 0 w 2019"/>
              <a:gd name="T3" fmla="*/ 598 h 659"/>
              <a:gd name="T4" fmla="*/ 5 w 2019"/>
              <a:gd name="T5" fmla="*/ 659 h 659"/>
              <a:gd name="T6" fmla="*/ 2019 w 2019"/>
              <a:gd name="T7" fmla="*/ 66 h 659"/>
              <a:gd name="T8" fmla="*/ 2019 w 2019"/>
              <a:gd name="T9" fmla="*/ 0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9" h="659">
                <a:moveTo>
                  <a:pt x="2019" y="0"/>
                </a:moveTo>
                <a:lnTo>
                  <a:pt x="0" y="598"/>
                </a:lnTo>
                <a:lnTo>
                  <a:pt x="5" y="659"/>
                </a:lnTo>
                <a:lnTo>
                  <a:pt x="2019" y="66"/>
                </a:lnTo>
                <a:lnTo>
                  <a:pt x="20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39" name="Freeform 105"/>
          <p:cNvSpPr>
            <a:spLocks noChangeArrowheads="1"/>
          </p:cNvSpPr>
          <p:nvPr/>
        </p:nvSpPr>
        <p:spPr bwMode="auto">
          <a:xfrm>
            <a:off x="4738688" y="3376613"/>
            <a:ext cx="23812" cy="120650"/>
          </a:xfrm>
          <a:custGeom>
            <a:avLst/>
            <a:gdLst>
              <a:gd name="T0" fmla="*/ 0 w 20"/>
              <a:gd name="T1" fmla="*/ 112 h 112"/>
              <a:gd name="T2" fmla="*/ 10 w 20"/>
              <a:gd name="T3" fmla="*/ 0 h 112"/>
              <a:gd name="T4" fmla="*/ 20 w 20"/>
              <a:gd name="T5" fmla="*/ 0 h 112"/>
              <a:gd name="T6" fmla="*/ 10 w 20"/>
              <a:gd name="T7" fmla="*/ 112 h 112"/>
              <a:gd name="T8" fmla="*/ 0 w 20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12">
                <a:moveTo>
                  <a:pt x="0" y="112"/>
                </a:moveTo>
                <a:lnTo>
                  <a:pt x="10" y="0"/>
                </a:lnTo>
                <a:lnTo>
                  <a:pt x="20" y="0"/>
                </a:lnTo>
                <a:lnTo>
                  <a:pt x="10" y="112"/>
                </a:lnTo>
                <a:lnTo>
                  <a:pt x="0" y="112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0" name="Freeform 106"/>
          <p:cNvSpPr>
            <a:spLocks noEditPoints="1" noChangeArrowheads="1"/>
          </p:cNvSpPr>
          <p:nvPr/>
        </p:nvSpPr>
        <p:spPr bwMode="auto">
          <a:xfrm>
            <a:off x="4810128" y="3367088"/>
            <a:ext cx="55563" cy="119062"/>
          </a:xfrm>
          <a:custGeom>
            <a:avLst/>
            <a:gdLst>
              <a:gd name="T0" fmla="*/ 16 w 46"/>
              <a:gd name="T1" fmla="*/ 101 h 111"/>
              <a:gd name="T2" fmla="*/ 0 w 46"/>
              <a:gd name="T3" fmla="*/ 0 h 111"/>
              <a:gd name="T4" fmla="*/ 11 w 46"/>
              <a:gd name="T5" fmla="*/ 0 h 111"/>
              <a:gd name="T6" fmla="*/ 26 w 46"/>
              <a:gd name="T7" fmla="*/ 96 h 111"/>
              <a:gd name="T8" fmla="*/ 46 w 46"/>
              <a:gd name="T9" fmla="*/ 101 h 111"/>
              <a:gd name="T10" fmla="*/ 46 w 46"/>
              <a:gd name="T11" fmla="*/ 111 h 111"/>
              <a:gd name="T12" fmla="*/ 16 w 46"/>
              <a:gd name="T13" fmla="*/ 101 h 111"/>
              <a:gd name="T14" fmla="*/ 0 w 46"/>
              <a:gd name="T15" fmla="*/ 0 h 111"/>
              <a:gd name="T16" fmla="*/ 0 w 46"/>
              <a:gd name="T1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" h="111">
                <a:moveTo>
                  <a:pt x="16" y="101"/>
                </a:moveTo>
                <a:lnTo>
                  <a:pt x="0" y="0"/>
                </a:lnTo>
                <a:lnTo>
                  <a:pt x="11" y="0"/>
                </a:lnTo>
                <a:lnTo>
                  <a:pt x="26" y="96"/>
                </a:lnTo>
                <a:lnTo>
                  <a:pt x="46" y="101"/>
                </a:lnTo>
                <a:lnTo>
                  <a:pt x="46" y="111"/>
                </a:lnTo>
                <a:lnTo>
                  <a:pt x="16" y="101"/>
                </a:lnTo>
                <a:close/>
                <a:moveTo>
                  <a:pt x="0" y="0"/>
                </a:moveTo>
                <a:lnTo>
                  <a:pt x="0" y="0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1" name="Freeform 107"/>
          <p:cNvSpPr>
            <a:spLocks noChangeArrowheads="1"/>
          </p:cNvSpPr>
          <p:nvPr/>
        </p:nvSpPr>
        <p:spPr bwMode="auto">
          <a:xfrm>
            <a:off x="4745041" y="3484566"/>
            <a:ext cx="34925" cy="33337"/>
          </a:xfrm>
          <a:custGeom>
            <a:avLst/>
            <a:gdLst>
              <a:gd name="T0" fmla="*/ 0 w 30"/>
              <a:gd name="T1" fmla="*/ 11 h 31"/>
              <a:gd name="T2" fmla="*/ 5 w 30"/>
              <a:gd name="T3" fmla="*/ 0 h 31"/>
              <a:gd name="T4" fmla="*/ 30 w 30"/>
              <a:gd name="T5" fmla="*/ 21 h 31"/>
              <a:gd name="T6" fmla="*/ 20 w 30"/>
              <a:gd name="T7" fmla="*/ 31 h 31"/>
              <a:gd name="T8" fmla="*/ 0 w 30"/>
              <a:gd name="T9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0" y="11"/>
                </a:moveTo>
                <a:lnTo>
                  <a:pt x="5" y="0"/>
                </a:lnTo>
                <a:lnTo>
                  <a:pt x="30" y="21"/>
                </a:lnTo>
                <a:lnTo>
                  <a:pt x="20" y="31"/>
                </a:lnTo>
                <a:lnTo>
                  <a:pt x="0" y="11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2" name="任意多边形 38"/>
          <p:cNvSpPr>
            <a:spLocks noChangeArrowheads="1"/>
          </p:cNvSpPr>
          <p:nvPr/>
        </p:nvSpPr>
        <p:spPr bwMode="auto">
          <a:xfrm>
            <a:off x="4427541" y="3024188"/>
            <a:ext cx="566737" cy="366712"/>
          </a:xfrm>
          <a:custGeom>
            <a:avLst/>
            <a:gdLst>
              <a:gd name="T0" fmla="*/ 570635 w 753252"/>
              <a:gd name="T1" fmla="*/ 682 h 544174"/>
              <a:gd name="T2" fmla="*/ 670422 w 753252"/>
              <a:gd name="T3" fmla="*/ 40937 h 544174"/>
              <a:gd name="T4" fmla="*/ 710639 w 753252"/>
              <a:gd name="T5" fmla="*/ 16784 h 544174"/>
              <a:gd name="T6" fmla="*/ 710639 w 753252"/>
              <a:gd name="T7" fmla="*/ 81191 h 544174"/>
              <a:gd name="T8" fmla="*/ 115432 w 753252"/>
              <a:gd name="T9" fmla="*/ 467635 h 544174"/>
              <a:gd name="T10" fmla="*/ 119687 w 753252"/>
              <a:gd name="T11" fmla="*/ 466730 h 544174"/>
              <a:gd name="T12" fmla="*/ 104790 w 753252"/>
              <a:gd name="T13" fmla="*/ 459986 h 544174"/>
              <a:gd name="T14" fmla="*/ 42840 w 753252"/>
              <a:gd name="T15" fmla="*/ 452024 h 544174"/>
              <a:gd name="T16" fmla="*/ 2792 w 753252"/>
              <a:gd name="T17" fmla="*/ 379225 h 544174"/>
              <a:gd name="T18" fmla="*/ 82889 w 753252"/>
              <a:gd name="T19" fmla="*/ 371137 h 544174"/>
              <a:gd name="T20" fmla="*/ 122937 w 753252"/>
              <a:gd name="T21" fmla="*/ 306427 h 544174"/>
              <a:gd name="T22" fmla="*/ 154976 w 753252"/>
              <a:gd name="T23" fmla="*/ 379225 h 544174"/>
              <a:gd name="T24" fmla="*/ 138956 w 753252"/>
              <a:gd name="T25" fmla="*/ 423713 h 544174"/>
              <a:gd name="T26" fmla="*/ 123781 w 753252"/>
              <a:gd name="T27" fmla="*/ 465859 h 544174"/>
              <a:gd name="T28" fmla="*/ 125486 w 753252"/>
              <a:gd name="T29" fmla="*/ 465496 h 544174"/>
              <a:gd name="T30" fmla="*/ 364775 w 753252"/>
              <a:gd name="T31" fmla="*/ 218056 h 544174"/>
              <a:gd name="T32" fmla="*/ 570635 w 753252"/>
              <a:gd name="T33" fmla="*/ 682 h 544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53252" h="544174">
                <a:moveTo>
                  <a:pt x="570635" y="682"/>
                </a:moveTo>
                <a:cubicBezTo>
                  <a:pt x="604065" y="3701"/>
                  <a:pt x="638249" y="16784"/>
                  <a:pt x="670422" y="40937"/>
                </a:cubicBezTo>
                <a:cubicBezTo>
                  <a:pt x="678465" y="32886"/>
                  <a:pt x="694552" y="24835"/>
                  <a:pt x="710639" y="16784"/>
                </a:cubicBezTo>
                <a:cubicBezTo>
                  <a:pt x="710639" y="32886"/>
                  <a:pt x="710639" y="57038"/>
                  <a:pt x="710639" y="81191"/>
                </a:cubicBezTo>
                <a:cubicBezTo>
                  <a:pt x="839332" y="234158"/>
                  <a:pt x="686509" y="733314"/>
                  <a:pt x="115432" y="467635"/>
                </a:cubicBezTo>
                <a:lnTo>
                  <a:pt x="119687" y="466730"/>
                </a:lnTo>
                <a:lnTo>
                  <a:pt x="104790" y="459986"/>
                </a:lnTo>
                <a:cubicBezTo>
                  <a:pt x="86393" y="455057"/>
                  <a:pt x="66869" y="458090"/>
                  <a:pt x="42840" y="452024"/>
                </a:cubicBezTo>
                <a:cubicBezTo>
                  <a:pt x="2792" y="443935"/>
                  <a:pt x="-5218" y="403491"/>
                  <a:pt x="2792" y="379225"/>
                </a:cubicBezTo>
                <a:cubicBezTo>
                  <a:pt x="18811" y="346870"/>
                  <a:pt x="58860" y="338782"/>
                  <a:pt x="82889" y="371137"/>
                </a:cubicBezTo>
                <a:cubicBezTo>
                  <a:pt x="66869" y="338782"/>
                  <a:pt x="90898" y="298338"/>
                  <a:pt x="122937" y="306427"/>
                </a:cubicBezTo>
                <a:cubicBezTo>
                  <a:pt x="146966" y="306427"/>
                  <a:pt x="170995" y="338782"/>
                  <a:pt x="154976" y="379225"/>
                </a:cubicBezTo>
                <a:cubicBezTo>
                  <a:pt x="150971" y="395403"/>
                  <a:pt x="144964" y="409558"/>
                  <a:pt x="138956" y="423713"/>
                </a:cubicBezTo>
                <a:lnTo>
                  <a:pt x="123781" y="465859"/>
                </a:lnTo>
                <a:lnTo>
                  <a:pt x="125486" y="465496"/>
                </a:lnTo>
                <a:cubicBezTo>
                  <a:pt x="170353" y="454929"/>
                  <a:pt x="350700" y="401215"/>
                  <a:pt x="364775" y="218056"/>
                </a:cubicBezTo>
                <a:cubicBezTo>
                  <a:pt x="376840" y="73140"/>
                  <a:pt x="470344" y="-8375"/>
                  <a:pt x="570635" y="682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3" name="Freeform 110"/>
          <p:cNvSpPr>
            <a:spLocks noChangeArrowheads="1"/>
          </p:cNvSpPr>
          <p:nvPr/>
        </p:nvSpPr>
        <p:spPr bwMode="auto">
          <a:xfrm>
            <a:off x="4816478" y="3078163"/>
            <a:ext cx="66675" cy="49212"/>
          </a:xfrm>
          <a:custGeom>
            <a:avLst/>
            <a:gdLst>
              <a:gd name="T0" fmla="*/ 0 w 11"/>
              <a:gd name="T1" fmla="*/ 7 h 9"/>
              <a:gd name="T2" fmla="*/ 9 w 11"/>
              <a:gd name="T3" fmla="*/ 0 h 9"/>
              <a:gd name="T4" fmla="*/ 6 w 11"/>
              <a:gd name="T5" fmla="*/ 7 h 9"/>
              <a:gd name="T6" fmla="*/ 0 w 11"/>
              <a:gd name="T7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9">
                <a:moveTo>
                  <a:pt x="0" y="7"/>
                </a:moveTo>
                <a:cubicBezTo>
                  <a:pt x="0" y="7"/>
                  <a:pt x="7" y="9"/>
                  <a:pt x="9" y="0"/>
                </a:cubicBezTo>
                <a:cubicBezTo>
                  <a:pt x="9" y="0"/>
                  <a:pt x="11" y="4"/>
                  <a:pt x="6" y="7"/>
                </a:cubicBezTo>
                <a:cubicBezTo>
                  <a:pt x="4" y="9"/>
                  <a:pt x="2" y="8"/>
                  <a:pt x="0" y="7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4" name="Freeform 111"/>
          <p:cNvSpPr>
            <a:spLocks noChangeArrowheads="1"/>
          </p:cNvSpPr>
          <p:nvPr/>
        </p:nvSpPr>
        <p:spPr bwMode="auto">
          <a:xfrm>
            <a:off x="4829175" y="3116263"/>
            <a:ext cx="6350" cy="44450"/>
          </a:xfrm>
          <a:custGeom>
            <a:avLst/>
            <a:gdLst>
              <a:gd name="T0" fmla="*/ 0 w 1"/>
              <a:gd name="T1" fmla="*/ 1 h 8"/>
              <a:gd name="T2" fmla="*/ 1 w 1"/>
              <a:gd name="T3" fmla="*/ 1 h 8"/>
              <a:gd name="T4" fmla="*/ 0 w 1"/>
              <a:gd name="T5" fmla="*/ 0 h 8"/>
              <a:gd name="T6" fmla="*/ 0 w 1"/>
              <a:gd name="T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8">
                <a:moveTo>
                  <a:pt x="0" y="1"/>
                </a:moveTo>
                <a:cubicBezTo>
                  <a:pt x="0" y="1"/>
                  <a:pt x="0" y="8"/>
                  <a:pt x="1" y="1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5" name="Freeform 112"/>
          <p:cNvSpPr>
            <a:spLocks noChangeArrowheads="1"/>
          </p:cNvSpPr>
          <p:nvPr/>
        </p:nvSpPr>
        <p:spPr bwMode="auto">
          <a:xfrm>
            <a:off x="4840288" y="3116263"/>
            <a:ext cx="19050" cy="38100"/>
          </a:xfrm>
          <a:custGeom>
            <a:avLst/>
            <a:gdLst>
              <a:gd name="T0" fmla="*/ 0 w 3"/>
              <a:gd name="T1" fmla="*/ 1 h 7"/>
              <a:gd name="T2" fmla="*/ 1 w 3"/>
              <a:gd name="T3" fmla="*/ 0 h 7"/>
              <a:gd name="T4" fmla="*/ 0 w 3"/>
              <a:gd name="T5" fmla="*/ 0 h 7"/>
              <a:gd name="T6" fmla="*/ 0 w 3"/>
              <a:gd name="T7" fmla="*/ 1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0" y="1"/>
                </a:moveTo>
                <a:cubicBezTo>
                  <a:pt x="0" y="1"/>
                  <a:pt x="3" y="7"/>
                  <a:pt x="1" y="0"/>
                </a:cubicBezTo>
                <a:cubicBezTo>
                  <a:pt x="0" y="0"/>
                  <a:pt x="0" y="0"/>
                  <a:pt x="0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6" name="Freeform 113"/>
          <p:cNvSpPr>
            <a:spLocks noChangeArrowheads="1"/>
          </p:cNvSpPr>
          <p:nvPr/>
        </p:nvSpPr>
        <p:spPr bwMode="auto">
          <a:xfrm>
            <a:off x="4859338" y="3105150"/>
            <a:ext cx="23812" cy="33338"/>
          </a:xfrm>
          <a:custGeom>
            <a:avLst/>
            <a:gdLst>
              <a:gd name="T0" fmla="*/ 0 w 4"/>
              <a:gd name="T1" fmla="*/ 1 h 6"/>
              <a:gd name="T2" fmla="*/ 1 w 4"/>
              <a:gd name="T3" fmla="*/ 0 h 6"/>
              <a:gd name="T4" fmla="*/ 0 w 4"/>
              <a:gd name="T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0" y="1"/>
                </a:moveTo>
                <a:cubicBezTo>
                  <a:pt x="0" y="1"/>
                  <a:pt x="4" y="6"/>
                  <a:pt x="1" y="0"/>
                </a:cubicBezTo>
                <a:cubicBezTo>
                  <a:pt x="0" y="1"/>
                  <a:pt x="0" y="1"/>
                  <a:pt x="0" y="1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7" name="Freeform 114"/>
          <p:cNvSpPr>
            <a:spLocks noChangeArrowheads="1"/>
          </p:cNvSpPr>
          <p:nvPr/>
        </p:nvSpPr>
        <p:spPr bwMode="auto">
          <a:xfrm>
            <a:off x="4870453" y="3087691"/>
            <a:ext cx="30163" cy="28575"/>
          </a:xfrm>
          <a:custGeom>
            <a:avLst/>
            <a:gdLst>
              <a:gd name="T0" fmla="*/ 0 w 5"/>
              <a:gd name="T1" fmla="*/ 2 h 5"/>
              <a:gd name="T2" fmla="*/ 0 w 5"/>
              <a:gd name="T3" fmla="*/ 0 h 5"/>
              <a:gd name="T4" fmla="*/ 0 w 5"/>
              <a:gd name="T5" fmla="*/ 1 h 5"/>
              <a:gd name="T6" fmla="*/ 0 w 5"/>
              <a:gd name="T7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0" y="2"/>
                </a:moveTo>
                <a:cubicBezTo>
                  <a:pt x="0" y="2"/>
                  <a:pt x="5" y="5"/>
                  <a:pt x="0" y="0"/>
                </a:cubicBezTo>
                <a:cubicBezTo>
                  <a:pt x="0" y="1"/>
                  <a:pt x="0" y="1"/>
                  <a:pt x="0" y="1"/>
                </a:cubicBezTo>
                <a:lnTo>
                  <a:pt x="0" y="2"/>
                </a:ln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8" name="Freeform 115"/>
          <p:cNvSpPr>
            <a:spLocks noChangeArrowheads="1"/>
          </p:cNvSpPr>
          <p:nvPr/>
        </p:nvSpPr>
        <p:spPr bwMode="auto">
          <a:xfrm>
            <a:off x="4713291" y="3127375"/>
            <a:ext cx="242887" cy="173038"/>
          </a:xfrm>
          <a:custGeom>
            <a:avLst/>
            <a:gdLst>
              <a:gd name="T0" fmla="*/ 0 w 40"/>
              <a:gd name="T1" fmla="*/ 32 h 32"/>
              <a:gd name="T2" fmla="*/ 13 w 40"/>
              <a:gd name="T3" fmla="*/ 13 h 32"/>
              <a:gd name="T4" fmla="*/ 0 w 40"/>
              <a:gd name="T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32">
                <a:moveTo>
                  <a:pt x="0" y="32"/>
                </a:moveTo>
                <a:cubicBezTo>
                  <a:pt x="0" y="32"/>
                  <a:pt x="12" y="25"/>
                  <a:pt x="13" y="13"/>
                </a:cubicBezTo>
                <a:cubicBezTo>
                  <a:pt x="13" y="0"/>
                  <a:pt x="40" y="25"/>
                  <a:pt x="0" y="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49" name="Freeform 116"/>
          <p:cNvSpPr>
            <a:spLocks noChangeArrowheads="1"/>
          </p:cNvSpPr>
          <p:nvPr/>
        </p:nvSpPr>
        <p:spPr bwMode="auto">
          <a:xfrm>
            <a:off x="7056438" y="2784475"/>
            <a:ext cx="55562" cy="109538"/>
          </a:xfrm>
          <a:custGeom>
            <a:avLst/>
            <a:gdLst>
              <a:gd name="T0" fmla="*/ 0 w 46"/>
              <a:gd name="T1" fmla="*/ 5 h 102"/>
              <a:gd name="T2" fmla="*/ 11 w 46"/>
              <a:gd name="T3" fmla="*/ 0 h 102"/>
              <a:gd name="T4" fmla="*/ 46 w 46"/>
              <a:gd name="T5" fmla="*/ 96 h 102"/>
              <a:gd name="T6" fmla="*/ 36 w 46"/>
              <a:gd name="T7" fmla="*/ 102 h 102"/>
              <a:gd name="T8" fmla="*/ 0 w 46"/>
              <a:gd name="T9" fmla="*/ 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2">
                <a:moveTo>
                  <a:pt x="0" y="5"/>
                </a:moveTo>
                <a:lnTo>
                  <a:pt x="11" y="0"/>
                </a:lnTo>
                <a:lnTo>
                  <a:pt x="46" y="96"/>
                </a:lnTo>
                <a:lnTo>
                  <a:pt x="36" y="102"/>
                </a:lnTo>
                <a:lnTo>
                  <a:pt x="0" y="5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0" name="Freeform 117"/>
          <p:cNvSpPr>
            <a:spLocks noChangeArrowheads="1"/>
          </p:cNvSpPr>
          <p:nvPr/>
        </p:nvSpPr>
        <p:spPr bwMode="auto">
          <a:xfrm>
            <a:off x="6991353" y="2789238"/>
            <a:ext cx="36513" cy="120650"/>
          </a:xfrm>
          <a:custGeom>
            <a:avLst/>
            <a:gdLst>
              <a:gd name="T0" fmla="*/ 0 w 30"/>
              <a:gd name="T1" fmla="*/ 107 h 112"/>
              <a:gd name="T2" fmla="*/ 15 w 30"/>
              <a:gd name="T3" fmla="*/ 91 h 112"/>
              <a:gd name="T4" fmla="*/ 5 w 30"/>
              <a:gd name="T5" fmla="*/ 0 h 112"/>
              <a:gd name="T6" fmla="*/ 15 w 30"/>
              <a:gd name="T7" fmla="*/ 0 h 112"/>
              <a:gd name="T8" fmla="*/ 30 w 30"/>
              <a:gd name="T9" fmla="*/ 97 h 112"/>
              <a:gd name="T10" fmla="*/ 5 w 30"/>
              <a:gd name="T11" fmla="*/ 112 h 112"/>
              <a:gd name="T12" fmla="*/ 0 w 30"/>
              <a:gd name="T13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112">
                <a:moveTo>
                  <a:pt x="0" y="107"/>
                </a:moveTo>
                <a:lnTo>
                  <a:pt x="15" y="91"/>
                </a:lnTo>
                <a:lnTo>
                  <a:pt x="5" y="0"/>
                </a:lnTo>
                <a:lnTo>
                  <a:pt x="15" y="0"/>
                </a:lnTo>
                <a:lnTo>
                  <a:pt x="30" y="97"/>
                </a:lnTo>
                <a:lnTo>
                  <a:pt x="5" y="112"/>
                </a:lnTo>
                <a:lnTo>
                  <a:pt x="0" y="107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1" name="Freeform 118"/>
          <p:cNvSpPr>
            <a:spLocks noChangeArrowheads="1"/>
          </p:cNvSpPr>
          <p:nvPr/>
        </p:nvSpPr>
        <p:spPr bwMode="auto">
          <a:xfrm>
            <a:off x="7081838" y="2882900"/>
            <a:ext cx="30162" cy="33338"/>
          </a:xfrm>
          <a:custGeom>
            <a:avLst/>
            <a:gdLst>
              <a:gd name="T0" fmla="*/ 0 w 25"/>
              <a:gd name="T1" fmla="*/ 26 h 31"/>
              <a:gd name="T2" fmla="*/ 15 w 25"/>
              <a:gd name="T3" fmla="*/ 0 h 31"/>
              <a:gd name="T4" fmla="*/ 25 w 25"/>
              <a:gd name="T5" fmla="*/ 5 h 31"/>
              <a:gd name="T6" fmla="*/ 10 w 25"/>
              <a:gd name="T7" fmla="*/ 31 h 31"/>
              <a:gd name="T8" fmla="*/ 0 w 25"/>
              <a:gd name="T9" fmla="*/ 2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31">
                <a:moveTo>
                  <a:pt x="0" y="26"/>
                </a:moveTo>
                <a:lnTo>
                  <a:pt x="15" y="0"/>
                </a:lnTo>
                <a:lnTo>
                  <a:pt x="25" y="5"/>
                </a:lnTo>
                <a:lnTo>
                  <a:pt x="10" y="31"/>
                </a:lnTo>
                <a:lnTo>
                  <a:pt x="0" y="26"/>
                </a:lnTo>
                <a:close/>
              </a:path>
            </a:pathLst>
          </a:custGeom>
          <a:solidFill>
            <a:srgbClr val="7D4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2" name="任意多边形 37"/>
          <p:cNvSpPr>
            <a:spLocks noChangeArrowheads="1"/>
          </p:cNvSpPr>
          <p:nvPr/>
        </p:nvSpPr>
        <p:spPr bwMode="auto">
          <a:xfrm>
            <a:off x="6767513" y="2476500"/>
            <a:ext cx="569912" cy="331788"/>
          </a:xfrm>
          <a:custGeom>
            <a:avLst/>
            <a:gdLst>
              <a:gd name="T0" fmla="*/ 639381 w 760238"/>
              <a:gd name="T1" fmla="*/ 161933 h 489328"/>
              <a:gd name="T2" fmla="*/ 676885 w 760238"/>
              <a:gd name="T3" fmla="*/ 214257 h 489328"/>
              <a:gd name="T4" fmla="*/ 749622 w 760238"/>
              <a:gd name="T5" fmla="*/ 206168 h 489328"/>
              <a:gd name="T6" fmla="*/ 733458 w 760238"/>
              <a:gd name="T7" fmla="*/ 278967 h 489328"/>
              <a:gd name="T8" fmla="*/ 660722 w 760238"/>
              <a:gd name="T9" fmla="*/ 319410 h 489328"/>
              <a:gd name="T10" fmla="*/ 604149 w 760238"/>
              <a:gd name="T11" fmla="*/ 238523 h 489328"/>
              <a:gd name="T12" fmla="*/ 620313 w 760238"/>
              <a:gd name="T13" fmla="*/ 165725 h 489328"/>
              <a:gd name="T14" fmla="*/ 639381 w 760238"/>
              <a:gd name="T15" fmla="*/ 161933 h 489328"/>
              <a:gd name="T16" fmla="*/ 170779 w 760238"/>
              <a:gd name="T17" fmla="*/ 516 h 489328"/>
              <a:gd name="T18" fmla="*/ 378802 w 760238"/>
              <a:gd name="T19" fmla="*/ 158907 h 489328"/>
              <a:gd name="T20" fmla="*/ 668948 w 760238"/>
              <a:gd name="T21" fmla="*/ 319972 h 489328"/>
              <a:gd name="T22" fmla="*/ 16119 w 760238"/>
              <a:gd name="T23" fmla="*/ 126694 h 489328"/>
              <a:gd name="T24" fmla="*/ 0 w 760238"/>
              <a:gd name="T25" fmla="*/ 70321 h 489328"/>
              <a:gd name="T26" fmla="*/ 40298 w 760238"/>
              <a:gd name="T27" fmla="*/ 78374 h 489328"/>
              <a:gd name="T28" fmla="*/ 170779 w 760238"/>
              <a:gd name="T29" fmla="*/ 516 h 489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60238" h="489328">
                <a:moveTo>
                  <a:pt x="639381" y="161933"/>
                </a:moveTo>
                <a:cubicBezTo>
                  <a:pt x="658701" y="165725"/>
                  <a:pt x="676885" y="189991"/>
                  <a:pt x="676885" y="214257"/>
                </a:cubicBezTo>
                <a:cubicBezTo>
                  <a:pt x="684967" y="181902"/>
                  <a:pt x="725376" y="181902"/>
                  <a:pt x="749622" y="206168"/>
                </a:cubicBezTo>
                <a:cubicBezTo>
                  <a:pt x="765785" y="230434"/>
                  <a:pt x="765785" y="262789"/>
                  <a:pt x="733458" y="278967"/>
                </a:cubicBezTo>
                <a:cubicBezTo>
                  <a:pt x="709213" y="295144"/>
                  <a:pt x="684967" y="295144"/>
                  <a:pt x="660722" y="319410"/>
                </a:cubicBezTo>
                <a:cubicBezTo>
                  <a:pt x="644558" y="287055"/>
                  <a:pt x="620313" y="270878"/>
                  <a:pt x="604149" y="238523"/>
                </a:cubicBezTo>
                <a:cubicBezTo>
                  <a:pt x="587985" y="206168"/>
                  <a:pt x="596067" y="173813"/>
                  <a:pt x="620313" y="165725"/>
                </a:cubicBezTo>
                <a:cubicBezTo>
                  <a:pt x="626374" y="161680"/>
                  <a:pt x="632940" y="160669"/>
                  <a:pt x="639381" y="161933"/>
                </a:cubicBezTo>
                <a:close/>
                <a:moveTo>
                  <a:pt x="170779" y="516"/>
                </a:moveTo>
                <a:cubicBezTo>
                  <a:pt x="250352" y="-5933"/>
                  <a:pt x="333467" y="48174"/>
                  <a:pt x="378802" y="158907"/>
                </a:cubicBezTo>
                <a:cubicBezTo>
                  <a:pt x="451339" y="344132"/>
                  <a:pt x="668948" y="319972"/>
                  <a:pt x="668948" y="319972"/>
                </a:cubicBezTo>
                <a:cubicBezTo>
                  <a:pt x="217610" y="722635"/>
                  <a:pt x="-64477" y="303866"/>
                  <a:pt x="16119" y="126694"/>
                </a:cubicBezTo>
                <a:cubicBezTo>
                  <a:pt x="8060" y="110587"/>
                  <a:pt x="8060" y="78374"/>
                  <a:pt x="0" y="70321"/>
                </a:cubicBezTo>
                <a:cubicBezTo>
                  <a:pt x="16119" y="70321"/>
                  <a:pt x="32239" y="78374"/>
                  <a:pt x="40298" y="78374"/>
                </a:cubicBezTo>
                <a:cubicBezTo>
                  <a:pt x="76567" y="30055"/>
                  <a:pt x="123035" y="4385"/>
                  <a:pt x="170779" y="516"/>
                </a:cubicBezTo>
                <a:close/>
              </a:path>
            </a:pathLst>
          </a:custGeom>
          <a:solidFill>
            <a:srgbClr val="FFC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3" name="Freeform 121"/>
          <p:cNvSpPr>
            <a:spLocks noChangeArrowheads="1"/>
          </p:cNvSpPr>
          <p:nvPr/>
        </p:nvSpPr>
        <p:spPr bwMode="auto">
          <a:xfrm>
            <a:off x="6846888" y="2566988"/>
            <a:ext cx="228600" cy="163512"/>
          </a:xfrm>
          <a:custGeom>
            <a:avLst/>
            <a:gdLst>
              <a:gd name="T0" fmla="*/ 38 w 38"/>
              <a:gd name="T1" fmla="*/ 25 h 30"/>
              <a:gd name="T2" fmla="*/ 21 w 38"/>
              <a:gd name="T3" fmla="*/ 11 h 30"/>
              <a:gd name="T4" fmla="*/ 38 w 38"/>
              <a:gd name="T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30">
                <a:moveTo>
                  <a:pt x="38" y="25"/>
                </a:moveTo>
                <a:cubicBezTo>
                  <a:pt x="38" y="25"/>
                  <a:pt x="25" y="22"/>
                  <a:pt x="21" y="11"/>
                </a:cubicBezTo>
                <a:cubicBezTo>
                  <a:pt x="17" y="0"/>
                  <a:pt x="0" y="30"/>
                  <a:pt x="38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4" name="Freeform 122"/>
          <p:cNvSpPr>
            <a:spLocks noChangeArrowheads="1"/>
          </p:cNvSpPr>
          <p:nvPr/>
        </p:nvSpPr>
        <p:spPr bwMode="auto">
          <a:xfrm>
            <a:off x="6858000" y="2541588"/>
            <a:ext cx="84138" cy="42862"/>
          </a:xfrm>
          <a:custGeom>
            <a:avLst/>
            <a:gdLst>
              <a:gd name="T0" fmla="*/ 0 w 14"/>
              <a:gd name="T1" fmla="*/ 0 h 8"/>
              <a:gd name="T2" fmla="*/ 14 w 14"/>
              <a:gd name="T3" fmla="*/ 2 h 8"/>
              <a:gd name="T4" fmla="*/ 6 w 14"/>
              <a:gd name="T5" fmla="*/ 6 h 8"/>
              <a:gd name="T6" fmla="*/ 0 w 14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8">
                <a:moveTo>
                  <a:pt x="0" y="0"/>
                </a:moveTo>
                <a:cubicBezTo>
                  <a:pt x="0" y="0"/>
                  <a:pt x="5" y="8"/>
                  <a:pt x="14" y="2"/>
                </a:cubicBezTo>
                <a:cubicBezTo>
                  <a:pt x="14" y="2"/>
                  <a:pt x="12" y="7"/>
                  <a:pt x="6" y="6"/>
                </a:cubicBezTo>
                <a:cubicBezTo>
                  <a:pt x="2" y="5"/>
                  <a:pt x="1" y="3"/>
                  <a:pt x="0" y="0"/>
                </a:cubicBezTo>
                <a:close/>
              </a:path>
            </a:pathLst>
          </a:custGeom>
          <a:solidFill>
            <a:srgbClr val="6737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5" name="Freeform 123"/>
          <p:cNvSpPr>
            <a:spLocks noChangeArrowheads="1"/>
          </p:cNvSpPr>
          <p:nvPr/>
        </p:nvSpPr>
        <p:spPr bwMode="auto">
          <a:xfrm>
            <a:off x="5445125" y="2087566"/>
            <a:ext cx="1111250" cy="542925"/>
          </a:xfrm>
          <a:custGeom>
            <a:avLst/>
            <a:gdLst>
              <a:gd name="T0" fmla="*/ 928 w 933"/>
              <a:gd name="T1" fmla="*/ 233 h 507"/>
              <a:gd name="T2" fmla="*/ 91 w 933"/>
              <a:gd name="T3" fmla="*/ 0 h 507"/>
              <a:gd name="T4" fmla="*/ 172 w 933"/>
              <a:gd name="T5" fmla="*/ 172 h 507"/>
              <a:gd name="T6" fmla="*/ 0 w 933"/>
              <a:gd name="T7" fmla="*/ 289 h 507"/>
              <a:gd name="T8" fmla="*/ 933 w 933"/>
              <a:gd name="T9" fmla="*/ 507 h 507"/>
              <a:gd name="T10" fmla="*/ 928 w 933"/>
              <a:gd name="T11" fmla="*/ 23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  <a:close/>
              </a:path>
            </a:pathLst>
          </a:custGeom>
          <a:solidFill>
            <a:srgbClr val="0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6" name="Freeform 124"/>
          <p:cNvSpPr>
            <a:spLocks noChangeArrowheads="1"/>
          </p:cNvSpPr>
          <p:nvPr/>
        </p:nvSpPr>
        <p:spPr bwMode="auto">
          <a:xfrm>
            <a:off x="5445125" y="2093913"/>
            <a:ext cx="1111250" cy="544512"/>
          </a:xfrm>
          <a:custGeom>
            <a:avLst/>
            <a:gdLst>
              <a:gd name="T0" fmla="*/ 928 w 933"/>
              <a:gd name="T1" fmla="*/ 233 h 507"/>
              <a:gd name="T2" fmla="*/ 91 w 933"/>
              <a:gd name="T3" fmla="*/ 0 h 507"/>
              <a:gd name="T4" fmla="*/ 172 w 933"/>
              <a:gd name="T5" fmla="*/ 172 h 507"/>
              <a:gd name="T6" fmla="*/ 0 w 933"/>
              <a:gd name="T7" fmla="*/ 289 h 507"/>
              <a:gd name="T8" fmla="*/ 933 w 933"/>
              <a:gd name="T9" fmla="*/ 507 h 507"/>
              <a:gd name="T10" fmla="*/ 928 w 933"/>
              <a:gd name="T11" fmla="*/ 233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07">
                <a:moveTo>
                  <a:pt x="928" y="233"/>
                </a:moveTo>
                <a:lnTo>
                  <a:pt x="91" y="0"/>
                </a:lnTo>
                <a:lnTo>
                  <a:pt x="172" y="172"/>
                </a:lnTo>
                <a:lnTo>
                  <a:pt x="0" y="289"/>
                </a:lnTo>
                <a:lnTo>
                  <a:pt x="933" y="507"/>
                </a:lnTo>
                <a:lnTo>
                  <a:pt x="928" y="2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7" name="Freeform 126"/>
          <p:cNvSpPr>
            <a:spLocks noChangeArrowheads="1"/>
          </p:cNvSpPr>
          <p:nvPr/>
        </p:nvSpPr>
        <p:spPr bwMode="auto">
          <a:xfrm>
            <a:off x="5232400" y="2338388"/>
            <a:ext cx="1328738" cy="831850"/>
          </a:xfrm>
          <a:custGeom>
            <a:avLst/>
            <a:gdLst>
              <a:gd name="T0" fmla="*/ 1111 w 1116"/>
              <a:gd name="T1" fmla="*/ 0 h 776"/>
              <a:gd name="T2" fmla="*/ 0 w 1116"/>
              <a:gd name="T3" fmla="*/ 320 h 776"/>
              <a:gd name="T4" fmla="*/ 6 w 1116"/>
              <a:gd name="T5" fmla="*/ 776 h 776"/>
              <a:gd name="T6" fmla="*/ 1116 w 1116"/>
              <a:gd name="T7" fmla="*/ 457 h 776"/>
              <a:gd name="T8" fmla="*/ 1111 w 1116"/>
              <a:gd name="T9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8" name="Freeform 129"/>
          <p:cNvSpPr>
            <a:spLocks noChangeArrowheads="1"/>
          </p:cNvSpPr>
          <p:nvPr/>
        </p:nvSpPr>
        <p:spPr bwMode="auto">
          <a:xfrm>
            <a:off x="5240338" y="2773366"/>
            <a:ext cx="1320800" cy="396875"/>
          </a:xfrm>
          <a:custGeom>
            <a:avLst/>
            <a:gdLst>
              <a:gd name="T0" fmla="*/ 1110 w 1110"/>
              <a:gd name="T1" fmla="*/ 0 h 370"/>
              <a:gd name="T2" fmla="*/ 0 w 1110"/>
              <a:gd name="T3" fmla="*/ 314 h 370"/>
              <a:gd name="T4" fmla="*/ 0 w 1110"/>
              <a:gd name="T5" fmla="*/ 370 h 370"/>
              <a:gd name="T6" fmla="*/ 1110 w 1110"/>
              <a:gd name="T7" fmla="*/ 51 h 370"/>
              <a:gd name="T8" fmla="*/ 1110 w 1110"/>
              <a:gd name="T9" fmla="*/ 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0" h="370">
                <a:moveTo>
                  <a:pt x="1110" y="0"/>
                </a:moveTo>
                <a:lnTo>
                  <a:pt x="0" y="314"/>
                </a:lnTo>
                <a:lnTo>
                  <a:pt x="0" y="370"/>
                </a:lnTo>
                <a:lnTo>
                  <a:pt x="1110" y="51"/>
                </a:lnTo>
                <a:lnTo>
                  <a:pt x="11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59" name="Freeform 131"/>
          <p:cNvSpPr>
            <a:spLocks noChangeArrowheads="1"/>
          </p:cNvSpPr>
          <p:nvPr/>
        </p:nvSpPr>
        <p:spPr bwMode="auto">
          <a:xfrm>
            <a:off x="5232400" y="3681413"/>
            <a:ext cx="1328738" cy="831850"/>
          </a:xfrm>
          <a:custGeom>
            <a:avLst/>
            <a:gdLst>
              <a:gd name="T0" fmla="*/ 1111 w 1116"/>
              <a:gd name="T1" fmla="*/ 0 h 776"/>
              <a:gd name="T2" fmla="*/ 0 w 1116"/>
              <a:gd name="T3" fmla="*/ 320 h 776"/>
              <a:gd name="T4" fmla="*/ 6 w 1116"/>
              <a:gd name="T5" fmla="*/ 776 h 776"/>
              <a:gd name="T6" fmla="*/ 1116 w 1116"/>
              <a:gd name="T7" fmla="*/ 457 h 776"/>
              <a:gd name="T8" fmla="*/ 1111 w 1116"/>
              <a:gd name="T9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6" h="776">
                <a:moveTo>
                  <a:pt x="1111" y="0"/>
                </a:moveTo>
                <a:lnTo>
                  <a:pt x="0" y="320"/>
                </a:lnTo>
                <a:lnTo>
                  <a:pt x="6" y="776"/>
                </a:lnTo>
                <a:lnTo>
                  <a:pt x="1116" y="457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60" name="Freeform 133"/>
          <p:cNvSpPr>
            <a:spLocks noEditPoints="1" noChangeArrowheads="1"/>
          </p:cNvSpPr>
          <p:nvPr/>
        </p:nvSpPr>
        <p:spPr bwMode="auto">
          <a:xfrm>
            <a:off x="5232400" y="3681413"/>
            <a:ext cx="1328738" cy="831850"/>
          </a:xfrm>
          <a:custGeom>
            <a:avLst/>
            <a:gdLst>
              <a:gd name="T0" fmla="*/ 1116 w 1116"/>
              <a:gd name="T1" fmla="*/ 406 h 776"/>
              <a:gd name="T2" fmla="*/ 6 w 1116"/>
              <a:gd name="T3" fmla="*/ 720 h 776"/>
              <a:gd name="T4" fmla="*/ 6 w 1116"/>
              <a:gd name="T5" fmla="*/ 776 h 776"/>
              <a:gd name="T6" fmla="*/ 1116 w 1116"/>
              <a:gd name="T7" fmla="*/ 457 h 776"/>
              <a:gd name="T8" fmla="*/ 1116 w 1116"/>
              <a:gd name="T9" fmla="*/ 406 h 776"/>
              <a:gd name="T10" fmla="*/ 1111 w 1116"/>
              <a:gd name="T11" fmla="*/ 0 h 776"/>
              <a:gd name="T12" fmla="*/ 1111 w 1116"/>
              <a:gd name="T13" fmla="*/ 0 h 776"/>
              <a:gd name="T14" fmla="*/ 0 w 1116"/>
              <a:gd name="T15" fmla="*/ 320 h 776"/>
              <a:gd name="T16" fmla="*/ 0 w 1116"/>
              <a:gd name="T17" fmla="*/ 345 h 776"/>
              <a:gd name="T18" fmla="*/ 0 w 1116"/>
              <a:gd name="T19" fmla="*/ 370 h 776"/>
              <a:gd name="T20" fmla="*/ 1111 w 1116"/>
              <a:gd name="T21" fmla="*/ 51 h 776"/>
              <a:gd name="T22" fmla="*/ 1111 w 1116"/>
              <a:gd name="T23" fmla="*/ 0 h 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16" h="776">
                <a:moveTo>
                  <a:pt x="1116" y="406"/>
                </a:moveTo>
                <a:lnTo>
                  <a:pt x="6" y="720"/>
                </a:lnTo>
                <a:lnTo>
                  <a:pt x="6" y="776"/>
                </a:lnTo>
                <a:lnTo>
                  <a:pt x="1116" y="457"/>
                </a:lnTo>
                <a:lnTo>
                  <a:pt x="1116" y="406"/>
                </a:lnTo>
                <a:moveTo>
                  <a:pt x="1111" y="0"/>
                </a:moveTo>
                <a:lnTo>
                  <a:pt x="1111" y="0"/>
                </a:lnTo>
                <a:lnTo>
                  <a:pt x="0" y="320"/>
                </a:lnTo>
                <a:lnTo>
                  <a:pt x="0" y="345"/>
                </a:lnTo>
                <a:lnTo>
                  <a:pt x="0" y="370"/>
                </a:lnTo>
                <a:lnTo>
                  <a:pt x="1111" y="51"/>
                </a:lnTo>
                <a:lnTo>
                  <a:pt x="11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61" name="任意多边形 163"/>
          <p:cNvSpPr>
            <a:spLocks noChangeArrowheads="1"/>
          </p:cNvSpPr>
          <p:nvPr/>
        </p:nvSpPr>
        <p:spPr bwMode="auto">
          <a:xfrm rot="-942145">
            <a:off x="4667250" y="3171825"/>
            <a:ext cx="2641600" cy="503238"/>
          </a:xfrm>
          <a:custGeom>
            <a:avLst/>
            <a:gdLst>
              <a:gd name="T0" fmla="*/ 2642950 w 3521391"/>
              <a:gd name="T1" fmla="*/ 0 h 741516"/>
              <a:gd name="T2" fmla="*/ 2521707 w 3521391"/>
              <a:gd name="T3" fmla="*/ 407146 h 741516"/>
              <a:gd name="T4" fmla="*/ 2522601 w 3521391"/>
              <a:gd name="T5" fmla="*/ 407133 h 741516"/>
              <a:gd name="T6" fmla="*/ 2501318 w 3521391"/>
              <a:gd name="T7" fmla="*/ 475611 h 741516"/>
              <a:gd name="T8" fmla="*/ 0 w 3521391"/>
              <a:gd name="T9" fmla="*/ 503415 h 741516"/>
              <a:gd name="T10" fmla="*/ 2787 w 3521391"/>
              <a:gd name="T11" fmla="*/ 490462 h 741516"/>
              <a:gd name="T12" fmla="*/ 18905 w 3521391"/>
              <a:gd name="T13" fmla="*/ 438604 h 741516"/>
              <a:gd name="T14" fmla="*/ 19299 w 3521391"/>
              <a:gd name="T15" fmla="*/ 438599 h 741516"/>
              <a:gd name="T16" fmla="*/ 28271 w 3521391"/>
              <a:gd name="T17" fmla="*/ 408470 h 741516"/>
              <a:gd name="T18" fmla="*/ 146277 w 3521391"/>
              <a:gd name="T19" fmla="*/ 28784 h 741516"/>
              <a:gd name="T20" fmla="*/ 2642915 w 3521391"/>
              <a:gd name="T21" fmla="*/ 0 h 741516"/>
              <a:gd name="T22" fmla="*/ 2642950 w 3521391"/>
              <a:gd name="T23" fmla="*/ 0 h 7415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521391"/>
              <a:gd name="T37" fmla="*/ 0 h 741516"/>
              <a:gd name="T38" fmla="*/ 3521391 w 3521391"/>
              <a:gd name="T39" fmla="*/ 741516 h 74151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521391" h="741516">
                <a:moveTo>
                  <a:pt x="3521391" y="0"/>
                </a:moveTo>
                <a:lnTo>
                  <a:pt x="3359850" y="599714"/>
                </a:lnTo>
                <a:lnTo>
                  <a:pt x="3361041" y="599696"/>
                </a:lnTo>
                <a:lnTo>
                  <a:pt x="3332684" y="700561"/>
                </a:lnTo>
                <a:lnTo>
                  <a:pt x="0" y="741516"/>
                </a:lnTo>
                <a:lnTo>
                  <a:pt x="3714" y="722437"/>
                </a:lnTo>
                <a:lnTo>
                  <a:pt x="25189" y="646052"/>
                </a:lnTo>
                <a:lnTo>
                  <a:pt x="25714" y="646045"/>
                </a:lnTo>
                <a:lnTo>
                  <a:pt x="37668" y="601664"/>
                </a:lnTo>
                <a:lnTo>
                  <a:pt x="194896" y="42398"/>
                </a:lnTo>
                <a:lnTo>
                  <a:pt x="3521344" y="0"/>
                </a:lnTo>
                <a:lnTo>
                  <a:pt x="3521390" y="0"/>
                </a:lnTo>
                <a:lnTo>
                  <a:pt x="352139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0" hangingPunct="0"/>
            <a:r>
              <a:rPr lang="zh-CN" altLang="en-US" sz="3600">
                <a:solidFill>
                  <a:srgbClr val="FFFFFF"/>
                </a:solidFill>
                <a:latin typeface="华文行楷" pitchFamily="2" charset="-122"/>
                <a:ea typeface="华文行楷" pitchFamily="2" charset="-122"/>
                <a:sym typeface="华文行楷" pitchFamily="2" charset="-122"/>
              </a:rPr>
              <a:t>谢谢</a:t>
            </a:r>
          </a:p>
        </p:txBody>
      </p:sp>
      <p:sp>
        <p:nvSpPr>
          <p:cNvPr id="22562" name="任意多边形 167"/>
          <p:cNvSpPr>
            <a:spLocks noChangeArrowheads="1"/>
          </p:cNvSpPr>
          <p:nvPr/>
        </p:nvSpPr>
        <p:spPr bwMode="auto">
          <a:xfrm rot="-878033">
            <a:off x="5145088" y="2501903"/>
            <a:ext cx="1504950" cy="506413"/>
          </a:xfrm>
          <a:custGeom>
            <a:avLst/>
            <a:gdLst>
              <a:gd name="T0" fmla="*/ 2008511 w 2008511"/>
              <a:gd name="T1" fmla="*/ 0 h 748757"/>
              <a:gd name="T2" fmla="*/ 1832903 w 2008511"/>
              <a:gd name="T3" fmla="*/ 703958 h 748757"/>
              <a:gd name="T4" fmla="*/ 0 w 2008511"/>
              <a:gd name="T5" fmla="*/ 748757 h 748757"/>
              <a:gd name="T6" fmla="*/ 173672 w 2008511"/>
              <a:gd name="T7" fmla="*/ 45934 h 748757"/>
              <a:gd name="T8" fmla="*/ 2008511 w 2008511"/>
              <a:gd name="T9" fmla="*/ 0 h 748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8511" h="748757">
                <a:moveTo>
                  <a:pt x="2008511" y="0"/>
                </a:moveTo>
                <a:lnTo>
                  <a:pt x="1832903" y="703958"/>
                </a:lnTo>
                <a:lnTo>
                  <a:pt x="0" y="748757"/>
                </a:lnTo>
                <a:lnTo>
                  <a:pt x="173672" y="45934"/>
                </a:lnTo>
                <a:lnTo>
                  <a:pt x="2008511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2563" name="任意多边形 171"/>
          <p:cNvSpPr>
            <a:spLocks noChangeArrowheads="1"/>
          </p:cNvSpPr>
          <p:nvPr/>
        </p:nvSpPr>
        <p:spPr bwMode="auto">
          <a:xfrm rot="-750403">
            <a:off x="5164138" y="3819525"/>
            <a:ext cx="1485900" cy="554038"/>
          </a:xfrm>
          <a:custGeom>
            <a:avLst/>
            <a:gdLst>
              <a:gd name="T0" fmla="*/ 1979334 w 1979334"/>
              <a:gd name="T1" fmla="*/ 0 h 822792"/>
              <a:gd name="T2" fmla="*/ 1829976 w 1979334"/>
              <a:gd name="T3" fmla="*/ 709991 h 822792"/>
              <a:gd name="T4" fmla="*/ 0 w 1979334"/>
              <a:gd name="T5" fmla="*/ 822792 h 822792"/>
              <a:gd name="T6" fmla="*/ 147465 w 1979334"/>
              <a:gd name="T7" fmla="*/ 114007 h 822792"/>
              <a:gd name="T8" fmla="*/ 1979334 w 1979334"/>
              <a:gd name="T9" fmla="*/ 0 h 822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79334" h="822792">
                <a:moveTo>
                  <a:pt x="1979334" y="0"/>
                </a:moveTo>
                <a:lnTo>
                  <a:pt x="1829976" y="709991"/>
                </a:lnTo>
                <a:lnTo>
                  <a:pt x="0" y="822792"/>
                </a:lnTo>
                <a:lnTo>
                  <a:pt x="147465" y="114007"/>
                </a:lnTo>
                <a:lnTo>
                  <a:pt x="1979334" y="0"/>
                </a:lnTo>
                <a:close/>
              </a:path>
            </a:pathLst>
          </a:custGeom>
          <a:solidFill>
            <a:srgbClr val="00BC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224338" y="1741488"/>
            <a:ext cx="4679950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家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家是依靠的翅膀，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借助它的力度，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你可以飞翔到蓝天。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家是停泊的港湾，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早晨出发即一个弧度，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将晚的幕布里回到终点。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122" name="TextBox 2"/>
          <p:cNvSpPr txBox="1">
            <a:spLocks noChangeArrowheads="1"/>
          </p:cNvSpPr>
          <p:nvPr/>
        </p:nvSpPr>
        <p:spPr bwMode="auto">
          <a:xfrm>
            <a:off x="2239966" y="704853"/>
            <a:ext cx="4071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一、诗歌导入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552384" y="1741488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21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432178" y="765175"/>
            <a:ext cx="5903913" cy="357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出发点与归宿，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都是一个同一个点上。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家是一个去处，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一个人永远的留恋，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一生恋着雪霜暴雨的地方，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又是一个人恋着菜蔬米面的地方，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>
              <a:spcAft>
                <a:spcPts val="600"/>
              </a:spcAft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靠火蒸煮饭菜靠心与手生活的地方。</a:t>
            </a: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000375" y="4365628"/>
            <a:ext cx="6191250" cy="1871663"/>
            <a:chOff x="1763688" y="4653136"/>
            <a:chExt cx="6192688" cy="1368152"/>
          </a:xfrm>
        </p:grpSpPr>
        <p:sp>
          <p:nvSpPr>
            <p:cNvPr id="3" name="云形 2"/>
            <p:cNvSpPr/>
            <p:nvPr/>
          </p:nvSpPr>
          <p:spPr>
            <a:xfrm>
              <a:off x="1763688" y="4653136"/>
              <a:ext cx="6192688" cy="1368152"/>
            </a:xfrm>
            <a:prstGeom prst="cloud">
              <a:avLst/>
            </a:prstGeom>
            <a:solidFill>
              <a:srgbClr val="FFFFCC"/>
            </a:solidFill>
            <a:ln w="1905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48" name="TextBox 3"/>
            <p:cNvSpPr txBox="1">
              <a:spLocks noChangeArrowheads="1"/>
            </p:cNvSpPr>
            <p:nvPr/>
          </p:nvSpPr>
          <p:spPr bwMode="auto">
            <a:xfrm>
              <a:off x="2339752" y="4968863"/>
              <a:ext cx="5112568" cy="697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/>
                <a:t>         你喜欢自己的家吗？在自己家里生活，你有何感受？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1"/>
          <p:cNvSpPr txBox="1">
            <a:spLocks noChangeArrowheads="1"/>
          </p:cNvSpPr>
          <p:nvPr/>
        </p:nvSpPr>
        <p:spPr bwMode="auto">
          <a:xfrm>
            <a:off x="2166941" y="692153"/>
            <a:ext cx="63579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二、家庭称呼抢答赛</a:t>
            </a:r>
          </a:p>
        </p:txBody>
      </p:sp>
      <p:grpSp>
        <p:nvGrpSpPr>
          <p:cNvPr id="96" name="组合 95"/>
          <p:cNvGrpSpPr>
            <a:grpSpLocks/>
          </p:cNvGrpSpPr>
          <p:nvPr/>
        </p:nvGrpSpPr>
        <p:grpSpPr bwMode="auto">
          <a:xfrm>
            <a:off x="2063750" y="2349503"/>
            <a:ext cx="7888288" cy="3317875"/>
            <a:chOff x="571700" y="1599183"/>
            <a:chExt cx="7888732" cy="3318178"/>
          </a:xfrm>
        </p:grpSpPr>
        <p:grpSp>
          <p:nvGrpSpPr>
            <p:cNvPr id="7171" name="组合 94"/>
            <p:cNvGrpSpPr>
              <a:grpSpLocks/>
            </p:cNvGrpSpPr>
            <p:nvPr/>
          </p:nvGrpSpPr>
          <p:grpSpPr bwMode="auto">
            <a:xfrm>
              <a:off x="571700" y="1599183"/>
              <a:ext cx="7888732" cy="3318178"/>
              <a:chOff x="571700" y="1599183"/>
              <a:chExt cx="7888732" cy="3318178"/>
            </a:xfrm>
          </p:grpSpPr>
          <p:grpSp>
            <p:nvGrpSpPr>
              <p:cNvPr id="7172" name="组合 9"/>
              <p:cNvGrpSpPr>
                <a:grpSpLocks/>
              </p:cNvGrpSpPr>
              <p:nvPr/>
            </p:nvGrpSpPr>
            <p:grpSpPr bwMode="auto">
              <a:xfrm>
                <a:off x="1867844" y="1599183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73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4" name="圆角矩形 3"/>
                  <p:cNvSpPr/>
                  <p:nvPr/>
                </p:nvSpPr>
                <p:spPr>
                  <a:xfrm>
                    <a:off x="1688147" y="1629441"/>
                    <a:ext cx="1659256" cy="503812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8" name="直接连接符 7"/>
                  <p:cNvCxnSpPr>
                    <a:stCxn id="4" idx="0"/>
                    <a:endCxn id="4" idx="2"/>
                  </p:cNvCxnSpPr>
                  <p:nvPr/>
                </p:nvCxnSpPr>
                <p:spPr>
                  <a:xfrm>
                    <a:off x="2517774" y="1629441"/>
                    <a:ext cx="0" cy="503812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" name="TextBox 5"/>
                <p:cNvSpPr txBox="1"/>
                <p:nvPr/>
              </p:nvSpPr>
              <p:spPr>
                <a:xfrm>
                  <a:off x="1579141" y="1599183"/>
                  <a:ext cx="1624104" cy="462005"/>
                </a:xfrm>
                <a:prstGeom prst="rect">
                  <a:avLst/>
                </a:prstGeom>
                <a:noFill/>
              </p:spPr>
              <p:txBody>
                <a:bodyPr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爷爷</a:t>
                  </a:r>
                  <a:r>
                    <a:rPr lang="zh-CN" altLang="en-US" sz="2400" b="1" kern="0" spc="-2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 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奶奶</a:t>
                  </a:r>
                </a:p>
              </p:txBody>
            </p:sp>
          </p:grpSp>
          <p:grpSp>
            <p:nvGrpSpPr>
              <p:cNvPr id="7177" name="组合 10"/>
              <p:cNvGrpSpPr>
                <a:grpSpLocks/>
              </p:cNvGrpSpPr>
              <p:nvPr/>
            </p:nvGrpSpPr>
            <p:grpSpPr bwMode="auto">
              <a:xfrm>
                <a:off x="571700" y="2751311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78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14" name="圆角矩形 13"/>
                  <p:cNvSpPr/>
                  <p:nvPr/>
                </p:nvSpPr>
                <p:spPr>
                  <a:xfrm>
                    <a:off x="1690811" y="1631878"/>
                    <a:ext cx="1657384" cy="500108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15" name="直接连接符 14"/>
                  <p:cNvCxnSpPr>
                    <a:stCxn id="14" idx="0"/>
                    <a:endCxn id="14" idx="2"/>
                  </p:cNvCxnSpPr>
                  <p:nvPr/>
                </p:nvCxnSpPr>
                <p:spPr>
                  <a:xfrm>
                    <a:off x="2520439" y="1631878"/>
                    <a:ext cx="0" cy="50010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" name="TextBox 12"/>
                <p:cNvSpPr txBox="1"/>
                <p:nvPr/>
              </p:nvSpPr>
              <p:spPr>
                <a:xfrm>
                  <a:off x="1579812" y="1599685"/>
                  <a:ext cx="1624104" cy="460417"/>
                </a:xfrm>
                <a:prstGeom prst="rect">
                  <a:avLst/>
                </a:prstGeom>
                <a:noFill/>
              </p:spPr>
              <p:txBody>
                <a:bodyPr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姑父</a:t>
                  </a:r>
                  <a:r>
                    <a:rPr lang="zh-CN" altLang="en-US" sz="2400" b="1" kern="0" spc="-2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 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姑姑</a:t>
                  </a:r>
                </a:p>
              </p:txBody>
            </p:sp>
          </p:grpSp>
          <p:grpSp>
            <p:nvGrpSpPr>
              <p:cNvPr id="7182" name="组合 15"/>
              <p:cNvGrpSpPr>
                <a:grpSpLocks/>
              </p:cNvGrpSpPr>
              <p:nvPr/>
            </p:nvGrpSpPr>
            <p:grpSpPr bwMode="auto">
              <a:xfrm>
                <a:off x="2137874" y="2751311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83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19" name="圆角矩形 18"/>
                  <p:cNvSpPr/>
                  <p:nvPr/>
                </p:nvSpPr>
                <p:spPr>
                  <a:xfrm>
                    <a:off x="1691727" y="1631878"/>
                    <a:ext cx="1655510" cy="500108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0" name="直接连接符 19"/>
                  <p:cNvCxnSpPr>
                    <a:stCxn id="19" idx="0"/>
                    <a:endCxn id="19" idx="2"/>
                  </p:cNvCxnSpPr>
                  <p:nvPr/>
                </p:nvCxnSpPr>
                <p:spPr>
                  <a:xfrm>
                    <a:off x="2519482" y="1631878"/>
                    <a:ext cx="0" cy="50010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" name="TextBox 17"/>
                <p:cNvSpPr txBox="1"/>
                <p:nvPr/>
              </p:nvSpPr>
              <p:spPr>
                <a:xfrm>
                  <a:off x="1580589" y="1599685"/>
                  <a:ext cx="1622516" cy="460417"/>
                </a:xfrm>
                <a:prstGeom prst="rect">
                  <a:avLst/>
                </a:prstGeom>
                <a:noFill/>
              </p:spPr>
              <p:txBody>
                <a:bodyPr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kern="0" spc="-2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 </a:t>
                  </a:r>
                  <a:endPara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endParaRPr>
                </a:p>
              </p:txBody>
            </p:sp>
          </p:grpSp>
          <p:grpSp>
            <p:nvGrpSpPr>
              <p:cNvPr id="7187" name="组合 20"/>
              <p:cNvGrpSpPr>
                <a:grpSpLocks/>
              </p:cNvGrpSpPr>
              <p:nvPr/>
            </p:nvGrpSpPr>
            <p:grpSpPr bwMode="auto">
              <a:xfrm>
                <a:off x="3704048" y="2751311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88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24" name="圆角矩形 23"/>
                  <p:cNvSpPr/>
                  <p:nvPr/>
                </p:nvSpPr>
                <p:spPr>
                  <a:xfrm>
                    <a:off x="1690770" y="1631878"/>
                    <a:ext cx="1657383" cy="500108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" name="直接连接符 24"/>
                  <p:cNvCxnSpPr>
                    <a:stCxn id="24" idx="0"/>
                    <a:endCxn id="24" idx="2"/>
                  </p:cNvCxnSpPr>
                  <p:nvPr/>
                </p:nvCxnSpPr>
                <p:spPr>
                  <a:xfrm>
                    <a:off x="2520398" y="1631878"/>
                    <a:ext cx="0" cy="50010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1579778" y="1599685"/>
                  <a:ext cx="1624103" cy="460417"/>
                </a:xfrm>
                <a:prstGeom prst="rect">
                  <a:avLst/>
                </a:prstGeom>
                <a:noFill/>
              </p:spPr>
              <p:txBody>
                <a:bodyPr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爸爸</a:t>
                  </a:r>
                  <a:r>
                    <a:rPr lang="zh-CN" altLang="en-US" sz="2400" b="1" kern="0" spc="-2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 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妈妈</a:t>
                  </a:r>
                </a:p>
              </p:txBody>
            </p:sp>
          </p:grpSp>
          <p:grpSp>
            <p:nvGrpSpPr>
              <p:cNvPr id="7192" name="组合 25"/>
              <p:cNvGrpSpPr>
                <a:grpSpLocks/>
              </p:cNvGrpSpPr>
              <p:nvPr/>
            </p:nvGrpSpPr>
            <p:grpSpPr bwMode="auto">
              <a:xfrm>
                <a:off x="5270222" y="2751311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93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29" name="圆角矩形 28"/>
                  <p:cNvSpPr/>
                  <p:nvPr/>
                </p:nvSpPr>
                <p:spPr>
                  <a:xfrm>
                    <a:off x="1691686" y="1631878"/>
                    <a:ext cx="1655510" cy="500108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30" name="直接连接符 29"/>
                  <p:cNvCxnSpPr>
                    <a:stCxn id="29" idx="0"/>
                    <a:endCxn id="29" idx="2"/>
                  </p:cNvCxnSpPr>
                  <p:nvPr/>
                </p:nvCxnSpPr>
                <p:spPr>
                  <a:xfrm>
                    <a:off x="2519441" y="1631878"/>
                    <a:ext cx="0" cy="50010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8" name="TextBox 27"/>
                <p:cNvSpPr txBox="1"/>
                <p:nvPr/>
              </p:nvSpPr>
              <p:spPr>
                <a:xfrm>
                  <a:off x="1580554" y="1599685"/>
                  <a:ext cx="1622516" cy="460417"/>
                </a:xfrm>
                <a:prstGeom prst="rect">
                  <a:avLst/>
                </a:prstGeom>
                <a:noFill/>
              </p:spPr>
              <p:txBody>
                <a:bodyPr anchor="ctr"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舅舅</a:t>
                  </a:r>
                  <a:r>
                    <a:rPr lang="zh-CN" altLang="en-US" sz="2400" b="1" kern="0" spc="-2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 </a:t>
                  </a:r>
                  <a:r>
                    <a:rPr lang="zh-CN" altLang="en-US" sz="2400" b="1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舅妈</a:t>
                  </a:r>
                </a:p>
              </p:txBody>
            </p:sp>
          </p:grpSp>
          <p:grpSp>
            <p:nvGrpSpPr>
              <p:cNvPr id="7197" name="组合 30"/>
              <p:cNvGrpSpPr>
                <a:grpSpLocks/>
              </p:cNvGrpSpPr>
              <p:nvPr/>
            </p:nvGrpSpPr>
            <p:grpSpPr bwMode="auto">
              <a:xfrm>
                <a:off x="6836396" y="2751311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198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34" name="圆角矩形 33"/>
                  <p:cNvSpPr/>
                  <p:nvPr/>
                </p:nvSpPr>
                <p:spPr>
                  <a:xfrm>
                    <a:off x="1688858" y="1631878"/>
                    <a:ext cx="1659256" cy="500108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35" name="直接连接符 34"/>
                  <p:cNvCxnSpPr>
                    <a:stCxn id="34" idx="0"/>
                    <a:endCxn id="34" idx="2"/>
                  </p:cNvCxnSpPr>
                  <p:nvPr/>
                </p:nvCxnSpPr>
                <p:spPr>
                  <a:xfrm>
                    <a:off x="2520359" y="1631878"/>
                    <a:ext cx="0" cy="500108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201" name="TextBox 32"/>
                <p:cNvSpPr txBox="1">
                  <a:spLocks noChangeArrowheads="1"/>
                </p:cNvSpPr>
                <p:nvPr/>
              </p:nvSpPr>
              <p:spPr bwMode="auto">
                <a:xfrm>
                  <a:off x="1579812" y="1599183"/>
                  <a:ext cx="162403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24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grpSp>
            <p:nvGrpSpPr>
              <p:cNvPr id="7202" name="组合 35"/>
              <p:cNvGrpSpPr>
                <a:grpSpLocks/>
              </p:cNvGrpSpPr>
              <p:nvPr/>
            </p:nvGrpSpPr>
            <p:grpSpPr bwMode="auto">
              <a:xfrm>
                <a:off x="5108204" y="1599183"/>
                <a:ext cx="1624036" cy="461665"/>
                <a:chOff x="1579812" y="1599183"/>
                <a:chExt cx="1624036" cy="461665"/>
              </a:xfrm>
            </p:grpSpPr>
            <p:grpSp>
              <p:nvGrpSpPr>
                <p:cNvPr id="7203" name="组合 8"/>
                <p:cNvGrpSpPr>
                  <a:grpSpLocks/>
                </p:cNvGrpSpPr>
                <p:nvPr/>
              </p:nvGrpSpPr>
              <p:grpSpPr bwMode="auto">
                <a:xfrm>
                  <a:off x="1691680" y="1628800"/>
                  <a:ext cx="1404000" cy="432048"/>
                  <a:chOff x="1691680" y="1628800"/>
                  <a:chExt cx="1656184" cy="504056"/>
                </a:xfrm>
              </p:grpSpPr>
              <p:sp>
                <p:nvSpPr>
                  <p:cNvPr id="39" name="圆角矩形 38"/>
                  <p:cNvSpPr/>
                  <p:nvPr/>
                </p:nvSpPr>
                <p:spPr>
                  <a:xfrm>
                    <a:off x="1688039" y="1629441"/>
                    <a:ext cx="1659256" cy="503812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40" name="直接连接符 39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2517668" y="1629441"/>
                    <a:ext cx="0" cy="503812"/>
                  </a:xfrm>
                  <a:prstGeom prst="line">
                    <a:avLst/>
                  </a:prstGeom>
                  <a:ln w="12700"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206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579812" y="1599183"/>
                  <a:ext cx="1624036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itchFamily="34" charset="0"/>
                    <a:defRPr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2400" b="1">
                    <a:latin typeface="楷体" pitchFamily="49" charset="-122"/>
                    <a:ea typeface="楷体" pitchFamily="49" charset="-122"/>
                  </a:endParaRPr>
                </a:p>
              </p:txBody>
            </p:sp>
          </p:grpSp>
          <p:sp>
            <p:nvSpPr>
              <p:cNvPr id="52" name="圆角矩形 51"/>
              <p:cNvSpPr/>
              <p:nvPr/>
            </p:nvSpPr>
            <p:spPr>
              <a:xfrm>
                <a:off x="682831" y="3909207"/>
                <a:ext cx="1405017" cy="863679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  <p:grpSp>
            <p:nvGrpSpPr>
              <p:cNvPr id="7208" name="组合 66"/>
              <p:cNvGrpSpPr>
                <a:grpSpLocks/>
              </p:cNvGrpSpPr>
              <p:nvPr/>
            </p:nvGrpSpPr>
            <p:grpSpPr bwMode="auto">
              <a:xfrm>
                <a:off x="2232820" y="3909249"/>
                <a:ext cx="1492924" cy="830997"/>
                <a:chOff x="2232820" y="3645024"/>
                <a:chExt cx="1492924" cy="830997"/>
              </a:xfrm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2249782" y="3681497"/>
                  <a:ext cx="1476458" cy="790647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2232318" y="3644982"/>
                  <a:ext cx="1476458" cy="830338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4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堂哥、堂弟</a:t>
                  </a:r>
                  <a:endParaRPr lang="en-US" altLang="zh-CN" sz="2400" b="1" spc="-400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4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堂姐、堂妹</a:t>
                  </a:r>
                </a:p>
              </p:txBody>
            </p:sp>
          </p:grpSp>
          <p:grpSp>
            <p:nvGrpSpPr>
              <p:cNvPr id="7211" name="组合 68"/>
              <p:cNvGrpSpPr>
                <a:grpSpLocks/>
              </p:cNvGrpSpPr>
              <p:nvPr/>
            </p:nvGrpSpPr>
            <p:grpSpPr bwMode="auto">
              <a:xfrm>
                <a:off x="3581808" y="3717032"/>
                <a:ext cx="1944216" cy="1200329"/>
                <a:chOff x="3581808" y="3452807"/>
                <a:chExt cx="1944216" cy="1200329"/>
              </a:xfrm>
            </p:grpSpPr>
            <p:sp>
              <p:nvSpPr>
                <p:cNvPr id="57" name="圆角矩形 56"/>
                <p:cNvSpPr/>
                <p:nvPr/>
              </p:nvSpPr>
              <p:spPr>
                <a:xfrm>
                  <a:off x="3888174" y="3500505"/>
                  <a:ext cx="1403429" cy="1152631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400" b="1" dirty="0">
                    <a:solidFill>
                      <a:schemeClr val="tx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58" name="矩形 57"/>
                <p:cNvSpPr/>
                <p:nvPr/>
              </p:nvSpPr>
              <p:spPr>
                <a:xfrm>
                  <a:off x="3581769" y="3452876"/>
                  <a:ext cx="1944797" cy="1200260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5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我</a:t>
                  </a:r>
                  <a:endParaRPr lang="en-US" altLang="zh-CN" sz="2400" b="1" spc="-500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5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哥哥、弟弟</a:t>
                  </a:r>
                  <a:endParaRPr lang="en-US" altLang="zh-CN" sz="2400" b="1" spc="-500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endParaRPr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5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姐姐、妹妹</a:t>
                  </a:r>
                </a:p>
              </p:txBody>
            </p:sp>
          </p:grpSp>
          <p:sp>
            <p:nvSpPr>
              <p:cNvPr id="60" name="圆角矩形 59"/>
              <p:cNvSpPr/>
              <p:nvPr/>
            </p:nvSpPr>
            <p:spPr>
              <a:xfrm>
                <a:off x="5453538" y="3909207"/>
                <a:ext cx="1405016" cy="863679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/>
              </a:p>
            </p:txBody>
          </p:sp>
          <p:grpSp>
            <p:nvGrpSpPr>
              <p:cNvPr id="7215" name="组合 67"/>
              <p:cNvGrpSpPr>
                <a:grpSpLocks/>
              </p:cNvGrpSpPr>
              <p:nvPr/>
            </p:nvGrpSpPr>
            <p:grpSpPr bwMode="auto">
              <a:xfrm>
                <a:off x="6985348" y="3909249"/>
                <a:ext cx="1475084" cy="864096"/>
                <a:chOff x="6985348" y="3645024"/>
                <a:chExt cx="1475084" cy="864096"/>
              </a:xfrm>
            </p:grpSpPr>
            <p:sp>
              <p:nvSpPr>
                <p:cNvPr id="61" name="圆角矩形 60"/>
                <p:cNvSpPr/>
                <p:nvPr/>
              </p:nvSpPr>
              <p:spPr>
                <a:xfrm>
                  <a:off x="7020488" y="3644982"/>
                  <a:ext cx="1403429" cy="863679"/>
                </a:xfrm>
                <a:prstGeom prst="round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12700"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dirty="0"/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6985561" y="3678322"/>
                  <a:ext cx="1474871" cy="830339"/>
                </a:xfrm>
                <a:prstGeom prst="rect">
                  <a:avLst/>
                </a:prstGeom>
                <a:noFill/>
              </p:spPr>
              <p:txBody>
                <a:bodyPr wrap="non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4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表哥、表弟</a:t>
                  </a:r>
                  <a:endParaRPr lang="en-US" altLang="zh-CN" sz="2400" b="1" spc="-400" dirty="0">
                    <a:latin typeface="楷体" panose="02010609060101010101" pitchFamily="49" charset="-122"/>
                    <a:ea typeface="楷体" panose="02010609060101010101" pitchFamily="49" charset="-122"/>
                    <a:sym typeface="+mn-ea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zh-CN" altLang="en-US" sz="2400" b="1" spc="-400" dirty="0">
                      <a:latin typeface="楷体" panose="02010609060101010101" pitchFamily="49" charset="-122"/>
                      <a:ea typeface="楷体" panose="02010609060101010101" pitchFamily="49" charset="-122"/>
                      <a:sym typeface="+mn-ea"/>
                    </a:rPr>
                    <a:t>表姐、表妹</a:t>
                  </a:r>
                </a:p>
              </p:txBody>
            </p:sp>
          </p:grpSp>
        </p:grpSp>
        <p:grpSp>
          <p:nvGrpSpPr>
            <p:cNvPr id="7218" name="组合 93"/>
            <p:cNvGrpSpPr>
              <a:grpSpLocks/>
            </p:cNvGrpSpPr>
            <p:nvPr/>
          </p:nvGrpSpPr>
          <p:grpSpPr bwMode="auto">
            <a:xfrm>
              <a:off x="1403648" y="2060848"/>
              <a:ext cx="6264696" cy="1872128"/>
              <a:chOff x="1403648" y="2060848"/>
              <a:chExt cx="6264696" cy="1872128"/>
            </a:xfrm>
          </p:grpSpPr>
          <p:grpSp>
            <p:nvGrpSpPr>
              <p:cNvPr id="7219" name="组合 91"/>
              <p:cNvGrpSpPr>
                <a:grpSpLocks/>
              </p:cNvGrpSpPr>
              <p:nvPr/>
            </p:nvGrpSpPr>
            <p:grpSpPr bwMode="auto">
              <a:xfrm>
                <a:off x="1691680" y="2060848"/>
                <a:ext cx="2520280" cy="648032"/>
                <a:chOff x="1691680" y="2060848"/>
                <a:chExt cx="2520280" cy="648032"/>
              </a:xfrm>
            </p:grpSpPr>
            <p:grpSp>
              <p:nvGrpSpPr>
                <p:cNvPr id="7220" name="组合 77"/>
                <p:cNvGrpSpPr>
                  <a:grpSpLocks/>
                </p:cNvGrpSpPr>
                <p:nvPr/>
              </p:nvGrpSpPr>
              <p:grpSpPr bwMode="auto">
                <a:xfrm>
                  <a:off x="1691680" y="2348880"/>
                  <a:ext cx="2520280" cy="360000"/>
                  <a:chOff x="1691680" y="2348880"/>
                  <a:chExt cx="2520280" cy="360000"/>
                </a:xfrm>
              </p:grpSpPr>
              <p:cxnSp>
                <p:nvCxnSpPr>
                  <p:cNvPr id="73" name="直接连接符 72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1690951" y="2348551"/>
                    <a:ext cx="2521092" cy="0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直接连接符 75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4212043" y="2348551"/>
                    <a:ext cx="0" cy="360396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直接连接符 76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1690951" y="2348551"/>
                    <a:ext cx="0" cy="360396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3" name="直接连接符 82"/>
                <p:cNvCxnSpPr>
                  <a:stCxn id="39" idx="0"/>
                  <a:endCxn id="39" idx="2"/>
                </p:cNvCxnSpPr>
                <p:nvPr/>
              </p:nvCxnSpPr>
              <p:spPr>
                <a:xfrm>
                  <a:off x="2627629" y="2348551"/>
                  <a:ext cx="0" cy="360396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接连接符 84"/>
                <p:cNvCxnSpPr>
                  <a:stCxn id="39" idx="0"/>
                  <a:endCxn id="39" idx="2"/>
                </p:cNvCxnSpPr>
                <p:nvPr/>
              </p:nvCxnSpPr>
              <p:spPr>
                <a:xfrm>
                  <a:off x="2699070" y="2061188"/>
                  <a:ext cx="0" cy="287363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26" name="组合 92"/>
              <p:cNvGrpSpPr>
                <a:grpSpLocks/>
              </p:cNvGrpSpPr>
              <p:nvPr/>
            </p:nvGrpSpPr>
            <p:grpSpPr bwMode="auto">
              <a:xfrm>
                <a:off x="4860032" y="2060848"/>
                <a:ext cx="2520280" cy="648032"/>
                <a:chOff x="4860032" y="2060848"/>
                <a:chExt cx="2520280" cy="648032"/>
              </a:xfrm>
            </p:grpSpPr>
            <p:grpSp>
              <p:nvGrpSpPr>
                <p:cNvPr id="7227" name="组合 78"/>
                <p:cNvGrpSpPr>
                  <a:grpSpLocks/>
                </p:cNvGrpSpPr>
                <p:nvPr/>
              </p:nvGrpSpPr>
              <p:grpSpPr bwMode="auto">
                <a:xfrm>
                  <a:off x="4860032" y="2348880"/>
                  <a:ext cx="2520280" cy="360000"/>
                  <a:chOff x="1691680" y="2348880"/>
                  <a:chExt cx="2520280" cy="360000"/>
                </a:xfrm>
              </p:grpSpPr>
              <p:cxnSp>
                <p:nvCxnSpPr>
                  <p:cNvPr id="80" name="直接连接符 79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1691428" y="2348551"/>
                    <a:ext cx="2521092" cy="0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直接连接符 80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4212520" y="2348551"/>
                    <a:ext cx="0" cy="360396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直接连接符 81"/>
                  <p:cNvCxnSpPr>
                    <a:stCxn id="39" idx="0"/>
                    <a:endCxn id="39" idx="2"/>
                  </p:cNvCxnSpPr>
                  <p:nvPr/>
                </p:nvCxnSpPr>
                <p:spPr>
                  <a:xfrm>
                    <a:off x="1691428" y="2348551"/>
                    <a:ext cx="0" cy="360396"/>
                  </a:xfrm>
                  <a:prstGeom prst="line">
                    <a:avLst/>
                  </a:prstGeom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4" name="直接连接符 83"/>
                <p:cNvCxnSpPr>
                  <a:stCxn id="39" idx="0"/>
                  <a:endCxn id="39" idx="2"/>
                </p:cNvCxnSpPr>
                <p:nvPr/>
              </p:nvCxnSpPr>
              <p:spPr>
                <a:xfrm>
                  <a:off x="5723429" y="2348551"/>
                  <a:ext cx="0" cy="360396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直接连接符 85"/>
                <p:cNvCxnSpPr>
                  <a:stCxn id="39" idx="0"/>
                  <a:endCxn id="39" idx="2"/>
                </p:cNvCxnSpPr>
                <p:nvPr/>
              </p:nvCxnSpPr>
              <p:spPr>
                <a:xfrm>
                  <a:off x="5940928" y="2061188"/>
                  <a:ext cx="0" cy="287363"/>
                </a:xfrm>
                <a:prstGeom prst="line">
                  <a:avLst/>
                </a:prstGeom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7" name="直接连接符 86"/>
              <p:cNvCxnSpPr>
                <a:stCxn id="39" idx="0"/>
                <a:endCxn id="39" idx="2"/>
              </p:cNvCxnSpPr>
              <p:nvPr/>
            </p:nvCxnSpPr>
            <p:spPr>
              <a:xfrm>
                <a:off x="1403597" y="3213818"/>
                <a:ext cx="0" cy="68268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>
                <a:stCxn id="39" idx="0"/>
                <a:endCxn id="39" idx="2"/>
              </p:cNvCxnSpPr>
              <p:nvPr/>
            </p:nvCxnSpPr>
            <p:spPr>
              <a:xfrm>
                <a:off x="2988011" y="3213818"/>
                <a:ext cx="0" cy="719203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直接连接符 88"/>
              <p:cNvCxnSpPr>
                <a:stCxn id="39" idx="0"/>
                <a:endCxn id="39" idx="2"/>
              </p:cNvCxnSpPr>
              <p:nvPr/>
            </p:nvCxnSpPr>
            <p:spPr>
              <a:xfrm>
                <a:off x="4499396" y="3213818"/>
                <a:ext cx="0" cy="539799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>
                <a:stCxn id="39" idx="0"/>
                <a:endCxn id="39" idx="2"/>
              </p:cNvCxnSpPr>
              <p:nvPr/>
            </p:nvCxnSpPr>
            <p:spPr>
              <a:xfrm>
                <a:off x="6083811" y="3213818"/>
                <a:ext cx="0" cy="68268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>
                <a:stCxn id="39" idx="0"/>
                <a:endCxn id="39" idx="2"/>
              </p:cNvCxnSpPr>
              <p:nvPr/>
            </p:nvCxnSpPr>
            <p:spPr>
              <a:xfrm>
                <a:off x="7668225" y="3213818"/>
                <a:ext cx="0" cy="682687"/>
              </a:xfrm>
              <a:prstGeom prst="line">
                <a:avLst/>
              </a:prstGeom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7" name="矩形 96"/>
          <p:cNvSpPr/>
          <p:nvPr/>
        </p:nvSpPr>
        <p:spPr>
          <a:xfrm>
            <a:off x="2782891" y="1412878"/>
            <a:ext cx="662622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请你把“家庭关系示意图” 补充完整。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3648078" y="3500438"/>
            <a:ext cx="1624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叔叔 婶婶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8359778" y="3500438"/>
            <a:ext cx="1624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姨妈 姨父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1992313" y="4684713"/>
            <a:ext cx="1727200" cy="830262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5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表哥、表弟</a:t>
            </a:r>
            <a:endParaRPr lang="en-US" altLang="zh-CN" sz="2400" b="1" spc="-5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5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表姐、表妹</a:t>
            </a:r>
            <a:endParaRPr lang="en-US" altLang="zh-CN" sz="2400" b="1" spc="-5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743700" y="4652963"/>
            <a:ext cx="1728788" cy="83185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5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表哥、表弟</a:t>
            </a:r>
            <a:endParaRPr lang="en-US" altLang="zh-CN" sz="2400" b="1" spc="-5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spc="-5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表姐、表妹</a:t>
            </a:r>
            <a:endParaRPr lang="en-US" altLang="zh-CN" sz="2400" b="1" spc="-5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6600828" y="2349503"/>
            <a:ext cx="16240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外公 外婆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98" grpId="0"/>
      <p:bldP spid="99" grpId="0"/>
      <p:bldP spid="100" grpId="0"/>
      <p:bldP spid="101" grpId="0"/>
      <p:bldP spid="1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矩形 2"/>
          <p:cNvSpPr>
            <a:spLocks noChangeArrowheads="1"/>
          </p:cNvSpPr>
          <p:nvPr/>
        </p:nvSpPr>
        <p:spPr bwMode="auto">
          <a:xfrm>
            <a:off x="3432175" y="119697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抢答赛</a:t>
            </a:r>
          </a:p>
        </p:txBody>
      </p:sp>
      <p:sp>
        <p:nvSpPr>
          <p:cNvPr id="4" name="矩形 3"/>
          <p:cNvSpPr/>
          <p:nvPr/>
        </p:nvSpPr>
        <p:spPr>
          <a:xfrm>
            <a:off x="3432175" y="1844675"/>
            <a:ext cx="6624638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爸爸的爸爸，我称呼他（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妈妈的妈妈，我称呼她（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妈妈的兄弟，我称呼他（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爸爸的姐妹，我称呼她（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爸爸的弟弟，我称呼他（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爸爸的哥哥，我称呼他（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926388" y="1970091"/>
            <a:ext cx="9064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爷爷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464428" y="2617791"/>
            <a:ext cx="1808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外婆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姥姥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926388" y="3265491"/>
            <a:ext cx="906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舅舅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926388" y="3860803"/>
            <a:ext cx="906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姑姑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967663" y="4508503"/>
            <a:ext cx="9064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叔叔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926388" y="5210175"/>
            <a:ext cx="9064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伯父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79650" y="1474791"/>
            <a:ext cx="7848600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我是爷爷奶奶的（  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我是姨妈的（   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爸爸的兄弟的孩子是我的（    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爸爸的姐妹的孩子是我的（    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妈妈的兄弟的孩子是我的（              ）；</a:t>
            </a:r>
            <a:endParaRPr lang="en-US" altLang="zh-CN" sz="2800" b="1" dirty="0">
              <a:latin typeface="+mn-ea"/>
              <a:ea typeface="+mn-ea"/>
              <a:sym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+mn-ea"/>
                <a:ea typeface="+mn-ea"/>
                <a:sym typeface="+mn-ea"/>
              </a:rPr>
              <a:t>……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519738" y="1609728"/>
            <a:ext cx="18081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孙子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孙女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646613" y="2257428"/>
            <a:ext cx="2170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姨甥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姨甥女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672266" y="2852741"/>
            <a:ext cx="2528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堂兄弟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堂姐妹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672266" y="3554416"/>
            <a:ext cx="25288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表兄弟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表姐妹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672266" y="4149725"/>
            <a:ext cx="252888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表兄弟</a:t>
            </a:r>
            <a:r>
              <a:rPr lang="en-US" altLang="zh-CN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/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表姐妹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Box 2"/>
          <p:cNvSpPr txBox="1">
            <a:spLocks noChangeArrowheads="1"/>
          </p:cNvSpPr>
          <p:nvPr/>
        </p:nvSpPr>
        <p:spPr bwMode="auto">
          <a:xfrm>
            <a:off x="3359150" y="1196978"/>
            <a:ext cx="635793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三、“家史”小调查</a:t>
            </a:r>
          </a:p>
        </p:txBody>
      </p:sp>
      <p:pic>
        <p:nvPicPr>
          <p:cNvPr id="4" name="图片 3" descr="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8078" y="2060578"/>
            <a:ext cx="58324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92538" y="2924175"/>
            <a:ext cx="56880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/>
              <a:t>         小组分享你的全家福照片，并相互交流各自家庭照片背后的故事。</a:t>
            </a:r>
          </a:p>
        </p:txBody>
      </p:sp>
      <p:sp>
        <p:nvSpPr>
          <p:cNvPr id="11266" name="矩形 3"/>
          <p:cNvSpPr>
            <a:spLocks noChangeArrowheads="1"/>
          </p:cNvSpPr>
          <p:nvPr/>
        </p:nvSpPr>
        <p:spPr bwMode="auto">
          <a:xfrm>
            <a:off x="3432175" y="119697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学生活动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3"/>
          <p:cNvSpPr>
            <a:spLocks noChangeArrowheads="1"/>
          </p:cNvSpPr>
          <p:nvPr/>
        </p:nvSpPr>
        <p:spPr bwMode="auto">
          <a:xfrm>
            <a:off x="2208213" y="692150"/>
            <a:ext cx="36004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“家史”小调查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711450" y="2565400"/>
            <a:ext cx="7056438" cy="3455988"/>
            <a:chOff x="1403648" y="1412776"/>
            <a:chExt cx="7056784" cy="3456384"/>
          </a:xfrm>
        </p:grpSpPr>
        <p:grpSp>
          <p:nvGrpSpPr>
            <p:cNvPr id="12291" name="组合 6"/>
            <p:cNvGrpSpPr>
              <a:grpSpLocks/>
            </p:cNvGrpSpPr>
            <p:nvPr/>
          </p:nvGrpSpPr>
          <p:grpSpPr bwMode="auto">
            <a:xfrm>
              <a:off x="1403648" y="1412776"/>
              <a:ext cx="6768752" cy="3456384"/>
              <a:chOff x="1403648" y="1412776"/>
              <a:chExt cx="6768752" cy="3456384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1403648" y="1412776"/>
                <a:ext cx="6769432" cy="3456384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293" name="TextBox 5"/>
              <p:cNvSpPr txBox="1">
                <a:spLocks noChangeArrowheads="1"/>
              </p:cNvSpPr>
              <p:nvPr/>
            </p:nvSpPr>
            <p:spPr bwMode="auto">
              <a:xfrm>
                <a:off x="1403648" y="1412776"/>
                <a:ext cx="198002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2800" b="1" dirty="0">
                    <a:latin typeface="楷体" pitchFamily="49" charset="-122"/>
                    <a:ea typeface="楷体" pitchFamily="49" charset="-122"/>
                  </a:rPr>
                  <a:t>家庭大事记</a:t>
                </a:r>
              </a:p>
            </p:txBody>
          </p:sp>
        </p:grpSp>
        <p:sp>
          <p:nvSpPr>
            <p:cNvPr id="12294" name="TextBox 7"/>
            <p:cNvSpPr txBox="1">
              <a:spLocks noChangeArrowheads="1"/>
            </p:cNvSpPr>
            <p:nvPr/>
          </p:nvSpPr>
          <p:spPr bwMode="auto">
            <a:xfrm>
              <a:off x="1835696" y="2104107"/>
              <a:ext cx="6624736" cy="2693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1._______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年，爸爸和妈妈结婚了！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2._______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年，我在</a:t>
              </a: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______________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出生了！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3._______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年，我家住进新房了！</a:t>
              </a:r>
              <a:endParaRPr lang="en-US" altLang="zh-CN" sz="2400" b="1" dirty="0">
                <a:latin typeface="楷体" pitchFamily="49" charset="-122"/>
                <a:ea typeface="楷体" pitchFamily="49" charset="-122"/>
              </a:endParaRP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4.____________________________________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5.____________________________________</a:t>
              </a:r>
            </a:p>
            <a:p>
              <a:pPr eaLnBrk="1" hangingPunct="1">
                <a:spcAft>
                  <a:spcPts val="600"/>
                </a:spcAft>
              </a:pPr>
              <a:r>
                <a:rPr lang="en-US" altLang="zh-CN" sz="2400" b="1" dirty="0">
                  <a:latin typeface="楷体" pitchFamily="49" charset="-122"/>
                  <a:ea typeface="楷体" pitchFamily="49" charset="-122"/>
                </a:rPr>
                <a:t>…………</a:t>
              </a:r>
              <a:endParaRPr lang="zh-CN" altLang="en-US" sz="2400" b="1" dirty="0">
                <a:latin typeface="楷体" pitchFamily="49" charset="-122"/>
                <a:ea typeface="楷体" pitchFamily="49" charset="-122"/>
              </a:endParaRPr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495550" y="1395416"/>
            <a:ext cx="7200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/>
              <a:t>         调查自己的家庭在过去几十年里发生的一些大事，完成下表“家庭大事记”。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FE992082-BCA5-4090-B90A-975B703F9B40}" vid="{9F51E2C3-9A64-4A15-855D-A6089DBFBE89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912</Words>
  <Application>Microsoft Office PowerPoint</Application>
  <PresentationFormat>宽屏</PresentationFormat>
  <Paragraphs>144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Meiryo</vt:lpstr>
      <vt:lpstr>黑体</vt:lpstr>
      <vt:lpstr>华文行楷</vt:lpstr>
      <vt:lpstr>楷体</vt:lpstr>
      <vt:lpstr>宋体</vt:lpstr>
      <vt:lpstr>微软雅黑</vt:lpstr>
      <vt:lpstr>幼圆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</cp:revision>
  <dcterms:created xsi:type="dcterms:W3CDTF">2018-10-01T10:49:14Z</dcterms:created>
  <dcterms:modified xsi:type="dcterms:W3CDTF">2022-04-10T13:12:31Z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