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2" r:id="rId1"/>
    <p:sldMasterId id="2147483706" r:id="rId2"/>
  </p:sldMasterIdLst>
  <p:notesMasterIdLst>
    <p:notesMasterId r:id="rId12"/>
  </p:notesMasterIdLst>
  <p:sldIdLst>
    <p:sldId id="256" r:id="rId3"/>
    <p:sldId id="310" r:id="rId4"/>
    <p:sldId id="505" r:id="rId5"/>
    <p:sldId id="311" r:id="rId6"/>
    <p:sldId id="285" r:id="rId7"/>
    <p:sldId id="502" r:id="rId8"/>
    <p:sldId id="503" r:id="rId9"/>
    <p:sldId id="504" r:id="rId10"/>
    <p:sldId id="506" r:id="rId11"/>
  </p:sldIdLst>
  <p:sldSz cx="9144000" cy="5143500" type="screen16x9"/>
  <p:notesSz cx="6858000" cy="9144000"/>
  <p:defaultTextStyle>
    <a:defPPr>
      <a:defRPr lang="en-US"/>
    </a:defPPr>
    <a:lvl1pPr algn="l" defTabSz="3429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2900" algn="l" defTabSz="3429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85800" algn="l" defTabSz="3429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28700" algn="l" defTabSz="3429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71600" algn="l" defTabSz="3429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FF"/>
    <a:srgbClr val="0000FF"/>
    <a:srgbClr val="FF0000"/>
    <a:srgbClr val="000000"/>
    <a:srgbClr val="CC00CC"/>
    <a:srgbClr val="FF33CC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876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0D04E-5E43-4160-B15C-F7479217F342}" type="datetimeFigureOut">
              <a:rPr lang="zh-CN" altLang="en-US" smtClean="0"/>
              <a:t>2022/4/10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93387-FC5E-47F9-9BFF-C5A1A69EF4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98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93387-FC5E-47F9-9BFF-C5A1A69EF46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92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7565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265690"/>
      </p:ext>
    </p:extLst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2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121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268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938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084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073410"/>
      </p:ext>
    </p:extLst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303863"/>
      </p:ext>
    </p:extLst>
  </p:cSld>
  <p:clrMapOvr>
    <a:masterClrMapping/>
  </p:clrMapOvr>
  <p:transition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395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732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860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13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318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294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13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0"/>
          <a:stretch>
            <a:fillRect/>
          </a:stretch>
        </p:blipFill>
        <p:spPr bwMode="auto">
          <a:xfrm>
            <a:off x="-9525" y="1"/>
            <a:ext cx="9153525" cy="68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4" r:id="rId2"/>
    <p:sldLayoutId id="2147483703" r:id="rId3"/>
  </p:sldLayoutIdLst>
  <p:transition>
    <p:blinds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73890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2289"/>
          <p:cNvSpPr>
            <a:spLocks noGrp="1" noRot="1" noChangeArrowheads="1"/>
          </p:cNvSpPr>
          <p:nvPr>
            <p:ph type="ctrTitle" idx="4294967295"/>
          </p:nvPr>
        </p:nvSpPr>
        <p:spPr bwMode="auto">
          <a:xfrm>
            <a:off x="0" y="1665508"/>
            <a:ext cx="9144000" cy="181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>
              <a:lnSpc>
                <a:spcPct val="150000"/>
              </a:lnSpc>
            </a:pPr>
            <a:r>
              <a:rPr lang="zh-CN" altLang="en-US" sz="45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家庭的记忆</a:t>
            </a:r>
            <a:r>
              <a:rPr lang="en-US" altLang="zh-CN" sz="45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/>
            </a:r>
            <a:br>
              <a:rPr lang="en-US" altLang="zh-CN" sz="45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</a:br>
            <a:r>
              <a:rPr lang="zh-CN" altLang="en-US" sz="2700" b="1" dirty="0" smtClean="0">
                <a:latin typeface="微软雅黑"/>
                <a:ea typeface="微软雅黑"/>
                <a:sym typeface="微软雅黑"/>
              </a:rPr>
              <a:t>第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二课</a:t>
            </a:r>
            <a:r>
              <a:rPr lang="zh-CN" altLang="en-US" sz="2700" b="1" dirty="0" smtClean="0">
                <a:latin typeface="微软雅黑"/>
                <a:ea typeface="微软雅黑"/>
                <a:sym typeface="微软雅黑"/>
              </a:rPr>
              <a:t>时</a:t>
            </a:r>
            <a:endParaRPr lang="zh-CN" altLang="en-US" sz="45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52" name="矩形 12291"/>
          <p:cNvSpPr>
            <a:spLocks noChangeArrowheads="1"/>
          </p:cNvSpPr>
          <p:nvPr/>
        </p:nvSpPr>
        <p:spPr bwMode="auto">
          <a:xfrm>
            <a:off x="4148138" y="2483264"/>
            <a:ext cx="164148" cy="17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r>
              <a:rPr lang="zh-CN" altLang="en-US" sz="700"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0" y="938240"/>
            <a:ext cx="914400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三年级上</a:t>
            </a:r>
            <a:r>
              <a:rPr lang="zh-CN" altLang="en-US" sz="2400" dirty="0" smtClean="0">
                <a:latin typeface="微软雅黑"/>
                <a:ea typeface="微软雅黑"/>
                <a:sym typeface="微软雅黑"/>
              </a:rPr>
              <a:t>册  第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四单</a:t>
            </a:r>
            <a:r>
              <a:rPr lang="zh-CN" altLang="en-US" sz="2400" dirty="0" smtClean="0">
                <a:latin typeface="微软雅黑"/>
                <a:ea typeface="微软雅黑"/>
                <a:sym typeface="微软雅黑"/>
              </a:rPr>
              <a:t>元 </a:t>
            </a:r>
            <a:r>
              <a:rPr lang="en-US" altLang="zh-CN" sz="2400" dirty="0" smtClean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家是最温暖的地方</a:t>
            </a:r>
            <a:r>
              <a:rPr lang="en-US" altLang="zh-CN" sz="2400" dirty="0" smtClean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</a:t>
            </a:r>
            <a:endParaRPr lang="zh-CN" altLang="en-US" sz="2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248106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标题 14338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514350" y="151210"/>
            <a:ext cx="1943100" cy="35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大家来分享</a:t>
            </a:r>
          </a:p>
        </p:txBody>
      </p:sp>
      <p:sp>
        <p:nvSpPr>
          <p:cNvPr id="4098" name="文本占位符 14339"/>
          <p:cNvSpPr>
            <a:spLocks noGrp="1" noRot="1" noChangeArrowheads="1"/>
          </p:cNvSpPr>
          <p:nvPr>
            <p:ph idx="4294967295"/>
          </p:nvPr>
        </p:nvSpPr>
        <p:spPr bwMode="auto">
          <a:xfrm>
            <a:off x="609704" y="1200186"/>
            <a:ext cx="7086414" cy="19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b="1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你家的“年夜饭” 通常都有哪些人 ？</a:t>
            </a:r>
            <a:endParaRPr lang="en-US" altLang="zh-CN" b="1" dirty="0" smtClean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b="1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你家的 “年夜饭”常吃什么</a:t>
            </a:r>
            <a:r>
              <a:rPr lang="en-US" altLang="zh-CN" b="1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?</a:t>
            </a:r>
            <a:r>
              <a:rPr lang="zh-CN" altLang="en-US" b="1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你知道它们的寓意吗？</a:t>
            </a:r>
            <a:endParaRPr lang="en-US" altLang="zh-CN" b="1" dirty="0" smtClean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b="1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说说当时的情形和你的心情。</a:t>
            </a:r>
            <a:r>
              <a:rPr lang="zh-CN" altLang="en-US" b="1" dirty="0" smtClean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          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629346" y="1047790"/>
            <a:ext cx="14477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标题 14338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知识窗</a:t>
            </a:r>
          </a:p>
        </p:txBody>
      </p:sp>
      <p:sp>
        <p:nvSpPr>
          <p:cNvPr id="5122" name="文本占位符 14339"/>
          <p:cNvSpPr>
            <a:spLocks noGrp="1" noRot="1" noChangeArrowheads="1"/>
          </p:cNvSpPr>
          <p:nvPr>
            <p:ph idx="4294967295"/>
          </p:nvPr>
        </p:nvSpPr>
        <p:spPr bwMode="auto">
          <a:xfrm>
            <a:off x="609704" y="1276384"/>
            <a:ext cx="7467404" cy="2544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“年夜饭”又称“团圆饭”，是农历除夕（农历年最后一天）的晚餐。这一天人们准备辞旧迎新，一家相聚，共进晚餐。一年一度的“年夜饭”表现出中华民族家庭成员的互敬互爱，这种互敬互爱使一家人之间的关系更为亲密。</a:t>
            </a:r>
            <a:r>
              <a:rPr lang="zh-CN" altLang="en-US" b="1" dirty="0" smtClean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        </a:t>
            </a:r>
          </a:p>
        </p:txBody>
      </p:sp>
    </p:spTree>
  </p:cSld>
  <p:clrMapOvr>
    <a:masterClrMapping/>
  </p:clrMapOvr>
  <p:transition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127373"/>
              </p:ext>
            </p:extLst>
          </p:nvPr>
        </p:nvGraphicFramePr>
        <p:xfrm>
          <a:off x="990694" y="1208860"/>
          <a:ext cx="6572251" cy="2902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8340"/>
                <a:gridCol w="1643063"/>
                <a:gridCol w="1819105"/>
                <a:gridCol w="1701743"/>
              </a:tblGrid>
              <a:tr h="5713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rgbClr val="FF0000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节日名称</a:t>
                      </a: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rgbClr val="FF0000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时间</a:t>
                      </a: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rgbClr val="FF0000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主要活动</a:t>
                      </a: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rgbClr val="FF0000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意义</a:t>
                      </a: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71385"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农历正月十五</a:t>
                      </a: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617208"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纪念逝去的亲人</a:t>
                      </a: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71385"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吃月饼、赏月</a:t>
                      </a: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713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重阳节</a:t>
                      </a: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84" marB="34284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19294" y="1837511"/>
            <a:ext cx="971550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元宵节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076794" y="1837511"/>
            <a:ext cx="1828800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吃元宵、猜灯谜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962744" y="1780361"/>
            <a:ext cx="1485900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团团圆圆</a:t>
            </a:r>
            <a:endParaRPr lang="en-US" altLang="zh-CN" b="1">
              <a:solidFill>
                <a:srgbClr val="FF00FF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和和美美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62144" y="2466161"/>
            <a:ext cx="1085850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清明节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362294" y="2351860"/>
            <a:ext cx="1771650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公历四月五日</a:t>
            </a:r>
            <a:endParaRPr lang="en-US" altLang="zh-CN" b="1">
              <a:solidFill>
                <a:srgbClr val="FF00FF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前后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91094" y="2351860"/>
            <a:ext cx="1371600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祭奠祖先</a:t>
            </a:r>
            <a:endParaRPr lang="en-US" altLang="zh-CN" b="1">
              <a:solidFill>
                <a:srgbClr val="FF00FF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缅怀先烈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219294" y="3037661"/>
            <a:ext cx="971550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中秋节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419444" y="3037661"/>
            <a:ext cx="1600200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农历八月十五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019894" y="3037661"/>
            <a:ext cx="1314450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让家人团圆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419444" y="3609161"/>
            <a:ext cx="1600200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农历九月初九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362544" y="3552011"/>
            <a:ext cx="1257300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登高赏菊</a:t>
            </a:r>
            <a:endParaRPr lang="en-US" altLang="zh-CN" b="1">
              <a:solidFill>
                <a:srgbClr val="FF00FF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感恩敬老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077044" y="3494861"/>
            <a:ext cx="1200150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敬老感恩</a:t>
            </a:r>
            <a:endParaRPr lang="en-US" altLang="zh-CN" b="1">
              <a:solidFill>
                <a:srgbClr val="FF00FF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b="1">
                <a:solidFill>
                  <a:srgbClr val="FF00FF"/>
                </a:solidFill>
                <a:latin typeface="微软雅黑"/>
                <a:ea typeface="微软雅黑"/>
                <a:sym typeface="微软雅黑"/>
              </a:rPr>
              <a:t>登高健身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6" grpId="0"/>
      <p:bldP spid="17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标题 22530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285750" y="171451"/>
            <a:ext cx="7886700" cy="99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谜语猜猜猜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4350" y="971550"/>
            <a:ext cx="37147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女儿出嫁了。（猜一个字）</a:t>
            </a: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4350" y="1485900"/>
            <a:ext cx="54292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一个小家庭，仅仅一口人。（猜一个字）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14350" y="1943100"/>
            <a:ext cx="3543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一家十一口（猜一个字）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14350" y="2457450"/>
            <a:ext cx="5429250" cy="80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一家十一口，一家二十口，</a:t>
            </a:r>
            <a:r>
              <a:rPr lang="en-US" altLang="zh-CN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两家合一起，万事都不愁（猜一个字）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2157413" y="3342085"/>
            <a:ext cx="3257550" cy="1409700"/>
          </a:xfrm>
          <a:prstGeom prst="wedgeEllipseCallout">
            <a:avLst>
              <a:gd name="adj1" fmla="val 55044"/>
              <a:gd name="adj2" fmla="val 1741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478574" y="3562324"/>
            <a:ext cx="26289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谁能用这些谜底和“家”联系起来说一个成语或一句话。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414838" y="971550"/>
            <a:ext cx="6858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家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950744" y="1504950"/>
            <a:ext cx="6286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合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00488" y="1928813"/>
            <a:ext cx="10287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吉</a:t>
            </a:r>
          </a:p>
        </p:txBody>
      </p:sp>
      <p:sp>
        <p:nvSpPr>
          <p:cNvPr id="7179" name="TextBox 14"/>
          <p:cNvSpPr txBox="1">
            <a:spLocks noChangeArrowheads="1"/>
          </p:cNvSpPr>
          <p:nvPr/>
        </p:nvSpPr>
        <p:spPr bwMode="auto">
          <a:xfrm>
            <a:off x="7029450" y="2514600"/>
            <a:ext cx="571500" cy="17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endParaRPr lang="zh-CN" altLang="en-US" sz="7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72025" y="2827735"/>
            <a:ext cx="6286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喜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标题 22530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0" y="228600"/>
            <a:ext cx="6405563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r>
              <a:rPr lang="zh-CN" altLang="en-US" sz="2700" b="1">
                <a:latin typeface="微软雅黑"/>
                <a:ea typeface="微软雅黑"/>
                <a:sym typeface="微软雅黑"/>
              </a:rPr>
              <a:t>“家庭祝福语”接龙赛</a:t>
            </a:r>
          </a:p>
        </p:txBody>
      </p:sp>
      <p:sp>
        <p:nvSpPr>
          <p:cNvPr id="8194" name="TextBox 14"/>
          <p:cNvSpPr txBox="1">
            <a:spLocks noChangeArrowheads="1"/>
          </p:cNvSpPr>
          <p:nvPr/>
        </p:nvSpPr>
        <p:spPr bwMode="auto">
          <a:xfrm>
            <a:off x="7029450" y="2514600"/>
            <a:ext cx="571500" cy="17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endParaRPr lang="zh-CN" altLang="en-US" sz="7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57200" y="657225"/>
            <a:ext cx="634365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endParaRPr lang="en-US" altLang="zh-CN" sz="21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比赛规则：</a:t>
            </a:r>
            <a:endParaRPr lang="en-US" altLang="zh-CN" sz="21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每组只能一次说一个词语或句子，重复的不再说。</a:t>
            </a:r>
            <a:endParaRPr lang="en-US" altLang="zh-CN" sz="21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秒钟接不上由下一组来接。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14"/>
          <p:cNvSpPr txBox="1">
            <a:spLocks noChangeArrowheads="1"/>
          </p:cNvSpPr>
          <p:nvPr/>
        </p:nvSpPr>
        <p:spPr bwMode="auto">
          <a:xfrm>
            <a:off x="7029450" y="2514600"/>
            <a:ext cx="571500" cy="17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endParaRPr lang="zh-CN" altLang="en-US" sz="7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218" name="TextBox 6"/>
          <p:cNvSpPr txBox="1">
            <a:spLocks noChangeArrowheads="1"/>
          </p:cNvSpPr>
          <p:nvPr/>
        </p:nvSpPr>
        <p:spPr bwMode="auto">
          <a:xfrm>
            <a:off x="1905070" y="1094779"/>
            <a:ext cx="4914900" cy="283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秋思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（唐）张籍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洛阳城里见秋风，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欲作家书意万重。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复恐匆匆说不尽，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行人临发又开封。</a:t>
            </a:r>
          </a:p>
        </p:txBody>
      </p:sp>
    </p:spTree>
  </p:cSld>
  <p:clrMapOvr>
    <a:masterClrMapping/>
  </p:clrMapOvr>
  <p:transition>
    <p:blind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14"/>
          <p:cNvSpPr txBox="1">
            <a:spLocks noChangeArrowheads="1"/>
          </p:cNvSpPr>
          <p:nvPr/>
        </p:nvSpPr>
        <p:spPr bwMode="auto">
          <a:xfrm>
            <a:off x="7029450" y="2514600"/>
            <a:ext cx="571500" cy="17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endParaRPr lang="zh-CN" altLang="en-US" sz="7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506" y="791121"/>
            <a:ext cx="8153186" cy="200824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5800" eaLnBrk="1" hangingPunct="1">
              <a:lnSpc>
                <a:spcPct val="150000"/>
              </a:lnSpc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作业</a:t>
            </a:r>
            <a:r>
              <a:rPr lang="zh-CN" altLang="en-US" sz="2700" b="1" dirty="0" smtClean="0">
                <a:latin typeface="微软雅黑"/>
                <a:ea typeface="微软雅黑"/>
                <a:sym typeface="微软雅黑"/>
              </a:rPr>
              <a:t>：</a:t>
            </a:r>
            <a:endParaRPr lang="en-US" altLang="zh-CN" sz="36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 defTabSz="685800"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1A1300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100" b="1" dirty="0" smtClean="0">
                <a:solidFill>
                  <a:srgbClr val="1A1300"/>
                </a:solidFill>
                <a:latin typeface="微软雅黑"/>
                <a:ea typeface="微软雅黑"/>
                <a:sym typeface="微软雅黑"/>
              </a:rPr>
              <a:t>通</a:t>
            </a:r>
            <a:r>
              <a:rPr lang="zh-CN" altLang="en-US" sz="2100" b="1" dirty="0">
                <a:solidFill>
                  <a:srgbClr val="1A1300"/>
                </a:solidFill>
                <a:latin typeface="微软雅黑"/>
                <a:ea typeface="微软雅黑"/>
                <a:sym typeface="微软雅黑"/>
              </a:rPr>
              <a:t>过小组合作的形式收集有关“家”的成语、谚语、格言、诗篇或者故事，制作一份简报！</a:t>
            </a:r>
            <a:endParaRPr lang="zh-CN" altLang="en-US" sz="3600" b="1" dirty="0">
              <a:solidFill>
                <a:srgbClr val="1A13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454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Pages>0</Pages>
  <Words>431</Words>
  <Characters>0</Characters>
  <Application>Microsoft Office PowerPoint</Application>
  <PresentationFormat>全屏显示(16:9)</PresentationFormat>
  <Lines>0</Lines>
  <Paragraphs>70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家庭的记忆 第二课时</vt:lpstr>
      <vt:lpstr>大家来分享</vt:lpstr>
      <vt:lpstr>知识窗</vt:lpstr>
      <vt:lpstr>PowerPoint 演示文稿</vt:lpstr>
      <vt:lpstr>谜语猜猜猜</vt:lpstr>
      <vt:lpstr>“家庭祝福语”接龙赛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79</cp:revision>
  <dcterms:created xsi:type="dcterms:W3CDTF">2011-10-20T07:28:43Z</dcterms:created>
  <dcterms:modified xsi:type="dcterms:W3CDTF">2022-04-10T12:48:48Z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2052-11.1.0.8696</vt:lpwstr>
  </property>
</Properties>
</file>