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9" r:id="rId14"/>
    <p:sldId id="278" r:id="rId15"/>
    <p:sldId id="273" r:id="rId16"/>
    <p:sldId id="260" r:id="rId17"/>
    <p:sldId id="280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FECB2"/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4CF45-E773-438C-AA12-39C8F6CF80CB}" type="datetimeFigureOut">
              <a:rPr lang="zh-CN" altLang="en-US" smtClean="0"/>
              <a:t>2022/4/10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735F7-FDA0-459B-A6DC-A20600A6E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228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735F7-FDA0-459B-A6DC-A20600A6EF3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178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9316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61A68-DFFB-4299-8501-65E41B0C0CC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81952-2825-4FA9-A251-0809FFAD55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B0E89-9332-4BEB-9C0A-B70B2F112E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902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781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3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478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52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356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32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686BB-CD75-4AFE-AA6B-71B86742F4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725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46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2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529E0-361D-4D67-9050-070741CE72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D7CBA-AB83-4296-916A-94B4798E85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8FB32-EF72-4369-A044-D7ACDB631C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469CC-DF4B-4AC6-A3E8-6E33D7AC7E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F82F0-5C07-48C7-B75B-C919E067B0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BDEC8-5382-4980-A1FC-02081A493E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C5831-97C2-4F7D-904F-C068C7B24B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052CBB9E-3A30-4029-89AD-2011257815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092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8" descr="7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524000" y="2924175"/>
            <a:ext cx="9144000" cy="914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54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    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524001" y="2924175"/>
            <a:ext cx="914399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爸</a:t>
            </a: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+mn-ea"/>
              </a:rPr>
              <a:t>爸妈妈在我心中</a:t>
            </a:r>
          </a:p>
        </p:txBody>
      </p:sp>
      <p:sp>
        <p:nvSpPr>
          <p:cNvPr id="13316" name="AutoShape 11"/>
          <p:cNvSpPr>
            <a:spLocks noChangeArrowheads="1"/>
          </p:cNvSpPr>
          <p:nvPr/>
        </p:nvSpPr>
        <p:spPr bwMode="auto">
          <a:xfrm>
            <a:off x="4259264" y="1244328"/>
            <a:ext cx="6408737" cy="719138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4" name="TextBox 3"/>
          <p:cNvSpPr txBox="1">
            <a:spLocks noChangeArrowheads="1"/>
          </p:cNvSpPr>
          <p:nvPr/>
        </p:nvSpPr>
        <p:spPr bwMode="auto">
          <a:xfrm>
            <a:off x="2337052" y="1244328"/>
            <a:ext cx="10080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第四单元  家是最温暖的地方</a:t>
            </a:r>
          </a:p>
        </p:txBody>
      </p:sp>
      <p:sp>
        <p:nvSpPr>
          <p:cNvPr id="7" name="矩形 6"/>
          <p:cNvSpPr/>
          <p:nvPr/>
        </p:nvSpPr>
        <p:spPr>
          <a:xfrm>
            <a:off x="1524001" y="5589240"/>
            <a:ext cx="914399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0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551" y="1412875"/>
            <a:ext cx="7273925" cy="446405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" name="圆角矩形 5"/>
          <p:cNvSpPr/>
          <p:nvPr/>
        </p:nvSpPr>
        <p:spPr>
          <a:xfrm>
            <a:off x="2135189" y="333376"/>
            <a:ext cx="4968875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08214" y="333375"/>
            <a:ext cx="4865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</a:rPr>
              <a:t>话题三：爱父母，在行动</a:t>
            </a:r>
            <a:endParaRPr lang="en-US" altLang="zh-CN" sz="32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35413" y="692151"/>
            <a:ext cx="4679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黑体" pitchFamily="49" charset="-122"/>
              </a:rPr>
              <a:t>你都为父母做过什么呢？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782889" y="1844676"/>
            <a:ext cx="6626225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为父母分担家务，父母下班后为他们倒上一杯水。</a:t>
            </a:r>
          </a:p>
          <a:p>
            <a:pPr>
              <a:spcAft>
                <a:spcPts val="600"/>
              </a:spcAft>
            </a:pP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父母不舒服时为他们热一杯牛奶，父母劳累时帮他们捶捶背。</a:t>
            </a:r>
          </a:p>
          <a:p>
            <a:pPr>
              <a:spcAft>
                <a:spcPts val="600"/>
              </a:spcAft>
            </a:pP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父母苦恼时为他们分忧解难，父母高兴时与他们分享快乐。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063750" y="549276"/>
            <a:ext cx="17272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559" name="矩形 2"/>
          <p:cNvSpPr>
            <a:spLocks noChangeArrowheads="1"/>
          </p:cNvSpPr>
          <p:nvPr/>
        </p:nvSpPr>
        <p:spPr bwMode="auto">
          <a:xfrm>
            <a:off x="2208213" y="549275"/>
            <a:ext cx="2519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 descr="QQ图片201808202041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739" y="836614"/>
            <a:ext cx="4535487" cy="5140325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35188" y="1196975"/>
            <a:ext cx="33512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请你说一说杨敏是如何关心父母的？  </a:t>
            </a:r>
          </a:p>
        </p:txBody>
      </p:sp>
      <p:sp>
        <p:nvSpPr>
          <p:cNvPr id="4" name="矩形 3"/>
          <p:cNvSpPr/>
          <p:nvPr/>
        </p:nvSpPr>
        <p:spPr>
          <a:xfrm>
            <a:off x="2063751" y="2852739"/>
            <a:ext cx="327977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杨敏帮助爷爷和哥哥下地种玉米，好让爸爸妈妈安心在外打工，不用操心家里的庄稼了。</a:t>
            </a:r>
            <a:endParaRPr lang="en-US" altLang="zh-CN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03614" y="1773238"/>
            <a:ext cx="4897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alibri" pitchFamily="34" charset="0"/>
              </a:rPr>
              <a:t>奇奇关爱父母有哪些表现？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83114" y="2636838"/>
            <a:ext cx="32400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6600"/>
                </a:solidFill>
                <a:latin typeface="楷体" pitchFamily="49" charset="-122"/>
                <a:ea typeface="楷体" pitchFamily="49" charset="-122"/>
              </a:rPr>
              <a:t>给妈妈做饭。</a:t>
            </a:r>
            <a:endParaRPr lang="en-US" altLang="zh-CN" sz="2800" b="1" dirty="0">
              <a:solidFill>
                <a:srgbClr val="0066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>
                <a:solidFill>
                  <a:srgbClr val="006600"/>
                </a:solidFill>
                <a:latin typeface="楷体" pitchFamily="49" charset="-122"/>
                <a:ea typeface="楷体" pitchFamily="49" charset="-122"/>
              </a:rPr>
              <a:t>照顾生病的妈妈。</a:t>
            </a:r>
            <a:endParaRPr lang="en-US" altLang="zh-CN" sz="2800" b="1" dirty="0">
              <a:solidFill>
                <a:srgbClr val="0066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359150" y="4005263"/>
            <a:ext cx="59769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alibri" pitchFamily="34" charset="0"/>
              </a:rPr>
              <a:t>         想想你平时是怎么做的，还可以怎么做。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208213" y="333376"/>
            <a:ext cx="17272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608" name="矩形 2"/>
          <p:cNvSpPr>
            <a:spLocks noChangeArrowheads="1"/>
          </p:cNvSpPr>
          <p:nvPr/>
        </p:nvSpPr>
        <p:spPr bwMode="auto">
          <a:xfrm>
            <a:off x="2279651" y="333375"/>
            <a:ext cx="2519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55914" y="2133600"/>
            <a:ext cx="59769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你可以用什么方法帮助父母改掉其他不健康的习惯呢？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208213" y="549276"/>
            <a:ext cx="17272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30" name="矩形 1"/>
          <p:cNvSpPr>
            <a:spLocks noChangeArrowheads="1"/>
          </p:cNvSpPr>
          <p:nvPr/>
        </p:nvSpPr>
        <p:spPr bwMode="auto">
          <a:xfrm>
            <a:off x="2279651" y="549275"/>
            <a:ext cx="2519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想一想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内容占位符 9"/>
          <p:cNvGraphicFramePr>
            <a:graphicFrameLocks noGrp="1"/>
          </p:cNvGraphicFramePr>
          <p:nvPr>
            <p:ph idx="1"/>
          </p:nvPr>
        </p:nvGraphicFramePr>
        <p:xfrm>
          <a:off x="3095625" y="3236913"/>
          <a:ext cx="6000750" cy="1253490"/>
        </p:xfrm>
        <a:graphic>
          <a:graphicData uri="http://schemas.openxmlformats.org/drawingml/2006/table">
            <a:tbl>
              <a:tblPr/>
              <a:tblGrid>
                <a:gridCol w="1505547"/>
                <a:gridCol w="1494828"/>
                <a:gridCol w="1494828"/>
                <a:gridCol w="1505547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fù mǔ hū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yìng wù huǎn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fù mǔ mìng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xíng wù lǎn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父母呼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应勿缓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父母命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行勿懒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fù mǔ jiào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xū jìng tīng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fù mǔ zé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0" i="0" spc="0">
                          <a:solidFill>
                            <a:srgbClr val="666666"/>
                          </a:solidFill>
                          <a:latin typeface="宋体"/>
                        </a:rPr>
                        <a:t>xū shùn chéng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父母教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须敬听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>
                          <a:solidFill>
                            <a:srgbClr val="800000"/>
                          </a:solidFill>
                          <a:latin typeface="宋体"/>
                        </a:rPr>
                        <a:t>父母责</a:t>
                      </a:r>
                      <a:endParaRPr lang="zh-CN" altLang="en-US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250" b="1" i="0" spc="600" dirty="0">
                          <a:solidFill>
                            <a:srgbClr val="800000"/>
                          </a:solidFill>
                          <a:latin typeface="宋体"/>
                        </a:rPr>
                        <a:t>须顺承</a:t>
                      </a:r>
                      <a:endParaRPr lang="zh-CN" altLang="en-US" dirty="0"/>
                    </a:p>
                  </a:txBody>
                  <a:tcPr marL="9525" marR="9525" marT="9525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圆角矩形 4"/>
          <p:cNvSpPr/>
          <p:nvPr/>
        </p:nvSpPr>
        <p:spPr>
          <a:xfrm>
            <a:off x="2238375" y="642939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669" name="TextBox 6"/>
          <p:cNvSpPr txBox="1">
            <a:spLocks noChangeArrowheads="1"/>
          </p:cNvSpPr>
          <p:nvPr/>
        </p:nvSpPr>
        <p:spPr bwMode="auto">
          <a:xfrm>
            <a:off x="2320926" y="598489"/>
            <a:ext cx="1643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拓 展：</a:t>
            </a:r>
            <a:endParaRPr lang="en-US" altLang="zh-CN" sz="4000" b="1">
              <a:solidFill>
                <a:srgbClr val="00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波形 8"/>
          <p:cNvSpPr/>
          <p:nvPr/>
        </p:nvSpPr>
        <p:spPr>
          <a:xfrm>
            <a:off x="3878264" y="1450976"/>
            <a:ext cx="3571875" cy="1071563"/>
          </a:xfrm>
          <a:prstGeom prst="wave">
            <a:avLst>
              <a:gd name="adj1" fmla="val 12500"/>
              <a:gd name="adj2" fmla="val 0"/>
            </a:avLst>
          </a:prstGeom>
          <a:solidFill>
            <a:srgbClr val="CFEC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671" name="TextBox 7"/>
          <p:cNvSpPr txBox="1">
            <a:spLocks noChangeArrowheads="1"/>
          </p:cNvSpPr>
          <p:nvPr/>
        </p:nvSpPr>
        <p:spPr bwMode="auto">
          <a:xfrm>
            <a:off x="3756025" y="1646238"/>
            <a:ext cx="3714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6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弟子规</a:t>
            </a:r>
            <a:r>
              <a:rPr lang="en-US" altLang="zh-CN" sz="36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6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节选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76700" y="2786064"/>
            <a:ext cx="4572000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父母呼    应勿缓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92576" y="3429000"/>
            <a:ext cx="3286125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父母命    行勿懒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08450" y="4076700"/>
            <a:ext cx="329723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父母教    须敬听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1314" y="4724400"/>
            <a:ext cx="3902075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父母责    须顺承</a:t>
            </a:r>
          </a:p>
        </p:txBody>
      </p:sp>
      <p:grpSp>
        <p:nvGrpSpPr>
          <p:cNvPr id="27676" name="组合 14"/>
          <p:cNvGrpSpPr>
            <a:grpSpLocks/>
          </p:cNvGrpSpPr>
          <p:nvPr/>
        </p:nvGrpSpPr>
        <p:grpSpPr bwMode="auto">
          <a:xfrm>
            <a:off x="7893051" y="6353175"/>
            <a:ext cx="2214563" cy="369888"/>
            <a:chOff x="6324497" y="6342275"/>
            <a:chExt cx="2214578" cy="369332"/>
          </a:xfrm>
        </p:grpSpPr>
        <p:sp>
          <p:nvSpPr>
            <p:cNvPr id="16" name="圆角矩形 15"/>
            <p:cNvSpPr/>
            <p:nvPr/>
          </p:nvSpPr>
          <p:spPr>
            <a:xfrm>
              <a:off x="6324497" y="6380318"/>
              <a:ext cx="2214578" cy="285320"/>
            </a:xfrm>
            <a:prstGeom prst="roundRect">
              <a:avLst/>
            </a:prstGeom>
            <a:solidFill>
              <a:srgbClr val="CFEC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408636" y="6342275"/>
              <a:ext cx="20447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itchFamily="49" charset="-122"/>
                  <a:ea typeface="黑体" pitchFamily="49" charset="-122"/>
                  <a:sym typeface="+mn-ea"/>
                </a:rPr>
                <a:t>爸爸妈妈在我心中</a:t>
              </a:r>
              <a:endParaRPr lang="zh-CN" altLang="en-US" dirty="0"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473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595564" y="1571626"/>
            <a:ext cx="63404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播放歌曲</a:t>
            </a:r>
            <a:r>
              <a:rPr lang="en-US" altLang="zh-CN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《</a:t>
            </a:r>
            <a:r>
              <a:rPr lang="zh-CN" altLang="en-US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时间都去哪了</a:t>
            </a:r>
            <a:r>
              <a:rPr lang="en-US" altLang="zh-CN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》</a:t>
            </a:r>
            <a:endParaRPr lang="zh-CN" altLang="en-US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024063" y="428626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095501" y="428626"/>
            <a:ext cx="16430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导 入</a:t>
            </a:r>
            <a:r>
              <a:rPr lang="zh-CN" altLang="en-US" sz="4000" dirty="0">
                <a:solidFill>
                  <a:srgbClr val="006600"/>
                </a:solidFill>
                <a:latin typeface="黑体" pitchFamily="2" charset="-122"/>
                <a:ea typeface="黑体" pitchFamily="2" charset="-122"/>
              </a:rPr>
              <a:t>：</a:t>
            </a:r>
            <a:endParaRPr lang="en-US" altLang="zh-CN" sz="4000" dirty="0">
              <a:solidFill>
                <a:srgbClr val="0066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52688" y="3429001"/>
            <a:ext cx="742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听了歌曲后，你有什么感受？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24126" y="4357689"/>
            <a:ext cx="36433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_GB2312" pitchFamily="49" charset="-122"/>
                <a:ea typeface="仿宋_GB2312" pitchFamily="49" charset="-122"/>
              </a:rPr>
              <a:t>父母对我们恩重如山。</a:t>
            </a:r>
          </a:p>
        </p:txBody>
      </p:sp>
      <p:grpSp>
        <p:nvGrpSpPr>
          <p:cNvPr id="14343" name="组合 15"/>
          <p:cNvGrpSpPr>
            <a:grpSpLocks/>
          </p:cNvGrpSpPr>
          <p:nvPr/>
        </p:nvGrpSpPr>
        <p:grpSpPr bwMode="auto">
          <a:xfrm>
            <a:off x="7848601" y="6342064"/>
            <a:ext cx="2214563" cy="369887"/>
            <a:chOff x="6324497" y="6342275"/>
            <a:chExt cx="2214578" cy="369332"/>
          </a:xfrm>
        </p:grpSpPr>
        <p:sp>
          <p:nvSpPr>
            <p:cNvPr id="15" name="圆角矩形 14"/>
            <p:cNvSpPr/>
            <p:nvPr/>
          </p:nvSpPr>
          <p:spPr>
            <a:xfrm>
              <a:off x="6324497" y="6380318"/>
              <a:ext cx="2214578" cy="285321"/>
            </a:xfrm>
            <a:prstGeom prst="roundRect">
              <a:avLst/>
            </a:prstGeom>
            <a:solidFill>
              <a:srgbClr val="CFEC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08636" y="6342275"/>
              <a:ext cx="20447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itchFamily="49" charset="-122"/>
                  <a:ea typeface="黑体" pitchFamily="49" charset="-122"/>
                  <a:sym typeface="+mn-ea"/>
                </a:rPr>
                <a:t>爸爸妈妈在我心中</a:t>
              </a:r>
              <a:endParaRPr lang="zh-CN" altLang="en-US" dirty="0">
                <a:ea typeface="宋体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320136" y="5517232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 5"/>
          <p:cNvSpPr/>
          <p:nvPr/>
        </p:nvSpPr>
        <p:spPr>
          <a:xfrm>
            <a:off x="2135188" y="333376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208213" y="620714"/>
            <a:ext cx="1643062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新 授</a:t>
            </a:r>
            <a:r>
              <a:rPr lang="zh-CN" altLang="en-US" sz="4000" dirty="0">
                <a:solidFill>
                  <a:srgbClr val="006600"/>
                </a:solidFill>
                <a:latin typeface="黑体" pitchFamily="2" charset="-122"/>
                <a:ea typeface="黑体" pitchFamily="2" charset="-122"/>
              </a:rPr>
              <a:t>：</a:t>
            </a:r>
            <a:endParaRPr lang="en-US" altLang="zh-CN" sz="4000" dirty="0">
              <a:solidFill>
                <a:srgbClr val="006600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0313" y="1643064"/>
            <a:ext cx="3714750" cy="3286125"/>
          </a:xfrm>
          <a:prstGeom prst="rect">
            <a:avLst/>
          </a:prstGeom>
          <a:noFill/>
          <a:ln w="76200">
            <a:solidFill>
              <a:srgbClr val="CFECB2"/>
            </a:solidFill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938" y="1643064"/>
            <a:ext cx="3714750" cy="3286125"/>
          </a:xfrm>
          <a:prstGeom prst="rect">
            <a:avLst/>
          </a:prstGeom>
          <a:noFill/>
          <a:ln w="76200">
            <a:solidFill>
              <a:srgbClr val="CFECB2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095500" y="5143501"/>
            <a:ext cx="371475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天都黑了，爸爸怎么还没回来？</a:t>
            </a:r>
            <a:endParaRPr lang="en-US" altLang="zh-CN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7425" y="5000625"/>
            <a:ext cx="435768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 看到妈妈难受的样子，我心疼得不得了，真希望能分担妈妈的痛苦？</a:t>
            </a:r>
            <a:endParaRPr lang="en-US" altLang="zh-CN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横卷形 11"/>
          <p:cNvSpPr/>
          <p:nvPr/>
        </p:nvSpPr>
        <p:spPr>
          <a:xfrm>
            <a:off x="4367213" y="44451"/>
            <a:ext cx="3357562" cy="1000125"/>
          </a:xfrm>
          <a:prstGeom prst="horizontalScroll">
            <a:avLst/>
          </a:prstGeom>
          <a:solidFill>
            <a:srgbClr val="CFEC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16500" y="211139"/>
            <a:ext cx="264318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话 题 一：</a:t>
            </a:r>
            <a:endParaRPr lang="en-US" altLang="zh-CN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5372" name="组合 12"/>
          <p:cNvGrpSpPr>
            <a:grpSpLocks/>
          </p:cNvGrpSpPr>
          <p:nvPr/>
        </p:nvGrpSpPr>
        <p:grpSpPr bwMode="auto">
          <a:xfrm>
            <a:off x="7926388" y="6462714"/>
            <a:ext cx="2214562" cy="369887"/>
            <a:chOff x="6324497" y="6342275"/>
            <a:chExt cx="2214578" cy="369332"/>
          </a:xfrm>
        </p:grpSpPr>
        <p:sp>
          <p:nvSpPr>
            <p:cNvPr id="14" name="圆角矩形 13"/>
            <p:cNvSpPr/>
            <p:nvPr/>
          </p:nvSpPr>
          <p:spPr>
            <a:xfrm>
              <a:off x="6324497" y="6380318"/>
              <a:ext cx="2214578" cy="285321"/>
            </a:xfrm>
            <a:prstGeom prst="roundRect">
              <a:avLst/>
            </a:prstGeom>
            <a:solidFill>
              <a:srgbClr val="CFEC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408635" y="6342275"/>
              <a:ext cx="20447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itchFamily="49" charset="-122"/>
                  <a:ea typeface="黑体" pitchFamily="49" charset="-122"/>
                  <a:sym typeface="+mn-ea"/>
                </a:rPr>
                <a:t>爸爸妈妈在我心中</a:t>
              </a:r>
              <a:endParaRPr lang="zh-CN" altLang="en-US" dirty="0">
                <a:ea typeface="宋体" pitchFamily="2" charset="-122"/>
              </a:endParaRPr>
            </a:p>
          </p:txBody>
        </p:sp>
      </p:grp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4511675" y="981075"/>
            <a:ext cx="338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我们都爱父母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内容占位符 6" descr="未命名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24113" y="1557338"/>
            <a:ext cx="6896100" cy="3962400"/>
          </a:xfrm>
        </p:spPr>
      </p:pic>
      <p:sp>
        <p:nvSpPr>
          <p:cNvPr id="8" name="TextBox 7"/>
          <p:cNvSpPr txBox="1"/>
          <p:nvPr/>
        </p:nvSpPr>
        <p:spPr>
          <a:xfrm>
            <a:off x="5375276" y="4149726"/>
            <a:ext cx="3863975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        </a:t>
            </a:r>
            <a:r>
              <a:rPr lang="zh-CN" altLang="en-US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奶奶，元旦快到了，</a:t>
            </a:r>
            <a:endParaRPr lang="en-US" altLang="zh-CN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爸爸妈妈能回来看我们吗？我想他们了。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095500" y="357189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255838" y="312739"/>
            <a:ext cx="1643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讨论：</a:t>
            </a:r>
            <a:endParaRPr lang="en-US" altLang="zh-CN" sz="4000" b="1">
              <a:solidFill>
                <a:srgbClr val="00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8375" y="5715001"/>
            <a:ext cx="73660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看完图片后，你有什么感受？大家交流交流。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QQ图片201808311355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451" y="1628776"/>
            <a:ext cx="6913563" cy="4822825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2" name="横卷形 11"/>
          <p:cNvSpPr/>
          <p:nvPr/>
        </p:nvSpPr>
        <p:spPr>
          <a:xfrm>
            <a:off x="4224338" y="-100013"/>
            <a:ext cx="3357562" cy="1000126"/>
          </a:xfrm>
          <a:prstGeom prst="horizontalScroll">
            <a:avLst/>
          </a:prstGeom>
          <a:solidFill>
            <a:srgbClr val="CFEC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873625" y="66676"/>
            <a:ext cx="264318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话 题 二：</a:t>
            </a:r>
            <a:endParaRPr lang="en-US" altLang="zh-CN" sz="40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4656138" y="981076"/>
            <a:ext cx="26844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ea typeface="黑体" pitchFamily="49" charset="-122"/>
              </a:rPr>
              <a:t>我们了解父母吗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55914" y="1412875"/>
            <a:ext cx="60483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    你了解父母什么？通过哪些方法可以了解父母呢？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359151" y="2708276"/>
            <a:ext cx="6265863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通过问家里的其他长辈；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通过参观爸爸妈妈的工作；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通过观察日常生活中爸爸妈妈做的事；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通过和爸爸妈妈一起玩耍、活动。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135188" y="188914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39" name="矩形 2"/>
          <p:cNvSpPr>
            <a:spLocks noChangeArrowheads="1"/>
          </p:cNvSpPr>
          <p:nvPr/>
        </p:nvSpPr>
        <p:spPr bwMode="auto">
          <a:xfrm>
            <a:off x="2279650" y="260350"/>
            <a:ext cx="1512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文本框 1"/>
          <p:cNvSpPr txBox="1">
            <a:spLocks noChangeArrowheads="1"/>
          </p:cNvSpPr>
          <p:nvPr/>
        </p:nvSpPr>
        <p:spPr bwMode="auto">
          <a:xfrm>
            <a:off x="3575050" y="1341438"/>
            <a:ext cx="447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Calibri" pitchFamily="34" charset="0"/>
              </a:rPr>
              <a:t>你知道这句名言的意思吗？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43251" y="2276475"/>
            <a:ext cx="6048375" cy="13731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父母之年，不可不知也。一则以喜，一则以惧。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algn="r"/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——《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论语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000375" y="4076700"/>
            <a:ext cx="63373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父母的年纪不可以不知道。一方面为他们的长寿而欣喜，一方面为他们的衰老而担忧。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135188" y="188914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464" name="矩形 2"/>
          <p:cNvSpPr>
            <a:spLocks noChangeArrowheads="1"/>
          </p:cNvSpPr>
          <p:nvPr/>
        </p:nvSpPr>
        <p:spPr bwMode="auto">
          <a:xfrm>
            <a:off x="2208213" y="260350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想一想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11450" y="2060576"/>
            <a:ext cx="67691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alibri" pitchFamily="34" charset="0"/>
              </a:rPr>
              <a:t>         请你课后对父母进行一个小调查，然</a:t>
            </a:r>
          </a:p>
          <a:p>
            <a:endParaRPr lang="zh-CN" altLang="en-US" sz="2800" b="1">
              <a:latin typeface="Calibri" pitchFamily="34" charset="0"/>
            </a:endParaRPr>
          </a:p>
          <a:p>
            <a:r>
              <a:rPr lang="zh-CN" altLang="en-US" sz="2800" b="1">
                <a:latin typeface="Calibri" pitchFamily="34" charset="0"/>
              </a:rPr>
              <a:t>后为父母写档案。从父母的小档案中把你</a:t>
            </a:r>
          </a:p>
          <a:p>
            <a:endParaRPr lang="zh-CN" altLang="en-US" sz="2800" b="1">
              <a:latin typeface="Calibri" pitchFamily="34" charset="0"/>
            </a:endParaRPr>
          </a:p>
          <a:p>
            <a:r>
              <a:rPr lang="zh-CN" altLang="en-US" sz="2800" b="1">
                <a:latin typeface="Calibri" pitchFamily="34" charset="0"/>
              </a:rPr>
              <a:t>的发现和感受写下来。</a:t>
            </a:r>
            <a:endParaRPr lang="en-US" altLang="zh-CN" sz="2800" b="1">
              <a:latin typeface="Calibri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135188" y="692151"/>
            <a:ext cx="1714500" cy="714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486" name="矩形 1"/>
          <p:cNvSpPr>
            <a:spLocks noChangeArrowheads="1"/>
          </p:cNvSpPr>
          <p:nvPr/>
        </p:nvSpPr>
        <p:spPr bwMode="auto">
          <a:xfrm>
            <a:off x="2279651" y="692150"/>
            <a:ext cx="2519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rPr>
              <a:t>小调查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855913" y="620714"/>
            <a:ext cx="7200900" cy="5832475"/>
            <a:chOff x="827584" y="836712"/>
            <a:chExt cx="7200800" cy="5616624"/>
          </a:xfrm>
        </p:grpSpPr>
        <p:sp>
          <p:nvSpPr>
            <p:cNvPr id="21509" name="剪去单角的矩形 1"/>
            <p:cNvSpPr>
              <a:spLocks/>
            </p:cNvSpPr>
            <p:nvPr/>
          </p:nvSpPr>
          <p:spPr bwMode="auto">
            <a:xfrm>
              <a:off x="827584" y="836712"/>
              <a:ext cx="6337212" cy="5616624"/>
            </a:xfrm>
            <a:custGeom>
              <a:avLst/>
              <a:gdLst>
                <a:gd name="T0" fmla="*/ 6337212 w 6337212"/>
                <a:gd name="T1" fmla="*/ 2808312 h 5616624"/>
                <a:gd name="T2" fmla="*/ 3168606 w 6337212"/>
                <a:gd name="T3" fmla="*/ 5616624 h 5616624"/>
                <a:gd name="T4" fmla="*/ 0 w 6337212"/>
                <a:gd name="T5" fmla="*/ 2808312 h 5616624"/>
                <a:gd name="T6" fmla="*/ 3168606 w 6337212"/>
                <a:gd name="T7" fmla="*/ 0 h 5616624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6337212"/>
                <a:gd name="T13" fmla="*/ 468061 h 5616624"/>
                <a:gd name="T14" fmla="*/ 5869148 w 6337212"/>
                <a:gd name="T15" fmla="*/ 5616624 h 56166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37212" h="5616624">
                  <a:moveTo>
                    <a:pt x="0" y="0"/>
                  </a:moveTo>
                  <a:lnTo>
                    <a:pt x="5401089" y="0"/>
                  </a:lnTo>
                  <a:lnTo>
                    <a:pt x="6337212" y="936123"/>
                  </a:lnTo>
                  <a:lnTo>
                    <a:pt x="6337212" y="5616624"/>
                  </a:lnTo>
                  <a:lnTo>
                    <a:pt x="0" y="5616624"/>
                  </a:lnTo>
                  <a:close/>
                </a:path>
              </a:pathLst>
            </a:custGeom>
            <a:solidFill>
              <a:schemeClr val="folHlink">
                <a:alpha val="79999"/>
              </a:schemeClr>
            </a:solidFill>
            <a:ln w="25400" cap="flat" cmpd="sng" algn="ctr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10" name="文本框 2"/>
            <p:cNvSpPr txBox="1">
              <a:spLocks noChangeArrowheads="1"/>
            </p:cNvSpPr>
            <p:nvPr/>
          </p:nvSpPr>
          <p:spPr bwMode="auto">
            <a:xfrm>
              <a:off x="972044" y="876459"/>
              <a:ext cx="7056340" cy="52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         </a:t>
              </a:r>
              <a:r>
                <a:rPr lang="zh-CN" altLang="en-US" sz="2800" b="1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</a:rPr>
                <a:t>我为父母写档案</a:t>
              </a:r>
              <a:endParaRPr lang="en-US" altLang="zh-CN" sz="2800" b="1">
                <a:solidFill>
                  <a:srgbClr val="006600"/>
                </a:solidFill>
                <a:latin typeface="黑体" pitchFamily="49" charset="-122"/>
                <a:ea typeface="黑体" pitchFamily="49" charset="-122"/>
              </a:endParaRP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爸爸的生日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   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属相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妈妈的生日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   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属相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爸爸的工作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   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妈妈的工作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爸爸每天工作的时间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妈妈每天工作的时间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爸爸的身体状况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___________________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妈妈的身体状况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___________________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爸爸妈妈最近关心的事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爸爸妈妈的好习惯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_________________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爸爸妈妈高兴的事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_________________</a:t>
              </a:r>
            </a:p>
            <a:p>
              <a:pPr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爸爸妈妈烦心的事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_________________</a:t>
              </a:r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668</Words>
  <Application>Microsoft Office PowerPoint</Application>
  <PresentationFormat>宽屏</PresentationFormat>
  <Paragraphs>103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仿宋_GB2312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25</cp:revision>
  <dcterms:created xsi:type="dcterms:W3CDTF">2018-11-13T07:30:21Z</dcterms:created>
  <dcterms:modified xsi:type="dcterms:W3CDTF">2022-04-10T09:50:38Z</dcterms:modified>
</cp:coreProperties>
</file>