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25"/>
  </p:notesMasterIdLst>
  <p:handoutMasterIdLst>
    <p:handoutMasterId r:id="rId26"/>
  </p:handoutMasterIdLst>
  <p:sldIdLst>
    <p:sldId id="27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9" r:id="rId24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8F3"/>
    <a:srgbClr val="DCDCDC"/>
    <a:srgbClr val="F0F0F0"/>
    <a:srgbClr val="E6E6E6"/>
    <a:srgbClr val="C8C8C8"/>
    <a:srgbClr val="FFFFFF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2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0F9B84EA-7D68-4D60-9CB1-D50884785D1C}" type="datetimeFigureOut">
              <a:rPr lang="zh-CN" altLang="en-US"/>
              <a:pPr/>
              <a:t>2022/4/9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16391F59-F697-47FB-8E25-9B604D4EB42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831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/>
              <a:pPr/>
              <a:t>2022/4/9</a:t>
            </a:fld>
            <a:endParaRPr lang="zh-CN" altLang="en-US"/>
          </a:p>
        </p:txBody>
      </p:sp>
      <p:sp>
        <p:nvSpPr>
          <p:cNvPr id="614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514E06D9-7878-49EC-B8EF-EE145618BE94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60126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4E06D9-7878-49EC-B8EF-EE145618BE94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6322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96466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/>
          <p:cNvSpPr>
            <a:spLocks noGrp="1"/>
          </p:cNvSpPr>
          <p:nvPr>
            <p:ph idx="1" hasCustomPrompt="1"/>
          </p:nvPr>
        </p:nvSpPr>
        <p:spPr bwMode="auto">
          <a:xfrm>
            <a:off x="1292140" y="2602141"/>
            <a:ext cx="6333104" cy="580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100"/>
            </a:lvl1pPr>
          </a:lstStyle>
          <a:p>
            <a:pPr lvl="0"/>
            <a:r>
              <a:rPr lang="zh-CN" altLang="en-US" noProof="1" smtClean="0"/>
              <a:t>小标题</a:t>
            </a:r>
          </a:p>
        </p:txBody>
      </p:sp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685902" y="1288435"/>
            <a:ext cx="7545579" cy="99441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标题</a:t>
            </a:r>
            <a:endParaRPr lang="zh-CN" altLang="en-US" noProof="1"/>
          </a:p>
        </p:txBody>
      </p:sp>
    </p:spTree>
    <p:extLst>
      <p:ext uri="{BB962C8B-B14F-4D97-AF65-F5344CB8AC3E}">
        <p14:creationId xmlns:p14="http://schemas.microsoft.com/office/powerpoint/2010/main" val="857406805"/>
      </p:ext>
    </p:extLst>
  </p:cSld>
  <p:clrMapOvr>
    <a:masterClrMapping/>
  </p:clrMapOvr>
  <p:transition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607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157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4486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8513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07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0860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1718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916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2" y="720623"/>
            <a:ext cx="6063164" cy="994410"/>
          </a:xfrm>
        </p:spPr>
        <p:txBody>
          <a:bodyPr/>
          <a:lstStyle>
            <a:lvl1pPr>
              <a:defRPr sz="21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364" y="1823145"/>
            <a:ext cx="4785293" cy="617220"/>
          </a:xfrm>
        </p:spPr>
        <p:txBody>
          <a:bodyPr/>
          <a:lstStyle>
            <a:lvl1pPr algn="l">
              <a:defRPr sz="1800">
                <a:latin typeface="方正小标宋简体" panose="03000509000000000000" charset="-122"/>
                <a:ea typeface="方正小标宋简体" panose="03000509000000000000" charset="-122"/>
              </a:defRPr>
            </a:lvl1pPr>
            <a:lvl2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28456763"/>
      </p:ext>
    </p:extLst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8612413"/>
      </p:ext>
    </p:extLst>
  </p:cSld>
  <p:clrMapOvr>
    <a:masterClrMapping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000265"/>
            <a:ext cx="5181600" cy="1257300"/>
          </a:xfrm>
        </p:spPr>
        <p:txBody>
          <a:bodyPr/>
          <a:lstStyle>
            <a:lvl1pPr>
              <a:defRPr sz="3300"/>
            </a:lvl1pPr>
          </a:lstStyle>
          <a:p>
            <a:pPr lvl="0"/>
            <a:r>
              <a:rPr lang="zh-CN" altLang="en-US" noProof="1" smtClean="0"/>
              <a:t>谢    谢</a:t>
            </a:r>
            <a:endParaRPr lang="zh-CN" altLang="en-US" noProof="1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C4B6712C-2528-4721-9F1B-F7C3C264562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436003"/>
      </p:ext>
    </p:extLst>
  </p:cSld>
  <p:clrMapOvr>
    <a:masterClrMapping/>
  </p:clrMapOvr>
  <p:transition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 lIns="68580" tIns="34290" rIns="68580" bIns="34290"/>
          <a:lstStyle>
            <a:lvl1pPr eaLnBrk="1" fontAlgn="auto" hangingPunct="1">
              <a:buFont typeface="Arial" panose="020B0604020202020204" pitchFamily="34" charset="0"/>
              <a:buNone/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 lIns="68580" tIns="34290" rIns="68580" bIns="34290"/>
          <a:lstStyle>
            <a:lvl1pPr eaLnBrk="1" fontAlgn="auto" hangingPunct="1">
              <a:buFont typeface="Arial" panose="020B0604020202020204" pitchFamily="34" charset="0"/>
              <a:buNone/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2B5EE833-9E9A-4C0A-9F38-92EB25CAD02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116124"/>
      </p:ext>
    </p:extLst>
  </p:cSld>
  <p:clrMapOvr>
    <a:masterClrMapping/>
  </p:clrMapOvr>
  <p:transition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05" name="Rectangle 1057"/>
          <p:cNvSpPr>
            <a:spLocks noGrp="1" noChangeArrowheads="1"/>
          </p:cNvSpPr>
          <p:nvPr>
            <p:ph type="ctrTitle"/>
          </p:nvPr>
        </p:nvSpPr>
        <p:spPr>
          <a:xfrm>
            <a:off x="1676400" y="1428750"/>
            <a:ext cx="7239000" cy="142875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zh-CN" altLang="en-US" noProof="0" smtClean="0"/>
              <a:t>单击此处编辑母版标题样式</a:t>
            </a:r>
          </a:p>
        </p:txBody>
      </p:sp>
      <p:sp>
        <p:nvSpPr>
          <p:cNvPr id="28706" name="Rectangle 1058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3429001"/>
            <a:ext cx="6400800" cy="1259681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altLang="en-US" noProof="0" smtClean="0"/>
              <a:t>单击此处编辑母版副标题样式</a:t>
            </a:r>
          </a:p>
        </p:txBody>
      </p:sp>
      <p:sp>
        <p:nvSpPr>
          <p:cNvPr id="4" name="Rectangle 1059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4743450"/>
            <a:ext cx="1905000" cy="342900"/>
          </a:xfrm>
          <a:prstGeom prst="rect">
            <a:avLst/>
          </a:prstGeom>
        </p:spPr>
        <p:txBody>
          <a:bodyPr lIns="68580" tIns="34290" rIns="68580" bIns="34290"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5" name="Rectangle 106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4743450"/>
            <a:ext cx="2895600" cy="342900"/>
          </a:xfrm>
          <a:prstGeom prst="rect">
            <a:avLst/>
          </a:prstGeom>
        </p:spPr>
        <p:txBody>
          <a:bodyPr lIns="68580" tIns="34290" rIns="68580" bIns="34290"/>
          <a:lstStyle>
            <a:lvl1pPr fontAlgn="auto">
              <a:defRPr noProof="1"/>
            </a:lvl1pPr>
          </a:lstStyle>
          <a:p>
            <a:endParaRPr lang="zh-CN" altLang="en-US"/>
          </a:p>
        </p:txBody>
      </p:sp>
      <p:sp>
        <p:nvSpPr>
          <p:cNvPr id="6" name="Rectangle 106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4743450"/>
            <a:ext cx="1905000" cy="342900"/>
          </a:xfrm>
          <a:prstGeom prst="rect">
            <a:avLst/>
          </a:prstGeom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FAE2ED5C-7831-43C7-BAA4-B62171FF0B50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9096437"/>
      </p:ext>
    </p:extLst>
  </p:cSld>
  <p:clrMapOvr>
    <a:masterClrMapping/>
  </p:clrMapOvr>
  <p:transition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718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922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914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3357563" y="1365647"/>
            <a:ext cx="2428875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大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3423048" y="2536032"/>
            <a:ext cx="2297906" cy="616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  <p:sldLayoutId id="2147483667" r:id="rId3"/>
    <p:sldLayoutId id="2147483670" r:id="rId4"/>
    <p:sldLayoutId id="2147483671" r:id="rId5"/>
    <p:sldLayoutId id="2147483672" r:id="rId6"/>
  </p:sldLayoutIdLst>
  <p:transition>
    <p:checker dir="vert"/>
  </p:transition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方正小标宋简体" panose="03000509000000000000" charset="-122"/>
          <a:ea typeface="方正小标宋简体" panose="03000509000000000000" charset="-122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小标宋简体" charset="-122"/>
          <a:ea typeface="方正小标宋简体" charset="-122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小标宋简体" charset="-122"/>
          <a:ea typeface="方正小标宋简体" charset="-122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小标宋简体" charset="-122"/>
          <a:ea typeface="方正小标宋简体" charset="-122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方正小标宋简体" charset="-122"/>
          <a:ea typeface="方正小标宋简体" charset="-122"/>
        </a:defRPr>
      </a:lvl5pPr>
      <a:lvl6pPr marL="30861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172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92583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fontAlgn="base">
        <a:lnSpc>
          <a:spcPct val="90000"/>
        </a:lnSpc>
        <a:spcBef>
          <a:spcPts val="675"/>
        </a:spcBef>
        <a:spcAft>
          <a:spcPct val="0"/>
        </a:spcAft>
        <a:buFont typeface="Arial" pitchFamily="34" charset="0"/>
        <a:defRPr sz="2100" kern="1200">
          <a:solidFill>
            <a:schemeClr val="tx1"/>
          </a:solidFill>
          <a:latin typeface="方正小标宋简体" panose="03000509000000000000" charset="-122"/>
          <a:ea typeface="方正小标宋简体" panose="03000509000000000000" charset="-122"/>
          <a:cs typeface="+mn-cs"/>
        </a:defRPr>
      </a:lvl1pPr>
      <a:lvl2pPr marL="463154" indent="-154781" algn="l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4781" algn="l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079897" indent="-153591" algn="l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88269" indent="-153591" algn="l" rtl="0" fontAlgn="base">
        <a:lnSpc>
          <a:spcPct val="90000"/>
        </a:lnSpc>
        <a:spcBef>
          <a:spcPts val="338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00596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31457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62318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2022/4/9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35895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3"/>
          <p:cNvSpPr txBox="1">
            <a:spLocks/>
          </p:cNvSpPr>
          <p:nvPr/>
        </p:nvSpPr>
        <p:spPr>
          <a:xfrm>
            <a:off x="0" y="1804322"/>
            <a:ext cx="9144000" cy="903252"/>
          </a:xfrm>
          <a:prstGeom prst="rect">
            <a:avLst/>
          </a:prstGeom>
        </p:spPr>
        <p:txBody>
          <a:bodyPr lIns="68580" tIns="34290" rIns="68580" bIns="34290"/>
          <a:lstStyle>
            <a:lvl1pPr algn="ctr" rtl="0" fontAlgn="base">
              <a:lnSpc>
                <a:spcPct val="90000"/>
              </a:lnSpc>
              <a:spcBef>
                <a:spcPts val="900"/>
              </a:spcBef>
              <a:spcAft>
                <a:spcPct val="0"/>
              </a:spcAft>
              <a:buFont typeface="Arial" pitchFamily="34" charset="0"/>
              <a:defRPr sz="2800" kern="1200">
                <a:solidFill>
                  <a:schemeClr val="tx1"/>
                </a:solidFill>
                <a:latin typeface="方正小标宋简体" panose="03000509000000000000" charset="-122"/>
                <a:ea typeface="方正小标宋简体" panose="03000509000000000000" charset="-122"/>
                <a:cs typeface="+mn-cs"/>
              </a:defRPr>
            </a:lvl1pPr>
            <a:lvl2pPr marL="617538" indent="-206375" algn="l" rtl="0" fontAlgn="base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Font typeface="Arial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28700" indent="-206375" algn="l" rtl="0" fontAlgn="base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39863" indent="-204788" algn="l" rtl="0" fontAlgn="base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51025" indent="-204788" algn="l" rtl="0" fontAlgn="base">
              <a:lnSpc>
                <a:spcPct val="90000"/>
              </a:lnSpc>
              <a:spcBef>
                <a:spcPts val="450"/>
              </a:spcBef>
              <a:spcAft>
                <a:spcPct val="0"/>
              </a:spcAft>
              <a:buFont typeface="Arial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3140" indent="-205740" algn="l" defTabSz="82296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674620" indent="-205740" algn="l" defTabSz="82296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086100" indent="-205740" algn="l" defTabSz="82296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497580" indent="-205740" algn="l" defTabSz="822960" rtl="0" eaLnBrk="1" latinLnBrk="0" hangingPunct="1">
              <a:lnSpc>
                <a:spcPct val="90000"/>
              </a:lnSpc>
              <a:spcBef>
                <a:spcPts val="450"/>
              </a:spcBef>
              <a:buFont typeface="Arial" panose="020B0604020202020204" pitchFamily="34" charset="0"/>
              <a:buChar char="•"/>
              <a:defRPr sz="16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6000" b="1" noProof="1">
                <a:ln w="9525">
                  <a:noFill/>
                  <a:prstDash val="solid"/>
                </a:ln>
                <a:solidFill>
                  <a:srgbClr val="C0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微软雅黑"/>
                <a:ea typeface="微软雅黑"/>
                <a:cs typeface="方正小标宋简体" panose="03000509000000000000" charset="-122"/>
                <a:sym typeface="微软雅黑"/>
              </a:rPr>
              <a:t>9. 心中的“110”</a:t>
            </a:r>
          </a:p>
        </p:txBody>
      </p:sp>
      <p:pic>
        <p:nvPicPr>
          <p:cNvPr id="3" name="图片 2"/>
          <p:cNvPicPr>
            <a:picLocks noGrp="1"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666" y="216694"/>
            <a:ext cx="597694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标题 1"/>
          <p:cNvSpPr txBox="1"/>
          <p:nvPr/>
        </p:nvSpPr>
        <p:spPr>
          <a:xfrm>
            <a:off x="970359" y="340791"/>
            <a:ext cx="5940266" cy="582930"/>
          </a:xfrm>
          <a:prstGeom prst="rect">
            <a:avLst/>
          </a:prstGeom>
        </p:spPr>
        <p:txBody>
          <a:bodyPr lIns="68580" tIns="34290" rIns="68580" bIns="34290">
            <a:scene3d>
              <a:camera prst="orthographicFront"/>
              <a:lightRig rig="threePt" dir="t"/>
            </a:scene3d>
          </a:bodyPr>
          <a:lstStyle>
            <a:lvl1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j-cs"/>
              </a:defRPr>
            </a:lvl1pPr>
            <a:lvl2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ctr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defRPr>
            </a:lvl5pPr>
            <a:lvl6pPr marL="41148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82296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23444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64592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96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noProof="1">
                <a:ln w="9525">
                  <a:noFill/>
                  <a:prstDash val="solid"/>
                </a:ln>
                <a:solidFill>
                  <a:srgbClr val="C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部编版《道德与法治》三年级上册课件</a:t>
            </a:r>
          </a:p>
        </p:txBody>
      </p:sp>
      <p:sp>
        <p:nvSpPr>
          <p:cNvPr id="5" name="矩形 4"/>
          <p:cNvSpPr/>
          <p:nvPr/>
        </p:nvSpPr>
        <p:spPr>
          <a:xfrm>
            <a:off x="0" y="4234858"/>
            <a:ext cx="9144000" cy="39991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>
              <a:lnSpc>
                <a:spcPct val="110000"/>
              </a:lnSpc>
            </a:pPr>
            <a:r>
              <a:rPr lang="zh-CN" altLang="en-US" sz="21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1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7244499"/>
      </p:ext>
    </p:extLst>
  </p:cSld>
  <p:clrMapOvr>
    <a:masterClrMapping/>
  </p:clrMapOvr>
  <p:transition>
    <p:checke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 noChangeArrowheads="1"/>
          </p:cNvSpPr>
          <p:nvPr>
            <p:ph idx="1"/>
          </p:nvPr>
        </p:nvSpPr>
        <p:spPr>
          <a:xfrm>
            <a:off x="2033587" y="1924050"/>
            <a:ext cx="5216129" cy="1512094"/>
          </a:xfrm>
        </p:spPr>
        <p:txBody>
          <a:bodyPr/>
          <a:lstStyle/>
          <a:p>
            <a:pPr indent="540544">
              <a:lnSpc>
                <a:spcPct val="15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阅读课本“智捉小偷”的故事，你最欣赏陈宇遇事后的什么表现？如果你遇到类似的情况，你会怎么处理呢？</a:t>
            </a:r>
            <a:endParaRPr lang="zh-CN" altLang="zh-CN" sz="210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2"/>
          <p:cNvSpPr>
            <a:spLocks noGrp="1" noChangeArrowheads="1"/>
          </p:cNvSpPr>
          <p:nvPr>
            <p:ph type="title"/>
          </p:nvPr>
        </p:nvSpPr>
        <p:spPr>
          <a:xfrm>
            <a:off x="1331119" y="303610"/>
            <a:ext cx="4548188" cy="994172"/>
          </a:xfrm>
        </p:spPr>
        <p:txBody>
          <a:bodyPr/>
          <a:lstStyle/>
          <a:p>
            <a:pPr algn="l"/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二、不要上当受骗</a:t>
            </a:r>
          </a:p>
        </p:txBody>
      </p:sp>
      <p:sp>
        <p:nvSpPr>
          <p:cNvPr id="4" name="内容占位符 3"/>
          <p:cNvSpPr>
            <a:spLocks noGrp="1" noChangeArrowheads="1"/>
          </p:cNvSpPr>
          <p:nvPr>
            <p:ph idx="1"/>
          </p:nvPr>
        </p:nvSpPr>
        <p:spPr>
          <a:xfrm>
            <a:off x="1339021" y="1833378"/>
            <a:ext cx="6623384" cy="1403747"/>
          </a:xfrm>
        </p:spPr>
        <p:txBody>
          <a:bodyPr/>
          <a:lstStyle/>
          <a:p>
            <a:pPr indent="540544">
              <a:lnSpc>
                <a:spcPct val="150000"/>
              </a:lnSpc>
            </a:pPr>
            <a:r>
              <a:rPr lang="zh-CN" altLang="zh-CN" sz="2400">
                <a:latin typeface="微软雅黑"/>
                <a:ea typeface="微软雅黑"/>
                <a:sym typeface="微软雅黑"/>
              </a:rPr>
              <a:t>除了要有警惕性之外，还要有防范意识，不要轻信陌生人。不让一些居心不良的人钻空子。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 noChangeArrowheads="1"/>
          </p:cNvSpPr>
          <p:nvPr>
            <p:ph idx="1"/>
          </p:nvPr>
        </p:nvSpPr>
        <p:spPr>
          <a:xfrm>
            <a:off x="2033587" y="1984772"/>
            <a:ext cx="5216129" cy="485775"/>
          </a:xfrm>
        </p:spPr>
        <p:txBody>
          <a:bodyPr/>
          <a:lstStyle/>
          <a:p>
            <a:pPr indent="540544">
              <a:lnSpc>
                <a:spcPct val="150000"/>
              </a:lnSpc>
            </a:pPr>
            <a:r>
              <a:rPr lang="zh-CN" altLang="en-US" smtClean="0">
                <a:latin typeface="微软雅黑"/>
                <a:ea typeface="微软雅黑"/>
                <a:sym typeface="微软雅黑"/>
              </a:rPr>
              <a:t>阅读课文“不要轻信陌生人”的故事。</a:t>
            </a:r>
            <a:endParaRPr lang="zh-CN" altLang="zh-CN" smtClean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云形标注 1"/>
          <p:cNvSpPr/>
          <p:nvPr/>
        </p:nvSpPr>
        <p:spPr>
          <a:xfrm>
            <a:off x="4764881" y="91679"/>
            <a:ext cx="2538413" cy="1674019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indent="540068" algn="ctr" fontAlgn="auto"/>
            <a:r>
              <a:rPr lang="zh-CN" altLang="en-US" sz="1500" noProof="1">
                <a:latin typeface="微软雅黑"/>
                <a:ea typeface="微软雅黑"/>
                <a:sym typeface="微软雅黑"/>
              </a:rPr>
              <a:t>吴华失去了哪些识破骗局、避免被骗的机会？</a:t>
            </a:r>
          </a:p>
        </p:txBody>
      </p:sp>
      <p:sp>
        <p:nvSpPr>
          <p:cNvPr id="5" name="云形标注 4"/>
          <p:cNvSpPr/>
          <p:nvPr/>
        </p:nvSpPr>
        <p:spPr>
          <a:xfrm>
            <a:off x="1385887" y="2672953"/>
            <a:ext cx="2700338" cy="1760934"/>
          </a:xfrm>
          <a:prstGeom prst="cloudCallout">
            <a:avLst>
              <a:gd name="adj1" fmla="val 62248"/>
              <a:gd name="adj2" fmla="val -634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indent="540068" algn="ctr" fontAlgn="auto"/>
            <a:r>
              <a:rPr lang="zh-CN" altLang="en-US" sz="1500" noProof="1">
                <a:latin typeface="微软雅黑"/>
                <a:ea typeface="微软雅黑"/>
                <a:sym typeface="微软雅黑"/>
              </a:rPr>
              <a:t>假如吴华上车后，发现自己被骗了，替吴华想一想，这时怎么做才是安全、明智的？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 bldLvl="0" animBg="1"/>
      <p:bldP spid="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 noChangeArrowheads="1"/>
          </p:cNvSpPr>
          <p:nvPr>
            <p:ph idx="1"/>
          </p:nvPr>
        </p:nvSpPr>
        <p:spPr>
          <a:xfrm>
            <a:off x="2033587" y="1600200"/>
            <a:ext cx="5216129" cy="1139429"/>
          </a:xfrm>
        </p:spPr>
        <p:txBody>
          <a:bodyPr/>
          <a:lstStyle/>
          <a:p>
            <a:pPr indent="540544">
              <a:lnSpc>
                <a:spcPct val="150000"/>
              </a:lnSpc>
            </a:pPr>
            <a:r>
              <a:rPr lang="zh-CN" altLang="zh-CN" sz="2100">
                <a:latin typeface="微软雅黑"/>
                <a:ea typeface="微软雅黑"/>
                <a:sym typeface="微软雅黑"/>
              </a:rPr>
              <a:t>我们要在生活中学会面对陌生人，既不能把陌生人都当成坏人，也要有一定的警惕性，有自我保护的意识。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 noChangeArrowheads="1"/>
          </p:cNvSpPr>
          <p:nvPr>
            <p:ph idx="1"/>
          </p:nvPr>
        </p:nvSpPr>
        <p:spPr>
          <a:xfrm>
            <a:off x="2033587" y="1762126"/>
            <a:ext cx="5216129" cy="1241822"/>
          </a:xfrm>
        </p:spPr>
        <p:txBody>
          <a:bodyPr/>
          <a:lstStyle/>
          <a:p>
            <a:pPr indent="540544">
              <a:lnSpc>
                <a:spcPct val="15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当陌生人来到我们身边，怎样的交往才更好，下面同学做得合适吗？</a:t>
            </a:r>
            <a:endParaRPr lang="zh-CN" altLang="zh-CN" sz="210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3"/>
          <p:cNvSpPr txBox="1">
            <a:spLocks noChangeArrowheads="1"/>
          </p:cNvSpPr>
          <p:nvPr/>
        </p:nvSpPr>
        <p:spPr bwMode="auto">
          <a:xfrm>
            <a:off x="4787504" y="1329929"/>
            <a:ext cx="2269331" cy="1835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indent="7207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675"/>
              </a:spcBef>
            </a:pPr>
            <a:r>
              <a:rPr lang="zh-CN" altLang="en-US">
                <a:latin typeface="微软雅黑"/>
                <a:ea typeface="微软雅黑"/>
                <a:sym typeface="微软雅黑"/>
              </a:rPr>
              <a:t>公交车上，邻座的奶奶想免费请红红喝饮料。红红没吭声，保持沉默。</a:t>
            </a:r>
            <a:endParaRPr lang="zh-CN" altLang="zh-CN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1935" y="1462088"/>
            <a:ext cx="2214563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3"/>
          <p:cNvSpPr txBox="1">
            <a:spLocks noChangeArrowheads="1"/>
          </p:cNvSpPr>
          <p:nvPr/>
        </p:nvSpPr>
        <p:spPr bwMode="auto">
          <a:xfrm>
            <a:off x="4787504" y="1653778"/>
            <a:ext cx="3263967" cy="1889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indent="7207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675"/>
              </a:spcBef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夹着公文包的伯伯向东东问路，东东不但热心地为他指路，还帮着带路。</a:t>
            </a:r>
            <a:endParaRPr lang="zh-CN" altLang="zh-CN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7" name="图片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0010" y="1762126"/>
            <a:ext cx="2536031" cy="1564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3"/>
          <p:cNvSpPr txBox="1">
            <a:spLocks noChangeArrowheads="1"/>
          </p:cNvSpPr>
          <p:nvPr/>
        </p:nvSpPr>
        <p:spPr bwMode="auto">
          <a:xfrm>
            <a:off x="4787503" y="1327084"/>
            <a:ext cx="3192715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indent="7207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675"/>
              </a:spcBef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贝贝在小区里玩，一位拿着平板电脑的阿姨说游戏可以让他玩个够。贝贝虽然心里痒痒的，但是扭头走开了。</a:t>
            </a:r>
            <a:endParaRPr lang="zh-CN" altLang="zh-CN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7166" y="1545432"/>
            <a:ext cx="2322909" cy="1799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3"/>
          <p:cNvSpPr txBox="1">
            <a:spLocks noChangeArrowheads="1"/>
          </p:cNvSpPr>
          <p:nvPr/>
        </p:nvSpPr>
        <p:spPr bwMode="auto">
          <a:xfrm>
            <a:off x="4625579" y="1426292"/>
            <a:ext cx="3488237" cy="253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indent="7207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675"/>
              </a:spcBef>
            </a:pPr>
            <a:r>
              <a:rPr lang="zh-CN" altLang="en-US" dirty="0">
                <a:latin typeface="微软雅黑"/>
                <a:ea typeface="微软雅黑"/>
                <a:sym typeface="微软雅黑"/>
              </a:rPr>
              <a:t>校门口，一位陌生的叔叔夸赞文文长得漂亮，走上前想要亲亲她。文文觉得不能随意让陌生人亲密接触自己的身体，就有礼貌地拒绝了。</a:t>
            </a:r>
            <a:endParaRPr lang="zh-CN" altLang="zh-CN" dirty="0">
              <a:latin typeface="微软雅黑"/>
              <a:ea typeface="微软雅黑"/>
              <a:sym typeface="微软雅黑"/>
            </a:endParaRPr>
          </a:p>
        </p:txBody>
      </p:sp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80010" y="1770460"/>
            <a:ext cx="2307431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 noChangeArrowheads="1"/>
          </p:cNvSpPr>
          <p:nvPr>
            <p:ph type="title"/>
          </p:nvPr>
        </p:nvSpPr>
        <p:spPr>
          <a:xfrm>
            <a:off x="1276149" y="1112214"/>
            <a:ext cx="6481406" cy="2762250"/>
          </a:xfrm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三、课堂拓展      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/>
            </a:r>
            <a:br>
              <a:rPr lang="en-US" altLang="zh-CN" sz="2400" dirty="0">
                <a:latin typeface="微软雅黑"/>
                <a:ea typeface="微软雅黑"/>
                <a:sym typeface="微软雅黑"/>
              </a:rPr>
            </a:b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      </a:t>
            </a: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/>
            </a:r>
            <a:br>
              <a:rPr lang="en-US" altLang="zh-CN" sz="2400" dirty="0">
                <a:latin typeface="微软雅黑"/>
                <a:ea typeface="微软雅黑"/>
                <a:sym typeface="微软雅黑"/>
              </a:rPr>
            </a:br>
            <a:r>
              <a:rPr lang="en-US" altLang="zh-CN" sz="2400" dirty="0">
                <a:latin typeface="微软雅黑"/>
                <a:ea typeface="微软雅黑"/>
                <a:sym typeface="微软雅黑"/>
              </a:rPr>
              <a:t>      </a:t>
            </a: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 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读儿歌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: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“心中要有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110” </a:t>
            </a:r>
            <a:br>
              <a:rPr lang="en-US" altLang="zh-CN" dirty="0" smtClean="0">
                <a:latin typeface="微软雅黑"/>
                <a:ea typeface="微软雅黑"/>
                <a:sym typeface="微软雅黑"/>
              </a:rPr>
            </a:b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b="0" dirty="0" smtClean="0">
                <a:latin typeface="微软雅黑"/>
                <a:ea typeface="微软雅黑"/>
                <a:sym typeface="微软雅黑"/>
              </a:rPr>
              <a:t>心中要有</a:t>
            </a:r>
            <a:r>
              <a:rPr lang="en-US" altLang="zh-CN" b="0" dirty="0" smtClean="0">
                <a:latin typeface="微软雅黑"/>
                <a:ea typeface="微软雅黑"/>
                <a:sym typeface="微软雅黑"/>
              </a:rPr>
              <a:t>110</a:t>
            </a:r>
            <a:r>
              <a:rPr lang="zh-CN" altLang="en-US" b="0" dirty="0" smtClean="0">
                <a:latin typeface="微软雅黑"/>
                <a:ea typeface="微软雅黑"/>
                <a:sym typeface="微软雅黑"/>
              </a:rPr>
              <a:t>，安全防范记在心。</a:t>
            </a:r>
            <a:br>
              <a:rPr lang="zh-CN" altLang="en-US" b="0" dirty="0" smtClean="0">
                <a:latin typeface="微软雅黑"/>
                <a:ea typeface="微软雅黑"/>
                <a:sym typeface="微软雅黑"/>
              </a:rPr>
            </a:br>
            <a:r>
              <a:rPr lang="zh-CN" altLang="en-US" b="0" dirty="0" smtClean="0">
                <a:latin typeface="微软雅黑"/>
                <a:ea typeface="微软雅黑"/>
                <a:sym typeface="微软雅黑"/>
              </a:rPr>
              <a:t>　生人敲门莫乱开，给你东西不能要。</a:t>
            </a:r>
            <a:br>
              <a:rPr lang="zh-CN" altLang="en-US" b="0" dirty="0" smtClean="0">
                <a:latin typeface="微软雅黑"/>
                <a:ea typeface="微软雅黑"/>
                <a:sym typeface="微软雅黑"/>
              </a:rPr>
            </a:br>
            <a:r>
              <a:rPr lang="zh-CN" altLang="en-US" b="0" dirty="0" smtClean="0">
                <a:latin typeface="微软雅黑"/>
                <a:ea typeface="微软雅黑"/>
                <a:sym typeface="微软雅黑"/>
              </a:rPr>
              <a:t>　有人问路指方向，莫跟他人后面走。</a:t>
            </a:r>
            <a:br>
              <a:rPr lang="zh-CN" altLang="en-US" b="0" dirty="0" smtClean="0">
                <a:latin typeface="微软雅黑"/>
                <a:ea typeface="微软雅黑"/>
                <a:sym typeface="微软雅黑"/>
              </a:rPr>
            </a:br>
            <a:r>
              <a:rPr lang="zh-CN" altLang="en-US" b="0" dirty="0" smtClean="0">
                <a:latin typeface="微软雅黑"/>
                <a:ea typeface="微软雅黑"/>
                <a:sym typeface="微软雅黑"/>
              </a:rPr>
              <a:t>　若遇坏人速报警，赶快拨打</a:t>
            </a:r>
            <a:r>
              <a:rPr lang="en-US" altLang="zh-CN" b="0" dirty="0" smtClean="0">
                <a:latin typeface="微软雅黑"/>
                <a:ea typeface="微软雅黑"/>
                <a:sym typeface="微软雅黑"/>
              </a:rPr>
              <a:t>110</a:t>
            </a:r>
            <a:r>
              <a:rPr lang="zh-CN" altLang="en-US" b="0" dirty="0" smtClean="0">
                <a:latin typeface="微软雅黑"/>
                <a:ea typeface="微软雅黑"/>
                <a:sym typeface="微软雅黑"/>
              </a:rPr>
              <a:t>。</a:t>
            </a:r>
            <a:br>
              <a:rPr lang="zh-CN" altLang="en-US" b="0" dirty="0" smtClean="0">
                <a:latin typeface="微软雅黑"/>
                <a:ea typeface="微软雅黑"/>
                <a:sym typeface="微软雅黑"/>
              </a:rPr>
            </a:br>
            <a:r>
              <a:rPr lang="zh-CN" altLang="en-US" b="0" dirty="0" smtClean="0">
                <a:latin typeface="微软雅黑"/>
                <a:ea typeface="微软雅黑"/>
                <a:sym typeface="微软雅黑"/>
              </a:rPr>
              <a:t>　遇人遇事多动脑，提高警惕保平安。</a:t>
            </a:r>
            <a:br>
              <a:rPr lang="zh-CN" altLang="en-US" b="0" dirty="0" smtClean="0">
                <a:latin typeface="微软雅黑"/>
                <a:ea typeface="微软雅黑"/>
                <a:sym typeface="微软雅黑"/>
              </a:rPr>
            </a:b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　　</a:t>
            </a:r>
          </a:p>
        </p:txBody>
      </p:sp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087724" y="475815"/>
            <a:ext cx="4547373" cy="994410"/>
          </a:xfrm>
        </p:spPr>
        <p:txBody>
          <a:bodyPr/>
          <a:lstStyle/>
          <a:p>
            <a:r>
              <a:rPr lang="zh-CN" altLang="en-US" sz="6600" noProof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微软雅黑"/>
                <a:ea typeface="微软雅黑"/>
                <a:sym typeface="微软雅黑"/>
              </a:rPr>
              <a:t>教学目标</a:t>
            </a: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370739" y="1853052"/>
            <a:ext cx="8696072" cy="2186464"/>
          </a:xfrm>
        </p:spPr>
        <p:txBody>
          <a:bodyPr/>
          <a:lstStyle/>
          <a:p>
            <a:pPr indent="540068" fontAlgn="auto">
              <a:lnSpc>
                <a:spcPct val="150000"/>
              </a:lnSpc>
            </a:pPr>
            <a:r>
              <a:rPr lang="en-US" altLang="zh-CN" sz="2400" noProof="1">
                <a:ln>
                  <a:solidFill>
                    <a:srgbClr val="002060"/>
                  </a:solidFill>
                </a:ln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1.</a:t>
            </a:r>
            <a:r>
              <a:rPr lang="zh-CN" altLang="zh-CN" sz="2400" noProof="1">
                <a:ln>
                  <a:solidFill>
                    <a:srgbClr val="002060"/>
                  </a:solidFill>
                </a:ln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了解保持警惕性的重要性，初步建立安全意识。</a:t>
            </a:r>
          </a:p>
          <a:p>
            <a:pPr indent="540068" fontAlgn="auto">
              <a:lnSpc>
                <a:spcPct val="150000"/>
              </a:lnSpc>
            </a:pPr>
            <a:r>
              <a:rPr lang="en-US" altLang="zh-CN" sz="2400" noProof="1">
                <a:ln>
                  <a:solidFill>
                    <a:srgbClr val="002060"/>
                  </a:solidFill>
                </a:ln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2.</a:t>
            </a:r>
            <a:r>
              <a:rPr lang="zh-CN" altLang="zh-CN" sz="2400" noProof="1">
                <a:ln>
                  <a:solidFill>
                    <a:srgbClr val="002060"/>
                  </a:solidFill>
                </a:ln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培养防患意识，掌握自我保护的技巧和方法。</a:t>
            </a:r>
          </a:p>
          <a:p>
            <a:pPr indent="540068" fontAlgn="auto">
              <a:lnSpc>
                <a:spcPct val="150000"/>
              </a:lnSpc>
            </a:pPr>
            <a:r>
              <a:rPr lang="en-US" altLang="zh-CN" sz="2400" noProof="1">
                <a:ln>
                  <a:solidFill>
                    <a:srgbClr val="002060"/>
                  </a:solidFill>
                </a:ln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3.</a:t>
            </a:r>
            <a:r>
              <a:rPr lang="zh-CN" altLang="zh-CN" sz="2400" noProof="1">
                <a:ln>
                  <a:solidFill>
                    <a:srgbClr val="002060"/>
                  </a:solidFill>
                </a:ln>
                <a:latin typeface="微软雅黑"/>
                <a:ea typeface="微软雅黑"/>
                <a:cs typeface="楷体" panose="02010609060101010101" pitchFamily="49" charset="-122"/>
                <a:sym typeface="微软雅黑"/>
              </a:rPr>
              <a:t>在课外能积极收集警惕性和自我保护意识相关的资料。</a:t>
            </a:r>
          </a:p>
        </p:txBody>
      </p:sp>
    </p:spTree>
  </p:cSld>
  <p:clrMapOvr>
    <a:masterClrMapping/>
  </p:clrMapOvr>
  <p:transition>
    <p:checker dir="vert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 noChangeArrowheads="1"/>
          </p:cNvSpPr>
          <p:nvPr>
            <p:ph type="title"/>
          </p:nvPr>
        </p:nvSpPr>
        <p:spPr>
          <a:xfrm>
            <a:off x="1643434" y="942991"/>
            <a:ext cx="5980525" cy="2762250"/>
          </a:xfrm>
        </p:spPr>
        <p:txBody>
          <a:bodyPr/>
          <a:lstStyle/>
          <a:p>
            <a:pPr algn="l">
              <a:lnSpc>
                <a:spcPct val="20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课堂小结</a:t>
            </a:r>
            <a:r>
              <a:rPr lang="en-US" altLang="zh-CN" b="0" dirty="0" smtClean="0">
                <a:latin typeface="微软雅黑"/>
                <a:ea typeface="微软雅黑"/>
                <a:sym typeface="微软雅黑"/>
              </a:rPr>
              <a:t/>
            </a:r>
            <a:br>
              <a:rPr lang="en-US" altLang="zh-CN" b="0" dirty="0" smtClean="0">
                <a:latin typeface="微软雅黑"/>
                <a:ea typeface="微软雅黑"/>
                <a:sym typeface="微软雅黑"/>
              </a:rPr>
            </a:br>
            <a:r>
              <a:rPr lang="en-US" altLang="zh-CN" b="0" dirty="0" smtClean="0">
                <a:latin typeface="微软雅黑"/>
                <a:ea typeface="微软雅黑"/>
                <a:sym typeface="微软雅黑"/>
              </a:rPr>
              <a:t>   </a:t>
            </a:r>
            <a:r>
              <a:rPr lang="zh-CN" altLang="en-US" b="0" dirty="0" smtClean="0">
                <a:latin typeface="微软雅黑"/>
                <a:ea typeface="微软雅黑"/>
                <a:sym typeface="微软雅黑"/>
              </a:rPr>
              <a:t>生活中许多看似平常的事却暗藏着危险，我们要提醒自己心中有个</a:t>
            </a:r>
            <a:r>
              <a:rPr lang="en-US" altLang="zh-CN" b="0" dirty="0" smtClean="0">
                <a:latin typeface="微软雅黑"/>
                <a:ea typeface="微软雅黑"/>
                <a:sym typeface="微软雅黑"/>
              </a:rPr>
              <a:t>110</a:t>
            </a:r>
            <a:r>
              <a:rPr lang="zh-CN" altLang="en-US" b="0" dirty="0" smtClean="0">
                <a:latin typeface="微软雅黑"/>
                <a:ea typeface="微软雅黑"/>
                <a:sym typeface="微软雅黑"/>
              </a:rPr>
              <a:t>，不上当受骗，提高解决问题的能力，进行自救自护！</a:t>
            </a:r>
          </a:p>
        </p:txBody>
      </p:sp>
    </p:spTree>
  </p:cSld>
  <p:clrMapOvr>
    <a:masterClrMapping/>
  </p:clrMapOvr>
  <p:transition>
    <p:checker dir="vert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chemeClr val="accent6">
                <a:lumMod val="20000"/>
                <a:lumOff val="8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2" descr="4d8b475f6c41ed31c873f6a503e8db9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5660" y="1306116"/>
            <a:ext cx="58007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3385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标题 2"/>
          <p:cNvSpPr>
            <a:spLocks noGrp="1" noChangeArrowheads="1"/>
          </p:cNvSpPr>
          <p:nvPr>
            <p:ph type="title"/>
          </p:nvPr>
        </p:nvSpPr>
        <p:spPr>
          <a:xfrm>
            <a:off x="1293019" y="720328"/>
            <a:ext cx="6063854" cy="994172"/>
          </a:xfrm>
        </p:spPr>
        <p:txBody>
          <a:bodyPr/>
          <a:lstStyle/>
          <a:p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教学重难点</a:t>
            </a:r>
          </a:p>
        </p:txBody>
      </p:sp>
      <p:sp>
        <p:nvSpPr>
          <p:cNvPr id="9218" name="内容占位符 3"/>
          <p:cNvSpPr>
            <a:spLocks noGrp="1" noChangeArrowheads="1"/>
          </p:cNvSpPr>
          <p:nvPr>
            <p:ph idx="1"/>
          </p:nvPr>
        </p:nvSpPr>
        <p:spPr>
          <a:xfrm>
            <a:off x="463139" y="1982839"/>
            <a:ext cx="8280070" cy="1900238"/>
          </a:xfrm>
        </p:spPr>
        <p:txBody>
          <a:bodyPr/>
          <a:lstStyle/>
          <a:p>
            <a:pPr indent="540544">
              <a:lnSpc>
                <a:spcPct val="15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重点：</a:t>
            </a:r>
            <a:r>
              <a:rPr lang="zh-CN" altLang="zh-CN" sz="2400" dirty="0">
                <a:latin typeface="微软雅黑"/>
                <a:ea typeface="微软雅黑"/>
                <a:sym typeface="微软雅黑"/>
              </a:rPr>
              <a:t>了解保持警惕性的重要性，初步建立安全意识。</a:t>
            </a:r>
            <a:endParaRPr lang="en-US" altLang="zh-CN" sz="2400" dirty="0">
              <a:latin typeface="微软雅黑"/>
              <a:ea typeface="微软雅黑"/>
              <a:sym typeface="微软雅黑"/>
            </a:endParaRPr>
          </a:p>
          <a:p>
            <a:pPr indent="540544">
              <a:lnSpc>
                <a:spcPct val="150000"/>
              </a:lnSpc>
            </a:pPr>
            <a:r>
              <a:rPr lang="zh-CN" altLang="en-US" sz="2400" dirty="0">
                <a:latin typeface="微软雅黑"/>
                <a:ea typeface="微软雅黑"/>
                <a:sym typeface="微软雅黑"/>
              </a:rPr>
              <a:t>难点：</a:t>
            </a:r>
            <a:r>
              <a:rPr lang="zh-CN" altLang="zh-CN" sz="2400" dirty="0">
                <a:latin typeface="微软雅黑"/>
                <a:ea typeface="微软雅黑"/>
                <a:sym typeface="微软雅黑"/>
              </a:rPr>
              <a:t>培养防患意识，掌握自我保护的技巧和方法。</a:t>
            </a:r>
            <a:endParaRPr lang="zh-CN" altLang="en-US" sz="2400" dirty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885699" y="266978"/>
            <a:ext cx="14350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F7F8F3"/>
                </a:solidFill>
              </a:rPr>
              <a:t>https://www.ypppt.com/</a:t>
            </a:r>
            <a:endParaRPr lang="zh-CN" altLang="en-US" sz="900" dirty="0">
              <a:solidFill>
                <a:srgbClr val="F7F8F3"/>
              </a:solidFill>
            </a:endParaRPr>
          </a:p>
        </p:txBody>
      </p:sp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标题 1"/>
          <p:cNvSpPr>
            <a:spLocks noGrp="1" noChangeArrowheads="1"/>
          </p:cNvSpPr>
          <p:nvPr>
            <p:ph type="title"/>
          </p:nvPr>
        </p:nvSpPr>
        <p:spPr>
          <a:xfrm>
            <a:off x="1357313" y="321469"/>
            <a:ext cx="4546997" cy="994172"/>
          </a:xfrm>
        </p:spPr>
        <p:txBody>
          <a:bodyPr/>
          <a:lstStyle/>
          <a:p>
            <a:r>
              <a:rPr lang="zh-CN" altLang="en-US" smtClean="0">
                <a:latin typeface="微软雅黑"/>
                <a:ea typeface="微软雅黑"/>
                <a:sym typeface="微软雅黑"/>
              </a:rPr>
              <a:t>同学们</a:t>
            </a:r>
            <a:r>
              <a:rPr lang="en-US" altLang="zh-CN" smtClean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smtClean="0">
                <a:latin typeface="微软雅黑"/>
                <a:ea typeface="微软雅黑"/>
                <a:sym typeface="微软雅黑"/>
              </a:rPr>
              <a:t>你们知道</a:t>
            </a:r>
            <a:r>
              <a:rPr lang="en-US" altLang="zh-CN" smtClean="0">
                <a:latin typeface="微软雅黑"/>
                <a:ea typeface="微软雅黑"/>
                <a:sym typeface="微软雅黑"/>
              </a:rPr>
              <a:t>110</a:t>
            </a:r>
            <a:r>
              <a:rPr lang="zh-CN" altLang="en-US" smtClean="0">
                <a:latin typeface="微软雅黑"/>
                <a:ea typeface="微软雅黑"/>
                <a:sym typeface="微软雅黑"/>
              </a:rPr>
              <a:t>是干什么用的吗</a:t>
            </a:r>
            <a:r>
              <a:rPr lang="en-US" altLang="zh-CN" smtClean="0">
                <a:latin typeface="微软雅黑"/>
                <a:ea typeface="微软雅黑"/>
                <a:sym typeface="微软雅黑"/>
              </a:rPr>
              <a:t>? </a:t>
            </a:r>
            <a:endParaRPr lang="zh-CN" altLang="en-US" smtClean="0">
              <a:latin typeface="微软雅黑"/>
              <a:ea typeface="微软雅黑"/>
              <a:sym typeface="微软雅黑"/>
            </a:endParaRPr>
          </a:p>
        </p:txBody>
      </p:sp>
      <p:sp>
        <p:nvSpPr>
          <p:cNvPr id="10242" name="内容占位符 2"/>
          <p:cNvSpPr>
            <a:spLocks noGrp="1" noChangeArrowheads="1"/>
          </p:cNvSpPr>
          <p:nvPr>
            <p:ph idx="1"/>
          </p:nvPr>
        </p:nvSpPr>
        <p:spPr>
          <a:xfrm>
            <a:off x="1240632" y="1589485"/>
            <a:ext cx="6436518" cy="157281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    当别人给我们带来危险时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,110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可以保护我们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帮我们解除危险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但是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当我们遇险时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在求助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110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的同时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我们心中也要有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110,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注意提高警惕</a:t>
            </a:r>
            <a:r>
              <a:rPr lang="en-US" altLang="zh-CN" dirty="0" smtClean="0">
                <a:latin typeface="微软雅黑"/>
                <a:ea typeface="微软雅黑"/>
                <a:sym typeface="微软雅黑"/>
              </a:rPr>
              <a:t>,</a:t>
            </a:r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学会保护自己。</a:t>
            </a:r>
          </a:p>
        </p:txBody>
      </p:sp>
      <p:pic>
        <p:nvPicPr>
          <p:cNvPr id="10243" name="图片 4" descr="u=3114160757,4220488557&amp;fm=26&amp;gp=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2423" y="3274219"/>
            <a:ext cx="2964656" cy="1778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标题 2"/>
          <p:cNvSpPr>
            <a:spLocks noGrp="1" noChangeArrowheads="1"/>
          </p:cNvSpPr>
          <p:nvPr>
            <p:ph type="title"/>
          </p:nvPr>
        </p:nvSpPr>
        <p:spPr>
          <a:xfrm>
            <a:off x="1331119" y="551260"/>
            <a:ext cx="4548188" cy="994172"/>
          </a:xfrm>
        </p:spPr>
        <p:txBody>
          <a:bodyPr/>
          <a:lstStyle/>
          <a:p>
            <a:pPr algn="l"/>
            <a:r>
              <a:rPr lang="zh-CN" altLang="en-US" dirty="0" smtClean="0">
                <a:latin typeface="微软雅黑"/>
                <a:ea typeface="微软雅黑"/>
                <a:sym typeface="微软雅黑"/>
              </a:rPr>
              <a:t>一、有点警惕性</a:t>
            </a:r>
          </a:p>
        </p:txBody>
      </p:sp>
      <p:sp>
        <p:nvSpPr>
          <p:cNvPr id="4" name="内容占位符 3"/>
          <p:cNvSpPr>
            <a:spLocks noGrp="1" noChangeArrowheads="1"/>
          </p:cNvSpPr>
          <p:nvPr>
            <p:ph idx="1"/>
          </p:nvPr>
        </p:nvSpPr>
        <p:spPr>
          <a:xfrm>
            <a:off x="1839516" y="2196704"/>
            <a:ext cx="5216128" cy="2106215"/>
          </a:xfrm>
        </p:spPr>
        <p:txBody>
          <a:bodyPr/>
          <a:lstStyle/>
          <a:p>
            <a:pPr indent="540544">
              <a:lnSpc>
                <a:spcPct val="15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生活中总会</a:t>
            </a:r>
            <a:r>
              <a:rPr lang="zh-CN" altLang="zh-CN" sz="2100">
                <a:latin typeface="微软雅黑"/>
                <a:ea typeface="微软雅黑"/>
                <a:sym typeface="微软雅黑"/>
              </a:rPr>
              <a:t>遇到陌生人</a:t>
            </a:r>
            <a:r>
              <a:rPr lang="zh-CN" altLang="en-US" sz="2100">
                <a:latin typeface="微软雅黑"/>
                <a:ea typeface="微软雅黑"/>
                <a:sym typeface="微软雅黑"/>
              </a:rPr>
              <a:t>。在这些陌生人中，</a:t>
            </a:r>
            <a:r>
              <a:rPr lang="zh-CN" altLang="zh-CN" sz="2100">
                <a:latin typeface="微软雅黑"/>
                <a:ea typeface="微软雅黑"/>
                <a:sym typeface="微软雅黑"/>
              </a:rPr>
              <a:t>有很多人会像朋友一样关心、爱护、帮助我们，但是也有少数人不怀好意，会危及我们的</a:t>
            </a:r>
            <a:r>
              <a:rPr lang="zh-CN" altLang="en-US" sz="2100">
                <a:latin typeface="微软雅黑"/>
                <a:ea typeface="微软雅黑"/>
                <a:sym typeface="微软雅黑"/>
              </a:rPr>
              <a:t>安全</a:t>
            </a:r>
            <a:r>
              <a:rPr lang="zh-CN" altLang="zh-CN" sz="2100">
                <a:latin typeface="微软雅黑"/>
                <a:ea typeface="微软雅黑"/>
                <a:sym typeface="微软雅黑"/>
              </a:rPr>
              <a:t>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843" y="160718"/>
            <a:ext cx="2321723" cy="19316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 noChangeArrowheads="1"/>
          </p:cNvSpPr>
          <p:nvPr>
            <p:ph idx="1"/>
          </p:nvPr>
        </p:nvSpPr>
        <p:spPr>
          <a:xfrm>
            <a:off x="2033587" y="1977629"/>
            <a:ext cx="5216129" cy="1026319"/>
          </a:xfrm>
        </p:spPr>
        <p:txBody>
          <a:bodyPr/>
          <a:lstStyle/>
          <a:p>
            <a:pPr indent="540544">
              <a:lnSpc>
                <a:spcPct val="15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如果你独自在家，发生下列情况，该怎么办？</a:t>
            </a:r>
            <a:endParaRPr lang="zh-CN" altLang="zh-CN" sz="210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2291" y="2247901"/>
            <a:ext cx="1283494" cy="1669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7598" y="2001441"/>
            <a:ext cx="1493044" cy="174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65785" y="1235869"/>
            <a:ext cx="1278731" cy="1550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2850" y="716756"/>
            <a:ext cx="1776413" cy="1377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内容占位符 3"/>
          <p:cNvSpPr>
            <a:spLocks noGrp="1" noChangeArrowheads="1"/>
          </p:cNvSpPr>
          <p:nvPr>
            <p:ph idx="1"/>
          </p:nvPr>
        </p:nvSpPr>
        <p:spPr>
          <a:xfrm>
            <a:off x="1925241" y="3751660"/>
            <a:ext cx="5216128" cy="594122"/>
          </a:xfrm>
        </p:spPr>
        <p:txBody>
          <a:bodyPr/>
          <a:lstStyle/>
          <a:p>
            <a:pPr indent="540544">
              <a:lnSpc>
                <a:spcPct val="150000"/>
              </a:lnSpc>
            </a:pPr>
            <a:r>
              <a:rPr lang="zh-CN" altLang="en-US" sz="2100">
                <a:latin typeface="微软雅黑"/>
                <a:ea typeface="微软雅黑"/>
                <a:sym typeface="微软雅黑"/>
              </a:rPr>
              <a:t>如果换成你，你会怎么处理呢？</a:t>
            </a:r>
            <a:endParaRPr lang="zh-CN" altLang="zh-CN" sz="210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3"/>
          <p:cNvSpPr>
            <a:spLocks noGrp="1" noChangeArrowheads="1"/>
          </p:cNvSpPr>
          <p:nvPr>
            <p:ph idx="1"/>
          </p:nvPr>
        </p:nvSpPr>
        <p:spPr>
          <a:xfrm>
            <a:off x="895351" y="1977629"/>
            <a:ext cx="7629524" cy="1026319"/>
          </a:xfrm>
        </p:spPr>
        <p:txBody>
          <a:bodyPr/>
          <a:lstStyle/>
          <a:p>
            <a:pPr indent="540544">
              <a:lnSpc>
                <a:spcPct val="150000"/>
              </a:lnSpc>
            </a:pPr>
            <a:r>
              <a:rPr lang="zh-CN" altLang="en-US" sz="2100" dirty="0">
                <a:latin typeface="微软雅黑"/>
                <a:ea typeface="微软雅黑"/>
                <a:sym typeface="微软雅黑"/>
              </a:rPr>
              <a:t>你也有独自在家的经历吧？与大家分享一下经验。</a:t>
            </a:r>
            <a:endParaRPr lang="zh-CN" altLang="zh-CN" sz="2100" dirty="0">
              <a:latin typeface="微软雅黑"/>
              <a:ea typeface="微软雅黑"/>
              <a:sym typeface="微软雅黑"/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 noChangeArrowheads="1"/>
          </p:cNvSpPr>
          <p:nvPr>
            <p:ph type="title"/>
          </p:nvPr>
        </p:nvSpPr>
        <p:spPr>
          <a:xfrm>
            <a:off x="1864519" y="3232547"/>
            <a:ext cx="5357813" cy="1017984"/>
          </a:xfrm>
        </p:spPr>
        <p:txBody>
          <a:bodyPr/>
          <a:lstStyle/>
          <a:p>
            <a:r>
              <a:rPr lang="zh-CN" altLang="en-US" sz="3300" dirty="0">
                <a:latin typeface="微软雅黑"/>
                <a:ea typeface="微软雅黑"/>
                <a:sym typeface="微软雅黑"/>
              </a:rPr>
              <a:t>千万不要随便给陌生人开门！</a:t>
            </a:r>
          </a:p>
        </p:txBody>
      </p:sp>
      <p:pic>
        <p:nvPicPr>
          <p:cNvPr id="15362" name="图片 3" descr="u=3471276896,3135446958&amp;fm=26&amp;gp=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8235" y="589360"/>
            <a:ext cx="2482453" cy="248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hecker dir="vert"/>
  </p:transition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601</Words>
  <Application>Microsoft Office PowerPoint</Application>
  <PresentationFormat>全屏显示(16:9)</PresentationFormat>
  <Paragraphs>44</Paragraphs>
  <Slides>22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Meiryo</vt:lpstr>
      <vt:lpstr>方正小标宋简体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教学目标</vt:lpstr>
      <vt:lpstr>教学重难点</vt:lpstr>
      <vt:lpstr>同学们,你们知道110是干什么用的吗? </vt:lpstr>
      <vt:lpstr>一、有点警惕性</vt:lpstr>
      <vt:lpstr>PowerPoint 演示文稿</vt:lpstr>
      <vt:lpstr>PowerPoint 演示文稿</vt:lpstr>
      <vt:lpstr>PowerPoint 演示文稿</vt:lpstr>
      <vt:lpstr>千万不要随便给陌生人开门！</vt:lpstr>
      <vt:lpstr>PowerPoint 演示文稿</vt:lpstr>
      <vt:lpstr>二、不要上当受骗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三、课堂拓展                      读儿歌:“心中要有110”     心中要有110，安全防范记在心。 　生人敲门莫乱开，给你东西不能要。 　有人问路指方向，莫跟他人后面走。 　若遇坏人速报警，赶快拨打110。 　遇人遇事多动脑，提高警惕保平安。 　　</vt:lpstr>
      <vt:lpstr>课堂小结    生活中许多看似平常的事却暗藏着危险，我们要提醒自己心中有个110，不上当受骗，提高解决问题的能力，进行自救自护！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2019-06-04T03:48:12Z</dcterms:created>
  <dcterms:modified xsi:type="dcterms:W3CDTF">2022-04-09T04:54:23Z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2052-11.3.0.8586</vt:lpwstr>
  </property>
</Properties>
</file>