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3" r:id="rId1"/>
    <p:sldMasterId id="2147483685" r:id="rId2"/>
  </p:sldMasterIdLst>
  <p:notesMasterIdLst>
    <p:notesMasterId r:id="rId23"/>
  </p:notesMasterIdLst>
  <p:sldIdLst>
    <p:sldId id="389" r:id="rId3"/>
    <p:sldId id="339" r:id="rId4"/>
    <p:sldId id="342" r:id="rId5"/>
    <p:sldId id="343" r:id="rId6"/>
    <p:sldId id="383" r:id="rId7"/>
    <p:sldId id="384" r:id="rId8"/>
    <p:sldId id="362" r:id="rId9"/>
    <p:sldId id="363" r:id="rId10"/>
    <p:sldId id="364" r:id="rId11"/>
    <p:sldId id="366" r:id="rId12"/>
    <p:sldId id="308" r:id="rId13"/>
    <p:sldId id="368" r:id="rId14"/>
    <p:sldId id="385" r:id="rId15"/>
    <p:sldId id="386" r:id="rId16"/>
    <p:sldId id="373" r:id="rId17"/>
    <p:sldId id="374" r:id="rId18"/>
    <p:sldId id="387" r:id="rId19"/>
    <p:sldId id="388" r:id="rId20"/>
    <p:sldId id="380" r:id="rId21"/>
    <p:sldId id="390" r:id="rId22"/>
  </p:sldIdLst>
  <p:sldSz cx="12192000" cy="68580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0000F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2"/>
    <p:restoredTop sz="96314" autoAdjust="0"/>
  </p:normalViewPr>
  <p:slideViewPr>
    <p:cSldViewPr showGuides="1">
      <p:cViewPr varScale="1">
        <p:scale>
          <a:sx n="108" d="100"/>
          <a:sy n="108" d="100"/>
        </p:scale>
        <p:origin x="690" y="1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03108-4266-4984-8420-2F6575B115B7}" type="datetimeFigureOut">
              <a:rPr lang="zh-CN" altLang="en-US" smtClean="0"/>
              <a:t>2022/4/7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14344-207F-4858-9882-F46A05C94E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617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914344-207F-4858-9882-F46A05C94EB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189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914344-207F-4858-9882-F46A05C94EB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3945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6835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713F486-6E97-4552-80AA-F78C69556BF7}" type="slidenum">
              <a:rPr lang="zh-CN" altLang="en-US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713F486-6E97-4552-80AA-F78C69556BF7}" type="slidenum">
              <a:rPr lang="zh-CN" altLang="en-US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713F486-6E97-4552-80AA-F78C69556BF7}" type="slidenum">
              <a:rPr lang="zh-CN" altLang="en-US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060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367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1385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1507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5048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9240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2529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437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713F486-6E97-4552-80AA-F78C69556BF7}" type="slidenum">
              <a:rPr lang="zh-CN" altLang="en-US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928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9281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315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713F486-6E97-4552-80AA-F78C69556BF7}" type="slidenum">
              <a:rPr lang="zh-CN" altLang="en-US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713F486-6E97-4552-80AA-F78C69556BF7}" type="slidenum">
              <a:rPr lang="zh-CN" altLang="en-US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713F486-6E97-4552-80AA-F78C69556BF7}" type="slidenum">
              <a:rPr lang="zh-CN" altLang="en-US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713F486-6E97-4552-80AA-F78C69556BF7}" type="slidenum">
              <a:rPr lang="zh-CN" altLang="en-US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713F486-6E97-4552-80AA-F78C69556BF7}" type="slidenum">
              <a:rPr lang="zh-CN" altLang="en-US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713F486-6E97-4552-80AA-F78C69556BF7}" type="slidenum">
              <a:rPr lang="zh-CN" altLang="en-US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713F486-6E97-4552-80AA-F78C69556BF7}" type="slidenum">
              <a:rPr lang="zh-CN" altLang="en-US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713F486-6E97-4552-80AA-F78C69556BF7}" type="slidenum">
              <a:rPr lang="zh-CN" altLang="en-US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2022/4/7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91684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2"/>
          <p:cNvSpPr txBox="1"/>
          <p:nvPr/>
        </p:nvSpPr>
        <p:spPr>
          <a:xfrm>
            <a:off x="2638425" y="951707"/>
            <a:ext cx="691515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C00000"/>
                </a:solidFill>
                <a:latin typeface="幼圆" pitchFamily="49" charset="-122"/>
                <a:ea typeface="幼圆" pitchFamily="49" charset="-122"/>
              </a:rPr>
              <a:t>道德与法治三年级上册（人教版）</a:t>
            </a:r>
          </a:p>
        </p:txBody>
      </p:sp>
      <p:sp>
        <p:nvSpPr>
          <p:cNvPr id="4099" name="TextBox 3"/>
          <p:cNvSpPr txBox="1"/>
          <p:nvPr/>
        </p:nvSpPr>
        <p:spPr>
          <a:xfrm>
            <a:off x="1524000" y="1988840"/>
            <a:ext cx="9144000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第二单元  我们的学校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 eaLnBrk="1" hangingPunct="1">
              <a:spcBef>
                <a:spcPct val="0"/>
              </a:spcBef>
              <a:buNone/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 eaLnBrk="1" hangingPunct="1">
              <a:spcBef>
                <a:spcPct val="0"/>
              </a:spcBef>
              <a:buNone/>
            </a:pPr>
            <a:r>
              <a: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走近我们的老师</a:t>
            </a:r>
          </a:p>
        </p:txBody>
      </p:sp>
      <p:sp>
        <p:nvSpPr>
          <p:cNvPr id="4" name="矩形 3"/>
          <p:cNvSpPr/>
          <p:nvPr/>
        </p:nvSpPr>
        <p:spPr>
          <a:xfrm>
            <a:off x="5420175" y="5733257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3"/>
          <p:cNvSpPr/>
          <p:nvPr/>
        </p:nvSpPr>
        <p:spPr>
          <a:xfrm>
            <a:off x="2073276" y="622300"/>
            <a:ext cx="142081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</a:p>
        </p:txBody>
      </p:sp>
      <p:sp>
        <p:nvSpPr>
          <p:cNvPr id="5" name="矩形 4"/>
          <p:cNvSpPr/>
          <p:nvPr/>
        </p:nvSpPr>
        <p:spPr>
          <a:xfrm>
            <a:off x="2640013" y="1211263"/>
            <a:ext cx="7056438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</a:rPr>
              <a:t>    有时，老师也有疏忽大意或者误解你的时候。如果你遇到了图中这样的情况该怎么办呢</a:t>
            </a:r>
            <a:r>
              <a:rPr sz="2800" b="1" dirty="0">
                <a:latin typeface="+mn-ea"/>
                <a:ea typeface="+mn-ea"/>
              </a:rPr>
              <a:t>？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19338" y="5427664"/>
            <a:ext cx="2349500" cy="4603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400" b="1" dirty="0"/>
              <a:t>向老师说明情况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86588" y="5630863"/>
            <a:ext cx="2349500" cy="46196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400" b="1" dirty="0"/>
              <a:t>向老师提出建议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3275" y="2632076"/>
            <a:ext cx="5773738" cy="2759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0938" y="2632076"/>
            <a:ext cx="5715000" cy="2759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63976" y="2027239"/>
            <a:ext cx="6048375" cy="2554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   当老师的批评不够恰当，或者对我们产生了误会时，我们可以向老师说明情况，也可以向老师提出建议。提建议的时候要注意方式方法，也要尊重老师。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7"/>
          <p:cNvSpPr txBox="1"/>
          <p:nvPr/>
        </p:nvSpPr>
        <p:spPr>
          <a:xfrm>
            <a:off x="2081214" y="550863"/>
            <a:ext cx="3798887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四、访问调查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927350" y="1616076"/>
            <a:ext cx="6840538" cy="3108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         选择一位老师，看一看他的任课表，观察一下他的学校生活（如访问老师早上几点到校、晚上几点离校？老师在什么时间备课、批改作业？老师一天上课的时间是多少），把他和同学在一起的时间涂在表格空白处。同学们相互交流、分享采访结果，然后把自己采访后的感受写下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1"/>
          <p:cNvSpPr/>
          <p:nvPr/>
        </p:nvSpPr>
        <p:spPr>
          <a:xfrm>
            <a:off x="3157538" y="1198563"/>
            <a:ext cx="1420812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想一想</a:t>
            </a:r>
          </a:p>
        </p:txBody>
      </p:sp>
      <p:pic>
        <p:nvPicPr>
          <p:cNvPr id="3" name="Picture 2" descr="https://timgsa.baidu.com/timg?image&amp;quality=80&amp;size=b9999_10000&amp;sec=1535096480038&amp;di=27dcf752d1d79134e8ffdee4cfbc2170&amp;imgtype=0&amp;src=http%3A%2F%2Fimage.tupian114.com%2F20121128%2F0904131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64201" y="3713164"/>
            <a:ext cx="2232025" cy="22367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3648076" y="2133600"/>
            <a:ext cx="6048375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</a:rPr>
              <a:t>    老师可真辛苦啊！我们可以做些什么，既有利于自己的成长和进步，又能减轻老师的负担呢</a:t>
            </a:r>
            <a:r>
              <a:rPr sz="2800" b="1" dirty="0">
                <a:latin typeface="+mn-ea"/>
                <a:ea typeface="+mn-ea"/>
              </a:rPr>
              <a:t>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1"/>
          <p:cNvSpPr/>
          <p:nvPr/>
        </p:nvSpPr>
        <p:spPr>
          <a:xfrm>
            <a:off x="2135189" y="549275"/>
            <a:ext cx="2244725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小小故事会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048000" y="1397001"/>
          <a:ext cx="6216650" cy="48022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6650"/>
              </a:tblGrid>
              <a:tr h="51981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采访提纲</a:t>
                      </a:r>
                      <a:endParaRPr lang="zh-CN" altLang="en-US" sz="280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44" marR="91444" marT="45718" marB="45718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282373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zh-CN" altLang="en-US" sz="24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老师姓名：</a:t>
                      </a:r>
                      <a:endParaRPr lang="en-US" altLang="zh-CN" sz="2400" b="1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zh-CN" altLang="en-US" sz="24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任教学科：</a:t>
                      </a:r>
                      <a:endParaRPr lang="en-US" altLang="zh-CN" sz="2400" b="1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zh-CN" altLang="en-US" sz="24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工作年限：</a:t>
                      </a:r>
                      <a:endParaRPr lang="en-US" altLang="zh-CN" sz="2400" b="1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zh-CN" altLang="en-US" sz="24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采访问题：</a:t>
                      </a:r>
                      <a:endParaRPr lang="en-US" altLang="zh-CN" sz="2400" b="1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zh-CN" sz="24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</a:t>
                      </a:r>
                      <a:r>
                        <a:rPr lang="zh-CN" altLang="en-US" sz="24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您为什么要选择教师这个职业呢？</a:t>
                      </a:r>
                      <a:endParaRPr lang="en-US" altLang="zh-CN" sz="2400" b="1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zh-CN" sz="24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2.</a:t>
                      </a:r>
                      <a:r>
                        <a:rPr lang="zh-CN" altLang="en-US" sz="24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在生活中，您遇到过哪些感动、开心或烦恼的事？</a:t>
                      </a:r>
                      <a:endParaRPr lang="en-US" altLang="zh-CN" sz="2400" b="1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zh-CN" sz="24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3.</a:t>
                      </a:r>
                      <a:r>
                        <a:rPr lang="zh-CN" altLang="en-US" sz="24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您的工作常常很辛苦，您是怎么坚持下来的呢？</a:t>
                      </a:r>
                      <a:endParaRPr lang="en-US" altLang="zh-CN" sz="2400" b="1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zh-CN" sz="24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4.____________________________________</a:t>
                      </a:r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44" marR="91444" marT="45718" marB="45718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7"/>
          <p:cNvSpPr txBox="1"/>
          <p:nvPr/>
        </p:nvSpPr>
        <p:spPr>
          <a:xfrm>
            <a:off x="3143250" y="1200151"/>
            <a:ext cx="3384550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五、感谢老师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863975" y="2190751"/>
            <a:ext cx="5976938" cy="2678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老师讲课时我们应该怎样做？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同学犯了错误接受老师教导时应该怎样做？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在校外遇到老师又该怎样做？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（分组讨论，以表演的形式把自己的想法表达出来。）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03614" y="1916114"/>
            <a:ext cx="648017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</a:rPr>
              <a:t>    你们会用哪些方式来感谢老师呢</a:t>
            </a:r>
            <a:r>
              <a:rPr sz="2800" b="1" dirty="0">
                <a:latin typeface="+mn-ea"/>
                <a:ea typeface="+mn-ea"/>
              </a:rPr>
              <a:t>？</a:t>
            </a:r>
          </a:p>
        </p:txBody>
      </p:sp>
      <p:sp>
        <p:nvSpPr>
          <p:cNvPr id="19459" name="矩形 2"/>
          <p:cNvSpPr/>
          <p:nvPr/>
        </p:nvSpPr>
        <p:spPr>
          <a:xfrm>
            <a:off x="3157538" y="1198563"/>
            <a:ext cx="1420812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想一想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11675" y="2708276"/>
            <a:ext cx="1627188" cy="523875"/>
          </a:xfrm>
          <a:prstGeom prst="rect">
            <a:avLst/>
          </a:prstGeom>
          <a:noFill/>
          <a:ln w="9525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好好学习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03713" y="3481389"/>
            <a:ext cx="2347912" cy="523875"/>
          </a:xfrm>
          <a:prstGeom prst="rect">
            <a:avLst/>
          </a:prstGeom>
          <a:noFill/>
          <a:ln w="9525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认真完成作业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64075" y="4273551"/>
            <a:ext cx="1627188" cy="523875"/>
          </a:xfrm>
          <a:prstGeom prst="rect">
            <a:avLst/>
          </a:prstGeom>
          <a:noFill/>
          <a:ln w="9525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改正缺点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12013" y="2708276"/>
            <a:ext cx="1987550" cy="523875"/>
          </a:xfrm>
          <a:prstGeom prst="rect">
            <a:avLst/>
          </a:prstGeom>
          <a:noFill/>
          <a:ln w="9525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给老师献花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75500" y="3644900"/>
            <a:ext cx="2343150" cy="954088"/>
          </a:xfrm>
          <a:prstGeom prst="rect">
            <a:avLst/>
          </a:prstGeom>
          <a:noFill/>
          <a:ln w="9525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教师节给老师送贺卡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53351" y="4868864"/>
            <a:ext cx="904875" cy="523875"/>
          </a:xfrm>
          <a:prstGeom prst="rect">
            <a:avLst/>
          </a:prstGeom>
          <a:noFill/>
          <a:ln w="9525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1"/>
          <p:cNvSpPr/>
          <p:nvPr/>
        </p:nvSpPr>
        <p:spPr>
          <a:xfrm>
            <a:off x="3157538" y="1198563"/>
            <a:ext cx="1420812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读一读</a:t>
            </a:r>
          </a:p>
        </p:txBody>
      </p:sp>
      <p:sp>
        <p:nvSpPr>
          <p:cNvPr id="3" name="矩形 2"/>
          <p:cNvSpPr/>
          <p:nvPr/>
        </p:nvSpPr>
        <p:spPr>
          <a:xfrm>
            <a:off x="3719513" y="2636838"/>
            <a:ext cx="6121400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</a:rPr>
              <a:t>    阅读教材第</a:t>
            </a:r>
            <a:r>
              <a:rPr lang="en-US" altLang="zh-CN" sz="2800" b="1" dirty="0">
                <a:latin typeface="+mn-ea"/>
                <a:ea typeface="+mn-ea"/>
              </a:rPr>
              <a:t>39</a:t>
            </a:r>
            <a:r>
              <a:rPr lang="zh-CN" altLang="en-US" sz="2800" b="1" dirty="0">
                <a:latin typeface="+mn-ea"/>
                <a:ea typeface="+mn-ea"/>
              </a:rPr>
              <a:t>页“阅读角”小短文</a:t>
            </a:r>
            <a:r>
              <a:rPr lang="en-US" altLang="zh-CN" sz="2800" b="1" dirty="0">
                <a:latin typeface="+mn-ea"/>
                <a:ea typeface="+mn-ea"/>
              </a:rPr>
              <a:t>《</a:t>
            </a:r>
            <a:r>
              <a:rPr lang="zh-CN" altLang="en-US" sz="2800" b="1" dirty="0">
                <a:latin typeface="+mn-ea"/>
                <a:ea typeface="+mn-ea"/>
              </a:rPr>
              <a:t>学生的关心让我感动</a:t>
            </a:r>
            <a:r>
              <a:rPr lang="en-US" altLang="zh-CN" sz="2800" b="1" dirty="0">
                <a:latin typeface="+mn-ea"/>
                <a:ea typeface="+mn-ea"/>
              </a:rPr>
              <a:t>》</a:t>
            </a:r>
            <a:r>
              <a:rPr lang="zh-CN" altLang="en-US" sz="2800" b="1" dirty="0">
                <a:latin typeface="+mn-ea"/>
                <a:ea typeface="+mn-ea"/>
              </a:rPr>
              <a:t>，谈谈你的体会</a:t>
            </a:r>
            <a:endParaRPr sz="2800" b="1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timgsa.baidu.com/timg?image&amp;quality=80&amp;size=b9999_10000&amp;sec=1535432194358&amp;di=7e2a9a359e30f403cb8b7a7d5d72a237&amp;imgtype=0&amp;src=http%3A%2F%2Fpic97.nipic.com%2Ffile%2F20160510%2F11120341_164302251000_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81064">
            <a:off x="5532438" y="3900488"/>
            <a:ext cx="2336800" cy="2266950"/>
          </a:xfrm>
          <a:prstGeom prst="rect">
            <a:avLst/>
          </a:prstGeom>
          <a:noFill/>
          <a:ln w="38100" cap="flat" cmpd="sng">
            <a:solidFill>
              <a:srgbClr val="FF9999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1507" name="矩形 1"/>
          <p:cNvSpPr/>
          <p:nvPr/>
        </p:nvSpPr>
        <p:spPr>
          <a:xfrm>
            <a:off x="3216276" y="1052514"/>
            <a:ext cx="1419225" cy="5857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做一做</a:t>
            </a:r>
          </a:p>
        </p:txBody>
      </p:sp>
      <p:sp>
        <p:nvSpPr>
          <p:cNvPr id="3" name="矩形 2"/>
          <p:cNvSpPr/>
          <p:nvPr/>
        </p:nvSpPr>
        <p:spPr>
          <a:xfrm>
            <a:off x="3575051" y="1844675"/>
            <a:ext cx="5616575" cy="1385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         请你制作一张感谢卡，送上对老师的感谢、赞扬或者建议，也可以送给你想感谢的工作人员。</a:t>
            </a:r>
            <a:endParaRPr lang="en-US" altLang="zh-CN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37"/>
          <p:cNvSpPr txBox="1"/>
          <p:nvPr/>
        </p:nvSpPr>
        <p:spPr>
          <a:xfrm>
            <a:off x="3106738" y="1198563"/>
            <a:ext cx="28448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板书设计</a:t>
            </a:r>
          </a:p>
        </p:txBody>
      </p:sp>
      <p:grpSp>
        <p:nvGrpSpPr>
          <p:cNvPr id="2" name="组合 15"/>
          <p:cNvGrpSpPr/>
          <p:nvPr/>
        </p:nvGrpSpPr>
        <p:grpSpPr>
          <a:xfrm>
            <a:off x="1755776" y="2389188"/>
            <a:ext cx="8391525" cy="2278063"/>
            <a:chOff x="1694530" y="839738"/>
            <a:chExt cx="8390223" cy="2277547"/>
          </a:xfrm>
        </p:grpSpPr>
        <p:sp>
          <p:nvSpPr>
            <p:cNvPr id="22533" name="TextBox 11"/>
            <p:cNvSpPr txBox="1"/>
            <p:nvPr/>
          </p:nvSpPr>
          <p:spPr>
            <a:xfrm>
              <a:off x="1694530" y="1250207"/>
              <a:ext cx="2857520" cy="52197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indent="0" eaLnBrk="1" hangingPunct="1">
                <a:spcBef>
                  <a:spcPct val="0"/>
                </a:spcBef>
                <a:buNone/>
              </a:pPr>
              <a:endParaRPr lang="zh-CN" altLang="en-US" sz="2800" b="1" dirty="0"/>
            </a:p>
          </p:txBody>
        </p:sp>
        <p:sp>
          <p:nvSpPr>
            <p:cNvPr id="11" name="左大括号 10"/>
            <p:cNvSpPr/>
            <p:nvPr/>
          </p:nvSpPr>
          <p:spPr>
            <a:xfrm>
              <a:off x="4764279" y="1028608"/>
              <a:ext cx="352370" cy="1899807"/>
            </a:xfrm>
            <a:prstGeom prst="leftBrace">
              <a:avLst>
                <a:gd name="adj1" fmla="val 39333"/>
                <a:gd name="adj2" fmla="val 48945"/>
              </a:avLst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535" name="矩形 13"/>
            <p:cNvSpPr/>
            <p:nvPr/>
          </p:nvSpPr>
          <p:spPr>
            <a:xfrm>
              <a:off x="5116201" y="839738"/>
              <a:ext cx="4968552" cy="227754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indent="0" eaLnBrk="1" hangingPunct="1">
                <a:spcBef>
                  <a:spcPct val="0"/>
                </a:spcBef>
                <a:spcAft>
                  <a:spcPts val="1200"/>
                </a:spcAft>
                <a:buNone/>
              </a:pPr>
              <a:r>
                <a:rPr lang="zh-CN" altLang="en-US" sz="2800" b="1" dirty="0"/>
                <a:t>自由讨论：我和老师的故事</a:t>
              </a:r>
            </a:p>
            <a:p>
              <a:pPr marL="0" indent="0" eaLnBrk="1" hangingPunct="1">
                <a:spcBef>
                  <a:spcPct val="0"/>
                </a:spcBef>
                <a:spcAft>
                  <a:spcPts val="1200"/>
                </a:spcAft>
                <a:buNone/>
              </a:pPr>
              <a:r>
                <a:rPr lang="zh-CN" altLang="en-US" sz="2800" b="1" dirty="0"/>
                <a:t>共同探讨：学会沟通交流</a:t>
              </a:r>
            </a:p>
            <a:p>
              <a:pPr marL="0" indent="0" eaLnBrk="1" hangingPunct="1">
                <a:spcBef>
                  <a:spcPct val="0"/>
                </a:spcBef>
                <a:spcAft>
                  <a:spcPts val="1200"/>
                </a:spcAft>
                <a:buNone/>
              </a:pPr>
              <a:r>
                <a:rPr lang="zh-CN" altLang="en-US" sz="2800" b="1" dirty="0"/>
                <a:t>访问调查：了解老师</a:t>
              </a:r>
            </a:p>
            <a:p>
              <a:pPr marL="0" indent="0" eaLnBrk="1" hangingPunct="1">
                <a:spcBef>
                  <a:spcPct val="0"/>
                </a:spcBef>
                <a:spcAft>
                  <a:spcPts val="1200"/>
                </a:spcAft>
                <a:buNone/>
              </a:pPr>
              <a:r>
                <a:rPr lang="zh-CN" altLang="en-US" sz="2800" b="1" dirty="0"/>
                <a:t>感谢老师：老师，您辛苦了 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134074" y="3060793"/>
            <a:ext cx="1665287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ym typeface="+mn-ea"/>
              </a:rPr>
              <a:t>走近我们的老师</a:t>
            </a:r>
            <a:endParaRPr lang="en-US" altLang="zh-CN" sz="2800" b="1" dirty="0"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timgsa.baidu.com/timg?image&amp;quality=80&amp;size=b9999_10000&amp;sec=1535107912707&amp;di=e6b29854289be39bb78fa3d43b0021b9&amp;imgtype=jpg&amp;src=http%3A%2F%2Fimg3.imgtn.bdimg.com%2Fit%2Fu%3D1262430078%2C3216406952%26fm%3D214%26gp%3D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56588" y="3284539"/>
            <a:ext cx="1655762" cy="2484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TextBox 37"/>
          <p:cNvSpPr txBox="1"/>
          <p:nvPr/>
        </p:nvSpPr>
        <p:spPr>
          <a:xfrm>
            <a:off x="3135313" y="1200151"/>
            <a:ext cx="3897312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一、导入新课</a:t>
            </a:r>
          </a:p>
        </p:txBody>
      </p:sp>
      <p:sp>
        <p:nvSpPr>
          <p:cNvPr id="5" name="矩形 4"/>
          <p:cNvSpPr/>
          <p:nvPr/>
        </p:nvSpPr>
        <p:spPr>
          <a:xfrm>
            <a:off x="3900489" y="2060576"/>
            <a:ext cx="6372225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en-US" altLang="zh-CN" sz="2800" b="1" dirty="0"/>
              <a:t>______</a:t>
            </a:r>
            <a:r>
              <a:rPr lang="zh-CN" altLang="en-US" sz="2800" b="1" dirty="0"/>
              <a:t>是太阳底下最光辉的职业。</a:t>
            </a:r>
            <a:endParaRPr lang="en-US" altLang="zh-CN" sz="2800" b="1" dirty="0"/>
          </a:p>
          <a:p>
            <a:pPr marL="0" indent="0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en-US" altLang="zh-CN" sz="2800" b="1" dirty="0"/>
              <a:t>______</a:t>
            </a:r>
            <a:r>
              <a:rPr lang="zh-CN" altLang="en-US" sz="2800" b="1" dirty="0"/>
              <a:t>是人类灵魂的工程师。</a:t>
            </a:r>
          </a:p>
        </p:txBody>
      </p:sp>
      <p:sp>
        <p:nvSpPr>
          <p:cNvPr id="7" name="矩形 6"/>
          <p:cNvSpPr/>
          <p:nvPr/>
        </p:nvSpPr>
        <p:spPr>
          <a:xfrm>
            <a:off x="4006850" y="1981201"/>
            <a:ext cx="165735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教师</a:t>
            </a:r>
          </a:p>
        </p:txBody>
      </p:sp>
      <p:sp>
        <p:nvSpPr>
          <p:cNvPr id="8" name="矩形 7"/>
          <p:cNvSpPr/>
          <p:nvPr/>
        </p:nvSpPr>
        <p:spPr>
          <a:xfrm>
            <a:off x="4006850" y="2617789"/>
            <a:ext cx="165735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教师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3935414" y="3573464"/>
            <a:ext cx="4321175" cy="2016125"/>
            <a:chOff x="2411760" y="3573016"/>
            <a:chExt cx="4320480" cy="2016224"/>
          </a:xfrm>
        </p:grpSpPr>
        <p:sp>
          <p:nvSpPr>
            <p:cNvPr id="9" name="云形 8"/>
            <p:cNvSpPr/>
            <p:nvPr/>
          </p:nvSpPr>
          <p:spPr>
            <a:xfrm>
              <a:off x="2411760" y="3573016"/>
              <a:ext cx="4320480" cy="2016224"/>
            </a:xfrm>
            <a:prstGeom prst="cloud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129" name="矩形 9"/>
            <p:cNvSpPr/>
            <p:nvPr/>
          </p:nvSpPr>
          <p:spPr>
            <a:xfrm>
              <a:off x="2915816" y="3861048"/>
              <a:ext cx="3240360" cy="138499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/>
                <a:t>          为什么要把教师称为人类灵魂的工程师？</a:t>
              </a:r>
              <a:endParaRPr lang="zh-CN" altLang="en-US" sz="2800" dirty="0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79376" y="2060576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EFEFE"/>
                </a:solidFill>
              </a:rPr>
              <a:t>https://www.ypppt.com/</a:t>
            </a:r>
            <a:endParaRPr lang="zh-CN" altLang="en-US" sz="1400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492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37"/>
          <p:cNvSpPr txBox="1"/>
          <p:nvPr/>
        </p:nvSpPr>
        <p:spPr>
          <a:xfrm>
            <a:off x="2038351" y="550863"/>
            <a:ext cx="585787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二、自由讨论</a:t>
            </a:r>
          </a:p>
        </p:txBody>
      </p:sp>
      <p:sp>
        <p:nvSpPr>
          <p:cNvPr id="7" name="矩形 6"/>
          <p:cNvSpPr/>
          <p:nvPr/>
        </p:nvSpPr>
        <p:spPr>
          <a:xfrm>
            <a:off x="2782888" y="1466850"/>
            <a:ext cx="6788150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         图上画的都是什么人呢？他们在做什么呢？</a:t>
            </a:r>
            <a:endParaRPr lang="zh-CN" altLang="en-US" sz="28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2657475"/>
            <a:ext cx="6604000" cy="2954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9100" y="2432050"/>
            <a:ext cx="6611938" cy="3803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9713" y="2397126"/>
            <a:ext cx="7054850" cy="3838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511676" y="1836739"/>
            <a:ext cx="4752975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你们都有哪些科任老师</a:t>
            </a:r>
            <a:r>
              <a:rPr lang="en-US" altLang="zh-CN" sz="2800" b="1" dirty="0"/>
              <a:t>?</a:t>
            </a:r>
            <a:endParaRPr lang="zh-CN" altLang="en-US" sz="2800" b="1" dirty="0"/>
          </a:p>
        </p:txBody>
      </p:sp>
      <p:sp>
        <p:nvSpPr>
          <p:cNvPr id="3" name="矩形 2"/>
          <p:cNvSpPr/>
          <p:nvPr/>
        </p:nvSpPr>
        <p:spPr>
          <a:xfrm>
            <a:off x="4727575" y="2636839"/>
            <a:ext cx="2305050" cy="1692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数学老师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语文老师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体育老师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32625" y="2924176"/>
            <a:ext cx="2159000" cy="2278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音乐老师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科学老师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品德老师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3" name="矩形 4"/>
          <p:cNvSpPr/>
          <p:nvPr/>
        </p:nvSpPr>
        <p:spPr>
          <a:xfrm>
            <a:off x="3216276" y="1052514"/>
            <a:ext cx="1419225" cy="5857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808414" y="2043114"/>
            <a:ext cx="6103937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         你和老师之间发生过哪些令你印象深刻的事情？说出来与大家分享吧。</a:t>
            </a:r>
          </a:p>
        </p:txBody>
      </p:sp>
      <p:sp>
        <p:nvSpPr>
          <p:cNvPr id="8195" name="矩形 2"/>
          <p:cNvSpPr/>
          <p:nvPr/>
        </p:nvSpPr>
        <p:spPr>
          <a:xfrm>
            <a:off x="3216276" y="1125538"/>
            <a:ext cx="1419225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</a:p>
        </p:txBody>
      </p:sp>
      <p:pic>
        <p:nvPicPr>
          <p:cNvPr id="4" name="Picture 2" descr="https://timgsa.baidu.com/timg?image&amp;quality=80&amp;size=b9999_10000&amp;sec=1534937805325&amp;di=a2b360e3f4d6a7f91725a104c72c5163&amp;imgtype=0&amp;src=http%3A%2F%2Fpic1.16pic.com%2F00%2F47%2F94%2F16pic_4794069_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3476" y="3505201"/>
            <a:ext cx="4367213" cy="23161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1"/>
          <p:cNvSpPr/>
          <p:nvPr/>
        </p:nvSpPr>
        <p:spPr>
          <a:xfrm>
            <a:off x="2279651" y="981075"/>
            <a:ext cx="142081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读一读</a:t>
            </a:r>
          </a:p>
        </p:txBody>
      </p:sp>
      <p:sp>
        <p:nvSpPr>
          <p:cNvPr id="3" name="矩形 2"/>
          <p:cNvSpPr/>
          <p:nvPr/>
        </p:nvSpPr>
        <p:spPr>
          <a:xfrm>
            <a:off x="2495550" y="1773239"/>
            <a:ext cx="67691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</a:rPr>
              <a:t>    请一位同学来朗读“阅读角”的文章</a:t>
            </a:r>
            <a:r>
              <a:rPr lang="en-US" altLang="zh-CN" sz="2800" b="1" dirty="0">
                <a:latin typeface="+mn-ea"/>
                <a:ea typeface="+mn-ea"/>
              </a:rPr>
              <a:t>《</a:t>
            </a:r>
            <a:r>
              <a:rPr lang="zh-CN" altLang="en-US" sz="2800" b="1" dirty="0">
                <a:latin typeface="+mn-ea"/>
                <a:ea typeface="+mn-ea"/>
              </a:rPr>
              <a:t>老师的眼睛会“说话”</a:t>
            </a:r>
            <a:r>
              <a:rPr lang="en-US" altLang="zh-CN" sz="2800" b="1" dirty="0">
                <a:latin typeface="+mn-ea"/>
                <a:ea typeface="+mn-ea"/>
              </a:rPr>
              <a:t>》</a:t>
            </a:r>
            <a:r>
              <a:rPr lang="zh-CN" altLang="en-US" sz="2800" b="1" dirty="0">
                <a:latin typeface="+mn-ea"/>
                <a:ea typeface="+mn-ea"/>
              </a:rPr>
              <a:t>。</a:t>
            </a:r>
          </a:p>
        </p:txBody>
      </p:sp>
      <p:sp>
        <p:nvSpPr>
          <p:cNvPr id="5" name="矩形 4"/>
          <p:cNvSpPr/>
          <p:nvPr/>
        </p:nvSpPr>
        <p:spPr>
          <a:xfrm>
            <a:off x="2989264" y="3716339"/>
            <a:ext cx="5233987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文中的老师为什么要这么做呢？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75051" y="1628775"/>
            <a:ext cx="6265863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</a:rPr>
              <a:t>    你还能想到日常生活中一些关于老师关心同学、辛劳工作的故事吗？</a:t>
            </a:r>
            <a:endParaRPr sz="2800" b="1" dirty="0">
              <a:latin typeface="+mn-ea"/>
              <a:ea typeface="+mn-ea"/>
            </a:endParaRPr>
          </a:p>
        </p:txBody>
      </p:sp>
      <p:pic>
        <p:nvPicPr>
          <p:cNvPr id="3" name="Picture 2" descr="https://timgsa.baidu.com/timg?image&amp;quality=80&amp;size=b9999_10000&amp;sec=1535096480038&amp;di=27dcf752d1d79134e8ffdee4cfbc2170&amp;imgtype=0&amp;src=http%3A%2F%2Fimage.tupian114.com%2F20121128%2F0904131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91175" y="2997201"/>
            <a:ext cx="2732088" cy="2735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7"/>
          <p:cNvSpPr txBox="1"/>
          <p:nvPr/>
        </p:nvSpPr>
        <p:spPr>
          <a:xfrm>
            <a:off x="3143251" y="1052513"/>
            <a:ext cx="585787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三、共同探讨</a:t>
            </a:r>
          </a:p>
        </p:txBody>
      </p:sp>
      <p:sp>
        <p:nvSpPr>
          <p:cNvPr id="6" name="矩形 5"/>
          <p:cNvSpPr/>
          <p:nvPr/>
        </p:nvSpPr>
        <p:spPr>
          <a:xfrm>
            <a:off x="3432176" y="1970089"/>
            <a:ext cx="6767513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        你觉得图中老师的做法正确吗？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414" y="2765425"/>
            <a:ext cx="5978525" cy="3111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7938" y="2652714"/>
            <a:ext cx="6096000" cy="32781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75051" y="1844675"/>
            <a:ext cx="6265863" cy="13858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</a:rPr>
              <a:t>    有时候我们当时不能理解或者接受老师的做法，但事后发现老师的做法是有道理的。你遇到过这种情况吗</a:t>
            </a:r>
            <a:r>
              <a:rPr sz="2800" b="1" dirty="0">
                <a:latin typeface="+mn-ea"/>
                <a:ea typeface="+mn-ea"/>
              </a:rPr>
              <a:t>？</a:t>
            </a:r>
          </a:p>
        </p:txBody>
      </p:sp>
      <p:sp>
        <p:nvSpPr>
          <p:cNvPr id="12291" name="矩形 2"/>
          <p:cNvSpPr/>
          <p:nvPr/>
        </p:nvSpPr>
        <p:spPr>
          <a:xfrm>
            <a:off x="3143251" y="1052514"/>
            <a:ext cx="1420813" cy="5857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503614" y="3500438"/>
            <a:ext cx="6408737" cy="2176462"/>
            <a:chOff x="1979712" y="3501008"/>
            <a:chExt cx="6408712" cy="2176058"/>
          </a:xfrm>
        </p:grpSpPr>
        <p:pic>
          <p:nvPicPr>
            <p:cNvPr id="12293" name="Picture 2" descr="http://pic.qiantucdn.com/58pic/15/60/02/81M58PIC8RP_1024.jp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588224" y="3501008"/>
              <a:ext cx="1800200" cy="21760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294" name="矩形 5"/>
            <p:cNvSpPr/>
            <p:nvPr/>
          </p:nvSpPr>
          <p:spPr>
            <a:xfrm>
              <a:off x="1979712" y="4005064"/>
              <a:ext cx="4680520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/>
                <a:t>         说一说你遇到的情况吧！</a:t>
              </a:r>
              <a:endParaRPr lang="en-US" altLang="zh-CN" sz="2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第一PPT模板网-WWW.1PPT.COM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734</Words>
  <Application>Microsoft Office PowerPoint</Application>
  <PresentationFormat>宽屏</PresentationFormat>
  <Paragraphs>88</Paragraphs>
  <Slides>20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Meiryo</vt:lpstr>
      <vt:lpstr>黑体</vt:lpstr>
      <vt:lpstr>楷体</vt:lpstr>
      <vt:lpstr>隶书</vt:lpstr>
      <vt:lpstr>宋体</vt:lpstr>
      <vt:lpstr>微软雅黑</vt:lpstr>
      <vt:lpstr>幼圆</vt:lpstr>
      <vt:lpstr>Arial</vt:lpstr>
      <vt:lpstr>Calibri</vt:lpstr>
      <vt:lpstr>Calibri Light</vt:lpstr>
      <vt:lpstr>Constantia</vt:lpstr>
      <vt:lpstr>Wingdings 2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316</cp:revision>
  <dcterms:created xsi:type="dcterms:W3CDTF">2017-08-24T12:25:00Z</dcterms:created>
  <dcterms:modified xsi:type="dcterms:W3CDTF">2022-04-07T02:55:21Z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2052-10.1.0.7566</vt:lpwstr>
  </property>
</Properties>
</file>