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5"/>
  </p:notesMasterIdLst>
  <p:sldIdLst>
    <p:sldId id="293" r:id="rId3"/>
    <p:sldId id="256" r:id="rId4"/>
    <p:sldId id="257" r:id="rId5"/>
    <p:sldId id="318" r:id="rId6"/>
    <p:sldId id="324" r:id="rId7"/>
    <p:sldId id="326" r:id="rId8"/>
    <p:sldId id="327" r:id="rId9"/>
    <p:sldId id="328" r:id="rId10"/>
    <p:sldId id="329" r:id="rId11"/>
    <p:sldId id="323" r:id="rId12"/>
    <p:sldId id="331" r:id="rId13"/>
    <p:sldId id="332" r:id="rId14"/>
    <p:sldId id="333" r:id="rId15"/>
    <p:sldId id="334" r:id="rId16"/>
    <p:sldId id="336" r:id="rId17"/>
    <p:sldId id="335" r:id="rId18"/>
    <p:sldId id="337" r:id="rId19"/>
    <p:sldId id="258" r:id="rId20"/>
    <p:sldId id="269" r:id="rId21"/>
    <p:sldId id="274" r:id="rId22"/>
    <p:sldId id="263" r:id="rId23"/>
    <p:sldId id="338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6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4BFEF-627B-4DF3-9C20-E42018D8189B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5E067-D561-42F7-B49D-901F7AFC08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81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71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602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812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540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64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454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442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69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8868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778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97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962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678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450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703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183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715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94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61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939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625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5E067-D561-42F7-B49D-901F7AFC083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85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979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18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825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86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93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465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88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0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03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1083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5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47E57-6A08-4A54-906E-8DA699604E9E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9771E-11C1-4B91-B263-EE86CA6658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12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39682" y="3560511"/>
            <a:ext cx="7468871" cy="273748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9193" y="15727"/>
            <a:ext cx="4238625" cy="2720801"/>
            <a:chOff x="159191" y="15725"/>
            <a:chExt cx="4238625" cy="27208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0830" y="671869"/>
              <a:ext cx="3096986" cy="20646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191" y="15725"/>
              <a:ext cx="2438400" cy="243840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7077858" y="-32641"/>
            <a:ext cx="4587093" cy="2700799"/>
            <a:chOff x="7077857" y="-32641"/>
            <a:chExt cx="4587093" cy="270079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9757" y="732973"/>
              <a:ext cx="2581729" cy="172115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58021" y="1996872"/>
              <a:ext cx="1006929" cy="67128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7857" y="-32641"/>
              <a:ext cx="1996872" cy="1996872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2597786" y="2114756"/>
            <a:ext cx="73526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r>
              <a:rPr lang="zh-CN" altLang="en-US" sz="6600" b="0" dirty="0"/>
              <a:t>说说我们的学校</a:t>
            </a:r>
          </a:p>
        </p:txBody>
      </p:sp>
      <p:pic>
        <p:nvPicPr>
          <p:cNvPr id="24" name="图片 23" descr="黑板画学习考试文具人物素材元素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21567">
            <a:off x="9943375" y="3925577"/>
            <a:ext cx="1368512" cy="9137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90798">
            <a:off x="1379220" y="4292600"/>
            <a:ext cx="1336040" cy="20574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221843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5035" y="3952242"/>
            <a:ext cx="7468871" cy="273748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9193" y="15727"/>
            <a:ext cx="4238625" cy="2720801"/>
            <a:chOff x="159191" y="15725"/>
            <a:chExt cx="4238625" cy="27208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0830" y="671869"/>
              <a:ext cx="3096986" cy="20646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191" y="15725"/>
              <a:ext cx="2438400" cy="243840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7077858" y="-32641"/>
            <a:ext cx="4587093" cy="2700799"/>
            <a:chOff x="7077857" y="-32641"/>
            <a:chExt cx="4587093" cy="270079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9757" y="732973"/>
              <a:ext cx="2581729" cy="172115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58021" y="1996872"/>
              <a:ext cx="1006929" cy="67128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7857" y="-32641"/>
              <a:ext cx="1996872" cy="1996872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2597786" y="2453641"/>
            <a:ext cx="73526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r>
              <a:rPr lang="zh-CN" altLang="en-US" sz="6600" b="0"/>
              <a:t>说说我们的学校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752717" y="3825877"/>
            <a:ext cx="25533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2400" b="0"/>
              <a:t>第二课时</a:t>
            </a:r>
          </a:p>
        </p:txBody>
      </p:sp>
      <p:pic>
        <p:nvPicPr>
          <p:cNvPr id="24" name="图片 23" descr="黑板画学习考试文具人物素材元素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21567">
            <a:off x="10206899" y="5224787"/>
            <a:ext cx="1368512" cy="9137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90798">
            <a:off x="1379220" y="4292600"/>
            <a:ext cx="1336040" cy="2057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C截图201909161621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711" y="576582"/>
            <a:ext cx="8994140" cy="5832475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  <p:sp>
        <p:nvSpPr>
          <p:cNvPr id="7" name="文本框 6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2366" y="2166672"/>
            <a:ext cx="553998" cy="42417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学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习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向</a:t>
            </a:r>
            <a:r>
              <a:rPr lang="en-US" altLang="zh-CN" sz="1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4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lenovo\Downloads\UC截图20190916162340.pngUC截图2019091616234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861" y="791210"/>
            <a:ext cx="8988425" cy="5617210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  <p:sp>
        <p:nvSpPr>
          <p:cNvPr id="4" name="文本框 3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2366" y="2166672"/>
            <a:ext cx="553998" cy="42417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学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习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向</a:t>
            </a:r>
            <a:r>
              <a:rPr lang="en-US" altLang="zh-CN" sz="1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4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lenovo\Desktop\385438033362188862.jpg38543803336218886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8871" y="745491"/>
            <a:ext cx="8975725" cy="5663565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  <p:sp>
        <p:nvSpPr>
          <p:cNvPr id="4" name="文本框 3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2366" y="2166672"/>
            <a:ext cx="553998" cy="42417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学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习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向</a:t>
            </a:r>
            <a:r>
              <a:rPr lang="en-US" altLang="zh-CN" sz="1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4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lenovo\Desktop\725870524908378790.jpg72587052490837879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966" y="659130"/>
            <a:ext cx="9074785" cy="5749290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  <p:sp>
        <p:nvSpPr>
          <p:cNvPr id="4" name="文本框 3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60706" y="2077085"/>
            <a:ext cx="7334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52366" y="2166672"/>
            <a:ext cx="553998" cy="42417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学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习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向</a:t>
            </a:r>
            <a:r>
              <a:rPr lang="en-US" altLang="zh-CN" sz="1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4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lenovo\Desktop\890610589703733050.jpg89061058970373305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811" y="857250"/>
            <a:ext cx="9210040" cy="5551170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  <p:sp>
        <p:nvSpPr>
          <p:cNvPr id="4" name="文本框 3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2366" y="2166672"/>
            <a:ext cx="553998" cy="42417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好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学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习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天</a:t>
            </a:r>
            <a:r>
              <a:rPr lang="en-US" altLang="zh-CN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向</a:t>
            </a:r>
            <a:r>
              <a:rPr lang="en-US" altLang="zh-CN" sz="10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/</a:t>
            </a:r>
            <a:r>
              <a:rPr lang="zh-CN" altLang="en-US" sz="2400" b="1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08941" y="381635"/>
            <a:ext cx="1571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mtClean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校园掠影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60706" y="2077087"/>
            <a:ext cx="733425" cy="4331335"/>
            <a:chOff x="518537" y="978844"/>
            <a:chExt cx="766601" cy="4457208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14342" y="1071034"/>
              <a:ext cx="579058" cy="436501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1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4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</a:p>
          </p:txBody>
        </p:sp>
      </p:grpSp>
      <p:pic>
        <p:nvPicPr>
          <p:cNvPr id="3" name="图片 2" descr="C:\Users\lenovo\Desktop\615290003362524507.jpg61529000336252450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111" y="527050"/>
            <a:ext cx="9131300" cy="5803900"/>
          </a:xfrm>
          <a:prstGeom prst="rect">
            <a:avLst/>
          </a:prstGeom>
          <a:ln w="66675" cap="rnd" cmpd="sng">
            <a:solidFill>
              <a:schemeClr val="bg1"/>
            </a:solidFill>
            <a:prstDash val="lgDashDot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98601" y="2136775"/>
            <a:ext cx="98005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54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sym typeface="+mn-ea"/>
              </a:rPr>
              <a:t>学校就是我们的家，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54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sym typeface="+mn-ea"/>
              </a:rPr>
              <a:t>      </a:t>
            </a:r>
            <a:r>
              <a:rPr lang="zh-CN" altLang="en-US" sz="5400">
                <a:ln w="6350">
                  <a:solidFill>
                    <a:schemeClr val="bg1"/>
                  </a:solidFill>
                </a:ln>
                <a:solidFill>
                  <a:schemeClr val="accent4"/>
                </a:solidFill>
                <a:sym typeface="+mn-ea"/>
              </a:rPr>
              <a:t>你知道有了问题找哪里吗？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23850" y="147322"/>
            <a:ext cx="3623311" cy="2359025"/>
            <a:chOff x="159191" y="15725"/>
            <a:chExt cx="4238625" cy="27208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0830" y="671869"/>
              <a:ext cx="3096986" cy="20646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191" y="15725"/>
              <a:ext cx="2438400" cy="2438400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01001" y="5004437"/>
            <a:ext cx="3684271" cy="1350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827405" y="436882"/>
            <a:ext cx="65913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有了事情</a:t>
            </a:r>
          </a:p>
          <a:p>
            <a:pPr algn="ctr"/>
            <a:r>
              <a:rPr lang="zh-CN" altLang="en-US" sz="6600" b="1" dirty="0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             </a:t>
            </a:r>
            <a:r>
              <a:rPr lang="zh-CN" altLang="en-US" sz="6600" b="1" dirty="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找哪里？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496311" y="2771775"/>
            <a:ext cx="5972175" cy="3185386"/>
            <a:chOff x="3660355" y="2270098"/>
            <a:chExt cx="4554730" cy="3056901"/>
          </a:xfrm>
        </p:grpSpPr>
        <p:sp>
          <p:nvSpPr>
            <p:cNvPr id="6" name="文本框 3"/>
            <p:cNvSpPr txBox="1"/>
            <p:nvPr/>
          </p:nvSpPr>
          <p:spPr>
            <a:xfrm>
              <a:off x="4298647" y="4796006"/>
              <a:ext cx="3747422" cy="443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400" b="0" dirty="0"/>
                <a:t>我在操场捡到一件外套，该交给谁？</a:t>
              </a:r>
            </a:p>
          </p:txBody>
        </p:sp>
        <p:sp>
          <p:nvSpPr>
            <p:cNvPr id="8" name="文本框 3"/>
            <p:cNvSpPr txBox="1"/>
            <p:nvPr/>
          </p:nvSpPr>
          <p:spPr>
            <a:xfrm>
              <a:off x="4298719" y="2270098"/>
              <a:ext cx="3475606" cy="797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400" b="0" dirty="0"/>
                <a:t>我刚当上班级的小记者，写完的广播稿送到哪里去呢？</a:t>
              </a:r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3660355" y="2270098"/>
              <a:ext cx="1125001" cy="619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3600" b="0"/>
                <a:t>01 </a:t>
              </a:r>
            </a:p>
          </p:txBody>
        </p:sp>
        <p:sp>
          <p:nvSpPr>
            <p:cNvPr id="10" name="文本框 3"/>
            <p:cNvSpPr txBox="1"/>
            <p:nvPr/>
          </p:nvSpPr>
          <p:spPr>
            <a:xfrm>
              <a:off x="4298162" y="3175647"/>
              <a:ext cx="3916923" cy="443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400" b="0" dirty="0"/>
                <a:t>教室的门锁坏了，找谁来修理呢？</a:t>
              </a:r>
            </a:p>
          </p:txBody>
        </p:sp>
        <p:sp>
          <p:nvSpPr>
            <p:cNvPr id="11" name="文本框 1"/>
            <p:cNvSpPr txBox="1"/>
            <p:nvPr/>
          </p:nvSpPr>
          <p:spPr>
            <a:xfrm>
              <a:off x="3660355" y="3087342"/>
              <a:ext cx="1400467" cy="619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3600" b="0"/>
                <a:t>02 </a:t>
              </a:r>
              <a:endParaRPr lang="zh-CN" altLang="en-US" sz="3600" b="0"/>
            </a:p>
          </p:txBody>
        </p:sp>
        <p:sp>
          <p:nvSpPr>
            <p:cNvPr id="12" name="文本框 3"/>
            <p:cNvSpPr txBox="1"/>
            <p:nvPr/>
          </p:nvSpPr>
          <p:spPr>
            <a:xfrm>
              <a:off x="4298162" y="3897771"/>
              <a:ext cx="3714006" cy="796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400" b="0" dirty="0"/>
                <a:t>如果同学的手指弄破了，到哪里包扎呢？</a:t>
              </a:r>
            </a:p>
          </p:txBody>
        </p:sp>
        <p:sp>
          <p:nvSpPr>
            <p:cNvPr id="13" name="文本框 1"/>
            <p:cNvSpPr txBox="1"/>
            <p:nvPr/>
          </p:nvSpPr>
          <p:spPr>
            <a:xfrm>
              <a:off x="3660355" y="3897602"/>
              <a:ext cx="1592228" cy="619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3600" b="0"/>
                <a:t>03 </a:t>
              </a:r>
              <a:endParaRPr lang="zh-CN" altLang="en-US" sz="3600" b="0"/>
            </a:p>
          </p:txBody>
        </p:sp>
        <p:sp>
          <p:nvSpPr>
            <p:cNvPr id="14" name="文本框 1"/>
            <p:cNvSpPr txBox="1"/>
            <p:nvPr/>
          </p:nvSpPr>
          <p:spPr>
            <a:xfrm>
              <a:off x="3660355" y="4707862"/>
              <a:ext cx="1492192" cy="619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3600" b="0"/>
                <a:t>04 </a:t>
              </a:r>
              <a:endParaRPr lang="zh-CN" altLang="en-US" sz="3600" b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940725" y="3532667"/>
            <a:ext cx="477801" cy="2643154"/>
            <a:chOff x="1921366" y="1153160"/>
            <a:chExt cx="527338" cy="2917190"/>
          </a:xfrm>
        </p:grpSpPr>
        <p:sp>
          <p:nvSpPr>
            <p:cNvPr id="18" name="加号 17"/>
            <p:cNvSpPr/>
            <p:nvPr/>
          </p:nvSpPr>
          <p:spPr>
            <a:xfrm>
              <a:off x="1965101" y="1153160"/>
              <a:ext cx="439868" cy="410235"/>
            </a:xfrm>
            <a:prstGeom prst="mathPlus">
              <a:avLst/>
            </a:prstGeom>
            <a:solidFill>
              <a:srgbClr val="F39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9" name="减号 18"/>
            <p:cNvSpPr/>
            <p:nvPr/>
          </p:nvSpPr>
          <p:spPr>
            <a:xfrm>
              <a:off x="1940521" y="2003207"/>
              <a:ext cx="489029" cy="367052"/>
            </a:xfrm>
            <a:prstGeom prst="mathMinus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20" name="乘号 19"/>
            <p:cNvSpPr/>
            <p:nvPr/>
          </p:nvSpPr>
          <p:spPr>
            <a:xfrm>
              <a:off x="1945924" y="2810071"/>
              <a:ext cx="478222" cy="410234"/>
            </a:xfrm>
            <a:prstGeom prst="mathMultiply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7" name="除号 16"/>
            <p:cNvSpPr/>
            <p:nvPr/>
          </p:nvSpPr>
          <p:spPr>
            <a:xfrm>
              <a:off x="1921366" y="3660116"/>
              <a:ext cx="527338" cy="410234"/>
            </a:xfrm>
            <a:prstGeom prst="mathDivid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6B6FF"/>
                </a:solidFill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0134" y="3170555"/>
            <a:ext cx="5839460" cy="35496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7094">
            <a:off x="9822902" y="251203"/>
            <a:ext cx="1476735" cy="1771370"/>
          </a:xfrm>
          <a:prstGeom prst="rect">
            <a:avLst/>
          </a:prstGeom>
        </p:spPr>
      </p:pic>
      <p:pic>
        <p:nvPicPr>
          <p:cNvPr id="24" name="图片 23" descr="黑板画学习考试文具人物素材元素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21567">
            <a:off x="8979444" y="2625097"/>
            <a:ext cx="1368512" cy="913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750" y="5274947"/>
            <a:ext cx="1976755" cy="19767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60741" y="597326"/>
            <a:ext cx="4106569" cy="523220"/>
            <a:chOff x="-303826" y="388410"/>
            <a:chExt cx="4106569" cy="523220"/>
          </a:xfrm>
        </p:grpSpPr>
        <p:sp>
          <p:nvSpPr>
            <p:cNvPr id="3" name="文本框 2"/>
            <p:cNvSpPr txBox="1"/>
            <p:nvPr/>
          </p:nvSpPr>
          <p:spPr>
            <a:xfrm>
              <a:off x="1397067" y="388410"/>
              <a:ext cx="24056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r>
                <a:rPr lang="zh-CN" altLang="en-US" sz="2800" b="0" dirty="0"/>
                <a:t>有问题找哪里？</a:t>
              </a:r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-303826" y="479768"/>
              <a:ext cx="1599293" cy="315104"/>
            </a:xfrm>
            <a:prstGeom prst="parallelogram">
              <a:avLst>
                <a:gd name="adj" fmla="val 44125"/>
              </a:avLst>
            </a:prstGeom>
            <a:pattFill prst="wdDnDiag">
              <a:fgClr>
                <a:schemeClr val="bg1"/>
              </a:fgClr>
              <a:bgClr>
                <a:srgbClr val="EE8343"/>
              </a:bgClr>
            </a:patt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18787" y="1598505"/>
            <a:ext cx="11246947" cy="4267762"/>
            <a:chOff x="496562" y="1609300"/>
            <a:chExt cx="11246946" cy="4267762"/>
          </a:xfrm>
        </p:grpSpPr>
        <p:sp>
          <p:nvSpPr>
            <p:cNvPr id="6" name="Oval 87"/>
            <p:cNvSpPr/>
            <p:nvPr/>
          </p:nvSpPr>
          <p:spPr>
            <a:xfrm>
              <a:off x="5008358" y="2605703"/>
              <a:ext cx="2072343" cy="2072343"/>
            </a:xfrm>
            <a:prstGeom prst="ellipse">
              <a:avLst/>
            </a:prstGeom>
            <a:noFill/>
            <a:ln w="88900" cap="flat" cmpd="thickThin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E3D29D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527488" y="4211367"/>
              <a:ext cx="1408371" cy="1408371"/>
              <a:chOff x="5349633" y="4619867"/>
              <a:chExt cx="1408371" cy="1408371"/>
            </a:xfrm>
          </p:grpSpPr>
          <p:sp>
            <p:nvSpPr>
              <p:cNvPr id="8" name="Oval 90"/>
              <p:cNvSpPr/>
              <p:nvPr/>
            </p:nvSpPr>
            <p:spPr>
              <a:xfrm rot="16200000">
                <a:off x="5349633" y="4619867"/>
                <a:ext cx="1408371" cy="1408371"/>
              </a:xfrm>
              <a:prstGeom prst="ellipse">
                <a:avLst/>
              </a:prstGeom>
              <a:solidFill>
                <a:srgbClr val="5E9CD1"/>
              </a:solidFill>
              <a:ln w="25400" cap="flat" cmpd="thickThin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E3D29D"/>
                  </a:solidFill>
                </a:endParaRPr>
              </a:p>
            </p:txBody>
          </p:sp>
          <p:grpSp>
            <p:nvGrpSpPr>
              <p:cNvPr id="9" name="Group 105"/>
              <p:cNvGrpSpPr/>
              <p:nvPr/>
            </p:nvGrpSpPr>
            <p:grpSpPr>
              <a:xfrm>
                <a:off x="5829182" y="5011316"/>
                <a:ext cx="439685" cy="530489"/>
                <a:chOff x="134906" y="3220464"/>
                <a:chExt cx="730251" cy="881063"/>
              </a:xfrm>
              <a:noFill/>
            </p:grpSpPr>
            <p:sp>
              <p:nvSpPr>
                <p:cNvPr id="10" name="Freeform 34"/>
                <p:cNvSpPr/>
                <p:nvPr/>
              </p:nvSpPr>
              <p:spPr bwMode="auto">
                <a:xfrm>
                  <a:off x="134906" y="3220464"/>
                  <a:ext cx="730251" cy="577851"/>
                </a:xfrm>
                <a:custGeom>
                  <a:avLst/>
                  <a:gdLst>
                    <a:gd name="T0" fmla="*/ 124 w 192"/>
                    <a:gd name="T1" fmla="*/ 96 h 152"/>
                    <a:gd name="T2" fmla="*/ 116 w 192"/>
                    <a:gd name="T3" fmla="*/ 92 h 152"/>
                    <a:gd name="T4" fmla="*/ 116 w 192"/>
                    <a:gd name="T5" fmla="*/ 80 h 152"/>
                    <a:gd name="T6" fmla="*/ 120 w 192"/>
                    <a:gd name="T7" fmla="*/ 60 h 152"/>
                    <a:gd name="T8" fmla="*/ 121 w 192"/>
                    <a:gd name="T9" fmla="*/ 25 h 152"/>
                    <a:gd name="T10" fmla="*/ 96 w 192"/>
                    <a:gd name="T11" fmla="*/ 0 h 152"/>
                    <a:gd name="T12" fmla="*/ 72 w 192"/>
                    <a:gd name="T13" fmla="*/ 24 h 152"/>
                    <a:gd name="T14" fmla="*/ 72 w 192"/>
                    <a:gd name="T15" fmla="*/ 60 h 152"/>
                    <a:gd name="T16" fmla="*/ 76 w 192"/>
                    <a:gd name="T17" fmla="*/ 80 h 152"/>
                    <a:gd name="T18" fmla="*/ 76 w 192"/>
                    <a:gd name="T19" fmla="*/ 92 h 152"/>
                    <a:gd name="T20" fmla="*/ 68 w 192"/>
                    <a:gd name="T21" fmla="*/ 96 h 152"/>
                    <a:gd name="T22" fmla="*/ 16 w 192"/>
                    <a:gd name="T23" fmla="*/ 96 h 152"/>
                    <a:gd name="T24" fmla="*/ 0 w 192"/>
                    <a:gd name="T25" fmla="*/ 116 h 152"/>
                    <a:gd name="T26" fmla="*/ 0 w 192"/>
                    <a:gd name="T27" fmla="*/ 152 h 152"/>
                    <a:gd name="T28" fmla="*/ 192 w 192"/>
                    <a:gd name="T29" fmla="*/ 152 h 152"/>
                    <a:gd name="T30" fmla="*/ 192 w 192"/>
                    <a:gd name="T31" fmla="*/ 116 h 152"/>
                    <a:gd name="T32" fmla="*/ 176 w 192"/>
                    <a:gd name="T33" fmla="*/ 96 h 152"/>
                    <a:gd name="T34" fmla="*/ 124 w 192"/>
                    <a:gd name="T35" fmla="*/ 96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" h="152">
                      <a:moveTo>
                        <a:pt x="124" y="96"/>
                      </a:moveTo>
                      <a:cubicBezTo>
                        <a:pt x="121" y="96"/>
                        <a:pt x="118" y="95"/>
                        <a:pt x="116" y="92"/>
                      </a:cubicBezTo>
                      <a:cubicBezTo>
                        <a:pt x="114" y="89"/>
                        <a:pt x="115" y="83"/>
                        <a:pt x="116" y="80"/>
                      </a:cubicBezTo>
                      <a:cubicBezTo>
                        <a:pt x="119" y="72"/>
                        <a:pt x="120" y="68"/>
                        <a:pt x="120" y="60"/>
                      </a:cubicBezTo>
                      <a:cubicBezTo>
                        <a:pt x="121" y="25"/>
                        <a:pt x="121" y="25"/>
                        <a:pt x="121" y="25"/>
                      </a:cubicBezTo>
                      <a:cubicBezTo>
                        <a:pt x="121" y="11"/>
                        <a:pt x="110" y="0"/>
                        <a:pt x="96" y="0"/>
                      </a:cubicBezTo>
                      <a:cubicBezTo>
                        <a:pt x="82" y="0"/>
                        <a:pt x="72" y="10"/>
                        <a:pt x="72" y="24"/>
                      </a:cubicBezTo>
                      <a:cubicBezTo>
                        <a:pt x="72" y="60"/>
                        <a:pt x="72" y="60"/>
                        <a:pt x="72" y="60"/>
                      </a:cubicBezTo>
                      <a:cubicBezTo>
                        <a:pt x="72" y="68"/>
                        <a:pt x="73" y="72"/>
                        <a:pt x="76" y="80"/>
                      </a:cubicBezTo>
                      <a:cubicBezTo>
                        <a:pt x="77" y="83"/>
                        <a:pt x="78" y="89"/>
                        <a:pt x="76" y="92"/>
                      </a:cubicBezTo>
                      <a:cubicBezTo>
                        <a:pt x="74" y="95"/>
                        <a:pt x="71" y="96"/>
                        <a:pt x="68" y="96"/>
                      </a:cubicBezTo>
                      <a:cubicBezTo>
                        <a:pt x="16" y="96"/>
                        <a:pt x="16" y="96"/>
                        <a:pt x="16" y="96"/>
                      </a:cubicBezTo>
                      <a:cubicBezTo>
                        <a:pt x="8" y="96"/>
                        <a:pt x="0" y="108"/>
                        <a:pt x="0" y="116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192" y="152"/>
                        <a:pt x="192" y="152"/>
                        <a:pt x="192" y="152"/>
                      </a:cubicBezTo>
                      <a:cubicBezTo>
                        <a:pt x="192" y="116"/>
                        <a:pt x="192" y="116"/>
                        <a:pt x="192" y="116"/>
                      </a:cubicBezTo>
                      <a:cubicBezTo>
                        <a:pt x="192" y="108"/>
                        <a:pt x="184" y="96"/>
                        <a:pt x="176" y="96"/>
                      </a:cubicBezTo>
                      <a:lnTo>
                        <a:pt x="124" y="96"/>
                      </a:lnTo>
                      <a:close/>
                    </a:path>
                  </a:pathLst>
                </a:cu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11" name="Freeform 35"/>
                <p:cNvSpPr/>
                <p:nvPr/>
              </p:nvSpPr>
              <p:spPr bwMode="auto">
                <a:xfrm>
                  <a:off x="165069" y="3798314"/>
                  <a:ext cx="669926" cy="303213"/>
                </a:xfrm>
                <a:custGeom>
                  <a:avLst/>
                  <a:gdLst>
                    <a:gd name="T0" fmla="*/ 422 w 422"/>
                    <a:gd name="T1" fmla="*/ 191 h 191"/>
                    <a:gd name="T2" fmla="*/ 115 w 422"/>
                    <a:gd name="T3" fmla="*/ 191 h 191"/>
                    <a:gd name="T4" fmla="*/ 115 w 422"/>
                    <a:gd name="T5" fmla="*/ 95 h 191"/>
                    <a:gd name="T6" fmla="*/ 67 w 422"/>
                    <a:gd name="T7" fmla="*/ 191 h 191"/>
                    <a:gd name="T8" fmla="*/ 0 w 422"/>
                    <a:gd name="T9" fmla="*/ 191 h 191"/>
                    <a:gd name="T10" fmla="*/ 0 w 422"/>
                    <a:gd name="T11" fmla="*/ 0 h 191"/>
                    <a:gd name="T12" fmla="*/ 422 w 422"/>
                    <a:gd name="T13" fmla="*/ 0 h 191"/>
                    <a:gd name="T14" fmla="*/ 422 w 422"/>
                    <a:gd name="T15" fmla="*/ 191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22" h="191">
                      <a:moveTo>
                        <a:pt x="422" y="191"/>
                      </a:moveTo>
                      <a:lnTo>
                        <a:pt x="115" y="191"/>
                      </a:lnTo>
                      <a:lnTo>
                        <a:pt x="115" y="95"/>
                      </a:lnTo>
                      <a:lnTo>
                        <a:pt x="67" y="191"/>
                      </a:lnTo>
                      <a:lnTo>
                        <a:pt x="0" y="191"/>
                      </a:lnTo>
                      <a:lnTo>
                        <a:pt x="0" y="0"/>
                      </a:lnTo>
                      <a:lnTo>
                        <a:pt x="422" y="0"/>
                      </a:lnTo>
                      <a:lnTo>
                        <a:pt x="422" y="191"/>
                      </a:lnTo>
                      <a:close/>
                    </a:path>
                  </a:pathLst>
                </a:cu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12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742919" y="3904677"/>
                  <a:ext cx="0" cy="196850"/>
                </a:xfrm>
                <a:prstGeom prst="line">
                  <a:avLst/>
                </a:pr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13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652432" y="3949127"/>
                  <a:ext cx="0" cy="152400"/>
                </a:xfrm>
                <a:prstGeom prst="line">
                  <a:avLst/>
                </a:pr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14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560357" y="4011039"/>
                  <a:ext cx="0" cy="90488"/>
                </a:xfrm>
                <a:prstGeom prst="line">
                  <a:avLst/>
                </a:pr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15" name="Oval 39"/>
                <p:cNvSpPr>
                  <a:spLocks noChangeArrowheads="1"/>
                </p:cNvSpPr>
                <p:nvPr/>
              </p:nvSpPr>
              <p:spPr bwMode="auto">
                <a:xfrm>
                  <a:off x="480981" y="3296664"/>
                  <a:ext cx="38100" cy="38100"/>
                </a:xfrm>
                <a:prstGeom prst="ellipse">
                  <a:avLst/>
                </a:prstGeom>
                <a:grpFill/>
                <a:ln w="15875" cap="rnd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3977071" y="2199288"/>
              <a:ext cx="1408371" cy="1408371"/>
              <a:chOff x="3797633" y="3067869"/>
              <a:chExt cx="1408371" cy="1408371"/>
            </a:xfrm>
          </p:grpSpPr>
          <p:sp>
            <p:nvSpPr>
              <p:cNvPr id="17" name="Oval 88"/>
              <p:cNvSpPr/>
              <p:nvPr/>
            </p:nvSpPr>
            <p:spPr>
              <a:xfrm>
                <a:off x="3797633" y="3067869"/>
                <a:ext cx="1408371" cy="1408371"/>
              </a:xfrm>
              <a:prstGeom prst="ellipse">
                <a:avLst/>
              </a:prstGeom>
              <a:solidFill>
                <a:srgbClr val="EE8343"/>
              </a:solidFill>
              <a:ln w="25400" cap="flat" cmpd="thickThin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E3D29D"/>
                  </a:solidFill>
                </a:endParaRPr>
              </a:p>
            </p:txBody>
          </p:sp>
          <p:grpSp>
            <p:nvGrpSpPr>
              <p:cNvPr id="18" name="Group 112"/>
              <p:cNvGrpSpPr/>
              <p:nvPr/>
            </p:nvGrpSpPr>
            <p:grpSpPr>
              <a:xfrm>
                <a:off x="4255017" y="3551190"/>
                <a:ext cx="484609" cy="484609"/>
                <a:chOff x="6264275" y="814388"/>
                <a:chExt cx="881063" cy="881063"/>
              </a:xfrm>
            </p:grpSpPr>
            <p:sp>
              <p:nvSpPr>
                <p:cNvPr id="19" name="Freeform 25"/>
                <p:cNvSpPr/>
                <p:nvPr/>
              </p:nvSpPr>
              <p:spPr bwMode="auto">
                <a:xfrm>
                  <a:off x="6264275" y="904876"/>
                  <a:ext cx="365125" cy="790575"/>
                </a:xfrm>
                <a:custGeom>
                  <a:avLst/>
                  <a:gdLst>
                    <a:gd name="T0" fmla="*/ 96 w 96"/>
                    <a:gd name="T1" fmla="*/ 208 h 208"/>
                    <a:gd name="T2" fmla="*/ 21 w 96"/>
                    <a:gd name="T3" fmla="*/ 208 h 208"/>
                    <a:gd name="T4" fmla="*/ 0 w 96"/>
                    <a:gd name="T5" fmla="*/ 188 h 208"/>
                    <a:gd name="T6" fmla="*/ 0 w 96"/>
                    <a:gd name="T7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208">
                      <a:moveTo>
                        <a:pt x="96" y="208"/>
                      </a:moveTo>
                      <a:cubicBezTo>
                        <a:pt x="21" y="208"/>
                        <a:pt x="21" y="208"/>
                        <a:pt x="21" y="208"/>
                      </a:cubicBezTo>
                      <a:cubicBezTo>
                        <a:pt x="9" y="208"/>
                        <a:pt x="0" y="199"/>
                        <a:pt x="0" y="188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0" name="Line 26"/>
                <p:cNvSpPr>
                  <a:spLocks noChangeShapeType="1"/>
                </p:cNvSpPr>
                <p:nvPr/>
              </p:nvSpPr>
              <p:spPr bwMode="auto">
                <a:xfrm>
                  <a:off x="6354763" y="904876"/>
                  <a:ext cx="608013" cy="0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1" name="Freeform 27"/>
                <p:cNvSpPr/>
                <p:nvPr/>
              </p:nvSpPr>
              <p:spPr bwMode="auto">
                <a:xfrm>
                  <a:off x="6264275" y="814388"/>
                  <a:ext cx="728663" cy="303213"/>
                </a:xfrm>
                <a:custGeom>
                  <a:avLst/>
                  <a:gdLst>
                    <a:gd name="T0" fmla="*/ 192 w 192"/>
                    <a:gd name="T1" fmla="*/ 0 h 80"/>
                    <a:gd name="T2" fmla="*/ 24 w 192"/>
                    <a:gd name="T3" fmla="*/ 0 h 80"/>
                    <a:gd name="T4" fmla="*/ 0 w 192"/>
                    <a:gd name="T5" fmla="*/ 24 h 80"/>
                    <a:gd name="T6" fmla="*/ 24 w 192"/>
                    <a:gd name="T7" fmla="*/ 48 h 80"/>
                    <a:gd name="T8" fmla="*/ 192 w 192"/>
                    <a:gd name="T9" fmla="*/ 48 h 80"/>
                    <a:gd name="T10" fmla="*/ 192 w 192"/>
                    <a:gd name="T11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2" h="80">
                      <a:moveTo>
                        <a:pt x="192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38"/>
                        <a:pt x="11" y="48"/>
                        <a:pt x="24" y="48"/>
                      </a:cubicBezTo>
                      <a:cubicBezTo>
                        <a:pt x="192" y="48"/>
                        <a:pt x="192" y="48"/>
                        <a:pt x="192" y="48"/>
                      </a:cubicBezTo>
                      <a:cubicBezTo>
                        <a:pt x="192" y="80"/>
                        <a:pt x="192" y="80"/>
                        <a:pt x="192" y="80"/>
                      </a:cubicBezTo>
                    </a:path>
                  </a:pathLst>
                </a:cu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2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6902450" y="1346201"/>
                  <a:ext cx="0" cy="212725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3" name="Freeform 29"/>
                <p:cNvSpPr/>
                <p:nvPr/>
              </p:nvSpPr>
              <p:spPr bwMode="auto">
                <a:xfrm>
                  <a:off x="6810375" y="1466851"/>
                  <a:ext cx="182563" cy="92075"/>
                </a:xfrm>
                <a:custGeom>
                  <a:avLst/>
                  <a:gdLst>
                    <a:gd name="T0" fmla="*/ 0 w 115"/>
                    <a:gd name="T1" fmla="*/ 0 h 58"/>
                    <a:gd name="T2" fmla="*/ 58 w 115"/>
                    <a:gd name="T3" fmla="*/ 58 h 58"/>
                    <a:gd name="T4" fmla="*/ 115 w 115"/>
                    <a:gd name="T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5" h="57">
                      <a:moveTo>
                        <a:pt x="0" y="0"/>
                      </a:moveTo>
                      <a:lnTo>
                        <a:pt x="58" y="58"/>
                      </a:lnTo>
                      <a:lnTo>
                        <a:pt x="115" y="0"/>
                      </a:lnTo>
                    </a:path>
                  </a:pathLst>
                </a:cu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4" name="Oval 30"/>
                <p:cNvSpPr>
                  <a:spLocks noChangeArrowheads="1"/>
                </p:cNvSpPr>
                <p:nvPr/>
              </p:nvSpPr>
              <p:spPr bwMode="auto">
                <a:xfrm>
                  <a:off x="6659563" y="1209676"/>
                  <a:ext cx="485775" cy="485775"/>
                </a:xfrm>
                <a:prstGeom prst="ellips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</p:grpSp>
        </p:grpSp>
        <p:grpSp>
          <p:nvGrpSpPr>
            <p:cNvPr id="25" name="组合 24"/>
            <p:cNvGrpSpPr/>
            <p:nvPr/>
          </p:nvGrpSpPr>
          <p:grpSpPr>
            <a:xfrm>
              <a:off x="6574032" y="3724934"/>
              <a:ext cx="1408371" cy="1408371"/>
              <a:chOff x="6901631" y="3067868"/>
              <a:chExt cx="1408371" cy="1408371"/>
            </a:xfrm>
          </p:grpSpPr>
          <p:sp>
            <p:nvSpPr>
              <p:cNvPr id="26" name="Oval 89"/>
              <p:cNvSpPr/>
              <p:nvPr/>
            </p:nvSpPr>
            <p:spPr>
              <a:xfrm>
                <a:off x="6901631" y="3067868"/>
                <a:ext cx="1408371" cy="1408371"/>
              </a:xfrm>
              <a:prstGeom prst="ellipse">
                <a:avLst/>
              </a:prstGeom>
              <a:solidFill>
                <a:srgbClr val="EE8343"/>
              </a:solidFill>
              <a:ln w="25400" cap="flat" cmpd="thickThin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E3D29D"/>
                  </a:solidFill>
                </a:endParaRPr>
              </a:p>
            </p:txBody>
          </p:sp>
          <p:grpSp>
            <p:nvGrpSpPr>
              <p:cNvPr id="27" name="Group 119"/>
              <p:cNvGrpSpPr/>
              <p:nvPr/>
            </p:nvGrpSpPr>
            <p:grpSpPr>
              <a:xfrm>
                <a:off x="7368009" y="3511180"/>
                <a:ext cx="474675" cy="474676"/>
                <a:chOff x="6399213" y="695325"/>
                <a:chExt cx="850899" cy="850901"/>
              </a:xfrm>
            </p:grpSpPr>
            <p:sp>
              <p:nvSpPr>
                <p:cNvPr id="28" name="Freeform 34"/>
                <p:cNvSpPr/>
                <p:nvPr/>
              </p:nvSpPr>
              <p:spPr bwMode="auto">
                <a:xfrm>
                  <a:off x="6565900" y="862013"/>
                  <a:ext cx="684212" cy="684213"/>
                </a:xfrm>
                <a:custGeom>
                  <a:avLst/>
                  <a:gdLst>
                    <a:gd name="T0" fmla="*/ 431 w 431"/>
                    <a:gd name="T1" fmla="*/ 0 h 431"/>
                    <a:gd name="T2" fmla="*/ 431 w 431"/>
                    <a:gd name="T3" fmla="*/ 431 h 431"/>
                    <a:gd name="T4" fmla="*/ 0 w 431"/>
                    <a:gd name="T5" fmla="*/ 431 h 4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" h="431">
                      <a:moveTo>
                        <a:pt x="431" y="0"/>
                      </a:moveTo>
                      <a:lnTo>
                        <a:pt x="431" y="431"/>
                      </a:lnTo>
                      <a:lnTo>
                        <a:pt x="0" y="431"/>
                      </a:lnTo>
                    </a:path>
                  </a:pathLst>
                </a:custGeom>
                <a:noFill/>
                <a:ln w="15875" cap="flat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29" name="Freeform 35"/>
                <p:cNvSpPr/>
                <p:nvPr/>
              </p:nvSpPr>
              <p:spPr bwMode="auto">
                <a:xfrm>
                  <a:off x="6473825" y="769938"/>
                  <a:ext cx="715962" cy="715963"/>
                </a:xfrm>
                <a:custGeom>
                  <a:avLst/>
                  <a:gdLst>
                    <a:gd name="T0" fmla="*/ 451 w 451"/>
                    <a:gd name="T1" fmla="*/ 0 h 451"/>
                    <a:gd name="T2" fmla="*/ 451 w 451"/>
                    <a:gd name="T3" fmla="*/ 451 h 451"/>
                    <a:gd name="T4" fmla="*/ 0 w 451"/>
                    <a:gd name="T5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1" h="451">
                      <a:moveTo>
                        <a:pt x="451" y="0"/>
                      </a:moveTo>
                      <a:lnTo>
                        <a:pt x="451" y="451"/>
                      </a:lnTo>
                      <a:lnTo>
                        <a:pt x="0" y="451"/>
                      </a:lnTo>
                    </a:path>
                  </a:pathLst>
                </a:custGeom>
                <a:noFill/>
                <a:ln w="15875" cap="flat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0" name="Rectangle 36"/>
                <p:cNvSpPr>
                  <a:spLocks noChangeArrowheads="1"/>
                </p:cNvSpPr>
                <p:nvPr/>
              </p:nvSpPr>
              <p:spPr bwMode="auto">
                <a:xfrm>
                  <a:off x="6399213" y="695325"/>
                  <a:ext cx="728662" cy="728663"/>
                </a:xfrm>
                <a:prstGeom prst="rect">
                  <a:avLst/>
                </a:prstGeom>
                <a:noFill/>
                <a:ln w="15875" cap="flat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1" name="Freeform 37"/>
                <p:cNvSpPr/>
                <p:nvPr/>
              </p:nvSpPr>
              <p:spPr bwMode="auto">
                <a:xfrm>
                  <a:off x="6550025" y="965200"/>
                  <a:ext cx="482600" cy="307975"/>
                </a:xfrm>
                <a:custGeom>
                  <a:avLst/>
                  <a:gdLst>
                    <a:gd name="T0" fmla="*/ 304 w 304"/>
                    <a:gd name="T1" fmla="*/ 194 h 194"/>
                    <a:gd name="T2" fmla="*/ 230 w 304"/>
                    <a:gd name="T3" fmla="*/ 0 h 194"/>
                    <a:gd name="T4" fmla="*/ 134 w 304"/>
                    <a:gd name="T5" fmla="*/ 143 h 194"/>
                    <a:gd name="T6" fmla="*/ 75 w 304"/>
                    <a:gd name="T7" fmla="*/ 71 h 194"/>
                    <a:gd name="T8" fmla="*/ 0 w 304"/>
                    <a:gd name="T9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4" h="194">
                      <a:moveTo>
                        <a:pt x="304" y="194"/>
                      </a:moveTo>
                      <a:lnTo>
                        <a:pt x="230" y="0"/>
                      </a:lnTo>
                      <a:lnTo>
                        <a:pt x="134" y="143"/>
                      </a:lnTo>
                      <a:lnTo>
                        <a:pt x="75" y="71"/>
                      </a:lnTo>
                      <a:lnTo>
                        <a:pt x="0" y="194"/>
                      </a:lnTo>
                    </a:path>
                  </a:pathLst>
                </a:custGeom>
                <a:noFill/>
                <a:ln w="15875" cap="flat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2" name="Oval 38"/>
                <p:cNvSpPr>
                  <a:spLocks noChangeArrowheads="1"/>
                </p:cNvSpPr>
                <p:nvPr/>
              </p:nvSpPr>
              <p:spPr bwMode="auto">
                <a:xfrm>
                  <a:off x="6550025" y="808038"/>
                  <a:ext cx="119062" cy="119063"/>
                </a:xfrm>
                <a:prstGeom prst="ellipse">
                  <a:avLst/>
                </a:prstGeom>
                <a:noFill/>
                <a:ln w="15875" cap="flat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3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6399213" y="1273175"/>
                  <a:ext cx="728662" cy="0"/>
                </a:xfrm>
                <a:prstGeom prst="line">
                  <a:avLst/>
                </a:prstGeom>
                <a:noFill/>
                <a:ln w="15875" cap="flat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</p:grpSp>
        </p:grpSp>
        <p:grpSp>
          <p:nvGrpSpPr>
            <p:cNvPr id="34" name="组合 33"/>
            <p:cNvGrpSpPr/>
            <p:nvPr/>
          </p:nvGrpSpPr>
          <p:grpSpPr>
            <a:xfrm>
              <a:off x="6042316" y="1778684"/>
              <a:ext cx="1408371" cy="1408371"/>
              <a:chOff x="5349632" y="1515869"/>
              <a:chExt cx="1408371" cy="1408371"/>
            </a:xfrm>
          </p:grpSpPr>
          <p:sp>
            <p:nvSpPr>
              <p:cNvPr id="35" name="Oval 92"/>
              <p:cNvSpPr/>
              <p:nvPr/>
            </p:nvSpPr>
            <p:spPr>
              <a:xfrm rot="16200000">
                <a:off x="5349632" y="1515869"/>
                <a:ext cx="1408371" cy="1408371"/>
              </a:xfrm>
              <a:prstGeom prst="ellipse">
                <a:avLst/>
              </a:prstGeom>
              <a:solidFill>
                <a:srgbClr val="F7CB31"/>
              </a:solidFill>
              <a:ln w="41275" cap="flat" cmpd="thickThin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rgbClr val="E3D29D"/>
                  </a:solidFill>
                </a:endParaRPr>
              </a:p>
            </p:txBody>
          </p:sp>
          <p:grpSp>
            <p:nvGrpSpPr>
              <p:cNvPr id="36" name="Group 126"/>
              <p:cNvGrpSpPr/>
              <p:nvPr/>
            </p:nvGrpSpPr>
            <p:grpSpPr>
              <a:xfrm>
                <a:off x="5860006" y="1958635"/>
                <a:ext cx="408861" cy="466068"/>
                <a:chOff x="6873875" y="742950"/>
                <a:chExt cx="771526" cy="879476"/>
              </a:xfrm>
            </p:grpSpPr>
            <p:sp>
              <p:nvSpPr>
                <p:cNvPr id="37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7162800" y="1471613"/>
                  <a:ext cx="0" cy="76200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8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7223125" y="1471613"/>
                  <a:ext cx="0" cy="76200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39" name="Freeform 45"/>
                <p:cNvSpPr/>
                <p:nvPr/>
              </p:nvSpPr>
              <p:spPr bwMode="auto">
                <a:xfrm>
                  <a:off x="6964363" y="1547813"/>
                  <a:ext cx="457200" cy="74613"/>
                </a:xfrm>
                <a:custGeom>
                  <a:avLst/>
                  <a:gdLst>
                    <a:gd name="T0" fmla="*/ 120 w 120"/>
                    <a:gd name="T1" fmla="*/ 20 h 20"/>
                    <a:gd name="T2" fmla="*/ 60 w 120"/>
                    <a:gd name="T3" fmla="*/ 0 h 20"/>
                    <a:gd name="T4" fmla="*/ 0 w 120"/>
                    <a:gd name="T5" fmla="*/ 20 h 20"/>
                    <a:gd name="T6" fmla="*/ 120 w 120"/>
                    <a:gd name="T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0" h="20">
                      <a:moveTo>
                        <a:pt x="120" y="20"/>
                      </a:moveTo>
                      <a:cubicBezTo>
                        <a:pt x="103" y="7"/>
                        <a:pt x="83" y="0"/>
                        <a:pt x="60" y="0"/>
                      </a:cubicBezTo>
                      <a:cubicBezTo>
                        <a:pt x="37" y="0"/>
                        <a:pt x="17" y="7"/>
                        <a:pt x="0" y="20"/>
                      </a:cubicBezTo>
                      <a:lnTo>
                        <a:pt x="120" y="20"/>
                      </a:lnTo>
                      <a:close/>
                    </a:path>
                  </a:pathLst>
                </a:cu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40" name="Oval 46"/>
                <p:cNvSpPr>
                  <a:spLocks noChangeArrowheads="1"/>
                </p:cNvSpPr>
                <p:nvPr/>
              </p:nvSpPr>
              <p:spPr bwMode="auto">
                <a:xfrm>
                  <a:off x="6904038" y="773113"/>
                  <a:ext cx="577850" cy="576263"/>
                </a:xfrm>
                <a:prstGeom prst="ellips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41" name="Freeform 47"/>
                <p:cNvSpPr/>
                <p:nvPr/>
              </p:nvSpPr>
              <p:spPr bwMode="auto">
                <a:xfrm>
                  <a:off x="6904038" y="773113"/>
                  <a:ext cx="741363" cy="739775"/>
                </a:xfrm>
                <a:custGeom>
                  <a:avLst/>
                  <a:gdLst>
                    <a:gd name="T0" fmla="*/ 152 w 195"/>
                    <a:gd name="T1" fmla="*/ 0 h 195"/>
                    <a:gd name="T2" fmla="*/ 152 w 195"/>
                    <a:gd name="T3" fmla="*/ 152 h 195"/>
                    <a:gd name="T4" fmla="*/ 0 w 195"/>
                    <a:gd name="T5" fmla="*/ 152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5" h="195">
                      <a:moveTo>
                        <a:pt x="152" y="0"/>
                      </a:moveTo>
                      <a:cubicBezTo>
                        <a:pt x="195" y="42"/>
                        <a:pt x="195" y="110"/>
                        <a:pt x="152" y="152"/>
                      </a:cubicBezTo>
                      <a:cubicBezTo>
                        <a:pt x="110" y="195"/>
                        <a:pt x="42" y="195"/>
                        <a:pt x="0" y="152"/>
                      </a:cubicBezTo>
                    </a:path>
                  </a:pathLst>
                </a:cu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42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6873875" y="1319213"/>
                  <a:ext cx="60325" cy="60325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  <p:sp>
              <p:nvSpPr>
                <p:cNvPr id="43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7451725" y="742950"/>
                  <a:ext cx="60325" cy="60325"/>
                </a:xfrm>
                <a:prstGeom prst="line">
                  <a:avLst/>
                </a:prstGeom>
                <a:noFill/>
                <a:ln w="15875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id-ID" sz="2400"/>
                </a:p>
              </p:txBody>
            </p:sp>
          </p:grpSp>
        </p:grpSp>
        <p:grpSp>
          <p:nvGrpSpPr>
            <p:cNvPr id="44" name="Group 134"/>
            <p:cNvGrpSpPr/>
            <p:nvPr/>
          </p:nvGrpSpPr>
          <p:grpSpPr>
            <a:xfrm flipH="1">
              <a:off x="5609221" y="3233955"/>
              <a:ext cx="838090" cy="849991"/>
              <a:chOff x="1909763" y="950913"/>
              <a:chExt cx="782637" cy="793750"/>
            </a:xfrm>
            <a:solidFill>
              <a:schemeClr val="bg1"/>
            </a:solidFill>
          </p:grpSpPr>
          <p:sp>
            <p:nvSpPr>
              <p:cNvPr id="45" name="Freeform 59"/>
              <p:cNvSpPr>
                <a:spLocks noEditPoints="1"/>
              </p:cNvSpPr>
              <p:nvPr/>
            </p:nvSpPr>
            <p:spPr bwMode="auto">
              <a:xfrm>
                <a:off x="1909763" y="1204913"/>
                <a:ext cx="539750" cy="539750"/>
              </a:xfrm>
              <a:custGeom>
                <a:avLst/>
                <a:gdLst>
                  <a:gd name="T0" fmla="*/ 0 w 340"/>
                  <a:gd name="T1" fmla="*/ 340 h 340"/>
                  <a:gd name="T2" fmla="*/ 340 w 340"/>
                  <a:gd name="T3" fmla="*/ 340 h 340"/>
                  <a:gd name="T4" fmla="*/ 340 w 340"/>
                  <a:gd name="T5" fmla="*/ 0 h 340"/>
                  <a:gd name="T6" fmla="*/ 0 w 340"/>
                  <a:gd name="T7" fmla="*/ 0 h 340"/>
                  <a:gd name="T8" fmla="*/ 0 w 340"/>
                  <a:gd name="T9" fmla="*/ 340 h 340"/>
                  <a:gd name="T10" fmla="*/ 304 w 340"/>
                  <a:gd name="T11" fmla="*/ 251 h 340"/>
                  <a:gd name="T12" fmla="*/ 35 w 340"/>
                  <a:gd name="T13" fmla="*/ 251 h 340"/>
                  <a:gd name="T14" fmla="*/ 35 w 340"/>
                  <a:gd name="T15" fmla="*/ 36 h 340"/>
                  <a:gd name="T16" fmla="*/ 304 w 340"/>
                  <a:gd name="T17" fmla="*/ 36 h 340"/>
                  <a:gd name="T18" fmla="*/ 304 w 340"/>
                  <a:gd name="T19" fmla="*/ 25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340"/>
                    </a:lnTo>
                    <a:close/>
                    <a:moveTo>
                      <a:pt x="304" y="251"/>
                    </a:moveTo>
                    <a:lnTo>
                      <a:pt x="35" y="251"/>
                    </a:lnTo>
                    <a:lnTo>
                      <a:pt x="35" y="36"/>
                    </a:lnTo>
                    <a:lnTo>
                      <a:pt x="304" y="36"/>
                    </a:lnTo>
                    <a:lnTo>
                      <a:pt x="304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46" name="Freeform 60"/>
              <p:cNvSpPr/>
              <p:nvPr/>
            </p:nvSpPr>
            <p:spPr bwMode="auto">
              <a:xfrm>
                <a:off x="2060575" y="950913"/>
                <a:ext cx="631825" cy="569913"/>
              </a:xfrm>
              <a:custGeom>
                <a:avLst/>
                <a:gdLst>
                  <a:gd name="T0" fmla="*/ 334 w 398"/>
                  <a:gd name="T1" fmla="*/ 0 h 359"/>
                  <a:gd name="T2" fmla="*/ 0 w 398"/>
                  <a:gd name="T3" fmla="*/ 64 h 359"/>
                  <a:gd name="T4" fmla="*/ 15 w 398"/>
                  <a:gd name="T5" fmla="*/ 143 h 359"/>
                  <a:gd name="T6" fmla="*/ 51 w 398"/>
                  <a:gd name="T7" fmla="*/ 143 h 359"/>
                  <a:gd name="T8" fmla="*/ 41 w 398"/>
                  <a:gd name="T9" fmla="*/ 93 h 359"/>
                  <a:gd name="T10" fmla="*/ 305 w 398"/>
                  <a:gd name="T11" fmla="*/ 40 h 359"/>
                  <a:gd name="T12" fmla="*/ 346 w 398"/>
                  <a:gd name="T13" fmla="*/ 251 h 359"/>
                  <a:gd name="T14" fmla="*/ 262 w 398"/>
                  <a:gd name="T15" fmla="*/ 268 h 359"/>
                  <a:gd name="T16" fmla="*/ 262 w 398"/>
                  <a:gd name="T17" fmla="*/ 359 h 359"/>
                  <a:gd name="T18" fmla="*/ 398 w 398"/>
                  <a:gd name="T19" fmla="*/ 332 h 359"/>
                  <a:gd name="T20" fmla="*/ 334 w 398"/>
                  <a:gd name="T2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8" h="359">
                    <a:moveTo>
                      <a:pt x="334" y="0"/>
                    </a:moveTo>
                    <a:lnTo>
                      <a:pt x="0" y="64"/>
                    </a:lnTo>
                    <a:lnTo>
                      <a:pt x="15" y="143"/>
                    </a:lnTo>
                    <a:lnTo>
                      <a:pt x="51" y="143"/>
                    </a:lnTo>
                    <a:lnTo>
                      <a:pt x="41" y="93"/>
                    </a:lnTo>
                    <a:lnTo>
                      <a:pt x="305" y="40"/>
                    </a:lnTo>
                    <a:lnTo>
                      <a:pt x="346" y="251"/>
                    </a:lnTo>
                    <a:lnTo>
                      <a:pt x="262" y="268"/>
                    </a:lnTo>
                    <a:lnTo>
                      <a:pt x="262" y="359"/>
                    </a:lnTo>
                    <a:lnTo>
                      <a:pt x="398" y="332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7737608" y="2526702"/>
              <a:ext cx="35412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微软雅黑" panose="020B0503020204020204" pitchFamily="34" charset="-122"/>
                </a:rPr>
                <a:t>如果同学的手指弄破了，到哪里包扎呢？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737575" y="1609300"/>
              <a:ext cx="15534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b="0">
                  <a:solidFill>
                    <a:srgbClr val="EE8343"/>
                  </a:solidFill>
                </a:rPr>
                <a:t>医务室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202246" y="4678182"/>
              <a:ext cx="3541262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微软雅黑" panose="020B0503020204020204" pitchFamily="34" charset="-122"/>
                </a:rPr>
                <a:t>我在操场捡到一件外套，该交给谁？</a:t>
              </a:r>
              <a:endParaRPr lang="zh-CN" altLang="en-US" sz="14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425734" y="4083995"/>
              <a:ext cx="15534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b="0">
                  <a:solidFill>
                    <a:srgbClr val="EE8343"/>
                  </a:solidFill>
                </a:rPr>
                <a:t>办公室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986199" y="4506318"/>
              <a:ext cx="3541262" cy="1198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sym typeface="微软雅黑" panose="020B0503020204020204" pitchFamily="34" charset="-122"/>
                </a:rPr>
                <a:t>教室的门锁坏了，找谁来修理呢？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423897" y="3972456"/>
              <a:ext cx="15534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b="0">
                  <a:solidFill>
                    <a:srgbClr val="EE8343"/>
                  </a:solidFill>
                </a:rPr>
                <a:t>后勤处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496562" y="2395594"/>
              <a:ext cx="35412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sym typeface="+mn-ea"/>
                </a:rPr>
                <a:t>我刚当上班级的小记者，写完的广播稿送到哪里去呢？</a:t>
              </a:r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038401" y="1665517"/>
              <a:ext cx="15534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b="0">
                  <a:solidFill>
                    <a:srgbClr val="EE8343"/>
                  </a:solidFill>
                </a:rPr>
                <a:t>广播站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1964" y="4070987"/>
            <a:ext cx="4123055" cy="27489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00000">
            <a:off x="9578342" y="-1905"/>
            <a:ext cx="2366645" cy="255143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4207" y="4315098"/>
            <a:ext cx="2247901" cy="16110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091" y="4041777"/>
            <a:ext cx="2807335" cy="280733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31752" y="1149985"/>
            <a:ext cx="12772391" cy="2439670"/>
            <a:chOff x="3298584" y="6056890"/>
            <a:chExt cx="6582229" cy="10343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98584" y="6056890"/>
              <a:ext cx="6582229" cy="103435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362111" y="6411048"/>
              <a:ext cx="4342003" cy="32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我 最 喜 欢 的 校 园 一 角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6476" y="266652"/>
            <a:ext cx="2366645" cy="4510405"/>
            <a:chOff x="396476" y="266650"/>
            <a:chExt cx="2366645" cy="4510405"/>
          </a:xfrm>
        </p:grpSpPr>
        <p:sp>
          <p:nvSpPr>
            <p:cNvPr id="2" name="文本框 1"/>
            <p:cNvSpPr txBox="1"/>
            <p:nvPr/>
          </p:nvSpPr>
          <p:spPr>
            <a:xfrm>
              <a:off x="396476" y="266650"/>
              <a:ext cx="236664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7362" y="665218"/>
              <a:ext cx="1785277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en-US" sz="16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516809" y="1002615"/>
              <a:ext cx="492443" cy="37744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 rot="20640000">
            <a:off x="4340860" y="4141680"/>
            <a:ext cx="27317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6600" smtClean="0">
                <a:ln w="6350">
                  <a:solidFill>
                    <a:schemeClr val="bg1"/>
                  </a:solidFill>
                </a:ln>
                <a:solidFill>
                  <a:schemeClr val="accent1"/>
                </a:solidFill>
              </a:rPr>
              <a:t>我们的</a:t>
            </a:r>
            <a:endParaRPr lang="zh-CN" altLang="en-US" sz="6600" smtClean="0">
              <a:ln w="6350">
                <a:solidFill>
                  <a:schemeClr val="accent1">
                    <a:shade val="50000"/>
                  </a:schemeClr>
                </a:solidFill>
              </a:ln>
              <a:pattFill prst="ltUpDiag">
                <a:fgClr>
                  <a:srgbClr val="5E9CD1"/>
                </a:fgClr>
                <a:bgClr>
                  <a:schemeClr val="bg1"/>
                </a:bgClr>
              </a:pattFill>
            </a:endParaRPr>
          </a:p>
          <a:p>
            <a:pPr algn="ctr"/>
            <a:r>
              <a:rPr lang="zh-CN" altLang="en-US" sz="66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</a:rPr>
              <a:t>足迹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91180" y="3764778"/>
            <a:ext cx="2111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466142"/>
                </a:solidFill>
              </a:rPr>
              <a:t>https://www.ypppt.com/</a:t>
            </a:r>
            <a:endParaRPr lang="zh-CN" altLang="en-US" sz="1200" dirty="0">
              <a:solidFill>
                <a:srgbClr val="46614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1254191" y="1384874"/>
            <a:ext cx="5887085" cy="4815333"/>
            <a:chOff x="1922067" y="1428417"/>
            <a:chExt cx="5887085" cy="4815333"/>
          </a:xfrm>
        </p:grpSpPr>
        <p:cxnSp>
          <p:nvCxnSpPr>
            <p:cNvPr id="58" name="Straight Connector 74"/>
            <p:cNvCxnSpPr/>
            <p:nvPr/>
          </p:nvCxnSpPr>
          <p:spPr bwMode="auto">
            <a:xfrm flipV="1">
              <a:off x="2725342" y="5018175"/>
              <a:ext cx="1916056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75"/>
            <p:cNvCxnSpPr/>
            <p:nvPr/>
          </p:nvCxnSpPr>
          <p:spPr bwMode="auto">
            <a:xfrm flipH="1" flipV="1">
              <a:off x="4641398" y="4575955"/>
              <a:ext cx="0" cy="446324"/>
            </a:xfrm>
            <a:prstGeom prst="line">
              <a:avLst/>
            </a:prstGeom>
            <a:ln w="19050"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"/>
            <p:cNvCxnSpPr/>
            <p:nvPr/>
          </p:nvCxnSpPr>
          <p:spPr>
            <a:xfrm>
              <a:off x="2772128" y="1955296"/>
              <a:ext cx="1934771" cy="0"/>
            </a:xfrm>
            <a:prstGeom prst="line">
              <a:avLst/>
            </a:prstGeom>
            <a:ln w="19050"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8"/>
            <p:cNvCxnSpPr/>
            <p:nvPr/>
          </p:nvCxnSpPr>
          <p:spPr bwMode="auto">
            <a:xfrm>
              <a:off x="2778606" y="2628359"/>
              <a:ext cx="1170363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59"/>
            <p:cNvCxnSpPr/>
            <p:nvPr/>
          </p:nvCxnSpPr>
          <p:spPr bwMode="auto">
            <a:xfrm flipH="1">
              <a:off x="3948969" y="2624040"/>
              <a:ext cx="0" cy="446324"/>
            </a:xfrm>
            <a:prstGeom prst="line">
              <a:avLst/>
            </a:prstGeom>
            <a:ln w="19050">
              <a:solidFill>
                <a:schemeClr val="bg1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"/>
            <p:cNvGrpSpPr/>
            <p:nvPr/>
          </p:nvGrpSpPr>
          <p:grpSpPr>
            <a:xfrm>
              <a:off x="1922067" y="1428417"/>
              <a:ext cx="981781" cy="4815333"/>
              <a:chOff x="5434524" y="1268760"/>
              <a:chExt cx="981781" cy="4815333"/>
            </a:xfrm>
          </p:grpSpPr>
          <p:sp>
            <p:nvSpPr>
              <p:cNvPr id="8" name="Rectangle 15"/>
              <p:cNvSpPr/>
              <p:nvPr/>
            </p:nvSpPr>
            <p:spPr bwMode="auto">
              <a:xfrm>
                <a:off x="5566963" y="1401200"/>
                <a:ext cx="696748" cy="3509651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grpSp>
            <p:nvGrpSpPr>
              <p:cNvPr id="9" name="Group 16"/>
              <p:cNvGrpSpPr/>
              <p:nvPr/>
            </p:nvGrpSpPr>
            <p:grpSpPr>
              <a:xfrm>
                <a:off x="5566963" y="5133982"/>
                <a:ext cx="696748" cy="950111"/>
                <a:chOff x="5675267" y="5586733"/>
                <a:chExt cx="768542" cy="1047987"/>
              </a:xfrm>
            </p:grpSpPr>
            <p:sp>
              <p:nvSpPr>
                <p:cNvPr id="45" name="Isosceles Triangle 52"/>
                <p:cNvSpPr/>
                <p:nvPr/>
              </p:nvSpPr>
              <p:spPr>
                <a:xfrm flipV="1">
                  <a:off x="5675267" y="5586733"/>
                  <a:ext cx="768542" cy="1047987"/>
                </a:xfrm>
                <a:prstGeom prst="triangle">
                  <a:avLst/>
                </a:prstGeom>
                <a:solidFill>
                  <a:srgbClr val="F7CB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53"/>
                <p:cNvSpPr/>
                <p:nvPr/>
              </p:nvSpPr>
              <p:spPr>
                <a:xfrm flipV="1">
                  <a:off x="5883281" y="6098024"/>
                  <a:ext cx="352513" cy="536696"/>
                </a:xfrm>
                <a:custGeom>
                  <a:avLst/>
                  <a:gdLst>
                    <a:gd name="connsiteX0" fmla="*/ 0 w 354170"/>
                    <a:gd name="connsiteY0" fmla="*/ 479252 h 479252"/>
                    <a:gd name="connsiteX1" fmla="*/ 177085 w 354170"/>
                    <a:gd name="connsiteY1" fmla="*/ 0 h 479252"/>
                    <a:gd name="connsiteX2" fmla="*/ 354170 w 354170"/>
                    <a:gd name="connsiteY2" fmla="*/ 479252 h 479252"/>
                    <a:gd name="connsiteX3" fmla="*/ 0 w 354170"/>
                    <a:gd name="connsiteY3" fmla="*/ 479252 h 479252"/>
                    <a:gd name="connsiteX0-1" fmla="*/ 0 w 354170"/>
                    <a:gd name="connsiteY0-2" fmla="*/ 479252 h 537369"/>
                    <a:gd name="connsiteX1-3" fmla="*/ 177085 w 354170"/>
                    <a:gd name="connsiteY1-4" fmla="*/ 0 h 537369"/>
                    <a:gd name="connsiteX2-5" fmla="*/ 354170 w 354170"/>
                    <a:gd name="connsiteY2-6" fmla="*/ 479252 h 537369"/>
                    <a:gd name="connsiteX3-7" fmla="*/ 173116 w 354170"/>
                    <a:gd name="connsiteY3-8" fmla="*/ 537369 h 537369"/>
                    <a:gd name="connsiteX4" fmla="*/ 0 w 354170"/>
                    <a:gd name="connsiteY4" fmla="*/ 479252 h 53736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4170" h="537369">
                      <a:moveTo>
                        <a:pt x="0" y="479252"/>
                      </a:moveTo>
                      <a:lnTo>
                        <a:pt x="177085" y="0"/>
                      </a:lnTo>
                      <a:lnTo>
                        <a:pt x="354170" y="479252"/>
                      </a:lnTo>
                      <a:cubicBezTo>
                        <a:pt x="289056" y="480368"/>
                        <a:pt x="238230" y="536253"/>
                        <a:pt x="173116" y="537369"/>
                      </a:cubicBezTo>
                      <a:lnTo>
                        <a:pt x="0" y="479252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Oval 17"/>
              <p:cNvSpPr/>
              <p:nvPr/>
            </p:nvSpPr>
            <p:spPr bwMode="auto">
              <a:xfrm>
                <a:off x="5830403" y="4824476"/>
                <a:ext cx="181385" cy="179946"/>
              </a:xfrm>
              <a:prstGeom prst="ellipse">
                <a:avLst/>
              </a:prstGeom>
              <a:solidFill>
                <a:srgbClr val="F7CB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cxnSp>
            <p:nvCxnSpPr>
              <p:cNvPr id="11" name="Straight Connector 18"/>
              <p:cNvCxnSpPr>
                <a:endCxn id="30" idx="7"/>
              </p:cNvCxnSpPr>
              <p:nvPr/>
            </p:nvCxnSpPr>
            <p:spPr bwMode="auto">
              <a:xfrm flipH="1">
                <a:off x="5630305" y="1429991"/>
                <a:ext cx="587342" cy="39444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9"/>
              <p:cNvCxnSpPr>
                <a:endCxn id="34" idx="7"/>
              </p:cNvCxnSpPr>
              <p:nvPr/>
            </p:nvCxnSpPr>
            <p:spPr bwMode="auto">
              <a:xfrm flipH="1">
                <a:off x="5980117" y="1847463"/>
                <a:ext cx="204418" cy="185704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0"/>
              <p:cNvCxnSpPr>
                <a:endCxn id="34" idx="5"/>
              </p:cNvCxnSpPr>
              <p:nvPr/>
            </p:nvCxnSpPr>
            <p:spPr bwMode="auto">
              <a:xfrm flipH="1" flipV="1">
                <a:off x="5980117" y="2220310"/>
                <a:ext cx="198660" cy="236088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21"/>
              <p:cNvCxnSpPr>
                <a:stCxn id="34" idx="1"/>
              </p:cNvCxnSpPr>
              <p:nvPr/>
            </p:nvCxnSpPr>
            <p:spPr bwMode="auto">
              <a:xfrm flipH="1" flipV="1">
                <a:off x="5566963" y="1858980"/>
                <a:ext cx="226011" cy="174187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2"/>
              <p:cNvCxnSpPr>
                <a:stCxn id="37" idx="7"/>
              </p:cNvCxnSpPr>
              <p:nvPr/>
            </p:nvCxnSpPr>
            <p:spPr bwMode="auto">
              <a:xfrm flipV="1">
                <a:off x="5630305" y="2161288"/>
                <a:ext cx="211615" cy="332539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3"/>
              <p:cNvCxnSpPr>
                <a:stCxn id="36" idx="1"/>
              </p:cNvCxnSpPr>
              <p:nvPr/>
            </p:nvCxnSpPr>
            <p:spPr bwMode="auto">
              <a:xfrm flipH="1" flipV="1">
                <a:off x="5867831" y="2859475"/>
                <a:ext cx="318143" cy="102208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24"/>
              <p:cNvCxnSpPr>
                <a:stCxn id="35" idx="7"/>
              </p:cNvCxnSpPr>
              <p:nvPr/>
            </p:nvCxnSpPr>
            <p:spPr bwMode="auto">
              <a:xfrm flipV="1">
                <a:off x="5644700" y="2870992"/>
                <a:ext cx="184264" cy="374286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25"/>
              <p:cNvCxnSpPr/>
              <p:nvPr/>
            </p:nvCxnSpPr>
            <p:spPr bwMode="auto">
              <a:xfrm flipH="1" flipV="1">
                <a:off x="5552568" y="2594596"/>
                <a:ext cx="305187" cy="253363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 bwMode="auto">
              <a:xfrm flipV="1">
                <a:off x="5886546" y="2476552"/>
                <a:ext cx="377165" cy="3311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27"/>
              <p:cNvCxnSpPr>
                <a:stCxn id="35" idx="6"/>
              </p:cNvCxnSpPr>
              <p:nvPr/>
            </p:nvCxnSpPr>
            <p:spPr bwMode="auto">
              <a:xfrm flipV="1">
                <a:off x="5680689" y="3081168"/>
                <a:ext cx="610374" cy="249044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8"/>
              <p:cNvCxnSpPr>
                <a:stCxn id="43" idx="1"/>
              </p:cNvCxnSpPr>
              <p:nvPr/>
            </p:nvCxnSpPr>
            <p:spPr bwMode="auto">
              <a:xfrm flipH="1" flipV="1">
                <a:off x="5592876" y="3387794"/>
                <a:ext cx="141077" cy="321023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9"/>
              <p:cNvCxnSpPr>
                <a:stCxn id="43" idx="3"/>
              </p:cNvCxnSpPr>
              <p:nvPr/>
            </p:nvCxnSpPr>
            <p:spPr bwMode="auto">
              <a:xfrm flipV="1">
                <a:off x="5733952" y="3540388"/>
                <a:ext cx="503847" cy="336857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30"/>
              <p:cNvCxnSpPr>
                <a:stCxn id="40" idx="1"/>
              </p:cNvCxnSpPr>
              <p:nvPr/>
            </p:nvCxnSpPr>
            <p:spPr bwMode="auto">
              <a:xfrm flipH="1" flipV="1">
                <a:off x="5908139" y="4303355"/>
                <a:ext cx="292231" cy="44627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31"/>
              <p:cNvCxnSpPr/>
              <p:nvPr/>
            </p:nvCxnSpPr>
            <p:spPr bwMode="auto">
              <a:xfrm flipH="1">
                <a:off x="5620227" y="4280322"/>
                <a:ext cx="210176" cy="562869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2"/>
              <p:cNvCxnSpPr/>
              <p:nvPr/>
            </p:nvCxnSpPr>
            <p:spPr bwMode="auto">
              <a:xfrm flipH="1" flipV="1">
                <a:off x="5895184" y="4358059"/>
                <a:ext cx="342615" cy="498088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3"/>
              <p:cNvCxnSpPr/>
              <p:nvPr/>
            </p:nvCxnSpPr>
            <p:spPr bwMode="auto">
              <a:xfrm flipV="1">
                <a:off x="5859194" y="3608048"/>
                <a:ext cx="325340" cy="667956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34"/>
              <p:cNvSpPr/>
              <p:nvPr/>
            </p:nvSpPr>
            <p:spPr bwMode="auto">
              <a:xfrm>
                <a:off x="5434524" y="1268760"/>
                <a:ext cx="263439" cy="263440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8" name="Oval 35"/>
              <p:cNvSpPr/>
              <p:nvPr/>
            </p:nvSpPr>
            <p:spPr bwMode="auto">
              <a:xfrm>
                <a:off x="6119755" y="1271639"/>
                <a:ext cx="263439" cy="264879"/>
              </a:xfrm>
              <a:prstGeom prst="ellipse">
                <a:avLst/>
              </a:prstGeom>
              <a:solidFill>
                <a:srgbClr val="EE8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9" name="Oval 36"/>
              <p:cNvSpPr/>
              <p:nvPr/>
            </p:nvSpPr>
            <p:spPr bwMode="auto">
              <a:xfrm>
                <a:off x="6151426" y="1696311"/>
                <a:ext cx="198660" cy="1986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0" name="Oval 37"/>
              <p:cNvSpPr/>
              <p:nvPr/>
            </p:nvSpPr>
            <p:spPr bwMode="auto">
              <a:xfrm>
                <a:off x="5460436" y="1795639"/>
                <a:ext cx="198660" cy="1972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1" name="Oval 38"/>
              <p:cNvSpPr/>
              <p:nvPr/>
            </p:nvSpPr>
            <p:spPr bwMode="auto">
              <a:xfrm>
                <a:off x="5824644" y="1304750"/>
                <a:ext cx="181385" cy="179945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2" name="Oval 39"/>
              <p:cNvSpPr/>
              <p:nvPr/>
            </p:nvSpPr>
            <p:spPr bwMode="auto">
              <a:xfrm>
                <a:off x="5434524" y="4726587"/>
                <a:ext cx="263439" cy="2648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3" name="Oval 40"/>
              <p:cNvSpPr/>
              <p:nvPr/>
            </p:nvSpPr>
            <p:spPr bwMode="auto">
              <a:xfrm>
                <a:off x="6106799" y="4726587"/>
                <a:ext cx="263440" cy="264879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4" name="Oval 41"/>
              <p:cNvSpPr/>
              <p:nvPr/>
            </p:nvSpPr>
            <p:spPr bwMode="auto">
              <a:xfrm>
                <a:off x="5754107" y="1994299"/>
                <a:ext cx="264879" cy="264879"/>
              </a:xfrm>
              <a:prstGeom prst="ellipse">
                <a:avLst/>
              </a:prstGeom>
              <a:solidFill>
                <a:srgbClr val="F7CB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5" name="Oval 42"/>
              <p:cNvSpPr/>
              <p:nvPr/>
            </p:nvSpPr>
            <p:spPr bwMode="auto">
              <a:xfrm>
                <a:off x="5440283" y="3209289"/>
                <a:ext cx="240406" cy="240407"/>
              </a:xfrm>
              <a:prstGeom prst="ellipse">
                <a:avLst/>
              </a:prstGeom>
              <a:solidFill>
                <a:srgbClr val="EE8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6" name="Oval 43"/>
              <p:cNvSpPr/>
              <p:nvPr/>
            </p:nvSpPr>
            <p:spPr bwMode="auto">
              <a:xfrm>
                <a:off x="6157184" y="2932893"/>
                <a:ext cx="197219" cy="198660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7" name="Oval 44"/>
              <p:cNvSpPr/>
              <p:nvPr/>
            </p:nvSpPr>
            <p:spPr bwMode="auto">
              <a:xfrm>
                <a:off x="5460436" y="2463596"/>
                <a:ext cx="198660" cy="198660"/>
              </a:xfrm>
              <a:prstGeom prst="ellipse">
                <a:avLst/>
              </a:prstGeom>
              <a:solidFill>
                <a:srgbClr val="EE8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8" name="Oval 45"/>
              <p:cNvSpPr/>
              <p:nvPr/>
            </p:nvSpPr>
            <p:spPr bwMode="auto">
              <a:xfrm>
                <a:off x="6132711" y="3429542"/>
                <a:ext cx="263440" cy="2634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39" name="Oval 46"/>
              <p:cNvSpPr/>
              <p:nvPr/>
            </p:nvSpPr>
            <p:spPr bwMode="auto">
              <a:xfrm>
                <a:off x="6152865" y="2318201"/>
                <a:ext cx="263440" cy="2634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0" name="Oval 47"/>
              <p:cNvSpPr/>
              <p:nvPr/>
            </p:nvSpPr>
            <p:spPr bwMode="auto">
              <a:xfrm>
                <a:off x="6174458" y="4320630"/>
                <a:ext cx="179944" cy="181385"/>
              </a:xfrm>
              <a:prstGeom prst="ellipse">
                <a:avLst/>
              </a:prstGeom>
              <a:solidFill>
                <a:srgbClr val="EE8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1" name="Oval 48"/>
              <p:cNvSpPr/>
              <p:nvPr/>
            </p:nvSpPr>
            <p:spPr bwMode="auto">
              <a:xfrm>
                <a:off x="5489227" y="3939146"/>
                <a:ext cx="179944" cy="181385"/>
              </a:xfrm>
              <a:prstGeom prst="ellipse">
                <a:avLst/>
              </a:prstGeom>
              <a:solidFill>
                <a:srgbClr val="F7CB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2" name="Oval 49"/>
              <p:cNvSpPr/>
              <p:nvPr/>
            </p:nvSpPr>
            <p:spPr bwMode="auto">
              <a:xfrm>
                <a:off x="5697963" y="4091740"/>
                <a:ext cx="321022" cy="319583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3" name="Oval 50"/>
              <p:cNvSpPr/>
              <p:nvPr/>
            </p:nvSpPr>
            <p:spPr bwMode="auto">
              <a:xfrm>
                <a:off x="5697963" y="3672827"/>
                <a:ext cx="240407" cy="240407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4" name="Oval 51"/>
              <p:cNvSpPr/>
              <p:nvPr/>
            </p:nvSpPr>
            <p:spPr bwMode="auto">
              <a:xfrm>
                <a:off x="5729634" y="2702563"/>
                <a:ext cx="263440" cy="2634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3975658" y="3121327"/>
              <a:ext cx="34156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sz="2400" b="0">
                  <a:solidFill>
                    <a:srgbClr val="EE8343"/>
                  </a:solidFill>
                </a:rPr>
                <a:t>图例、方向标、指示牌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839892" y="1792907"/>
              <a:ext cx="2806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sz="2800" b="0">
                  <a:solidFill>
                    <a:srgbClr val="F7CB31"/>
                  </a:solidFill>
                </a:rPr>
                <a:t>校园平面示意图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4840056" y="4614981"/>
              <a:ext cx="255114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12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5049441" y="4440857"/>
              <a:ext cx="2759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sz="2400" b="0">
                  <a:solidFill>
                    <a:srgbClr val="5E9CD1"/>
                  </a:solidFill>
                </a:rPr>
                <a:t>主要建筑物和景物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45071" y="2434590"/>
            <a:ext cx="3795395" cy="2170634"/>
            <a:chOff x="7325169" y="2560408"/>
            <a:chExt cx="3641090" cy="2057632"/>
          </a:xfrm>
        </p:grpSpPr>
        <p:grpSp>
          <p:nvGrpSpPr>
            <p:cNvPr id="47" name="Group 3"/>
            <p:cNvGrpSpPr/>
            <p:nvPr/>
          </p:nvGrpSpPr>
          <p:grpSpPr>
            <a:xfrm>
              <a:off x="7508528" y="2560408"/>
              <a:ext cx="2961177" cy="829187"/>
              <a:chOff x="1402312" y="4026960"/>
              <a:chExt cx="2961178" cy="829187"/>
            </a:xfrm>
          </p:grpSpPr>
          <p:sp>
            <p:nvSpPr>
              <p:cNvPr id="48" name="Oval 70"/>
              <p:cNvSpPr/>
              <p:nvPr/>
            </p:nvSpPr>
            <p:spPr bwMode="auto">
              <a:xfrm>
                <a:off x="3534303" y="4026960"/>
                <a:ext cx="829187" cy="829187"/>
              </a:xfrm>
              <a:prstGeom prst="ellipse">
                <a:avLst/>
              </a:prstGeom>
              <a:solidFill>
                <a:srgbClr val="5E9C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49" name="Freeform: Shape 71"/>
              <p:cNvSpPr/>
              <p:nvPr/>
            </p:nvSpPr>
            <p:spPr bwMode="auto">
              <a:xfrm>
                <a:off x="3737281" y="4218422"/>
                <a:ext cx="423231" cy="42179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9450"/>
                    </a:moveTo>
                    <a:cubicBezTo>
                      <a:pt x="20249" y="9823"/>
                      <a:pt x="19947" y="10124"/>
                      <a:pt x="19575" y="10124"/>
                    </a:cubicBezTo>
                    <a:lnTo>
                      <a:pt x="18324" y="10124"/>
                    </a:lnTo>
                    <a:lnTo>
                      <a:pt x="15624" y="5400"/>
                    </a:lnTo>
                    <a:lnTo>
                      <a:pt x="17549" y="5400"/>
                    </a:lnTo>
                    <a:cubicBezTo>
                      <a:pt x="17762" y="5400"/>
                      <a:pt x="17962" y="5500"/>
                      <a:pt x="18089" y="5670"/>
                    </a:cubicBezTo>
                    <a:lnTo>
                      <a:pt x="20114" y="8370"/>
                    </a:lnTo>
                    <a:cubicBezTo>
                      <a:pt x="20202" y="8486"/>
                      <a:pt x="20249" y="8628"/>
                      <a:pt x="20249" y="8774"/>
                    </a:cubicBezTo>
                    <a:cubicBezTo>
                      <a:pt x="20249" y="8774"/>
                      <a:pt x="20249" y="9450"/>
                      <a:pt x="20249" y="9450"/>
                    </a:cubicBezTo>
                    <a:close/>
                    <a:moveTo>
                      <a:pt x="18224" y="20249"/>
                    </a:moveTo>
                    <a:lnTo>
                      <a:pt x="14174" y="20249"/>
                    </a:lnTo>
                    <a:lnTo>
                      <a:pt x="14174" y="13500"/>
                    </a:lnTo>
                    <a:cubicBezTo>
                      <a:pt x="14174" y="13126"/>
                      <a:pt x="13872" y="12825"/>
                      <a:pt x="13499" y="12825"/>
                    </a:cubicBezTo>
                    <a:lnTo>
                      <a:pt x="8437" y="12825"/>
                    </a:lnTo>
                    <a:cubicBezTo>
                      <a:pt x="8064" y="12825"/>
                      <a:pt x="7762" y="13126"/>
                      <a:pt x="7762" y="13500"/>
                    </a:cubicBezTo>
                    <a:lnTo>
                      <a:pt x="7762" y="20249"/>
                    </a:lnTo>
                    <a:lnTo>
                      <a:pt x="3374" y="20249"/>
                    </a:lnTo>
                    <a:lnTo>
                      <a:pt x="3374" y="11475"/>
                    </a:lnTo>
                    <a:lnTo>
                      <a:pt x="18224" y="11475"/>
                    </a:lnTo>
                    <a:cubicBezTo>
                      <a:pt x="18224" y="11475"/>
                      <a:pt x="18224" y="20249"/>
                      <a:pt x="18224" y="20249"/>
                    </a:cubicBezTo>
                    <a:close/>
                    <a:moveTo>
                      <a:pt x="13499" y="20249"/>
                    </a:moveTo>
                    <a:lnTo>
                      <a:pt x="8437" y="20249"/>
                    </a:lnTo>
                    <a:lnTo>
                      <a:pt x="8437" y="13500"/>
                    </a:lnTo>
                    <a:lnTo>
                      <a:pt x="13499" y="13500"/>
                    </a:lnTo>
                    <a:cubicBezTo>
                      <a:pt x="13499" y="13500"/>
                      <a:pt x="13499" y="20249"/>
                      <a:pt x="13499" y="20249"/>
                    </a:cubicBezTo>
                    <a:close/>
                    <a:moveTo>
                      <a:pt x="1349" y="9450"/>
                    </a:moveTo>
                    <a:lnTo>
                      <a:pt x="1349" y="8774"/>
                    </a:lnTo>
                    <a:cubicBezTo>
                      <a:pt x="1349" y="8628"/>
                      <a:pt x="1397" y="8486"/>
                      <a:pt x="1485" y="8370"/>
                    </a:cubicBezTo>
                    <a:lnTo>
                      <a:pt x="3510" y="5670"/>
                    </a:lnTo>
                    <a:cubicBezTo>
                      <a:pt x="3637" y="5500"/>
                      <a:pt x="3837" y="5400"/>
                      <a:pt x="4049" y="5400"/>
                    </a:cubicBezTo>
                    <a:lnTo>
                      <a:pt x="5975" y="5400"/>
                    </a:lnTo>
                    <a:lnTo>
                      <a:pt x="3275" y="10124"/>
                    </a:lnTo>
                    <a:lnTo>
                      <a:pt x="2024" y="10124"/>
                    </a:lnTo>
                    <a:cubicBezTo>
                      <a:pt x="1652" y="10124"/>
                      <a:pt x="1349" y="9823"/>
                      <a:pt x="1349" y="9450"/>
                    </a:cubicBezTo>
                    <a:moveTo>
                      <a:pt x="13369" y="5400"/>
                    </a:moveTo>
                    <a:lnTo>
                      <a:pt x="14846" y="5400"/>
                    </a:lnTo>
                    <a:lnTo>
                      <a:pt x="17546" y="10124"/>
                    </a:lnTo>
                    <a:lnTo>
                      <a:pt x="14719" y="10124"/>
                    </a:lnTo>
                    <a:cubicBezTo>
                      <a:pt x="14719" y="10124"/>
                      <a:pt x="13369" y="5400"/>
                      <a:pt x="13369" y="5400"/>
                    </a:cubicBezTo>
                    <a:close/>
                    <a:moveTo>
                      <a:pt x="11137" y="5400"/>
                    </a:moveTo>
                    <a:lnTo>
                      <a:pt x="12666" y="5400"/>
                    </a:lnTo>
                    <a:lnTo>
                      <a:pt x="14016" y="10124"/>
                    </a:lnTo>
                    <a:lnTo>
                      <a:pt x="11137" y="10124"/>
                    </a:lnTo>
                    <a:cubicBezTo>
                      <a:pt x="11137" y="10124"/>
                      <a:pt x="11137" y="5400"/>
                      <a:pt x="11137" y="5400"/>
                    </a:cubicBezTo>
                    <a:close/>
                    <a:moveTo>
                      <a:pt x="8932" y="5400"/>
                    </a:moveTo>
                    <a:lnTo>
                      <a:pt x="10462" y="5400"/>
                    </a:lnTo>
                    <a:lnTo>
                      <a:pt x="10462" y="10124"/>
                    </a:lnTo>
                    <a:lnTo>
                      <a:pt x="7582" y="10124"/>
                    </a:lnTo>
                    <a:cubicBezTo>
                      <a:pt x="7582" y="10124"/>
                      <a:pt x="8932" y="5400"/>
                      <a:pt x="8932" y="5400"/>
                    </a:cubicBezTo>
                    <a:close/>
                    <a:moveTo>
                      <a:pt x="6880" y="10124"/>
                    </a:moveTo>
                    <a:lnTo>
                      <a:pt x="4052" y="10124"/>
                    </a:lnTo>
                    <a:lnTo>
                      <a:pt x="6752" y="5400"/>
                    </a:lnTo>
                    <a:lnTo>
                      <a:pt x="8230" y="5400"/>
                    </a:lnTo>
                    <a:cubicBezTo>
                      <a:pt x="8230" y="5400"/>
                      <a:pt x="6880" y="10124"/>
                      <a:pt x="6880" y="10124"/>
                    </a:cubicBezTo>
                    <a:close/>
                    <a:moveTo>
                      <a:pt x="17549" y="1350"/>
                    </a:moveTo>
                    <a:lnTo>
                      <a:pt x="17549" y="4050"/>
                    </a:lnTo>
                    <a:lnTo>
                      <a:pt x="4049" y="4050"/>
                    </a:lnTo>
                    <a:lnTo>
                      <a:pt x="4049" y="1350"/>
                    </a:lnTo>
                    <a:cubicBezTo>
                      <a:pt x="4049" y="1350"/>
                      <a:pt x="17549" y="1350"/>
                      <a:pt x="17549" y="1350"/>
                    </a:cubicBezTo>
                    <a:close/>
                    <a:moveTo>
                      <a:pt x="21194" y="7560"/>
                    </a:moveTo>
                    <a:lnTo>
                      <a:pt x="19170" y="4861"/>
                    </a:lnTo>
                    <a:cubicBezTo>
                      <a:pt x="19091" y="4755"/>
                      <a:pt x="18997" y="4663"/>
                      <a:pt x="18899" y="4576"/>
                    </a:cubicBezTo>
                    <a:lnTo>
                      <a:pt x="18899" y="1350"/>
                    </a:lnTo>
                    <a:cubicBezTo>
                      <a:pt x="18899" y="605"/>
                      <a:pt x="18295" y="0"/>
                      <a:pt x="17549" y="0"/>
                    </a:cubicBezTo>
                    <a:lnTo>
                      <a:pt x="4049" y="0"/>
                    </a:lnTo>
                    <a:cubicBezTo>
                      <a:pt x="3304" y="0"/>
                      <a:pt x="2699" y="605"/>
                      <a:pt x="2699" y="1350"/>
                    </a:cubicBezTo>
                    <a:lnTo>
                      <a:pt x="2699" y="4576"/>
                    </a:lnTo>
                    <a:cubicBezTo>
                      <a:pt x="2602" y="4663"/>
                      <a:pt x="2508" y="4754"/>
                      <a:pt x="2430" y="4860"/>
                    </a:cubicBezTo>
                    <a:lnTo>
                      <a:pt x="406" y="7559"/>
                    </a:lnTo>
                    <a:cubicBezTo>
                      <a:pt x="143" y="7907"/>
                      <a:pt x="0" y="8338"/>
                      <a:pt x="0" y="8774"/>
                    </a:cubicBezTo>
                    <a:lnTo>
                      <a:pt x="0" y="9450"/>
                    </a:lnTo>
                    <a:cubicBezTo>
                      <a:pt x="0" y="10566"/>
                      <a:pt x="908" y="11475"/>
                      <a:pt x="2024" y="11475"/>
                    </a:cubicBezTo>
                    <a:lnTo>
                      <a:pt x="2024" y="20249"/>
                    </a:lnTo>
                    <a:cubicBezTo>
                      <a:pt x="2024" y="20994"/>
                      <a:pt x="2629" y="21599"/>
                      <a:pt x="3374" y="21599"/>
                    </a:cubicBezTo>
                    <a:lnTo>
                      <a:pt x="18224" y="21599"/>
                    </a:lnTo>
                    <a:cubicBezTo>
                      <a:pt x="18970" y="21599"/>
                      <a:pt x="19575" y="20994"/>
                      <a:pt x="19575" y="20249"/>
                    </a:cubicBezTo>
                    <a:lnTo>
                      <a:pt x="19575" y="11475"/>
                    </a:lnTo>
                    <a:cubicBezTo>
                      <a:pt x="20691" y="11475"/>
                      <a:pt x="21600" y="10566"/>
                      <a:pt x="21600" y="9450"/>
                    </a:cubicBezTo>
                    <a:lnTo>
                      <a:pt x="21600" y="8774"/>
                    </a:lnTo>
                    <a:cubicBezTo>
                      <a:pt x="21600" y="8338"/>
                      <a:pt x="21456" y="7907"/>
                      <a:pt x="21194" y="756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50" name="Oval 66"/>
              <p:cNvSpPr/>
              <p:nvPr/>
            </p:nvSpPr>
            <p:spPr bwMode="auto">
              <a:xfrm>
                <a:off x="1402312" y="4026960"/>
                <a:ext cx="829187" cy="829187"/>
              </a:xfrm>
              <a:prstGeom prst="ellipse">
                <a:avLst/>
              </a:prstGeom>
              <a:solidFill>
                <a:srgbClr val="F7CB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grpSp>
            <p:nvGrpSpPr>
              <p:cNvPr id="51" name="Group 67"/>
              <p:cNvGrpSpPr/>
              <p:nvPr/>
            </p:nvGrpSpPr>
            <p:grpSpPr>
              <a:xfrm>
                <a:off x="1605998" y="4243973"/>
                <a:ext cx="421791" cy="395160"/>
                <a:chOff x="5368132" y="3540125"/>
                <a:chExt cx="465138" cy="435769"/>
              </a:xfrm>
              <a:solidFill>
                <a:schemeClr val="bg1"/>
              </a:solidFill>
            </p:grpSpPr>
            <p:sp>
              <p:nvSpPr>
                <p:cNvPr id="56" name="Freeform: Shape 68"/>
                <p:cNvSpPr/>
                <p:nvPr/>
              </p:nvSpPr>
              <p:spPr bwMode="auto">
                <a:xfrm>
                  <a:off x="5426869" y="3598069"/>
                  <a:ext cx="347663" cy="2325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699" y="20255"/>
                      </a:moveTo>
                      <a:lnTo>
                        <a:pt x="899" y="20255"/>
                      </a:lnTo>
                      <a:lnTo>
                        <a:pt x="899" y="1350"/>
                      </a:lnTo>
                      <a:lnTo>
                        <a:pt x="20699" y="1350"/>
                      </a:lnTo>
                      <a:cubicBezTo>
                        <a:pt x="20699" y="1350"/>
                        <a:pt x="20699" y="20255"/>
                        <a:pt x="20699" y="20255"/>
                      </a:cubicBezTo>
                      <a:close/>
                      <a:moveTo>
                        <a:pt x="20699" y="0"/>
                      </a:moveTo>
                      <a:lnTo>
                        <a:pt x="899" y="5"/>
                      </a:lnTo>
                      <a:cubicBezTo>
                        <a:pt x="402" y="5"/>
                        <a:pt x="0" y="603"/>
                        <a:pt x="0" y="1350"/>
                      </a:cubicBezTo>
                      <a:lnTo>
                        <a:pt x="0" y="20249"/>
                      </a:lnTo>
                      <a:cubicBezTo>
                        <a:pt x="0" y="20996"/>
                        <a:pt x="402" y="21599"/>
                        <a:pt x="899" y="21599"/>
                      </a:cubicBezTo>
                      <a:lnTo>
                        <a:pt x="20699" y="21599"/>
                      </a:lnTo>
                      <a:cubicBezTo>
                        <a:pt x="21197" y="21599"/>
                        <a:pt x="21600" y="20996"/>
                        <a:pt x="21600" y="20249"/>
                      </a:cubicBezTo>
                      <a:lnTo>
                        <a:pt x="21600" y="1350"/>
                      </a:lnTo>
                      <a:cubicBezTo>
                        <a:pt x="21600" y="603"/>
                        <a:pt x="21197" y="0"/>
                        <a:pt x="206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69"/>
                <p:cNvSpPr/>
                <p:nvPr/>
              </p:nvSpPr>
              <p:spPr bwMode="auto">
                <a:xfrm>
                  <a:off x="5368132" y="3540125"/>
                  <a:ext cx="465138" cy="4357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6562"/>
                      </a:moveTo>
                      <a:cubicBezTo>
                        <a:pt x="20249" y="16959"/>
                        <a:pt x="19946" y="17282"/>
                        <a:pt x="19575" y="17282"/>
                      </a:cubicBezTo>
                      <a:lnTo>
                        <a:pt x="13499" y="17282"/>
                      </a:lnTo>
                      <a:lnTo>
                        <a:pt x="8099" y="17282"/>
                      </a:lnTo>
                      <a:lnTo>
                        <a:pt x="2024" y="17282"/>
                      </a:lnTo>
                      <a:cubicBezTo>
                        <a:pt x="1651" y="17282"/>
                        <a:pt x="1349" y="16959"/>
                        <a:pt x="1349" y="16562"/>
                      </a:cubicBezTo>
                      <a:lnTo>
                        <a:pt x="1349" y="2160"/>
                      </a:lnTo>
                      <a:cubicBezTo>
                        <a:pt x="1349" y="1762"/>
                        <a:pt x="1651" y="1440"/>
                        <a:pt x="2024" y="1440"/>
                      </a:cubicBezTo>
                      <a:lnTo>
                        <a:pt x="19575" y="1440"/>
                      </a:lnTo>
                      <a:cubicBezTo>
                        <a:pt x="19946" y="1440"/>
                        <a:pt x="20249" y="1762"/>
                        <a:pt x="20249" y="2160"/>
                      </a:cubicBezTo>
                      <a:cubicBezTo>
                        <a:pt x="20249" y="2160"/>
                        <a:pt x="20249" y="16562"/>
                        <a:pt x="20249" y="16562"/>
                      </a:cubicBezTo>
                      <a:close/>
                      <a:moveTo>
                        <a:pt x="19575" y="0"/>
                      </a:moveTo>
                      <a:lnTo>
                        <a:pt x="2024" y="0"/>
                      </a:lnTo>
                      <a:cubicBezTo>
                        <a:pt x="905" y="0"/>
                        <a:pt x="0" y="966"/>
                        <a:pt x="0" y="2160"/>
                      </a:cubicBezTo>
                      <a:lnTo>
                        <a:pt x="0" y="16562"/>
                      </a:lnTo>
                      <a:cubicBezTo>
                        <a:pt x="0" y="17753"/>
                        <a:pt x="903" y="18718"/>
                        <a:pt x="2018" y="18721"/>
                      </a:cubicBezTo>
                      <a:lnTo>
                        <a:pt x="8774" y="18721"/>
                      </a:lnTo>
                      <a:lnTo>
                        <a:pt x="8774" y="19597"/>
                      </a:lnTo>
                      <a:lnTo>
                        <a:pt x="4561" y="20181"/>
                      </a:lnTo>
                      <a:cubicBezTo>
                        <a:pt x="4260" y="20262"/>
                        <a:pt x="4049" y="20549"/>
                        <a:pt x="4049" y="20879"/>
                      </a:cubicBezTo>
                      <a:cubicBezTo>
                        <a:pt x="4049" y="21277"/>
                        <a:pt x="4351" y="21599"/>
                        <a:pt x="4724" y="21599"/>
                      </a:cubicBezTo>
                      <a:lnTo>
                        <a:pt x="16874" y="21599"/>
                      </a:lnTo>
                      <a:cubicBezTo>
                        <a:pt x="17248" y="21599"/>
                        <a:pt x="17549" y="21277"/>
                        <a:pt x="17549" y="20879"/>
                      </a:cubicBezTo>
                      <a:cubicBezTo>
                        <a:pt x="17549" y="20549"/>
                        <a:pt x="17339" y="20262"/>
                        <a:pt x="17038" y="20181"/>
                      </a:cubicBezTo>
                      <a:lnTo>
                        <a:pt x="12824" y="19597"/>
                      </a:lnTo>
                      <a:lnTo>
                        <a:pt x="12824" y="18721"/>
                      </a:lnTo>
                      <a:lnTo>
                        <a:pt x="19581" y="18721"/>
                      </a:lnTo>
                      <a:cubicBezTo>
                        <a:pt x="20696" y="18718"/>
                        <a:pt x="21600" y="17753"/>
                        <a:pt x="21600" y="16562"/>
                      </a:cubicBezTo>
                      <a:lnTo>
                        <a:pt x="21600" y="2160"/>
                      </a:lnTo>
                      <a:cubicBezTo>
                        <a:pt x="21600" y="966"/>
                        <a:pt x="20692" y="0"/>
                        <a:pt x="19575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2" name="Oval 62"/>
              <p:cNvSpPr/>
              <p:nvPr/>
            </p:nvSpPr>
            <p:spPr bwMode="auto">
              <a:xfrm>
                <a:off x="2467588" y="4026960"/>
                <a:ext cx="829187" cy="829187"/>
              </a:xfrm>
              <a:prstGeom prst="ellipse">
                <a:avLst/>
              </a:prstGeom>
              <a:solidFill>
                <a:srgbClr val="EE83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grpSp>
            <p:nvGrpSpPr>
              <p:cNvPr id="53" name="Group 63"/>
              <p:cNvGrpSpPr/>
              <p:nvPr/>
            </p:nvGrpSpPr>
            <p:grpSpPr>
              <a:xfrm>
                <a:off x="2737505" y="4230657"/>
                <a:ext cx="289352" cy="421792"/>
                <a:chOff x="3582988" y="3510757"/>
                <a:chExt cx="319088" cy="465138"/>
              </a:xfrm>
              <a:solidFill>
                <a:schemeClr val="bg1"/>
              </a:solidFill>
            </p:grpSpPr>
            <p:sp>
              <p:nvSpPr>
                <p:cNvPr id="54" name="Freeform: Shape 64"/>
                <p:cNvSpPr/>
                <p:nvPr/>
              </p:nvSpPr>
              <p:spPr bwMode="auto">
                <a:xfrm>
                  <a:off x="3582988" y="3510757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5386" y="14175"/>
                      </a:moveTo>
                      <a:lnTo>
                        <a:pt x="6223" y="14175"/>
                      </a:lnTo>
                      <a:cubicBezTo>
                        <a:pt x="5734" y="13446"/>
                        <a:pt x="5147" y="12716"/>
                        <a:pt x="4568" y="12003"/>
                      </a:cubicBezTo>
                      <a:cubicBezTo>
                        <a:pt x="3287" y="10427"/>
                        <a:pt x="1963" y="8797"/>
                        <a:pt x="1963" y="7425"/>
                      </a:cubicBezTo>
                      <a:cubicBezTo>
                        <a:pt x="1963" y="4075"/>
                        <a:pt x="5927" y="1350"/>
                        <a:pt x="10800" y="1350"/>
                      </a:cubicBezTo>
                      <a:cubicBezTo>
                        <a:pt x="15672" y="1350"/>
                        <a:pt x="19636" y="4075"/>
                        <a:pt x="19636" y="7425"/>
                      </a:cubicBezTo>
                      <a:cubicBezTo>
                        <a:pt x="19636" y="8787"/>
                        <a:pt x="18312" y="10425"/>
                        <a:pt x="17029" y="12011"/>
                      </a:cubicBezTo>
                      <a:cubicBezTo>
                        <a:pt x="16455" y="12723"/>
                        <a:pt x="15873" y="13449"/>
                        <a:pt x="15386" y="14175"/>
                      </a:cubicBezTo>
                      <a:moveTo>
                        <a:pt x="10800" y="20249"/>
                      </a:moveTo>
                      <a:cubicBezTo>
                        <a:pt x="9805" y="20249"/>
                        <a:pt x="9347" y="20171"/>
                        <a:pt x="8839" y="19406"/>
                      </a:cubicBezTo>
                      <a:lnTo>
                        <a:pt x="13000" y="19048"/>
                      </a:lnTo>
                      <a:cubicBezTo>
                        <a:pt x="12398" y="20164"/>
                        <a:pt x="11959" y="20249"/>
                        <a:pt x="10800" y="20249"/>
                      </a:cubicBezTo>
                      <a:moveTo>
                        <a:pt x="7595" y="16813"/>
                      </a:moveTo>
                      <a:cubicBezTo>
                        <a:pt x="7417" y="16407"/>
                        <a:pt x="7215" y="15978"/>
                        <a:pt x="6991" y="15525"/>
                      </a:cubicBezTo>
                      <a:lnTo>
                        <a:pt x="14616" y="15525"/>
                      </a:lnTo>
                      <a:cubicBezTo>
                        <a:pt x="14496" y="15767"/>
                        <a:pt x="14375" y="16010"/>
                        <a:pt x="14270" y="16239"/>
                      </a:cubicBezTo>
                      <a:cubicBezTo>
                        <a:pt x="14270" y="16239"/>
                        <a:pt x="7595" y="16813"/>
                        <a:pt x="7595" y="16813"/>
                      </a:cubicBezTo>
                      <a:close/>
                      <a:moveTo>
                        <a:pt x="13345" y="18343"/>
                      </a:moveTo>
                      <a:lnTo>
                        <a:pt x="8476" y="18762"/>
                      </a:lnTo>
                      <a:cubicBezTo>
                        <a:pt x="8303" y="18416"/>
                        <a:pt x="8116" y="18011"/>
                        <a:pt x="7890" y="17483"/>
                      </a:cubicBezTo>
                      <a:cubicBezTo>
                        <a:pt x="7887" y="17477"/>
                        <a:pt x="7883" y="17469"/>
                        <a:pt x="7881" y="17462"/>
                      </a:cubicBezTo>
                      <a:lnTo>
                        <a:pt x="13957" y="16941"/>
                      </a:lnTo>
                      <a:cubicBezTo>
                        <a:pt x="13871" y="17140"/>
                        <a:pt x="13778" y="17350"/>
                        <a:pt x="13698" y="17537"/>
                      </a:cubicBezTo>
                      <a:cubicBezTo>
                        <a:pt x="13569" y="17841"/>
                        <a:pt x="13453" y="18104"/>
                        <a:pt x="13345" y="18343"/>
                      </a:cubicBezTo>
                      <a:moveTo>
                        <a:pt x="10800" y="0"/>
                      </a:moveTo>
                      <a:cubicBezTo>
                        <a:pt x="4835" y="0"/>
                        <a:pt x="0" y="3324"/>
                        <a:pt x="0" y="7425"/>
                      </a:cubicBezTo>
                      <a:cubicBezTo>
                        <a:pt x="0" y="10146"/>
                        <a:pt x="3621" y="13029"/>
                        <a:pt x="4939" y="15562"/>
                      </a:cubicBezTo>
                      <a:cubicBezTo>
                        <a:pt x="6906" y="19339"/>
                        <a:pt x="6688" y="21599"/>
                        <a:pt x="10800" y="21599"/>
                      </a:cubicBezTo>
                      <a:cubicBezTo>
                        <a:pt x="14972" y="21599"/>
                        <a:pt x="14692" y="19349"/>
                        <a:pt x="16660" y="15577"/>
                      </a:cubicBezTo>
                      <a:cubicBezTo>
                        <a:pt x="17983" y="13039"/>
                        <a:pt x="21600" y="10124"/>
                        <a:pt x="21600" y="7425"/>
                      </a:cubicBezTo>
                      <a:cubicBezTo>
                        <a:pt x="21600" y="332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65"/>
                <p:cNvSpPr/>
                <p:nvPr/>
              </p:nvSpPr>
              <p:spPr bwMode="auto">
                <a:xfrm>
                  <a:off x="3655219" y="3583782"/>
                  <a:ext cx="94456" cy="9445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938" y="0"/>
                      </a:moveTo>
                      <a:cubicBezTo>
                        <a:pt x="8943" y="0"/>
                        <a:pt x="0" y="8942"/>
                        <a:pt x="0" y="19938"/>
                      </a:cubicBezTo>
                      <a:cubicBezTo>
                        <a:pt x="0" y="20855"/>
                        <a:pt x="743" y="21600"/>
                        <a:pt x="1661" y="21600"/>
                      </a:cubicBezTo>
                      <a:cubicBezTo>
                        <a:pt x="2579" y="21600"/>
                        <a:pt x="3323" y="20855"/>
                        <a:pt x="3323" y="19938"/>
                      </a:cubicBezTo>
                      <a:cubicBezTo>
                        <a:pt x="3323" y="10777"/>
                        <a:pt x="10777" y="3323"/>
                        <a:pt x="19938" y="3323"/>
                      </a:cubicBezTo>
                      <a:cubicBezTo>
                        <a:pt x="20856" y="3323"/>
                        <a:pt x="21600" y="2578"/>
                        <a:pt x="21600" y="1661"/>
                      </a:cubicBezTo>
                      <a:cubicBezTo>
                        <a:pt x="21600" y="744"/>
                        <a:pt x="20856" y="0"/>
                        <a:pt x="19938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7325169" y="3742778"/>
              <a:ext cx="3641090" cy="875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ctr"/>
              <a:r>
                <a:rPr lang="zh-CN" altLang="en-US" sz="5400" b="0">
                  <a:solidFill>
                    <a:srgbClr val="EE8343"/>
                  </a:solidFill>
                </a:rPr>
                <a:t>小小设计师</a:t>
              </a:r>
            </a:p>
          </p:txBody>
        </p:sp>
      </p:grpSp>
      <p:cxnSp>
        <p:nvCxnSpPr>
          <p:cNvPr id="73" name="直接连接符 72"/>
          <p:cNvCxnSpPr/>
          <p:nvPr/>
        </p:nvCxnSpPr>
        <p:spPr>
          <a:xfrm flipH="1">
            <a:off x="7141029" y="1501984"/>
            <a:ext cx="0" cy="440533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图片 7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684" y="5022919"/>
            <a:ext cx="2228783" cy="22287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216" y="3984627"/>
            <a:ext cx="4398011" cy="29317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13359" y="2251831"/>
            <a:ext cx="4028797" cy="43427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78256" y="566058"/>
            <a:ext cx="2247901" cy="16110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539" y="3759589"/>
            <a:ext cx="3521532" cy="35215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90798">
            <a:off x="1418392" y="1041447"/>
            <a:ext cx="1504950" cy="20574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7362" y="266652"/>
            <a:ext cx="3148239" cy="4657881"/>
            <a:chOff x="407362" y="266650"/>
            <a:chExt cx="3148239" cy="4657881"/>
          </a:xfrm>
        </p:grpSpPr>
        <p:sp>
          <p:nvSpPr>
            <p:cNvPr id="12" name="文本框 11"/>
            <p:cNvSpPr txBox="1"/>
            <p:nvPr/>
          </p:nvSpPr>
          <p:spPr>
            <a:xfrm>
              <a:off x="407906" y="266650"/>
              <a:ext cx="314769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07362" y="665218"/>
              <a:ext cx="1785277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en-US" altLang="zh-CN" sz="16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493019" y="1501597"/>
              <a:ext cx="323165" cy="3422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900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  <a:endParaRPr lang="zh-CN" altLang="en-US" sz="90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713228" y="1325915"/>
            <a:ext cx="452713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12500" smtClean="0">
                <a:ln>
                  <a:solidFill>
                    <a:schemeClr val="bg1"/>
                  </a:solidFill>
                </a:ln>
                <a:solidFill>
                  <a:srgbClr val="EE8343"/>
                </a:solidFill>
              </a:rPr>
              <a:t>感谢</a:t>
            </a:r>
            <a:r>
              <a:rPr lang="zh-CN" altLang="en-US" sz="12500" smtClean="0">
                <a:ln>
                  <a:solidFill>
                    <a:schemeClr val="bg1"/>
                  </a:solidFill>
                </a:ln>
                <a:solidFill>
                  <a:srgbClr val="5E9CD1"/>
                </a:solidFill>
              </a:rPr>
              <a:t>聆听</a:t>
            </a:r>
            <a:endParaRPr lang="zh-CN" altLang="en-US" sz="12500">
              <a:ln>
                <a:solidFill>
                  <a:schemeClr val="bg1"/>
                </a:solidFill>
              </a:ln>
              <a:solidFill>
                <a:srgbClr val="5E9CD1"/>
              </a:solidFill>
            </a:endParaRPr>
          </a:p>
        </p:txBody>
      </p:sp>
      <p:pic>
        <p:nvPicPr>
          <p:cNvPr id="17" name="New picture"/>
          <p:cNvPicPr/>
          <p:nvPr/>
        </p:nvPicPr>
        <p:blipFill>
          <a:blip r:embed="rId8"/>
          <a:stretch>
            <a:fillRect/>
          </a:stretch>
        </p:blipFill>
        <p:spPr>
          <a:xfrm>
            <a:off x="11912600" y="11277600"/>
            <a:ext cx="3048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endSnd/>
        </p:sndAc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7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3"/>
          <p:cNvSpPr txBox="1"/>
          <p:nvPr/>
        </p:nvSpPr>
        <p:spPr>
          <a:xfrm>
            <a:off x="1181735" y="1647192"/>
            <a:ext cx="560451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defRPr>
            </a:lvl1pPr>
          </a:lstStyle>
          <a:p>
            <a:r>
              <a:rPr lang="en-US" altLang="zh-CN" sz="1800" b="0" dirty="0">
                <a:sym typeface="微软雅黑" panose="020B0503020204020204" pitchFamily="34" charset="-122"/>
              </a:rPr>
              <a:t>      </a:t>
            </a:r>
            <a:r>
              <a:rPr lang="en-US" altLang="zh-CN" b="0" dirty="0">
                <a:sym typeface="微软雅黑" panose="020B0503020204020204" pitchFamily="34" charset="-122"/>
              </a:rPr>
              <a:t>  </a:t>
            </a:r>
            <a:r>
              <a:rPr lang="zh-CN" altLang="en-US" sz="2400" b="0" dirty="0">
                <a:sym typeface="微软雅黑" panose="020B0503020204020204" pitchFamily="34" charset="-122"/>
              </a:rPr>
              <a:t>我的学校面积不大，但是我喜欢这里。这里的操场、教室、大树，就像我的老朋友。其中，我最喜欢的是操场尽头的小花园。</a:t>
            </a:r>
          </a:p>
          <a:p>
            <a:r>
              <a:rPr lang="zh-CN" altLang="en-US" sz="2400" b="0" dirty="0">
                <a:sym typeface="微软雅黑" panose="020B0503020204020204" pitchFamily="34" charset="-122"/>
              </a:rPr>
              <a:t>         花园入口有两棵粗粗的大树，像两名守门将军。花园正中是一座小亭子，周围摆放着花盆，花盆里的花有红的、黄的、粉的、白的....</a:t>
            </a:r>
          </a:p>
          <a:p>
            <a:r>
              <a:rPr lang="zh-CN" altLang="en-US" sz="2400" b="0" dirty="0">
                <a:sym typeface="微软雅黑" panose="020B0503020204020204" pitchFamily="34" charset="-122"/>
              </a:rPr>
              <a:t>           我喜欢这里的含羞草，轻轻地摸它的叶子，它就合上了。花盆下和草丛里藏着各种小虫，软软的蚯蚓，排着队的小蚂蚁，还有一蹦一跳的蚂蚱.....时候我会放一小块饼干，引得蚂蚁来抢，可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9265" y="3360422"/>
            <a:ext cx="3541395" cy="35413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986" y="384810"/>
            <a:ext cx="1592580" cy="11404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950797">
            <a:off x="6565826" y="1841701"/>
            <a:ext cx="1504950" cy="2057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734191" y="1240532"/>
            <a:ext cx="37668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6600" dirty="0" smtClean="0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</a:rPr>
              <a:t>美文</a:t>
            </a:r>
            <a:r>
              <a:rPr lang="zh-CN" altLang="en-US" sz="6600" dirty="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</a:rPr>
              <a:t>朗读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99270" y="867201"/>
            <a:ext cx="4686300" cy="523220"/>
            <a:chOff x="-303826" y="388410"/>
            <a:chExt cx="4686300" cy="523220"/>
          </a:xfrm>
        </p:grpSpPr>
        <p:sp>
          <p:nvSpPr>
            <p:cNvPr id="7" name="文本框 6"/>
            <p:cNvSpPr txBox="1"/>
            <p:nvPr/>
          </p:nvSpPr>
          <p:spPr>
            <a:xfrm>
              <a:off x="1397339" y="388410"/>
              <a:ext cx="29851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r>
                <a:rPr lang="zh-CN" altLang="en-US" sz="2800" b="0" dirty="0"/>
                <a:t>小花园中乐趣多</a:t>
              </a: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-303826" y="479768"/>
              <a:ext cx="1599293" cy="315104"/>
            </a:xfrm>
            <a:prstGeom prst="parallelogram">
              <a:avLst>
                <a:gd name="adj" fmla="val 44125"/>
              </a:avLst>
            </a:prstGeom>
            <a:pattFill prst="wdDnDiag">
              <a:fgClr>
                <a:schemeClr val="bg1"/>
              </a:fgClr>
              <a:bgClr>
                <a:srgbClr val="EE8343"/>
              </a:bgClr>
            </a:patt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3"/>
          <p:cNvSpPr txBox="1"/>
          <p:nvPr/>
        </p:nvSpPr>
        <p:spPr>
          <a:xfrm>
            <a:off x="1225550" y="2185670"/>
            <a:ext cx="56045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defRPr>
            </a:lvl1pPr>
          </a:lstStyle>
          <a:p>
            <a:r>
              <a:rPr lang="en-US" altLang="zh-CN" sz="2400" b="0" dirty="0">
                <a:sym typeface="微软雅黑" panose="020B0503020204020204" pitchFamily="34" charset="-122"/>
              </a:rPr>
              <a:t> </a:t>
            </a:r>
            <a:r>
              <a:rPr lang="zh-CN" altLang="en-US" sz="2400" b="0" dirty="0">
                <a:sym typeface="微软雅黑" panose="020B0503020204020204" pitchFamily="34" charset="-122"/>
              </a:rPr>
              <a:t>热闹了。</a:t>
            </a:r>
            <a:r>
              <a:rPr lang="zh-CN" altLang="en-US" sz="2800" b="0" dirty="0">
                <a:sym typeface="微软雅黑" panose="020B0503020204020204" pitchFamily="34" charset="-122"/>
              </a:rPr>
              <a:t>小亭子下面有一条石头缝，这是我的秘密“宝盒”。我和好朋友写了一张“我们永远。是好朋友”的小纸条，放进这个“宝盒”里。现在我们经常在小花园里捡漂亮的落叶，按照老师教的方法做成书签。</a:t>
            </a:r>
          </a:p>
          <a:p>
            <a:r>
              <a:rPr lang="zh-CN" altLang="en-US" sz="2800" b="0" dirty="0">
                <a:sym typeface="微软雅黑" panose="020B0503020204020204" pitchFamily="34" charset="-122"/>
              </a:rPr>
              <a:t>        小花园给我和朋友们带来的乐趣可真多啊!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986" y="384810"/>
            <a:ext cx="1592580" cy="11404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650797">
            <a:off x="6800141" y="1746451"/>
            <a:ext cx="1504950" cy="2057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734191" y="1240532"/>
            <a:ext cx="37668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6600" smtClean="0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</a:rPr>
              <a:t>美文</a:t>
            </a:r>
            <a:r>
              <a:rPr lang="zh-CN" altLang="en-US" sz="66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</a:rPr>
              <a:t>朗读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99270" y="867201"/>
            <a:ext cx="4686300" cy="523220"/>
            <a:chOff x="-303826" y="388410"/>
            <a:chExt cx="4686300" cy="523220"/>
          </a:xfrm>
        </p:grpSpPr>
        <p:sp>
          <p:nvSpPr>
            <p:cNvPr id="7" name="文本框 6"/>
            <p:cNvSpPr txBox="1"/>
            <p:nvPr/>
          </p:nvSpPr>
          <p:spPr>
            <a:xfrm>
              <a:off x="1397339" y="388410"/>
              <a:ext cx="29851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r>
                <a:rPr lang="zh-CN" altLang="en-US" sz="2800" b="0"/>
                <a:t>小花园中乐趣多</a:t>
              </a: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-303826" y="479768"/>
              <a:ext cx="1599293" cy="315104"/>
            </a:xfrm>
            <a:prstGeom prst="parallelogram">
              <a:avLst>
                <a:gd name="adj" fmla="val 44125"/>
              </a:avLst>
            </a:prstGeom>
            <a:pattFill prst="wdDnDiag">
              <a:fgClr>
                <a:schemeClr val="bg1"/>
              </a:fgClr>
              <a:bgClr>
                <a:srgbClr val="EE8343"/>
              </a:bgClr>
            </a:patt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720" y="2883924"/>
            <a:ext cx="4804237" cy="32028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388620" y="347981"/>
            <a:ext cx="57670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美丽学校</a:t>
            </a:r>
          </a:p>
          <a:p>
            <a:pPr algn="ctr"/>
            <a:r>
              <a:rPr lang="zh-CN" altLang="en-US" sz="6600" b="1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           </a:t>
            </a:r>
            <a:r>
              <a:rPr lang="zh-CN" altLang="en-US" sz="6600" b="1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rPr>
              <a:t>我展示！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395982" y="3299462"/>
            <a:ext cx="5972175" cy="2183215"/>
            <a:chOff x="3660355" y="2270098"/>
            <a:chExt cx="4554730" cy="1607220"/>
          </a:xfrm>
        </p:grpSpPr>
        <p:sp>
          <p:nvSpPr>
            <p:cNvPr id="8" name="文本框 3"/>
            <p:cNvSpPr txBox="1"/>
            <p:nvPr/>
          </p:nvSpPr>
          <p:spPr>
            <a:xfrm>
              <a:off x="4298718" y="2270098"/>
              <a:ext cx="3475606" cy="701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800" b="0"/>
                <a:t>各小组根据观察的情况，设计介绍方案。</a:t>
              </a:r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3660355" y="2270098"/>
              <a:ext cx="1125001" cy="520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4000" b="0"/>
                <a:t>01</a:t>
              </a:r>
              <a:r>
                <a:rPr lang="en-US" altLang="zh-CN" sz="3600" b="0"/>
                <a:t> </a:t>
              </a:r>
            </a:p>
          </p:txBody>
        </p:sp>
        <p:sp>
          <p:nvSpPr>
            <p:cNvPr id="10" name="文本框 3"/>
            <p:cNvSpPr txBox="1"/>
            <p:nvPr/>
          </p:nvSpPr>
          <p:spPr>
            <a:xfrm>
              <a:off x="4298162" y="3175647"/>
              <a:ext cx="3916923" cy="701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zh-CN" altLang="en-US" sz="2800" b="0"/>
                <a:t>选派一名解说员，介绍你们组的方案</a:t>
              </a:r>
              <a:r>
                <a:rPr lang="zh-CN" altLang="en-US" sz="2000" b="0"/>
                <a:t>。</a:t>
              </a:r>
            </a:p>
          </p:txBody>
        </p:sp>
        <p:sp>
          <p:nvSpPr>
            <p:cNvPr id="11" name="文本框 1"/>
            <p:cNvSpPr txBox="1"/>
            <p:nvPr/>
          </p:nvSpPr>
          <p:spPr>
            <a:xfrm>
              <a:off x="3660355" y="3087342"/>
              <a:ext cx="1400467" cy="520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3200" b="1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defRPr>
              </a:lvl1pPr>
            </a:lstStyle>
            <a:p>
              <a:pPr algn="l"/>
              <a:r>
                <a:rPr lang="en-US" altLang="zh-CN" sz="4000" b="0"/>
                <a:t>02</a:t>
              </a:r>
              <a:r>
                <a:rPr lang="en-US" altLang="zh-CN" sz="3600" b="0"/>
                <a:t> </a:t>
              </a:r>
              <a:endParaRPr lang="zh-CN" altLang="en-US" sz="3600" b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940725" y="3532667"/>
            <a:ext cx="477801" cy="2643154"/>
            <a:chOff x="1921366" y="1153160"/>
            <a:chExt cx="527338" cy="2917190"/>
          </a:xfrm>
        </p:grpSpPr>
        <p:sp>
          <p:nvSpPr>
            <p:cNvPr id="18" name="加号 17"/>
            <p:cNvSpPr/>
            <p:nvPr/>
          </p:nvSpPr>
          <p:spPr>
            <a:xfrm>
              <a:off x="1965101" y="1153160"/>
              <a:ext cx="439868" cy="410235"/>
            </a:xfrm>
            <a:prstGeom prst="mathPlus">
              <a:avLst/>
            </a:prstGeom>
            <a:solidFill>
              <a:srgbClr val="F39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9" name="减号 18"/>
            <p:cNvSpPr/>
            <p:nvPr/>
          </p:nvSpPr>
          <p:spPr>
            <a:xfrm>
              <a:off x="1940521" y="2003207"/>
              <a:ext cx="489029" cy="367052"/>
            </a:xfrm>
            <a:prstGeom prst="mathMinus">
              <a:avLst/>
            </a:prstGeom>
            <a:solidFill>
              <a:srgbClr val="FFD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20" name="乘号 19"/>
            <p:cNvSpPr/>
            <p:nvPr/>
          </p:nvSpPr>
          <p:spPr>
            <a:xfrm>
              <a:off x="1945924" y="2810071"/>
              <a:ext cx="478222" cy="410234"/>
            </a:xfrm>
            <a:prstGeom prst="mathMultiply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7" name="除号 16"/>
            <p:cNvSpPr/>
            <p:nvPr/>
          </p:nvSpPr>
          <p:spPr>
            <a:xfrm>
              <a:off x="1921366" y="3660116"/>
              <a:ext cx="527338" cy="410234"/>
            </a:xfrm>
            <a:prstGeom prst="mathDivid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6B6FF"/>
                </a:solidFill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489" y="3532505"/>
            <a:ext cx="5337175" cy="32448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7094">
            <a:off x="9822902" y="251203"/>
            <a:ext cx="1476735" cy="1771370"/>
          </a:xfrm>
          <a:prstGeom prst="rect">
            <a:avLst/>
          </a:prstGeom>
        </p:spPr>
      </p:pic>
      <p:pic>
        <p:nvPicPr>
          <p:cNvPr id="24" name="图片 23" descr="黑板画学习考试文具人物素材元素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21567">
            <a:off x="8979444" y="2625097"/>
            <a:ext cx="1368512" cy="9137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79695" y="2272666"/>
            <a:ext cx="2405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r>
              <a:rPr lang="zh-CN" altLang="en-US" sz="3600" b="0"/>
              <a:t>温馨提示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00000">
            <a:off x="8985887" y="745491"/>
            <a:ext cx="2366645" cy="255143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72922" y="4797698"/>
            <a:ext cx="2247901" cy="161108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217036" y="859792"/>
            <a:ext cx="4490085" cy="1350645"/>
            <a:chOff x="3298584" y="6056890"/>
            <a:chExt cx="6582229" cy="10343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98584" y="6056890"/>
              <a:ext cx="6582229" cy="103435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750974" y="6314079"/>
              <a:ext cx="3585115" cy="589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资料卡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5641" y="449580"/>
            <a:ext cx="2635219" cy="5958840"/>
            <a:chOff x="396476" y="266650"/>
            <a:chExt cx="2366645" cy="5169402"/>
          </a:xfrm>
        </p:grpSpPr>
        <p:sp>
          <p:nvSpPr>
            <p:cNvPr id="2" name="文本框 1"/>
            <p:cNvSpPr txBox="1"/>
            <p:nvPr/>
          </p:nvSpPr>
          <p:spPr>
            <a:xfrm>
              <a:off x="396476" y="266650"/>
              <a:ext cx="2366645" cy="345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7362" y="665218"/>
              <a:ext cx="1785277" cy="29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en-US" sz="16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95866" y="1071035"/>
              <a:ext cx="497536" cy="43650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1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4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30797">
            <a:off x="1793166" y="1356561"/>
            <a:ext cx="1504951" cy="2057400"/>
          </a:xfrm>
          <a:prstGeom prst="rect">
            <a:avLst/>
          </a:prstGeom>
        </p:spPr>
      </p:pic>
      <p:sp>
        <p:nvSpPr>
          <p:cNvPr id="11" name="文本框 3"/>
          <p:cNvSpPr txBox="1"/>
          <p:nvPr/>
        </p:nvSpPr>
        <p:spPr>
          <a:xfrm>
            <a:off x="2705736" y="2636520"/>
            <a:ext cx="71316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defRPr>
            </a:lvl1pPr>
          </a:lstStyle>
          <a:p>
            <a:pPr indent="457200" fontAlgn="auto">
              <a:lnSpc>
                <a:spcPct val="150000"/>
              </a:lnSpc>
            </a:pPr>
            <a:r>
              <a:rPr lang="en-US" altLang="zh-CN" sz="2400" b="0" dirty="0">
                <a:sym typeface="微软雅黑" panose="020B0503020204020204" pitchFamily="34" charset="-122"/>
              </a:rPr>
              <a:t> </a:t>
            </a:r>
            <a:r>
              <a:rPr lang="zh-CN" altLang="en-US" sz="3600" b="0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微软雅黑" panose="020B0503020204020204" pitchFamily="34" charset="-122"/>
              </a:rPr>
              <a:t>始</a:t>
            </a:r>
            <a:r>
              <a:rPr lang="zh-CN" altLang="en-US" sz="3600" b="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微软雅黑" panose="020B0503020204020204" pitchFamily="34" charset="-122"/>
              </a:rPr>
              <a:t>建于1985年，占地50余亩，建筑面积5000多平方米，学校现有56个教学班，在校生2400人。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00000">
            <a:off x="9150987" y="560706"/>
            <a:ext cx="2366645" cy="255143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95751" y="848361"/>
            <a:ext cx="4490085" cy="1350645"/>
            <a:chOff x="3298584" y="6056890"/>
            <a:chExt cx="6582229" cy="10343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98584" y="6056890"/>
              <a:ext cx="6582229" cy="103435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696053" y="6326723"/>
              <a:ext cx="3585115" cy="494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mtClean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时光掠影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5641" y="449580"/>
            <a:ext cx="2635219" cy="5958840"/>
            <a:chOff x="396476" y="266650"/>
            <a:chExt cx="2366645" cy="5169402"/>
          </a:xfrm>
        </p:grpSpPr>
        <p:sp>
          <p:nvSpPr>
            <p:cNvPr id="2" name="文本框 1"/>
            <p:cNvSpPr txBox="1"/>
            <p:nvPr/>
          </p:nvSpPr>
          <p:spPr>
            <a:xfrm>
              <a:off x="396476" y="266650"/>
              <a:ext cx="2366645" cy="345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7362" y="665218"/>
              <a:ext cx="1785277" cy="29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en-US" sz="16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95866" y="1071035"/>
              <a:ext cx="497536" cy="43650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1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4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</a:p>
          </p:txBody>
        </p:sp>
      </p:grpSp>
      <p:pic>
        <p:nvPicPr>
          <p:cNvPr id="3" name="图片 2" descr="UC截图2019091616250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4851" y="2696847"/>
            <a:ext cx="4366260" cy="3306445"/>
          </a:xfrm>
          <a:prstGeom prst="rect">
            <a:avLst/>
          </a:prstGeom>
          <a:ln>
            <a:solidFill>
              <a:srgbClr val="002060"/>
            </a:solidFill>
          </a:ln>
          <a:effectLst>
            <a:softEdge rad="317500"/>
          </a:effectLst>
        </p:spPr>
      </p:pic>
      <p:pic>
        <p:nvPicPr>
          <p:cNvPr id="7" name="图片 6" descr="UC截图201909161625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485" y="2696847"/>
            <a:ext cx="4519931" cy="317563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0951" y="2367916"/>
            <a:ext cx="62941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 b="1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</a:defRPr>
            </a:lvl1pPr>
          </a:lstStyle>
          <a:p>
            <a:pPr algn="ctr"/>
            <a:r>
              <a:rPr lang="zh-CN" altLang="en-US" sz="66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sym typeface="+mn-ea"/>
              </a:rPr>
              <a:t>让我来</a:t>
            </a:r>
          </a:p>
          <a:p>
            <a:pPr algn="ctr"/>
            <a:r>
              <a:rPr lang="zh-CN" altLang="en-US" sz="6600">
                <a:ln w="6350">
                  <a:solidFill>
                    <a:schemeClr val="bg1"/>
                  </a:solidFill>
                </a:ln>
                <a:solidFill>
                  <a:srgbClr val="EE8343"/>
                </a:solidFill>
                <a:sym typeface="+mn-ea"/>
              </a:rPr>
              <a:t>            </a:t>
            </a:r>
            <a:r>
              <a:rPr lang="zh-CN" altLang="en-US" sz="6600" smtClean="0">
                <a:ln w="6350">
                  <a:solidFill>
                    <a:schemeClr val="bg1"/>
                  </a:solidFill>
                </a:ln>
                <a:solidFill>
                  <a:srgbClr val="5E9CD1"/>
                </a:solidFill>
                <a:sym typeface="+mn-ea"/>
              </a:rPr>
              <a:t>介绍！</a:t>
            </a:r>
            <a:endParaRPr lang="zh-CN" altLang="en-US" sz="6600">
              <a:ln w="6350">
                <a:solidFill>
                  <a:schemeClr val="bg1"/>
                </a:solidFill>
              </a:ln>
              <a:solidFill>
                <a:srgbClr val="EE8343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850" y="147322"/>
            <a:ext cx="3623311" cy="2359025"/>
            <a:chOff x="159191" y="15725"/>
            <a:chExt cx="4238625" cy="27208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0830" y="671869"/>
              <a:ext cx="3096986" cy="20646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191" y="15725"/>
              <a:ext cx="2438400" cy="2438400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01001" y="5004437"/>
            <a:ext cx="3684271" cy="1350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00000">
            <a:off x="8985887" y="745491"/>
            <a:ext cx="2366645" cy="255143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652" y="4797698"/>
            <a:ext cx="2247901" cy="161108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217036" y="771527"/>
            <a:ext cx="4490085" cy="1350645"/>
            <a:chOff x="3298584" y="6056890"/>
            <a:chExt cx="6582229" cy="10343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98584" y="6056890"/>
              <a:ext cx="6582229" cy="103435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750974" y="6314079"/>
              <a:ext cx="3585115" cy="589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</a:rPr>
                <a:t>名片卡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5641" y="449580"/>
            <a:ext cx="2635219" cy="5958840"/>
            <a:chOff x="396476" y="266650"/>
            <a:chExt cx="2366645" cy="5169402"/>
          </a:xfrm>
        </p:grpSpPr>
        <p:sp>
          <p:nvSpPr>
            <p:cNvPr id="2" name="文本框 1"/>
            <p:cNvSpPr txBox="1"/>
            <p:nvPr/>
          </p:nvSpPr>
          <p:spPr>
            <a:xfrm>
              <a:off x="396476" y="266650"/>
              <a:ext cx="2366645" cy="345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7362" y="665218"/>
              <a:ext cx="1785277" cy="29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endParaRPr lang="en-US" sz="1600" b="1" dirty="0" smtClean="0">
                <a:solidFill>
                  <a:schemeClr val="bg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518537" y="978844"/>
              <a:ext cx="76660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695866" y="1071035"/>
              <a:ext cx="497536" cy="43650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好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学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习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天</a:t>
              </a:r>
              <a:r>
                <a:rPr lang="en-US" altLang="zh-CN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向</a:t>
              </a:r>
              <a:r>
                <a:rPr lang="en-US" altLang="zh-CN" sz="10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/</a:t>
              </a:r>
              <a:r>
                <a:rPr lang="zh-CN" altLang="en-US" sz="2400" b="1" smtClean="0">
                  <a:solidFill>
                    <a:schemeClr val="bg1"/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上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230797">
            <a:off x="1793166" y="1356561"/>
            <a:ext cx="1504951" cy="20574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49651" y="2650491"/>
            <a:ext cx="5975985" cy="3323987"/>
          </a:xfrm>
          <a:prstGeom prst="rect">
            <a:avLst/>
          </a:prstGeom>
          <a:noFill/>
          <a:ln w="47625">
            <a:solidFill>
              <a:schemeClr val="bg1"/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我们学校的名字：</a:t>
            </a:r>
          </a:p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我们学校的位置：</a:t>
            </a:r>
          </a:p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我们学校的班级数：</a:t>
            </a:r>
          </a:p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我们学校的校风：</a:t>
            </a:r>
          </a:p>
          <a:p>
            <a:pPr indent="457200" fontAlgn="auto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</a:rPr>
              <a:t>我最想送给学校的一句话：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823</Words>
  <Application>Microsoft Office PowerPoint</Application>
  <PresentationFormat>宽屏</PresentationFormat>
  <Paragraphs>109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华文楷体</vt:lpstr>
      <vt:lpstr>宋体</vt:lpstr>
      <vt:lpstr>微软雅黑</vt:lpstr>
      <vt:lpstr>杨任东竹石体-Regular</vt:lpstr>
      <vt:lpstr>字魂58号-创中黑</vt:lpstr>
      <vt:lpstr>字魂5号-无外润黑体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2021-02-12T05:06:59Z</cp:lastPrinted>
  <dcterms:created xsi:type="dcterms:W3CDTF">2021-02-12T05:06:59Z</dcterms:created>
  <dcterms:modified xsi:type="dcterms:W3CDTF">2022-04-06T13:13:29Z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