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704" r:id="rId2"/>
  </p:sldMasterIdLst>
  <p:notesMasterIdLst>
    <p:notesMasterId r:id="rId20"/>
  </p:notesMasterIdLst>
  <p:sldIdLst>
    <p:sldId id="256" r:id="rId3"/>
    <p:sldId id="257" r:id="rId4"/>
    <p:sldId id="258" r:id="rId5"/>
    <p:sldId id="283" r:id="rId6"/>
    <p:sldId id="259" r:id="rId7"/>
    <p:sldId id="276" r:id="rId8"/>
    <p:sldId id="269" r:id="rId9"/>
    <p:sldId id="277" r:id="rId10"/>
    <p:sldId id="278" r:id="rId11"/>
    <p:sldId id="279" r:id="rId12"/>
    <p:sldId id="280" r:id="rId13"/>
    <p:sldId id="272" r:id="rId14"/>
    <p:sldId id="295" r:id="rId15"/>
    <p:sldId id="273" r:id="rId16"/>
    <p:sldId id="281" r:id="rId17"/>
    <p:sldId id="264" r:id="rId18"/>
    <p:sldId id="296" r:id="rId19"/>
  </p:sldIdLst>
  <p:sldSz cx="12192000" cy="6858000"/>
  <p:notesSz cx="6858000" cy="9144000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CEB0E6"/>
    <a:srgbClr val="EBDFF1"/>
    <a:srgbClr val="844EAC"/>
    <a:srgbClr val="CDCDEF"/>
    <a:srgbClr val="7E9593"/>
    <a:srgbClr val="905B46"/>
    <a:srgbClr val="D49C77"/>
    <a:srgbClr val="EED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5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588" y="138"/>
      </p:cViewPr>
      <p:guideLst>
        <p:guide orient="horz" pos="2205"/>
        <p:guide pos="38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8531B-8403-478C-93D9-AA1956CA38D3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2755C-655B-4DE1-A03E-1A597513AC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32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2755C-655B-4DE1-A03E-1A597513ACC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429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9094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66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4080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265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537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55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615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896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760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245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7434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54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7515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467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ln cap="flat">
            <a:miter/>
          </a:ln>
        </p:spPr>
        <p:txBody>
          <a:bodyPr vert="horz" wrap="square" lIns="91440" tIns="45720" rIns="91440" bIns="45720" anchor="t" anchorCtr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defRPr>
            </a:lvl1pPr>
          </a:lstStyle>
          <a:p>
            <a:pPr>
              <a:defRPr/>
            </a:pPr>
            <a:fld id="{452A771A-365A-48D5-B722-925AF07BD52B}" type="slidenum">
              <a:rPr lang="en-US" altLang="zh-CN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108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694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629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405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48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3117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988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733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13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842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75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098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3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521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87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0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3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30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5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对角圆角矩形"/>
          <p:cNvSpPr/>
          <p:nvPr userDrawn="1"/>
        </p:nvSpPr>
        <p:spPr>
          <a:xfrm flipH="1">
            <a:off x="298451" y="341314"/>
            <a:ext cx="11595100" cy="6256337"/>
          </a:xfrm>
          <a:prstGeom prst="round2DiagRect">
            <a:avLst>
              <a:gd name="adj1" fmla="val 9314"/>
              <a:gd name="adj2" fmla="val 990"/>
            </a:avLst>
          </a:prstGeom>
          <a:solidFill>
            <a:srgbClr val="CEB0E6"/>
          </a:solidFill>
          <a:ln w="22225" cap="flat" cmpd="sng">
            <a:solidFill>
              <a:srgbClr val="62387C">
                <a:alpha val="68000"/>
              </a:srgbClr>
            </a:solidFill>
            <a:prstDash val="solid"/>
            <a:miter/>
          </a:ln>
        </p:spPr>
      </p:sp>
      <p:sp>
        <p:nvSpPr>
          <p:cNvPr id="8" name="对角圆角矩形"/>
          <p:cNvSpPr/>
          <p:nvPr userDrawn="1"/>
        </p:nvSpPr>
        <p:spPr>
          <a:xfrm flipH="1">
            <a:off x="448734" y="449264"/>
            <a:ext cx="11294533" cy="6040437"/>
          </a:xfrm>
          <a:prstGeom prst="round2DiagRect">
            <a:avLst>
              <a:gd name="adj1" fmla="val 8898"/>
              <a:gd name="adj2" fmla="val 120"/>
            </a:avLst>
          </a:prstGeom>
          <a:solidFill>
            <a:schemeClr val="bg1"/>
          </a:solidFill>
          <a:ln w="25400" cap="flat" cmpd="sng">
            <a:solidFill>
              <a:srgbClr val="D28BFD">
                <a:alpha val="62000"/>
              </a:srgbClr>
            </a:solidFill>
            <a:prstDash val="dash"/>
            <a:miter/>
          </a:ln>
        </p:spPr>
      </p:sp>
      <p:pic>
        <p:nvPicPr>
          <p:cNvPr id="9" name="图片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03864"/>
            <a:ext cx="1583267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9834" y="-88900"/>
            <a:ext cx="1756833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639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3011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1" y="908051"/>
            <a:ext cx="6538913" cy="462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524000" y="908050"/>
            <a:ext cx="9144000" cy="4897213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ea typeface="楷体" panose="02010609060101010101" pitchFamily="49" charset="-122"/>
            </a:endParaRPr>
          </a:p>
        </p:txBody>
      </p:sp>
      <p:sp>
        <p:nvSpPr>
          <p:cNvPr id="18435" name="矩形"/>
          <p:cNvSpPr>
            <a:spLocks noChangeArrowheads="1"/>
          </p:cNvSpPr>
          <p:nvPr/>
        </p:nvSpPr>
        <p:spPr bwMode="auto">
          <a:xfrm>
            <a:off x="1524000" y="1495513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404040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第二单元 我们的学校 </a:t>
            </a:r>
          </a:p>
        </p:txBody>
      </p:sp>
      <p:sp>
        <p:nvSpPr>
          <p:cNvPr id="18436" name="三十二角星"/>
          <p:cNvSpPr>
            <a:spLocks noChangeArrowheads="1"/>
          </p:cNvSpPr>
          <p:nvPr/>
        </p:nvSpPr>
        <p:spPr bwMode="auto">
          <a:xfrm>
            <a:off x="3911600" y="3284984"/>
            <a:ext cx="723900" cy="723900"/>
          </a:xfrm>
          <a:prstGeom prst="star32">
            <a:avLst>
              <a:gd name="adj" fmla="val 44505"/>
            </a:avLst>
          </a:pr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4</a:t>
            </a:r>
            <a:endParaRPr lang="zh-CN" altLang="en-US" sz="4000">
              <a:cs typeface="Calibri" pitchFamily="34" charset="0"/>
            </a:endParaRPr>
          </a:p>
        </p:txBody>
      </p:sp>
      <p:sp>
        <p:nvSpPr>
          <p:cNvPr id="18437" name="矩形"/>
          <p:cNvSpPr>
            <a:spLocks noChangeArrowheads="1"/>
          </p:cNvSpPr>
          <p:nvPr/>
        </p:nvSpPr>
        <p:spPr bwMode="auto">
          <a:xfrm>
            <a:off x="4686300" y="3302448"/>
            <a:ext cx="3786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7030A0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说说我们的学校</a:t>
            </a:r>
          </a:p>
        </p:txBody>
      </p:sp>
      <p:sp>
        <p:nvSpPr>
          <p:cNvPr id="7" name="矩形 6"/>
          <p:cNvSpPr/>
          <p:nvPr/>
        </p:nvSpPr>
        <p:spPr>
          <a:xfrm>
            <a:off x="1536180" y="5877273"/>
            <a:ext cx="9131821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7513" y="1125538"/>
            <a:ext cx="8691562" cy="575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11"/>
          <p:cNvSpPr>
            <a:spLocks noChangeArrowheads="1" noChangeShapeType="1" noTextEdit="1"/>
          </p:cNvSpPr>
          <p:nvPr/>
        </p:nvSpPr>
        <p:spPr bwMode="auto">
          <a:xfrm>
            <a:off x="2063751" y="620714"/>
            <a:ext cx="2232025" cy="504825"/>
          </a:xfrm>
          <a:prstGeom prst="rect">
            <a:avLst/>
          </a:prstGeom>
          <a:effectLst>
            <a:outerShdw blurRad="50800" dist="38100" dir="2700000" sx="44000" sy="44000" algn="tl" rotWithShape="0">
              <a:srgbClr val="CDCDEF">
                <a:alpha val="82000"/>
              </a:srgbClr>
            </a:outerShdw>
          </a:effectLst>
        </p:spPr>
        <p:txBody>
          <a:bodyPr wrap="none" fromWordArt="1">
            <a:prstTxWarp prst="textDoubleWave1">
              <a:avLst>
                <a:gd name="adj1" fmla="val 7337"/>
                <a:gd name="adj2" fmla="val -679"/>
              </a:avLst>
            </a:prstTxWarp>
          </a:bodyPr>
          <a:lstStyle/>
          <a:p>
            <a:pPr algn="dist">
              <a:defRPr/>
            </a:pPr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rgbClr val="A47BC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云形"/>
          <p:cNvSpPr/>
          <p:nvPr/>
        </p:nvSpPr>
        <p:spPr>
          <a:xfrm>
            <a:off x="1919288" y="1700213"/>
            <a:ext cx="7935912" cy="3275012"/>
          </a:xfrm>
          <a:prstGeom prst="cloud">
            <a:avLst/>
          </a:prstGeom>
          <a:solidFill>
            <a:srgbClr val="844EAC"/>
          </a:solidFill>
          <a:ln w="12700" cap="flat" cmpd="sng">
            <a:solidFill>
              <a:srgbClr val="7030A0"/>
            </a:solidFill>
            <a:prstDash val="solid"/>
            <a:miter/>
          </a:ln>
        </p:spPr>
        <p:txBody>
          <a:bodyPr/>
          <a:lstStyle/>
          <a:p>
            <a:pPr>
              <a:defRPr/>
            </a:pPr>
            <a:r>
              <a:rPr lang="zh-CN" altLang="en-US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   </a:t>
            </a:r>
            <a:endParaRPr lang="zh-CN" altLang="en-US"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28674" name="矩形"/>
          <p:cNvSpPr>
            <a:spLocks noChangeArrowheads="1"/>
          </p:cNvSpPr>
          <p:nvPr/>
        </p:nvSpPr>
        <p:spPr bwMode="auto">
          <a:xfrm>
            <a:off x="1524001" y="2781300"/>
            <a:ext cx="87471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活动三：有了事情找哪里？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矩形"/>
          <p:cNvSpPr>
            <a:spLocks noChangeArrowheads="1"/>
          </p:cNvSpPr>
          <p:nvPr/>
        </p:nvSpPr>
        <p:spPr bwMode="auto">
          <a:xfrm>
            <a:off x="7562850" y="37877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29698" name="矩形"/>
          <p:cNvSpPr>
            <a:spLocks noChangeArrowheads="1"/>
          </p:cNvSpPr>
          <p:nvPr/>
        </p:nvSpPr>
        <p:spPr bwMode="auto">
          <a:xfrm>
            <a:off x="2741613" y="936625"/>
            <a:ext cx="3568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在学校生活中，我们会遇到各种各样的事情。你知道遇到下面的问题后，该找哪个部门吗？</a:t>
            </a:r>
          </a:p>
        </p:txBody>
      </p:sp>
      <p:sp>
        <p:nvSpPr>
          <p:cNvPr id="9" name="云形标注 8"/>
          <p:cNvSpPr/>
          <p:nvPr/>
        </p:nvSpPr>
        <p:spPr>
          <a:xfrm>
            <a:off x="5016500" y="1552576"/>
            <a:ext cx="4711700" cy="2524125"/>
          </a:xfrm>
          <a:prstGeom prst="cloudCallout">
            <a:avLst>
              <a:gd name="adj1" fmla="val -62877"/>
              <a:gd name="adj2" fmla="val 39995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0"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在学校生活中，我们会遇到各种各样的事情。你知道遇到下面的问题后，该找哪个部门吗？</a:t>
            </a:r>
            <a:endParaRPr lang="zh-CN" altLang="en-US" sz="2400" dirty="0"/>
          </a:p>
        </p:txBody>
      </p:sp>
      <p:pic>
        <p:nvPicPr>
          <p:cNvPr id="29700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4976" y="3078164"/>
            <a:ext cx="1343025" cy="238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"/>
          <p:cNvSpPr>
            <a:spLocks noChangeArrowheads="1"/>
          </p:cNvSpPr>
          <p:nvPr/>
        </p:nvSpPr>
        <p:spPr bwMode="auto">
          <a:xfrm>
            <a:off x="7562850" y="37877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30722" name="矩形"/>
          <p:cNvSpPr>
            <a:spLocks noChangeArrowheads="1"/>
          </p:cNvSpPr>
          <p:nvPr/>
        </p:nvSpPr>
        <p:spPr bwMode="auto">
          <a:xfrm>
            <a:off x="2741613" y="936625"/>
            <a:ext cx="35687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在学校生活中，我们会遇到各种各样的事情。你知道遇到下面的问题后，该找哪个部门吗？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616" y="1332865"/>
            <a:ext cx="5399405" cy="2622550"/>
          </a:xfrm>
          <a:prstGeom prst="rect">
            <a:avLst/>
          </a:prstGeom>
          <a:effectLst>
            <a:softEdge rad="165100"/>
          </a:effectLst>
        </p:spPr>
      </p:pic>
      <p:sp>
        <p:nvSpPr>
          <p:cNvPr id="30724" name="矩形 3"/>
          <p:cNvSpPr>
            <a:spLocks noChangeArrowheads="1"/>
          </p:cNvSpPr>
          <p:nvPr/>
        </p:nvSpPr>
        <p:spPr bwMode="auto">
          <a:xfrm>
            <a:off x="4252913" y="747714"/>
            <a:ext cx="367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itchFamily="49" charset="-122"/>
                <a:ea typeface="楷体" pitchFamily="49" charset="-122"/>
                <a:cs typeface="Calibri" pitchFamily="34" charset="0"/>
              </a:rPr>
              <a:t> 有了事情找哪里？</a:t>
            </a:r>
            <a:endParaRPr lang="en-US" altLang="zh-CN" sz="3200">
              <a:cs typeface="Calibri" pitchFamily="34" charset="0"/>
            </a:endParaRPr>
          </a:p>
        </p:txBody>
      </p:sp>
      <p:sp>
        <p:nvSpPr>
          <p:cNvPr id="30725" name="矩形 4"/>
          <p:cNvSpPr>
            <a:spLocks noChangeArrowheads="1"/>
          </p:cNvSpPr>
          <p:nvPr/>
        </p:nvSpPr>
        <p:spPr bwMode="auto">
          <a:xfrm>
            <a:off x="3503613" y="3822701"/>
            <a:ext cx="2482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    我刚当上班级小记者，写完的广播稿送到哪里去呢？</a:t>
            </a:r>
          </a:p>
        </p:txBody>
      </p:sp>
      <p:sp>
        <p:nvSpPr>
          <p:cNvPr id="30726" name="矩形 5"/>
          <p:cNvSpPr>
            <a:spLocks noChangeArrowheads="1"/>
          </p:cNvSpPr>
          <p:nvPr/>
        </p:nvSpPr>
        <p:spPr bwMode="auto">
          <a:xfrm>
            <a:off x="6035676" y="3830638"/>
            <a:ext cx="2676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>
                <a:latin typeface="楷体" pitchFamily="49" charset="-122"/>
                <a:ea typeface="楷体" pitchFamily="49" charset="-122"/>
                <a:cs typeface="Calibri" pitchFamily="34" charset="0"/>
              </a:rPr>
              <a:t>    </a:t>
            </a:r>
            <a:r>
              <a:rPr lang="zh-CN" altLang="en-US" sz="1600">
                <a:latin typeface="楷体" pitchFamily="49" charset="-122"/>
                <a:ea typeface="楷体" pitchFamily="49" charset="-122"/>
                <a:cs typeface="Calibri" pitchFamily="34" charset="0"/>
              </a:rPr>
              <a:t>教室的门锁坏了，找谁来修理呢？</a:t>
            </a:r>
          </a:p>
        </p:txBody>
      </p:sp>
      <p:sp>
        <p:nvSpPr>
          <p:cNvPr id="7" name="矩形 6"/>
          <p:cNvSpPr/>
          <p:nvPr/>
        </p:nvSpPr>
        <p:spPr>
          <a:xfrm>
            <a:off x="3503614" y="4652963"/>
            <a:ext cx="5184775" cy="16557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如果同学手指弄破了，到哪里去包扎呢？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对学校午餐有好建议，该到哪里反映呢？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我想借几本书看，去哪里借？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我在操场上捡到一件外套，该交给谁？</a:t>
            </a:r>
          </a:p>
          <a:p>
            <a:pPr>
              <a:defRPr/>
            </a:pPr>
            <a:r>
              <a:rPr lang="zh-CN" altLang="en-US" sz="16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道德与法治三上正文（送审版）-3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5720" y="1124745"/>
            <a:ext cx="4824536" cy="5360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6" name="文本框 3"/>
          <p:cNvSpPr txBox="1">
            <a:spLocks noChangeArrowheads="1"/>
          </p:cNvSpPr>
          <p:nvPr/>
        </p:nvSpPr>
        <p:spPr bwMode="auto">
          <a:xfrm>
            <a:off x="3370264" y="3254375"/>
            <a:ext cx="26177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16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办公室门口都挂着牌子，要做会观察的有心人。</a:t>
            </a:r>
          </a:p>
        </p:txBody>
      </p:sp>
      <p:sp>
        <p:nvSpPr>
          <p:cNvPr id="31747" name="文本框 5"/>
          <p:cNvSpPr txBox="1">
            <a:spLocks noChangeArrowheads="1"/>
          </p:cNvSpPr>
          <p:nvPr/>
        </p:nvSpPr>
        <p:spPr bwMode="auto">
          <a:xfrm>
            <a:off x="6154738" y="4797425"/>
            <a:ext cx="22272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16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学会看校园示意图或指示牌很重要。</a:t>
            </a:r>
          </a:p>
        </p:txBody>
      </p:sp>
      <p:sp>
        <p:nvSpPr>
          <p:cNvPr id="31748" name="文本框 6"/>
          <p:cNvSpPr txBox="1">
            <a:spLocks noChangeArrowheads="1"/>
          </p:cNvSpPr>
          <p:nvPr/>
        </p:nvSpPr>
        <p:spPr bwMode="auto">
          <a:xfrm>
            <a:off x="3719514" y="5795964"/>
            <a:ext cx="21367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en-US" altLang="zh-CN" sz="16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询问老师或同学，他们都乐意帮忙。</a:t>
            </a:r>
          </a:p>
        </p:txBody>
      </p:sp>
      <p:sp>
        <p:nvSpPr>
          <p:cNvPr id="31749" name="矩形 2"/>
          <p:cNvSpPr>
            <a:spLocks noChangeArrowheads="1"/>
          </p:cNvSpPr>
          <p:nvPr/>
        </p:nvSpPr>
        <p:spPr bwMode="auto">
          <a:xfrm>
            <a:off x="2803526" y="747714"/>
            <a:ext cx="65452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 你可以通过哪些途径来解决问题？</a:t>
            </a:r>
            <a:endParaRPr lang="zh-CN" altLang="en-US" sz="3200" dirty="0"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云形"/>
          <p:cNvSpPr/>
          <p:nvPr/>
        </p:nvSpPr>
        <p:spPr>
          <a:xfrm>
            <a:off x="1919288" y="1700213"/>
            <a:ext cx="7935912" cy="3275012"/>
          </a:xfrm>
          <a:prstGeom prst="cloud">
            <a:avLst/>
          </a:prstGeom>
          <a:solidFill>
            <a:srgbClr val="844EAC"/>
          </a:solidFill>
          <a:ln w="12700" cap="flat" cmpd="sng">
            <a:solidFill>
              <a:srgbClr val="7030A0"/>
            </a:solidFill>
            <a:prstDash val="solid"/>
            <a:miter/>
          </a:ln>
        </p:spPr>
        <p:txBody>
          <a:bodyPr/>
          <a:lstStyle/>
          <a:p>
            <a:pPr>
              <a:defRPr/>
            </a:pPr>
            <a:r>
              <a:rPr lang="zh-CN" altLang="en-US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   </a:t>
            </a:r>
            <a:endParaRPr lang="zh-CN" altLang="en-US"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32770" name="矩形"/>
          <p:cNvSpPr>
            <a:spLocks noChangeArrowheads="1"/>
          </p:cNvSpPr>
          <p:nvPr/>
        </p:nvSpPr>
        <p:spPr bwMode="auto">
          <a:xfrm>
            <a:off x="1524001" y="2781300"/>
            <a:ext cx="87471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活动四：一起画张平面示意图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5" descr="道德与法治三上正文（送审版）-1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2738" y="4083051"/>
            <a:ext cx="1181100" cy="198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云形标注 7"/>
          <p:cNvSpPr/>
          <p:nvPr/>
        </p:nvSpPr>
        <p:spPr>
          <a:xfrm>
            <a:off x="1949451" y="1744663"/>
            <a:ext cx="3700463" cy="2519362"/>
          </a:xfrm>
          <a:prstGeom prst="cloudCallout">
            <a:avLst>
              <a:gd name="adj1" fmla="val -10150"/>
              <a:gd name="adj2" fmla="val 33572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3795" name="图片 2" descr="道德与法治三上正文（送审版）-10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2775" y="1744663"/>
            <a:ext cx="4579938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矩形"/>
          <p:cNvSpPr>
            <a:spLocks noChangeArrowheads="1"/>
          </p:cNvSpPr>
          <p:nvPr/>
        </p:nvSpPr>
        <p:spPr bwMode="auto">
          <a:xfrm>
            <a:off x="2279651" y="771525"/>
            <a:ext cx="7777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sz="3600">
                <a:latin typeface="Calibri" pitchFamily="34" charset="0"/>
                <a:ea typeface="楷体" pitchFamily="49" charset="-122"/>
                <a:cs typeface="Calibri" pitchFamily="34" charset="0"/>
              </a:rPr>
              <a:t>一起画张学校平面示意图</a:t>
            </a:r>
          </a:p>
        </p:txBody>
      </p:sp>
      <p:sp>
        <p:nvSpPr>
          <p:cNvPr id="33797" name="矩形 6"/>
          <p:cNvSpPr>
            <a:spLocks noChangeArrowheads="1"/>
          </p:cNvSpPr>
          <p:nvPr/>
        </p:nvSpPr>
        <p:spPr bwMode="auto">
          <a:xfrm>
            <a:off x="2424114" y="2182813"/>
            <a:ext cx="286543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学校平面图说明了学校的道路、教学楼、操场、大门等事物的位置。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云形"/>
          <p:cNvSpPr/>
          <p:nvPr/>
        </p:nvSpPr>
        <p:spPr>
          <a:xfrm>
            <a:off x="2663825" y="1795463"/>
            <a:ext cx="6864350" cy="3275012"/>
          </a:xfrm>
          <a:prstGeom prst="cloud">
            <a:avLst/>
          </a:prstGeom>
          <a:solidFill>
            <a:srgbClr val="844EAC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sp>
        <p:nvSpPr>
          <p:cNvPr id="19458" name="矩形"/>
          <p:cNvSpPr>
            <a:spLocks noChangeArrowheads="1"/>
          </p:cNvSpPr>
          <p:nvPr/>
        </p:nvSpPr>
        <p:spPr bwMode="auto">
          <a:xfrm>
            <a:off x="2566988" y="2933700"/>
            <a:ext cx="695166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活动一：我们的足迹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03512" y="83671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4" descr="道德与法治三上正文（送审版）-9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2863" y="1773239"/>
            <a:ext cx="3956050" cy="279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椭圆 22"/>
          <p:cNvSpPr/>
          <p:nvPr/>
        </p:nvSpPr>
        <p:spPr>
          <a:xfrm>
            <a:off x="2208213" y="2209801"/>
            <a:ext cx="2914650" cy="411162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664200" y="4292600"/>
            <a:ext cx="4637088" cy="215423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484" name="矩形"/>
          <p:cNvSpPr>
            <a:spLocks noChangeArrowheads="1"/>
          </p:cNvSpPr>
          <p:nvPr/>
        </p:nvSpPr>
        <p:spPr bwMode="auto">
          <a:xfrm>
            <a:off x="5130800" y="620713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我们的足迹</a:t>
            </a:r>
          </a:p>
        </p:txBody>
      </p:sp>
      <p:sp>
        <p:nvSpPr>
          <p:cNvPr id="20485" name="矩形"/>
          <p:cNvSpPr>
            <a:spLocks noChangeArrowheads="1"/>
          </p:cNvSpPr>
          <p:nvPr/>
        </p:nvSpPr>
        <p:spPr bwMode="auto">
          <a:xfrm>
            <a:off x="7032626" y="2643189"/>
            <a:ext cx="2951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zh-CN">
              <a:latin typeface="Calibri" pitchFamily="34" charset="0"/>
            </a:endParaRPr>
          </a:p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0486" name="矩形"/>
          <p:cNvSpPr>
            <a:spLocks noChangeArrowheads="1"/>
          </p:cNvSpPr>
          <p:nvPr/>
        </p:nvSpPr>
        <p:spPr bwMode="auto">
          <a:xfrm>
            <a:off x="1952626" y="1125538"/>
            <a:ext cx="82153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    我们已经在学校生活了两年。在这里，我们学习、活动、玩耍</a:t>
            </a:r>
            <a:r>
              <a:rPr lang="en-US" altLang="zh-CN" sz="24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……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Calibri" pitchFamily="34" charset="0"/>
              </a:rPr>
              <a:t>学校的各个角落都留下了我们的足迹。</a:t>
            </a:r>
            <a:endParaRPr lang="en-US" altLang="zh-CN" sz="2400" dirty="0">
              <a:latin typeface="楷体" pitchFamily="49" charset="-122"/>
              <a:ea typeface="楷体" pitchFamily="49" charset="-122"/>
              <a:cs typeface="Calibri" pitchFamily="34" charset="0"/>
            </a:endParaRPr>
          </a:p>
        </p:txBody>
      </p:sp>
      <p:pic>
        <p:nvPicPr>
          <p:cNvPr id="20487" name="图片 2" descr="道德与法治三上正文（送审版）-9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5339" y="2209800"/>
            <a:ext cx="338137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矩形 7"/>
          <p:cNvSpPr>
            <a:spLocks noChangeArrowheads="1"/>
          </p:cNvSpPr>
          <p:nvPr/>
        </p:nvSpPr>
        <p:spPr bwMode="auto">
          <a:xfrm>
            <a:off x="2703513" y="5232401"/>
            <a:ext cx="28876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    学校的宣传栏前留下过我的足迹。我看到自己的作品在宣传栏里展出了，感到很自豪。</a:t>
            </a:r>
          </a:p>
        </p:txBody>
      </p:sp>
      <p:sp>
        <p:nvSpPr>
          <p:cNvPr id="20489" name="矩形 11"/>
          <p:cNvSpPr>
            <a:spLocks noChangeArrowheads="1"/>
          </p:cNvSpPr>
          <p:nvPr/>
        </p:nvSpPr>
        <p:spPr bwMode="auto">
          <a:xfrm>
            <a:off x="8605838" y="4914900"/>
            <a:ext cx="16954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    乒乓球台是我和同学们“激</a:t>
            </a:r>
          </a:p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战”的地方，也见证了我和同学</a:t>
            </a:r>
          </a:p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之间的友谊。</a:t>
            </a:r>
          </a:p>
        </p:txBody>
      </p:sp>
      <p:sp>
        <p:nvSpPr>
          <p:cNvPr id="20490" name="矩形 12"/>
          <p:cNvSpPr>
            <a:spLocks noChangeArrowheads="1"/>
          </p:cNvSpPr>
          <p:nvPr/>
        </p:nvSpPr>
        <p:spPr bwMode="auto">
          <a:xfrm>
            <a:off x="8759825" y="2265364"/>
            <a:ext cx="16573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    教室是大家学习、交流的空</a:t>
            </a:r>
          </a:p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间，温馨的教室环境，和谐的同</a:t>
            </a:r>
          </a:p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学关系，让大家感觉很温暖。</a:t>
            </a:r>
          </a:p>
          <a:p>
            <a:endParaRPr lang="zh-CN" altLang="en-US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491" name="图片 3" descr="道德与法治三上正文（送审版）-9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463" y="4400551"/>
            <a:ext cx="32385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 descr="道德与法治三上正文（送审版）-9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7939"/>
            <a:ext cx="9144000" cy="68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云形"/>
          <p:cNvSpPr/>
          <p:nvPr/>
        </p:nvSpPr>
        <p:spPr>
          <a:xfrm>
            <a:off x="5519738" y="1146176"/>
            <a:ext cx="4711700" cy="2670175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    校园中还有哪些地方留下了你的足迹？说一说你在校园中发生的小故事。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"/>
          <p:cNvSpPr/>
          <p:nvPr/>
        </p:nvSpPr>
        <p:spPr>
          <a:xfrm>
            <a:off x="1736725" y="871538"/>
            <a:ext cx="8496300" cy="5842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zh-CN" sz="3200" kern="0" dirty="0">
                <a:solidFill>
                  <a:srgbClr val="000000"/>
                </a:solidFill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我</a:t>
            </a:r>
            <a:r>
              <a:rPr lang="zh-CN" altLang="en-US" sz="3200" kern="0" dirty="0">
                <a:solidFill>
                  <a:srgbClr val="000000"/>
                </a:solidFill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最喜欢的校园一角</a:t>
            </a:r>
            <a:endParaRPr lang="zh-CN" altLang="zh-CN" sz="3200" kern="0" dirty="0">
              <a:solidFill>
                <a:srgbClr val="000000"/>
              </a:solidFill>
              <a:latin typeface="Calibri" panose="020F0502020204030204" charset="0"/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22530" name="矩形"/>
          <p:cNvSpPr>
            <a:spLocks noChangeArrowheads="1"/>
          </p:cNvSpPr>
          <p:nvPr/>
        </p:nvSpPr>
        <p:spPr bwMode="auto">
          <a:xfrm>
            <a:off x="2247900" y="3457576"/>
            <a:ext cx="238125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FFFF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你能把这幅家庭关系示意图补充完整吗</a:t>
            </a:r>
          </a:p>
        </p:txBody>
      </p:sp>
      <p:sp>
        <p:nvSpPr>
          <p:cNvPr id="14" name="折角形"/>
          <p:cNvSpPr/>
          <p:nvPr/>
        </p:nvSpPr>
        <p:spPr>
          <a:xfrm>
            <a:off x="2351088" y="1700214"/>
            <a:ext cx="7848600" cy="3805237"/>
          </a:xfrm>
          <a:prstGeom prst="foldedCorner">
            <a:avLst>
              <a:gd name="adj" fmla="val 7357"/>
            </a:avLst>
          </a:prstGeom>
          <a:solidFill>
            <a:srgbClr val="EBDFF1"/>
          </a:solidFill>
          <a:ln w="3175" cap="flat" cmpd="sng">
            <a:solidFill>
              <a:srgbClr val="CEB0E6"/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lIns="792000" tIns="180000" rIns="324000" bIns="0" anchor="ctr"/>
          <a:lstStyle/>
          <a:p>
            <a:pPr>
              <a:lnSpc>
                <a:spcPct val="150000"/>
              </a:lnSpc>
              <a:defRPr/>
            </a:pPr>
            <a:endParaRPr lang="en-US" altLang="zh-CN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我喜欢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                     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,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我最爱在那里</a:t>
            </a:r>
            <a:r>
              <a:rPr lang="en-US" altLang="zh-CN" sz="2800" u="sng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   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，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看到那里会让我想到</a:t>
            </a: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，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给最喜欢的校园一角起一个名字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                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u="sng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</a:t>
            </a:r>
            <a:r>
              <a:rPr lang="zh-CN" altLang="en-US" sz="2800" u="sng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宋体" panose="02010600030101010101" pitchFamily="2" charset="-122"/>
              </a:rPr>
              <a:t>        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矩形"/>
          <p:cNvSpPr>
            <a:spLocks noChangeArrowheads="1"/>
          </p:cNvSpPr>
          <p:nvPr/>
        </p:nvSpPr>
        <p:spPr bwMode="auto">
          <a:xfrm>
            <a:off x="7562850" y="37877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34" name="云形"/>
          <p:cNvSpPr/>
          <p:nvPr/>
        </p:nvSpPr>
        <p:spPr>
          <a:xfrm>
            <a:off x="2663825" y="1792288"/>
            <a:ext cx="6864350" cy="3275012"/>
          </a:xfrm>
          <a:prstGeom prst="cloud">
            <a:avLst/>
          </a:prstGeom>
          <a:solidFill>
            <a:srgbClr val="844EAC"/>
          </a:solidFill>
          <a:ln w="12700" cap="flat" cmpd="sng">
            <a:solidFill>
              <a:srgbClr val="7030A0"/>
            </a:solidFill>
            <a:prstDash val="solid"/>
            <a:miter/>
          </a:ln>
        </p:spPr>
        <p:txBody>
          <a:bodyPr/>
          <a:lstStyle/>
          <a:p>
            <a:pPr>
              <a:defRPr/>
            </a:pPr>
            <a:r>
              <a:rPr lang="zh-CN" altLang="en-US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   </a:t>
            </a:r>
            <a:endParaRPr lang="zh-CN" altLang="en-US"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23555" name="矩形"/>
          <p:cNvSpPr>
            <a:spLocks noChangeArrowheads="1"/>
          </p:cNvSpPr>
          <p:nvPr/>
        </p:nvSpPr>
        <p:spPr bwMode="auto">
          <a:xfrm>
            <a:off x="1738314" y="2857500"/>
            <a:ext cx="87471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活动二：我们的学校不简单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"/>
          <p:cNvSpPr/>
          <p:nvPr/>
        </p:nvSpPr>
        <p:spPr>
          <a:xfrm>
            <a:off x="1992314" y="765176"/>
            <a:ext cx="7775575" cy="6445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我们的学校不简单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——</a:t>
            </a: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小调查</a:t>
            </a:r>
          </a:p>
        </p:txBody>
      </p:sp>
      <p:sp>
        <p:nvSpPr>
          <p:cNvPr id="24578" name="矩形"/>
          <p:cNvSpPr>
            <a:spLocks noChangeArrowheads="1"/>
          </p:cNvSpPr>
          <p:nvPr/>
        </p:nvSpPr>
        <p:spPr bwMode="auto">
          <a:xfrm>
            <a:off x="7362825" y="44862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13" name="折角形"/>
          <p:cNvSpPr/>
          <p:nvPr/>
        </p:nvSpPr>
        <p:spPr>
          <a:xfrm>
            <a:off x="4956176" y="2252663"/>
            <a:ext cx="5089525" cy="3378200"/>
          </a:xfrm>
          <a:prstGeom prst="foldedCorner">
            <a:avLst>
              <a:gd name="adj" fmla="val 12214"/>
            </a:avLst>
          </a:prstGeom>
          <a:solidFill>
            <a:srgbClr val="EBDFF1"/>
          </a:solidFill>
          <a:ln w="3175" cap="flat" cmpd="sng">
            <a:solidFill>
              <a:srgbClr val="CEB0E6"/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lIns="252000" tIns="756000" rIns="252000" bIns="0" anchor="ctr"/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学校的建校时间、历史变迁等。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学校现在的面积和师生人数等。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学校开展过的有意思的活动。还有 ：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___________________</a:t>
            </a:r>
            <a:endParaRPr lang="zh-CN" altLang="en-US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  <p:pic>
        <p:nvPicPr>
          <p:cNvPr id="24580" name="图片 1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3713" y="3371850"/>
            <a:ext cx="132556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云形标注 2"/>
          <p:cNvSpPr/>
          <p:nvPr/>
        </p:nvSpPr>
        <p:spPr>
          <a:xfrm>
            <a:off x="1998664" y="1385888"/>
            <a:ext cx="2797175" cy="1731962"/>
          </a:xfrm>
          <a:prstGeom prst="cloudCallout">
            <a:avLst>
              <a:gd name="adj1" fmla="val 19331"/>
              <a:gd name="adj2" fmla="val 67821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我想了解的是</a:t>
            </a:r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……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"/>
          <p:cNvSpPr>
            <a:spLocks noChangeArrowheads="1"/>
          </p:cNvSpPr>
          <p:nvPr/>
        </p:nvSpPr>
        <p:spPr bwMode="auto">
          <a:xfrm>
            <a:off x="7362825" y="44862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13" name="折角形"/>
          <p:cNvSpPr/>
          <p:nvPr/>
        </p:nvSpPr>
        <p:spPr>
          <a:xfrm>
            <a:off x="2555876" y="1844675"/>
            <a:ext cx="5484813" cy="4300538"/>
          </a:xfrm>
          <a:prstGeom prst="foldedCorner">
            <a:avLst>
              <a:gd name="adj" fmla="val 9050"/>
            </a:avLst>
          </a:prstGeom>
          <a:solidFill>
            <a:srgbClr val="EBDFF1"/>
          </a:solidFill>
          <a:ln w="3175" cap="flat" cmpd="sng">
            <a:solidFill>
              <a:srgbClr val="CEB0E6"/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lIns="252000" tIns="792000" rIns="252000" bIns="0" anchor="ctr"/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观察学校的荣誉墙。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采访熟悉学校发展变化的老师。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向老校友了解情况。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浏览校园网站。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关注学校官方微博、微信公众号。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还有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_______________________</a:t>
            </a:r>
            <a:endParaRPr lang="zh-CN" altLang="en-US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  <p:pic>
        <p:nvPicPr>
          <p:cNvPr id="25603" name="图片 2" descr="道德与法治三上正文（送审版）-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0689" y="3584575"/>
            <a:ext cx="13239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云形标注 11"/>
          <p:cNvSpPr/>
          <p:nvPr/>
        </p:nvSpPr>
        <p:spPr>
          <a:xfrm>
            <a:off x="7680326" y="1436688"/>
            <a:ext cx="2873375" cy="1731962"/>
          </a:xfrm>
          <a:prstGeom prst="cloudCallout">
            <a:avLst>
              <a:gd name="adj1" fmla="val -7170"/>
              <a:gd name="adj2" fmla="val 7210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    我所用的方法是</a:t>
            </a:r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……</a:t>
            </a:r>
            <a:endParaRPr lang="zh-CN" altLang="en-US" sz="2400" dirty="0"/>
          </a:p>
        </p:txBody>
      </p:sp>
      <p:sp>
        <p:nvSpPr>
          <p:cNvPr id="2" name="矩形"/>
          <p:cNvSpPr/>
          <p:nvPr/>
        </p:nvSpPr>
        <p:spPr>
          <a:xfrm>
            <a:off x="1992314" y="765176"/>
            <a:ext cx="7775575" cy="6445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我们的学校不简单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——</a:t>
            </a: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小调查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矩形"/>
          <p:cNvSpPr>
            <a:spLocks noChangeArrowheads="1"/>
          </p:cNvSpPr>
          <p:nvPr/>
        </p:nvSpPr>
        <p:spPr bwMode="auto">
          <a:xfrm>
            <a:off x="7362825" y="4486276"/>
            <a:ext cx="3028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Calibri" pitchFamily="34" charset="0"/>
              </a:rPr>
              <a:t>    我有发现</a:t>
            </a:r>
          </a:p>
        </p:txBody>
      </p:sp>
      <p:sp>
        <p:nvSpPr>
          <p:cNvPr id="13" name="折角形"/>
          <p:cNvSpPr/>
          <p:nvPr/>
        </p:nvSpPr>
        <p:spPr>
          <a:xfrm>
            <a:off x="4649788" y="1916113"/>
            <a:ext cx="5224462" cy="4019550"/>
          </a:xfrm>
          <a:prstGeom prst="foldedCorner">
            <a:avLst>
              <a:gd name="adj" fmla="val 8763"/>
            </a:avLst>
          </a:prstGeom>
          <a:solidFill>
            <a:srgbClr val="EBDFF1"/>
          </a:solidFill>
          <a:ln w="3175" cap="flat" cmpd="sng">
            <a:solidFill>
              <a:srgbClr val="CEB0E6"/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lIns="396000" tIns="216000" rIns="252000" bIns="0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每个小组推选一位组长，小组成员分工合作。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提前准备好要调查的问题。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调查过程中注意礼貌和安全。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将了解到的情况收集整理好，再向大家汇报。</a:t>
            </a:r>
            <a:endParaRPr lang="en-US" altLang="zh-CN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  <p:pic>
        <p:nvPicPr>
          <p:cNvPr id="26627" name="图片 2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9088" y="3362325"/>
            <a:ext cx="132556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云形标注 11"/>
          <p:cNvSpPr/>
          <p:nvPr/>
        </p:nvSpPr>
        <p:spPr>
          <a:xfrm>
            <a:off x="1992314" y="1425576"/>
            <a:ext cx="2657475" cy="1344613"/>
          </a:xfrm>
          <a:prstGeom prst="cloudCallout">
            <a:avLst>
              <a:gd name="adj1" fmla="val 6775"/>
              <a:gd name="adj2" fmla="val 91709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调查小贴士</a:t>
            </a:r>
          </a:p>
        </p:txBody>
      </p:sp>
      <p:sp>
        <p:nvSpPr>
          <p:cNvPr id="2" name="矩形"/>
          <p:cNvSpPr/>
          <p:nvPr/>
        </p:nvSpPr>
        <p:spPr>
          <a:xfrm>
            <a:off x="1992314" y="765176"/>
            <a:ext cx="7775575" cy="6445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我们的学校不简单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</a:rPr>
              <a:t>——</a:t>
            </a:r>
            <a:r>
              <a:rPr lang="zh-CN" altLang="en-US" sz="3600" kern="0" dirty="0">
                <a:latin typeface="Calibri" panose="020F0502020204030204" charset="0"/>
                <a:ea typeface="楷体" panose="02010609060101010101" pitchFamily="49" charset="-122"/>
                <a:cs typeface="Calibri" panose="020F0502020204030204" charset="0"/>
              </a:rPr>
              <a:t>小调查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4</TotalTime>
  <Words>732</Words>
  <Application>Microsoft Office PowerPoint</Application>
  <PresentationFormat>宽屏</PresentationFormat>
  <Paragraphs>85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214</cp:revision>
  <dcterms:created xsi:type="dcterms:W3CDTF">2017-09-04T05:55:00Z</dcterms:created>
  <dcterms:modified xsi:type="dcterms:W3CDTF">2022-04-06T13:06:30Z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