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5" r:id="rId3"/>
  </p:sldMasterIdLst>
  <p:notesMasterIdLst>
    <p:notesMasterId r:id="rId25"/>
  </p:notesMasterIdLst>
  <p:handoutMasterIdLst>
    <p:handoutMasterId r:id="rId26"/>
  </p:handoutMasterIdLst>
  <p:sldIdLst>
    <p:sldId id="256" r:id="rId4"/>
    <p:sldId id="287" r:id="rId5"/>
    <p:sldId id="286" r:id="rId6"/>
    <p:sldId id="259" r:id="rId7"/>
    <p:sldId id="258" r:id="rId8"/>
    <p:sldId id="291" r:id="rId9"/>
    <p:sldId id="290" r:id="rId10"/>
    <p:sldId id="301" r:id="rId11"/>
    <p:sldId id="292" r:id="rId12"/>
    <p:sldId id="293" r:id="rId13"/>
    <p:sldId id="294" r:id="rId14"/>
    <p:sldId id="295" r:id="rId15"/>
    <p:sldId id="296" r:id="rId16"/>
    <p:sldId id="297" r:id="rId17"/>
    <p:sldId id="302" r:id="rId18"/>
    <p:sldId id="298" r:id="rId19"/>
    <p:sldId id="299" r:id="rId20"/>
    <p:sldId id="300" r:id="rId21"/>
    <p:sldId id="288" r:id="rId22"/>
    <p:sldId id="289" r:id="rId23"/>
    <p:sldId id="303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95417"/>
    <a:srgbClr val="81C9BB"/>
    <a:srgbClr val="9FBB3B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641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18095-0D26-496E-9007-18A0FA214D77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21253-4687-479F-90FD-70DCBABBCA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301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143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227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6182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630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5741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3412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8603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8648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0412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033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406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77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1BBE174-D638-475B-A0A6-2E5C6AD14BB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677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03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grpSp>
        <p:nvGrpSpPr>
          <p:cNvPr id="2" name="组合 58"/>
          <p:cNvGrpSpPr/>
          <p:nvPr userDrawn="1"/>
        </p:nvGrpSpPr>
        <p:grpSpPr bwMode="auto">
          <a:xfrm>
            <a:off x="0" y="156450"/>
            <a:ext cx="320389" cy="372976"/>
            <a:chOff x="0" y="0"/>
            <a:chExt cx="454152" cy="521208"/>
          </a:xfrm>
          <a:solidFill>
            <a:srgbClr val="FF0000"/>
          </a:solidFill>
        </p:grpSpPr>
        <p:sp>
          <p:nvSpPr>
            <p:cNvPr id="3" name="矩形 59"/>
            <p:cNvSpPr>
              <a:spLocks noChangeArrowheads="1"/>
            </p:cNvSpPr>
            <p:nvPr/>
          </p:nvSpPr>
          <p:spPr bwMode="auto">
            <a:xfrm>
              <a:off x="0" y="0"/>
              <a:ext cx="301752" cy="521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0995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矩形 60"/>
            <p:cNvSpPr>
              <a:spLocks noChangeArrowheads="1"/>
            </p:cNvSpPr>
            <p:nvPr/>
          </p:nvSpPr>
          <p:spPr bwMode="auto">
            <a:xfrm>
              <a:off x="301752" y="0"/>
              <a:ext cx="152400" cy="521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0995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3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0" y="587483"/>
            <a:ext cx="9144000" cy="4434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4000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4000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E5B826-6809-49B3-9B4B-177D412235B0}" type="datetimeFigureOut">
              <a:rPr kumimoji="0" lang="zh-CN" alt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2022/4/6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01AD0B5-09AD-499F-88BC-01FCE55CDA76}" type="slidenum">
              <a:rPr kumimoji="0" lang="zh-CN" altLang="en-US" sz="135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18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610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989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4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15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699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32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59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836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4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4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pPr/>
              <a:t>2022/4/6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400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 spd="med" advClick="0" advTm="4000">
    <p:pull/>
  </p:transition>
  <p:txStyles>
    <p:titleStyle>
      <a:lvl1pPr algn="ctr" defTabSz="909955" rtl="0" eaLnBrk="1" latinLnBrk="0" hangingPunct="1">
        <a:spcBef>
          <a:spcPct val="0"/>
        </a:spcBef>
        <a:buNone/>
        <a:defRPr sz="44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630" indent="-3416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4480" algn="l" defTabSz="90995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20" kern="1200">
          <a:solidFill>
            <a:schemeClr val="tx1"/>
          </a:solidFill>
          <a:latin typeface="+mn-lt"/>
          <a:ea typeface="+mn-ea"/>
          <a:cs typeface="+mn-cs"/>
        </a:defRPr>
      </a:lvl2pPr>
      <a:lvl3pPr marL="1137920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593215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75" kern="1200">
          <a:solidFill>
            <a:schemeClr val="tx1"/>
          </a:solidFill>
          <a:latin typeface="+mn-lt"/>
          <a:ea typeface="+mn-ea"/>
          <a:cs typeface="+mn-cs"/>
        </a:defRPr>
      </a:lvl4pPr>
      <a:lvl5pPr marL="2048510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»"/>
        <a:defRPr sz="1975" kern="1200">
          <a:solidFill>
            <a:schemeClr val="tx1"/>
          </a:solidFill>
          <a:latin typeface="+mn-lt"/>
          <a:ea typeface="+mn-ea"/>
          <a:cs typeface="+mn-cs"/>
        </a:defRPr>
      </a:lvl5pPr>
      <a:lvl6pPr marL="2503170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6pPr>
      <a:lvl7pPr marL="2958465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7pPr>
      <a:lvl8pPr marL="3413760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8pPr>
      <a:lvl9pPr marL="3869055" indent="-227330" algn="l" defTabSz="90995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55295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2pPr>
      <a:lvl3pPr marL="910590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3pPr>
      <a:lvl4pPr marL="1365250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4pPr>
      <a:lvl5pPr marL="1820545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5pPr>
      <a:lvl6pPr marL="2275840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6pPr>
      <a:lvl7pPr marL="2731135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7pPr>
      <a:lvl8pPr marL="3185795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8pPr>
      <a:lvl9pPr marL="3641090" algn="l" defTabSz="909955" rtl="0" eaLnBrk="1" latinLnBrk="0" hangingPunct="1">
        <a:defRPr sz="17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2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1508"/>
            <a:ext cx="5316583" cy="39965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3614326"/>
            <a:ext cx="3937000" cy="15164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609" y="3511895"/>
            <a:ext cx="2653187" cy="1448725"/>
          </a:xfrm>
          <a:prstGeom prst="rect">
            <a:avLst/>
          </a:prstGeom>
        </p:spPr>
      </p:pic>
      <p:sp>
        <p:nvSpPr>
          <p:cNvPr id="8" name="L 形 7"/>
          <p:cNvSpPr/>
          <p:nvPr/>
        </p:nvSpPr>
        <p:spPr>
          <a:xfrm flipV="1">
            <a:off x="3570951" y="888506"/>
            <a:ext cx="647700" cy="418305"/>
          </a:xfrm>
          <a:prstGeom prst="corner">
            <a:avLst>
              <a:gd name="adj1" fmla="val 27230"/>
              <a:gd name="adj2" fmla="val 29507"/>
            </a:avLst>
          </a:prstGeom>
          <a:solidFill>
            <a:srgbClr val="81C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985745" y="1126918"/>
            <a:ext cx="45101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2"/>
                </a:solidFill>
              </a:rPr>
              <a:t>说说我们的学校</a:t>
            </a:r>
          </a:p>
        </p:txBody>
      </p:sp>
      <p:sp>
        <p:nvSpPr>
          <p:cNvPr id="16" name="L 形 15"/>
          <p:cNvSpPr/>
          <p:nvPr/>
        </p:nvSpPr>
        <p:spPr>
          <a:xfrm flipH="1">
            <a:off x="8172074" y="1716466"/>
            <a:ext cx="647700" cy="418305"/>
          </a:xfrm>
          <a:prstGeom prst="corner">
            <a:avLst>
              <a:gd name="adj1" fmla="val 27230"/>
              <a:gd name="adj2" fmla="val 29507"/>
            </a:avLst>
          </a:prstGeom>
          <a:solidFill>
            <a:srgbClr val="81C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888495" y="327211"/>
            <a:ext cx="3262432" cy="338554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+mj-ea"/>
                <a:ea typeface="+mj-ea"/>
              </a:rPr>
              <a:t>部编版三年级上册</a:t>
            </a:r>
            <a:r>
              <a:rPr lang="en-US" altLang="zh-CN" sz="1600" dirty="0">
                <a:latin typeface="+mj-ea"/>
                <a:ea typeface="+mj-ea"/>
              </a:rPr>
              <a:t>《</a:t>
            </a:r>
            <a:r>
              <a:rPr lang="zh-CN" altLang="en-US" sz="1600" dirty="0">
                <a:latin typeface="+mj-ea"/>
                <a:ea typeface="+mj-ea"/>
              </a:rPr>
              <a:t>道德与法治</a:t>
            </a:r>
            <a:r>
              <a:rPr lang="en-US" altLang="zh-CN" sz="1600" dirty="0">
                <a:latin typeface="+mj-ea"/>
                <a:ea typeface="+mj-ea"/>
              </a:rPr>
              <a:t>》</a:t>
            </a:r>
            <a:endParaRPr lang="zh-CN" altLang="en-US" sz="1600" dirty="0"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00496" y="3097231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6" grpId="0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7474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培正一门八校，哪八校？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674936044"/>
      </p:ext>
    </p:extLst>
  </p:cSld>
  <p:clrMapOvr>
    <a:masterClrMapping/>
  </p:clrMapOvr>
  <p:transition spd="med" advClick="0" advTm="4000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7474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红蓝校色代表什么？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51560071"/>
      </p:ext>
    </p:extLst>
  </p:cSld>
  <p:clrMapOvr>
    <a:masterClrMapping/>
  </p:clrMapOvr>
  <p:transition spd="med" advClick="0" advTm="4000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613065" y="1946409"/>
            <a:ext cx="8424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请说出三个培正先贤的名字。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1046617183"/>
      </p:ext>
    </p:extLst>
  </p:cSld>
  <p:clrMapOvr>
    <a:masterClrMapping/>
  </p:clrMapOvr>
  <p:transition spd="med" advClick="0" advTm="4000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7995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校旗歌一般在什么场合唱？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29311199"/>
      </p:ext>
    </p:extLst>
  </p:cSld>
  <p:clrMapOvr>
    <a:masterClrMapping/>
  </p:clrMapOvr>
  <p:transition spd="med" advClick="0" advTm="4000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74746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请说出培正三支成绩突出的团体队伍。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305995973"/>
      </p:ext>
    </p:extLst>
  </p:cSld>
  <p:clrMapOvr>
    <a:masterClrMapping/>
  </p:clrMapOvr>
  <p:transition spd="med" advClick="0" advTm="4000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85291E07-59C6-4572-924E-FFE73A896E5E}"/>
              </a:ext>
            </a:extLst>
          </p:cNvPr>
          <p:cNvSpPr/>
          <p:nvPr/>
        </p:nvSpPr>
        <p:spPr>
          <a:xfrm>
            <a:off x="447452" y="1429783"/>
            <a:ext cx="8249095" cy="332297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solidFill>
                  <a:srgbClr val="FF0000"/>
                </a:solidFill>
              </a:rPr>
              <a:t>第 三 关</a:t>
            </a:r>
            <a:endParaRPr lang="zh-CN" altLang="zh-CN" sz="5400" dirty="0">
              <a:solidFill>
                <a:srgbClr val="FF00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D983011-4568-477D-83D1-461A8ADFCE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558">
            <a:off x="890113" y="482137"/>
            <a:ext cx="2653187" cy="144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29890"/>
      </p:ext>
    </p:extLst>
  </p:cSld>
  <p:clrMapOvr>
    <a:masterClrMapping/>
  </p:clrMapOvr>
  <p:transition spd="med" advClick="0" advTm="4000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74746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1.1889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年建校原址在哪里？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318437" y="110153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抢答题：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A12187F-63A6-4127-8977-604D768CB086}"/>
              </a:ext>
            </a:extLst>
          </p:cNvPr>
          <p:cNvSpPr/>
          <p:nvPr/>
        </p:nvSpPr>
        <p:spPr>
          <a:xfrm>
            <a:off x="690526" y="3111563"/>
            <a:ext cx="6867046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培正创立于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1889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年，建校于秉政街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,1908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年，迁址东山，即现在的培正中学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893093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616688" y="1138422"/>
            <a:ext cx="791062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b="1" dirty="0"/>
              <a:t> “</a:t>
            </a:r>
            <a:r>
              <a: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爱我培正谟谋远</a:t>
            </a:r>
            <a:r>
              <a:rPr lang="zh-CN" altLang="en-US" sz="3600" b="1" dirty="0"/>
              <a:t>”的意思是什么？</a:t>
            </a:r>
            <a:endParaRPr lang="zh-CN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483782" y="62482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抢答题：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D94B407-F1F0-46C4-94FD-AFF3CBDFBDE5}"/>
              </a:ext>
            </a:extLst>
          </p:cNvPr>
          <p:cNvSpPr/>
          <p:nvPr/>
        </p:nvSpPr>
        <p:spPr>
          <a:xfrm>
            <a:off x="1545339" y="2910654"/>
            <a:ext cx="6342321" cy="1308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/>
              <a:t>“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爱我培正谟谋远</a:t>
            </a:r>
            <a:r>
              <a:rPr lang="zh-CN" altLang="en-US" sz="2800" b="1" dirty="0"/>
              <a:t>”激励培正人爱国爱校，有远大的计划和远大的眼光。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36847192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116959" y="1501643"/>
            <a:ext cx="836782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3600" b="1" dirty="0"/>
              <a:t>“</a:t>
            </a:r>
            <a:r>
              <a: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至善 至正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”起源于那本古籍？</a:t>
            </a:r>
            <a:endParaRPr lang="zh-CN" altLang="zh-CN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318437" y="110153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抢答题：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1BF70A5-2B6E-4AE4-92D9-8F329E1128BC}"/>
              </a:ext>
            </a:extLst>
          </p:cNvPr>
          <p:cNvSpPr/>
          <p:nvPr/>
        </p:nvSpPr>
        <p:spPr>
          <a:xfrm>
            <a:off x="914397" y="2939004"/>
            <a:ext cx="6528391" cy="1308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起源于古代四书之一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：大学之道，在明明德，在亲民，在止于至善。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49410547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3614326"/>
            <a:ext cx="3937000" cy="151647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7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阅读角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98BF5CD-C712-483C-983F-4F58C607FB60}"/>
              </a:ext>
            </a:extLst>
          </p:cNvPr>
          <p:cNvGrpSpPr/>
          <p:nvPr/>
        </p:nvGrpSpPr>
        <p:grpSpPr>
          <a:xfrm>
            <a:off x="107586" y="1020214"/>
            <a:ext cx="8821989" cy="923774"/>
            <a:chOff x="107586" y="1020214"/>
            <a:chExt cx="8821989" cy="923774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2F0FA5F-8B66-4FBE-BEE3-CE763CF37785}"/>
                </a:ext>
              </a:extLst>
            </p:cNvPr>
            <p:cNvSpPr/>
            <p:nvPr/>
          </p:nvSpPr>
          <p:spPr>
            <a:xfrm>
              <a:off x="107586" y="1020214"/>
              <a:ext cx="433965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5400" b="1" cap="none" spc="0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我是培正人，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485D112-A975-4D24-9A2B-1C9491BD9F1C}"/>
                </a:ext>
              </a:extLst>
            </p:cNvPr>
            <p:cNvSpPr/>
            <p:nvPr/>
          </p:nvSpPr>
          <p:spPr>
            <a:xfrm>
              <a:off x="3897427" y="1020658"/>
              <a:ext cx="503214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5400" b="1" cap="none" spc="0" dirty="0">
                  <a:ln w="12700">
                    <a:solidFill>
                      <a:srgbClr val="0070C0"/>
                    </a:solidFill>
                    <a:prstDash val="solid"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</a:rPr>
                <a:t>我骄傲，我自豪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363FFC99-0E74-4D20-A00C-998F1858B9AD}"/>
              </a:ext>
            </a:extLst>
          </p:cNvPr>
          <p:cNvGrpSpPr/>
          <p:nvPr/>
        </p:nvGrpSpPr>
        <p:grpSpPr>
          <a:xfrm>
            <a:off x="391837" y="2109863"/>
            <a:ext cx="8321852" cy="831441"/>
            <a:chOff x="338418" y="1020214"/>
            <a:chExt cx="8321852" cy="831441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07E2E314-F3A8-4EFE-BF86-49C3003B9EB0}"/>
                </a:ext>
              </a:extLst>
            </p:cNvPr>
            <p:cNvSpPr/>
            <p:nvPr/>
          </p:nvSpPr>
          <p:spPr>
            <a:xfrm>
              <a:off x="338418" y="1020214"/>
              <a:ext cx="387798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4800" b="1" cap="none" spc="0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我是培正人，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F371CA0-6B96-4F12-B172-C99EA0C47299}"/>
                </a:ext>
              </a:extLst>
            </p:cNvPr>
            <p:cNvSpPr/>
            <p:nvPr/>
          </p:nvSpPr>
          <p:spPr>
            <a:xfrm>
              <a:off x="4166732" y="1020658"/>
              <a:ext cx="449353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4800" b="1" cap="none" spc="0" dirty="0">
                  <a:ln w="12700">
                    <a:solidFill>
                      <a:srgbClr val="0070C0"/>
                    </a:solidFill>
                    <a:prstDash val="solid"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</a:rPr>
                <a:t>我骄傲，我自豪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44F872B0-998A-47AA-9F67-DD6650DA9DF9}"/>
              </a:ext>
            </a:extLst>
          </p:cNvPr>
          <p:cNvGrpSpPr/>
          <p:nvPr/>
        </p:nvGrpSpPr>
        <p:grpSpPr>
          <a:xfrm>
            <a:off x="545726" y="3097805"/>
            <a:ext cx="7988426" cy="769885"/>
            <a:chOff x="492307" y="1020214"/>
            <a:chExt cx="7988426" cy="769885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4DAEA73C-10FE-42C0-9340-031C0A05D04D}"/>
                </a:ext>
              </a:extLst>
            </p:cNvPr>
            <p:cNvSpPr/>
            <p:nvPr/>
          </p:nvSpPr>
          <p:spPr>
            <a:xfrm>
              <a:off x="492307" y="1020214"/>
              <a:ext cx="3570208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4400" b="1" cap="none" spc="0" dirty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我是培正人，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D8021A7-1A02-48D3-AD46-96D10EA6882D}"/>
                </a:ext>
              </a:extLst>
            </p:cNvPr>
            <p:cNvSpPr/>
            <p:nvPr/>
          </p:nvSpPr>
          <p:spPr>
            <a:xfrm>
              <a:off x="4346268" y="1020658"/>
              <a:ext cx="4134465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4400" b="1" cap="none" spc="0" dirty="0">
                  <a:ln w="12700">
                    <a:solidFill>
                      <a:srgbClr val="0070C0"/>
                    </a:solidFill>
                    <a:prstDash val="solid"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</a:rPr>
                <a:t>我骄傲，我自豪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5637998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917" y="3694775"/>
            <a:ext cx="2653187" cy="144872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0DF012D-3E07-4D44-AF45-79A87BA76A02}"/>
              </a:ext>
            </a:extLst>
          </p:cNvPr>
          <p:cNvSpPr txBox="1"/>
          <p:nvPr/>
        </p:nvSpPr>
        <p:spPr>
          <a:xfrm>
            <a:off x="2402175" y="12134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</a:rPr>
              <a:t>我最喜欢的校园一角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0607" y="347072"/>
            <a:ext cx="16218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25298"/>
      </p:ext>
    </p:extLst>
  </p:cSld>
  <p:clrMapOvr>
    <a:masterClrMapping/>
  </p:clrMapOvr>
  <p:transition spd="med" advClick="0" advTm="4000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3614326"/>
            <a:ext cx="3937000" cy="1516474"/>
          </a:xfrm>
          <a:prstGeom prst="rect">
            <a:avLst/>
          </a:prstGeom>
        </p:spPr>
      </p:pic>
      <p:sp>
        <p:nvSpPr>
          <p:cNvPr id="8" name="L 形 7"/>
          <p:cNvSpPr/>
          <p:nvPr/>
        </p:nvSpPr>
        <p:spPr>
          <a:xfrm flipV="1">
            <a:off x="182142" y="173986"/>
            <a:ext cx="647700" cy="418305"/>
          </a:xfrm>
          <a:prstGeom prst="corner">
            <a:avLst>
              <a:gd name="adj1" fmla="val 27230"/>
              <a:gd name="adj2" fmla="val 29507"/>
            </a:avLst>
          </a:prstGeom>
          <a:solidFill>
            <a:srgbClr val="81C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5992" y="41730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E95417"/>
                </a:solidFill>
              </a:rPr>
              <a:t>到校园走走</a:t>
            </a:r>
          </a:p>
        </p:txBody>
      </p:sp>
      <p:sp>
        <p:nvSpPr>
          <p:cNvPr id="16" name="L 形 15"/>
          <p:cNvSpPr/>
          <p:nvPr/>
        </p:nvSpPr>
        <p:spPr>
          <a:xfrm flipH="1">
            <a:off x="3587979" y="1152037"/>
            <a:ext cx="647700" cy="418305"/>
          </a:xfrm>
          <a:prstGeom prst="corner">
            <a:avLst>
              <a:gd name="adj1" fmla="val 27230"/>
              <a:gd name="adj2" fmla="val 29507"/>
            </a:avLst>
          </a:prstGeom>
          <a:solidFill>
            <a:srgbClr val="81C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7546086" y="71591"/>
            <a:ext cx="1415772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+mj-ea"/>
                <a:ea typeface="+mj-ea"/>
              </a:rPr>
              <a:t>下期预报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008967" y="2305077"/>
            <a:ext cx="4288353" cy="1482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+mj-ea"/>
                <a:ea typeface="+mj-ea"/>
              </a:rPr>
              <a:t>有了事情找哪里？</a:t>
            </a:r>
            <a:endParaRPr lang="en-US" altLang="zh-CN" sz="3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+mj-ea"/>
                <a:ea typeface="+mj-ea"/>
              </a:rPr>
              <a:t>如何画一张平面示意图</a:t>
            </a:r>
          </a:p>
        </p:txBody>
      </p:sp>
    </p:spTree>
    <p:extLst>
      <p:ext uri="{BB962C8B-B14F-4D97-AF65-F5344CB8AC3E}">
        <p14:creationId xmlns:p14="http://schemas.microsoft.com/office/powerpoint/2010/main" val="2376938541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6" grpId="0" animBg="1"/>
      <p:bldP spid="17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27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3614326"/>
            <a:ext cx="3937000" cy="1516474"/>
          </a:xfrm>
          <a:prstGeom prst="rect">
            <a:avLst/>
          </a:prstGeom>
        </p:spPr>
      </p:pic>
      <p:sp>
        <p:nvSpPr>
          <p:cNvPr id="3" name="椭圆 2">
            <a:extLst>
              <a:ext uri="{FF2B5EF4-FFF2-40B4-BE49-F238E27FC236}">
                <a16:creationId xmlns="" xmlns:a16="http://schemas.microsoft.com/office/drawing/2014/main" id="{69B765B6-5299-4240-8269-1D8200A313AE}"/>
              </a:ext>
            </a:extLst>
          </p:cNvPr>
          <p:cNvSpPr/>
          <p:nvPr/>
        </p:nvSpPr>
        <p:spPr>
          <a:xfrm>
            <a:off x="348511" y="870295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课室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FE7355E4-BAE1-4939-B1F2-9CD21E2EBC2E}"/>
              </a:ext>
            </a:extLst>
          </p:cNvPr>
          <p:cNvSpPr/>
          <p:nvPr/>
        </p:nvSpPr>
        <p:spPr>
          <a:xfrm>
            <a:off x="348509" y="2514945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操场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9B553D79-1C57-4DDD-A0AB-74C7C55232EB}"/>
              </a:ext>
            </a:extLst>
          </p:cNvPr>
          <p:cNvSpPr/>
          <p:nvPr/>
        </p:nvSpPr>
        <p:spPr>
          <a:xfrm>
            <a:off x="2736111" y="1219545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校史室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A9254816-37F1-4869-8734-BF45D1C4C4AF}"/>
              </a:ext>
            </a:extLst>
          </p:cNvPr>
          <p:cNvSpPr/>
          <p:nvPr/>
        </p:nvSpPr>
        <p:spPr>
          <a:xfrm>
            <a:off x="2475761" y="2568509"/>
            <a:ext cx="202181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校史大道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BC627DD9-CA2F-420A-9CC3-CE84FD221DE5}"/>
              </a:ext>
            </a:extLst>
          </p:cNvPr>
          <p:cNvSpPr/>
          <p:nvPr/>
        </p:nvSpPr>
        <p:spPr>
          <a:xfrm>
            <a:off x="5104663" y="841544"/>
            <a:ext cx="2051048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校训广场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1C265B5-072D-4DC6-A040-9118AD9A0823}"/>
              </a:ext>
            </a:extLst>
          </p:cNvPr>
          <p:cNvSpPr/>
          <p:nvPr/>
        </p:nvSpPr>
        <p:spPr>
          <a:xfrm>
            <a:off x="640611" y="3883958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宣传栏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7833C71A-D221-40E7-9ACA-AF7807A65A79}"/>
              </a:ext>
            </a:extLst>
          </p:cNvPr>
          <p:cNvSpPr/>
          <p:nvPr/>
        </p:nvSpPr>
        <p:spPr>
          <a:xfrm>
            <a:off x="2831362" y="4187347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小花园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5D14F0D5-EA48-4C24-B298-761709EBFAFF}"/>
              </a:ext>
            </a:extLst>
          </p:cNvPr>
          <p:cNvSpPr/>
          <p:nvPr/>
        </p:nvSpPr>
        <p:spPr>
          <a:xfrm>
            <a:off x="4691913" y="2613370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名人廊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E6293E25-C71F-4EA9-A5C8-5C2C1A4BC643}"/>
              </a:ext>
            </a:extLst>
          </p:cNvPr>
          <p:cNvSpPr/>
          <p:nvPr/>
        </p:nvSpPr>
        <p:spPr>
          <a:xfrm>
            <a:off x="6584213" y="1984720"/>
            <a:ext cx="1892300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致远亭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D37C128E-E88F-42E5-A49C-E86DFA38B400}"/>
              </a:ext>
            </a:extLst>
          </p:cNvPr>
          <p:cNvSpPr/>
          <p:nvPr/>
        </p:nvSpPr>
        <p:spPr>
          <a:xfrm>
            <a:off x="6050812" y="3569519"/>
            <a:ext cx="2040563" cy="863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百年大树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7AA1D06-61EB-4054-9F96-07F8620BF388}"/>
              </a:ext>
            </a:extLst>
          </p:cNvPr>
          <p:cNvSpPr txBox="1"/>
          <p:nvPr/>
        </p:nvSpPr>
        <p:spPr>
          <a:xfrm>
            <a:off x="236507" y="92553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B050"/>
                </a:solidFill>
              </a:rPr>
              <a:t>给你最喜欢的校园一角投一票：</a:t>
            </a:r>
          </a:p>
        </p:txBody>
      </p:sp>
    </p:spTree>
    <p:extLst>
      <p:ext uri="{BB962C8B-B14F-4D97-AF65-F5344CB8AC3E}">
        <p14:creationId xmlns:p14="http://schemas.microsoft.com/office/powerpoint/2010/main" val="2822209826"/>
      </p:ext>
    </p:extLst>
  </p:cSld>
  <p:clrMapOvr>
    <a:masterClrMapping/>
  </p:clrMapOvr>
  <p:transition spd="med" advClick="0" advTm="4000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7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阅读角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0" y="496613"/>
            <a:ext cx="4445000" cy="4671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/>
              <a:t>一面会说话的墙</a:t>
            </a:r>
            <a:endParaRPr lang="zh-CN" altLang="zh-CN" sz="2400" dirty="0"/>
          </a:p>
          <a:p>
            <a:pPr algn="ctr"/>
            <a:r>
              <a:rPr lang="zh-CN" altLang="zh-CN" dirty="0"/>
              <a:t>丁彦心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 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我们的学校环境优美，古色古香，但我最喜欢教室里的墙报。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这是一面会说话的墙，每到假期同学们就会把在假期里的见闻记录在手抄报中，在报上装饰图案，有五羊石像、有广州塔、还有孙中山铜像……你会跟随报刊游览祖国大好河山，来一次文字旅游盛会，穿越在祖国壮丽的山水画中。这面会说话的墙还会展示同学们各种各样的作业和绘画作品，成为我们学习的主阵地，把整个教室打扮得格外美丽。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我记得我的书法作品被展示在那里，大家都说我写得好，夸我很认真，让我无比自豪和骄傲。这是一面智慧的墙，一面孩子们成就展示的天地，激励我们不断前行。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9614ABB-C891-47A2-B353-CFF257B9C2DB}"/>
              </a:ext>
            </a:extLst>
          </p:cNvPr>
          <p:cNvSpPr/>
          <p:nvPr/>
        </p:nvSpPr>
        <p:spPr>
          <a:xfrm>
            <a:off x="4379728" y="601196"/>
            <a:ext cx="4657651" cy="47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b="1" dirty="0"/>
              <a:t>我们的家——教室</a:t>
            </a:r>
            <a:endParaRPr lang="zh-CN" altLang="zh-CN" sz="2400" dirty="0"/>
          </a:p>
          <a:p>
            <a:pPr algn="ctr">
              <a:lnSpc>
                <a:spcPct val="150000"/>
              </a:lnSpc>
            </a:pPr>
            <a:r>
              <a:rPr lang="zh-CN" altLang="zh-CN" dirty="0"/>
              <a:t>吴宸羽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我最喜欢的校园一角是教室，因为教室像我的家一样，给了我许多温暖、欢乐的时光。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每天我在学校里的时间是六个多小时，绝大部分时间都待在教室里。老师在教室里给我们讲课，我们在教室里学习，在知识的海洋里遨游。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在教室里，每当下课铃打响的时候，有一部分同学会出去玩了，还有一部分同学在教室最后的被柜旁边，玩石头剪刀布之类的游戏。每当他们玩的时候，我和安妮就坐在被柜上看着，殊不知，观赏也是一种乐趣。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到培正小学只有一个半月，是这间教室让我渐渐从熟悉到融入，再到爱上培正小学。</a:t>
            </a:r>
          </a:p>
          <a:p>
            <a:pPr indent="304800">
              <a:lnSpc>
                <a:spcPct val="150000"/>
              </a:lnSpc>
            </a:pPr>
            <a:endParaRPr lang="zh-CN" altLang="zh-CN" sz="11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4000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488" y="1885198"/>
            <a:ext cx="4138048" cy="325830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268D3C8-1D69-44C8-AB92-19D505343CC0}"/>
              </a:ext>
            </a:extLst>
          </p:cNvPr>
          <p:cNvSpPr/>
          <p:nvPr/>
        </p:nvSpPr>
        <p:spPr>
          <a:xfrm>
            <a:off x="4463512" y="348387"/>
            <a:ext cx="3689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）培正旧颜</a:t>
            </a:r>
            <a:endParaRPr lang="zh-CN" altLang="zh-CN" sz="4400" kern="100" dirty="0">
              <a:solidFill>
                <a:srgbClr val="7030A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）培正校歌</a:t>
            </a:r>
            <a:endParaRPr lang="en-US" altLang="zh-CN" sz="4400" kern="100" dirty="0">
              <a:solidFill>
                <a:srgbClr val="7030A0"/>
              </a:solidFill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）培正先贤</a:t>
            </a:r>
            <a:endParaRPr lang="en-US" altLang="zh-CN" sz="4400" kern="100" dirty="0">
              <a:solidFill>
                <a:srgbClr val="7030A0"/>
              </a:solidFill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）培正家族</a:t>
            </a:r>
            <a:endParaRPr lang="en-US" altLang="zh-CN" sz="4400" kern="100" dirty="0">
              <a:solidFill>
                <a:srgbClr val="7030A0"/>
              </a:solidFill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）培正标识</a:t>
            </a:r>
            <a:endParaRPr lang="en-US" altLang="zh-CN" sz="4400" kern="100" dirty="0">
              <a:solidFill>
                <a:srgbClr val="7030A0"/>
              </a:solidFill>
              <a:latin typeface="等线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49775" algn="l"/>
              </a:tabLst>
            </a:pPr>
            <a:r>
              <a:rPr lang="en-US" altLang="zh-CN" sz="4400" kern="100" dirty="0">
                <a:solidFill>
                  <a:srgbClr val="7030A0"/>
                </a:solidFill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4400" kern="100" dirty="0">
                <a:solidFill>
                  <a:srgbClr val="7030A0"/>
                </a:solidFill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）培正荣光</a:t>
            </a:r>
            <a:endParaRPr lang="zh-CN" altLang="zh-CN" sz="4400" kern="100" dirty="0">
              <a:solidFill>
                <a:srgbClr val="7030A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4000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85291E07-59C6-4572-924E-FFE73A896E5E}"/>
              </a:ext>
            </a:extLst>
          </p:cNvPr>
          <p:cNvSpPr/>
          <p:nvPr/>
        </p:nvSpPr>
        <p:spPr>
          <a:xfrm>
            <a:off x="447452" y="1429783"/>
            <a:ext cx="8249095" cy="332297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1.</a:t>
            </a:r>
            <a:r>
              <a:rPr lang="zh-CN" altLang="zh-CN" sz="2400" dirty="0"/>
              <a:t>我们小组的成员有：</a:t>
            </a:r>
            <a:r>
              <a:rPr lang="zh-CN" altLang="zh-CN" sz="2400" u="sng" dirty="0"/>
              <a:t> </a:t>
            </a:r>
            <a:r>
              <a:rPr lang="en-US" altLang="zh-CN" sz="2400" u="sng" dirty="0"/>
              <a:t>           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2. </a:t>
            </a:r>
            <a:r>
              <a:rPr lang="zh-CN" altLang="zh-CN" sz="2400" dirty="0"/>
              <a:t>我们是通过</a:t>
            </a:r>
            <a:r>
              <a:rPr lang="zh-CN" altLang="zh-CN" sz="2400" u="sng" dirty="0"/>
              <a:t>： </a:t>
            </a:r>
            <a:r>
              <a:rPr lang="en-US" altLang="zh-CN" sz="2400" u="sng" dirty="0"/>
              <a:t>              </a:t>
            </a:r>
            <a:r>
              <a:rPr lang="zh-CN" altLang="zh-CN" sz="2400" dirty="0"/>
              <a:t>了解这些情况的。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/>
              <a:t>3.</a:t>
            </a:r>
            <a:r>
              <a:rPr lang="zh-CN" altLang="zh-CN" sz="2400" dirty="0"/>
              <a:t>我们向大家汇报的内容是</a:t>
            </a:r>
            <a:r>
              <a:rPr lang="zh-CN" altLang="zh-CN" sz="2400" u="sng" dirty="0"/>
              <a:t>：</a:t>
            </a:r>
            <a:r>
              <a:rPr lang="en-US" altLang="zh-CN" sz="2400" u="sng" dirty="0"/>
              <a:t>   </a:t>
            </a:r>
            <a:endParaRPr lang="zh-CN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4.</a:t>
            </a:r>
            <a:r>
              <a:rPr lang="zh-CN" altLang="zh-CN" sz="2400" dirty="0"/>
              <a:t>小组活动评价。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D983011-4568-477D-83D1-461A8ADFCE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558">
            <a:off x="890113" y="482137"/>
            <a:ext cx="2653187" cy="144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21336"/>
      </p:ext>
    </p:extLst>
  </p:cSld>
  <p:clrMapOvr>
    <a:masterClrMapping/>
  </p:clrMapOvr>
  <p:transition spd="med" advClick="0" advTm="4000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15D3262F-6CF9-40F2-BB1A-9C4FE0E27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94490"/>
              </p:ext>
            </p:extLst>
          </p:nvPr>
        </p:nvGraphicFramePr>
        <p:xfrm>
          <a:off x="589457" y="755671"/>
          <a:ext cx="7574283" cy="305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1910">
                  <a:extLst>
                    <a:ext uri="{9D8B030D-6E8A-4147-A177-3AD203B41FA5}">
                      <a16:colId xmlns="" xmlns:a16="http://schemas.microsoft.com/office/drawing/2014/main" val="572740831"/>
                    </a:ext>
                  </a:extLst>
                </a:gridCol>
                <a:gridCol w="1081910">
                  <a:extLst>
                    <a:ext uri="{9D8B030D-6E8A-4147-A177-3AD203B41FA5}">
                      <a16:colId xmlns="" xmlns:a16="http://schemas.microsoft.com/office/drawing/2014/main" val="2352612337"/>
                    </a:ext>
                  </a:extLst>
                </a:gridCol>
                <a:gridCol w="1081910">
                  <a:extLst>
                    <a:ext uri="{9D8B030D-6E8A-4147-A177-3AD203B41FA5}">
                      <a16:colId xmlns="" xmlns:a16="http://schemas.microsoft.com/office/drawing/2014/main" val="791599436"/>
                    </a:ext>
                  </a:extLst>
                </a:gridCol>
                <a:gridCol w="1081910">
                  <a:extLst>
                    <a:ext uri="{9D8B030D-6E8A-4147-A177-3AD203B41FA5}">
                      <a16:colId xmlns="" xmlns:a16="http://schemas.microsoft.com/office/drawing/2014/main" val="2036820565"/>
                    </a:ext>
                  </a:extLst>
                </a:gridCol>
                <a:gridCol w="1081910">
                  <a:extLst>
                    <a:ext uri="{9D8B030D-6E8A-4147-A177-3AD203B41FA5}">
                      <a16:colId xmlns="" xmlns:a16="http://schemas.microsoft.com/office/drawing/2014/main" val="3941720093"/>
                    </a:ext>
                  </a:extLst>
                </a:gridCol>
                <a:gridCol w="1081910">
                  <a:extLst>
                    <a:ext uri="{9D8B030D-6E8A-4147-A177-3AD203B41FA5}">
                      <a16:colId xmlns="" xmlns:a16="http://schemas.microsoft.com/office/drawing/2014/main" val="2066290222"/>
                    </a:ext>
                  </a:extLst>
                </a:gridCol>
                <a:gridCol w="1082823">
                  <a:extLst>
                    <a:ext uri="{9D8B030D-6E8A-4147-A177-3AD203B41FA5}">
                      <a16:colId xmlns="" xmlns:a16="http://schemas.microsoft.com/office/drawing/2014/main" val="694661861"/>
                    </a:ext>
                  </a:extLst>
                </a:gridCol>
              </a:tblGrid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小组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全员参与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内容特色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汇报清晰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探究方式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板报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1600" kern="100" dirty="0">
                          <a:effectLst/>
                        </a:rPr>
                        <a:t>总评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01877265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>
                          <a:effectLst/>
                        </a:rPr>
                        <a:t>第一组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altLang="zh-CN" sz="2000" b="1" kern="100" dirty="0">
                          <a:solidFill>
                            <a:srgbClr val="FFFF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   3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b="1" kern="100" dirty="0">
                          <a:solidFill>
                            <a:srgbClr val="FFFF00"/>
                          </a:solidFill>
                          <a:effectLst/>
                        </a:rPr>
                        <a:t>     2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b="1" kern="100" dirty="0">
                          <a:solidFill>
                            <a:srgbClr val="FFFF00"/>
                          </a:solidFill>
                          <a:effectLst/>
                        </a:rPr>
                        <a:t>    3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b="1" kern="100" dirty="0">
                          <a:solidFill>
                            <a:srgbClr val="FFFF00"/>
                          </a:solidFill>
                          <a:effectLst/>
                        </a:rPr>
                        <a:t> 2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b="1" kern="100" dirty="0">
                          <a:solidFill>
                            <a:srgbClr val="FFFF00"/>
                          </a:solidFill>
                          <a:effectLst/>
                        </a:rPr>
                        <a:t>    2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b="1" kern="100" dirty="0">
                          <a:solidFill>
                            <a:srgbClr val="FFFF00"/>
                          </a:solidFill>
                          <a:effectLst/>
                        </a:rPr>
                        <a:t> 12</a:t>
                      </a:r>
                      <a:endParaRPr lang="zh-CN" sz="2000" b="1" kern="100" dirty="0">
                        <a:solidFill>
                          <a:srgbClr val="FFFF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57180083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>
                          <a:effectLst/>
                        </a:rPr>
                        <a:t>第二组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11914030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>
                          <a:effectLst/>
                        </a:rPr>
                        <a:t>第三组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6277202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>
                          <a:effectLst/>
                        </a:rPr>
                        <a:t>第四组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5266087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 dirty="0">
                          <a:effectLst/>
                        </a:rPr>
                        <a:t>第五组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81720360"/>
                  </a:ext>
                </a:extLst>
              </a:tr>
              <a:tr h="4368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zh-CN" sz="2000" kern="100">
                          <a:effectLst/>
                        </a:rPr>
                        <a:t>第六组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49775" algn="l"/>
                        </a:tabLs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391248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="" xmlns:a16="http://schemas.microsoft.com/office/drawing/2014/main" id="{E491E4FA-8F8D-40FC-B645-5DF6B0087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171854"/>
            <a:ext cx="210026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497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49775" algn="l"/>
              </a:tabLst>
            </a:pPr>
            <a:r>
              <a:rPr kumimoji="0" lang="zh-CN" altLang="zh-CN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评选的指标：</a:t>
            </a:r>
            <a:endParaRPr kumimoji="0" lang="zh-CN" altLang="zh-CN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9CB38C3-2B99-49A0-8033-DB036868F503}"/>
              </a:ext>
            </a:extLst>
          </p:cNvPr>
          <p:cNvSpPr txBox="1"/>
          <p:nvPr/>
        </p:nvSpPr>
        <p:spPr>
          <a:xfrm>
            <a:off x="110682" y="3900563"/>
            <a:ext cx="8922635" cy="1134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</a:rPr>
              <a:t>每个人都要对各小组的活动进行评价。   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</a:rPr>
              <a:t>小组长收集评价表，评选出</a:t>
            </a:r>
            <a:r>
              <a:rPr lang="en-US" altLang="zh-CN" sz="2400" dirty="0">
                <a:solidFill>
                  <a:srgbClr val="FF0000"/>
                </a:solidFill>
              </a:rPr>
              <a:t>3</a:t>
            </a:r>
            <a:r>
              <a:rPr lang="zh-CN" altLang="en-US" sz="2400" dirty="0">
                <a:solidFill>
                  <a:srgbClr val="FF0000"/>
                </a:solidFill>
              </a:rPr>
              <a:t>个优秀的小组，用一台平板投票。</a:t>
            </a:r>
          </a:p>
        </p:txBody>
      </p:sp>
      <p:sp>
        <p:nvSpPr>
          <p:cNvPr id="5" name="星形: 五角 4">
            <a:extLst>
              <a:ext uri="{FF2B5EF4-FFF2-40B4-BE49-F238E27FC236}">
                <a16:creationId xmlns="" xmlns:a16="http://schemas.microsoft.com/office/drawing/2014/main" id="{5A3E85CA-95F6-406B-AE01-D1A3745595F0}"/>
              </a:ext>
            </a:extLst>
          </p:cNvPr>
          <p:cNvSpPr/>
          <p:nvPr/>
        </p:nvSpPr>
        <p:spPr>
          <a:xfrm>
            <a:off x="5335002" y="1250240"/>
            <a:ext cx="223283" cy="2445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星形: 五角 5">
            <a:extLst>
              <a:ext uri="{FF2B5EF4-FFF2-40B4-BE49-F238E27FC236}">
                <a16:creationId xmlns="" xmlns:a16="http://schemas.microsoft.com/office/drawing/2014/main" id="{D9CC0159-7FDB-4981-9899-AE6D79CB9569}"/>
              </a:ext>
            </a:extLst>
          </p:cNvPr>
          <p:cNvSpPr/>
          <p:nvPr/>
        </p:nvSpPr>
        <p:spPr>
          <a:xfrm>
            <a:off x="2314058" y="1250242"/>
            <a:ext cx="223283" cy="2445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星形: 五角 6">
            <a:extLst>
              <a:ext uri="{FF2B5EF4-FFF2-40B4-BE49-F238E27FC236}">
                <a16:creationId xmlns="" xmlns:a16="http://schemas.microsoft.com/office/drawing/2014/main" id="{7625CD20-7A4E-49EA-AE01-D5EA93765297}"/>
              </a:ext>
            </a:extLst>
          </p:cNvPr>
          <p:cNvSpPr/>
          <p:nvPr/>
        </p:nvSpPr>
        <p:spPr>
          <a:xfrm>
            <a:off x="4442092" y="1250240"/>
            <a:ext cx="223283" cy="2445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星形: 五角 7">
            <a:extLst>
              <a:ext uri="{FF2B5EF4-FFF2-40B4-BE49-F238E27FC236}">
                <a16:creationId xmlns="" xmlns:a16="http://schemas.microsoft.com/office/drawing/2014/main" id="{D2DA6097-D59D-456B-B5EA-F56F726F4A42}"/>
              </a:ext>
            </a:extLst>
          </p:cNvPr>
          <p:cNvSpPr/>
          <p:nvPr/>
        </p:nvSpPr>
        <p:spPr>
          <a:xfrm>
            <a:off x="3383721" y="1250241"/>
            <a:ext cx="223283" cy="2445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星形: 五角 8">
            <a:extLst>
              <a:ext uri="{FF2B5EF4-FFF2-40B4-BE49-F238E27FC236}">
                <a16:creationId xmlns="" xmlns:a16="http://schemas.microsoft.com/office/drawing/2014/main" id="{162F5D1B-221A-4F9C-ACE2-AFA0424B9EFF}"/>
              </a:ext>
            </a:extLst>
          </p:cNvPr>
          <p:cNvSpPr/>
          <p:nvPr/>
        </p:nvSpPr>
        <p:spPr>
          <a:xfrm>
            <a:off x="6458484" y="1250240"/>
            <a:ext cx="223283" cy="24454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7449208-6C54-42C2-AF70-333E55084058}"/>
              </a:ext>
            </a:extLst>
          </p:cNvPr>
          <p:cNvGrpSpPr/>
          <p:nvPr/>
        </p:nvGrpSpPr>
        <p:grpSpPr>
          <a:xfrm>
            <a:off x="4376598" y="163095"/>
            <a:ext cx="1344526" cy="400110"/>
            <a:chOff x="1767925" y="216546"/>
            <a:chExt cx="1344526" cy="400110"/>
          </a:xfrm>
        </p:grpSpPr>
        <p:sp>
          <p:nvSpPr>
            <p:cNvPr id="10" name="星形: 五角 9">
              <a:extLst>
                <a:ext uri="{FF2B5EF4-FFF2-40B4-BE49-F238E27FC236}">
                  <a16:creationId xmlns="" xmlns:a16="http://schemas.microsoft.com/office/drawing/2014/main" id="{108611B0-6E01-4ACE-88CA-6B55EED01CA9}"/>
                </a:ext>
              </a:extLst>
            </p:cNvPr>
            <p:cNvSpPr/>
            <p:nvPr/>
          </p:nvSpPr>
          <p:spPr>
            <a:xfrm>
              <a:off x="2889168" y="294327"/>
              <a:ext cx="223283" cy="244549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AC11C388-FED3-47D4-B471-ED2E5931A5EE}"/>
                </a:ext>
              </a:extLst>
            </p:cNvPr>
            <p:cNvSpPr txBox="1"/>
            <p:nvPr/>
          </p:nvSpPr>
          <p:spPr>
            <a:xfrm>
              <a:off x="1767925" y="216546"/>
              <a:ext cx="11673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需努力 </a:t>
              </a:r>
              <a:r>
                <a:rPr lang="en-US" altLang="zh-CN" sz="2000" dirty="0"/>
                <a:t>1</a:t>
              </a:r>
              <a:endParaRPr lang="zh-CN" altLang="en-US" sz="2000" dirty="0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FB88CA36-A3D2-4C44-A246-1E23FD48FE8D}"/>
              </a:ext>
            </a:extLst>
          </p:cNvPr>
          <p:cNvGrpSpPr/>
          <p:nvPr/>
        </p:nvGrpSpPr>
        <p:grpSpPr>
          <a:xfrm>
            <a:off x="3108452" y="220438"/>
            <a:ext cx="1047574" cy="400110"/>
            <a:chOff x="1713050" y="171853"/>
            <a:chExt cx="1047574" cy="400110"/>
          </a:xfrm>
        </p:grpSpPr>
        <p:sp>
          <p:nvSpPr>
            <p:cNvPr id="14" name="星形: 五角 13">
              <a:extLst>
                <a:ext uri="{FF2B5EF4-FFF2-40B4-BE49-F238E27FC236}">
                  <a16:creationId xmlns="" xmlns:a16="http://schemas.microsoft.com/office/drawing/2014/main" id="{49AE5301-6762-47C1-91B2-4B07A7F6E7A7}"/>
                </a:ext>
              </a:extLst>
            </p:cNvPr>
            <p:cNvSpPr/>
            <p:nvPr/>
          </p:nvSpPr>
          <p:spPr>
            <a:xfrm>
              <a:off x="2537341" y="249634"/>
              <a:ext cx="223283" cy="244549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676C5E7-4709-4736-A0F4-13283E89CD66}"/>
                </a:ext>
              </a:extLst>
            </p:cNvPr>
            <p:cNvSpPr txBox="1"/>
            <p:nvPr/>
          </p:nvSpPr>
          <p:spPr>
            <a:xfrm>
              <a:off x="1713050" y="171853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良好 </a:t>
              </a:r>
              <a:r>
                <a:rPr lang="en-US" altLang="zh-CN" sz="2000" dirty="0"/>
                <a:t>2</a:t>
              </a:r>
              <a:endParaRPr lang="zh-CN" altLang="en-US" sz="2000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8E2C10E0-1957-4046-B264-F31D41693412}"/>
              </a:ext>
            </a:extLst>
          </p:cNvPr>
          <p:cNvGrpSpPr/>
          <p:nvPr/>
        </p:nvGrpSpPr>
        <p:grpSpPr>
          <a:xfrm>
            <a:off x="1825292" y="171853"/>
            <a:ext cx="1062589" cy="400110"/>
            <a:chOff x="1706244" y="19453"/>
            <a:chExt cx="1062589" cy="400110"/>
          </a:xfrm>
        </p:grpSpPr>
        <p:sp>
          <p:nvSpPr>
            <p:cNvPr id="17" name="星形: 五角 16">
              <a:extLst>
                <a:ext uri="{FF2B5EF4-FFF2-40B4-BE49-F238E27FC236}">
                  <a16:creationId xmlns="" xmlns:a16="http://schemas.microsoft.com/office/drawing/2014/main" id="{6D30D955-3EF6-45C1-A0EE-B2CFF8758038}"/>
                </a:ext>
              </a:extLst>
            </p:cNvPr>
            <p:cNvSpPr/>
            <p:nvPr/>
          </p:nvSpPr>
          <p:spPr>
            <a:xfrm>
              <a:off x="2545550" y="88476"/>
              <a:ext cx="223283" cy="244549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13C1E546-C2E1-4508-9078-DC3B58D8B18B}"/>
                </a:ext>
              </a:extLst>
            </p:cNvPr>
            <p:cNvSpPr txBox="1"/>
            <p:nvPr/>
          </p:nvSpPr>
          <p:spPr>
            <a:xfrm>
              <a:off x="1706244" y="19453"/>
              <a:ext cx="9108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优秀 </a:t>
              </a:r>
              <a:r>
                <a:rPr lang="en-US" altLang="zh-CN" sz="2000" dirty="0"/>
                <a:t>3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74572146"/>
      </p:ext>
    </p:extLst>
  </p:cSld>
  <p:clrMapOvr>
    <a:masterClrMapping/>
  </p:clrMapOvr>
  <p:transition spd="med" advClick="0" advTm="4000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85291E07-59C6-4572-924E-FFE73A896E5E}"/>
              </a:ext>
            </a:extLst>
          </p:cNvPr>
          <p:cNvSpPr/>
          <p:nvPr/>
        </p:nvSpPr>
        <p:spPr>
          <a:xfrm>
            <a:off x="447452" y="1429783"/>
            <a:ext cx="8249095" cy="332297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solidFill>
                  <a:srgbClr val="FF0000"/>
                </a:solidFill>
              </a:rPr>
              <a:t>第 二 关</a:t>
            </a:r>
            <a:endParaRPr lang="zh-CN" altLang="zh-CN" sz="5400" dirty="0">
              <a:solidFill>
                <a:srgbClr val="FF0000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D983011-4568-477D-83D1-461A8ADFCE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73558">
            <a:off x="890113" y="482137"/>
            <a:ext cx="2653187" cy="144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650277"/>
      </p:ext>
    </p:extLst>
  </p:cSld>
  <p:clrMapOvr>
    <a:masterClrMapping/>
  </p:clrMapOvr>
  <p:transition spd="med" advClick="0" advTm="4000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70">
            <a:extLst>
              <a:ext uri="{FF2B5EF4-FFF2-40B4-BE49-F238E27FC236}">
                <a16:creationId xmlns="" xmlns:a16="http://schemas.microsoft.com/office/drawing/2014/main" id="{575B2BAF-4C16-4FC7-957D-06BBB6D64D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207000" y="4051004"/>
            <a:ext cx="3937000" cy="10797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2CA2C4D-D719-4E1D-BDBC-A02F9BE1A0F2}"/>
              </a:ext>
            </a:extLst>
          </p:cNvPr>
          <p:cNvSpPr/>
          <p:nvPr/>
        </p:nvSpPr>
        <p:spPr>
          <a:xfrm>
            <a:off x="283455" y="101600"/>
            <a:ext cx="12618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闯三关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5C173E1-F553-457D-8B5E-25220F35E5C0}"/>
              </a:ext>
            </a:extLst>
          </p:cNvPr>
          <p:cNvSpPr/>
          <p:nvPr/>
        </p:nvSpPr>
        <p:spPr>
          <a:xfrm>
            <a:off x="935664" y="1866470"/>
            <a:ext cx="6188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培正建校时间</a:t>
            </a:r>
            <a:endParaRPr lang="zh-CN" altLang="zh-CN" sz="4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834E73E-5142-4874-854E-E88F0A2B52E3}"/>
              </a:ext>
            </a:extLst>
          </p:cNvPr>
          <p:cNvSpPr txBox="1"/>
          <p:nvPr/>
        </p:nvSpPr>
        <p:spPr>
          <a:xfrm>
            <a:off x="1275907" y="11270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问答题：</a:t>
            </a:r>
          </a:p>
        </p:txBody>
      </p:sp>
    </p:spTree>
    <p:extLst>
      <p:ext uri="{BB962C8B-B14F-4D97-AF65-F5344CB8AC3E}">
        <p14:creationId xmlns:p14="http://schemas.microsoft.com/office/powerpoint/2010/main" val="1223527314"/>
      </p:ext>
    </p:extLst>
  </p:cSld>
  <p:clrMapOvr>
    <a:masterClrMapping/>
  </p:clrMapOvr>
  <p:transition spd="med" advClick="0" advTm="4000">
    <p:pull/>
  </p:transition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40">
      <a:dk1>
        <a:sysClr val="windowText" lastClr="000000"/>
      </a:dk1>
      <a:lt1>
        <a:sysClr val="window" lastClr="FFFFFF"/>
      </a:lt1>
      <a:dk2>
        <a:srgbClr val="C00000"/>
      </a:dk2>
      <a:lt2>
        <a:srgbClr val="FF0000"/>
      </a:lt2>
      <a:accent1>
        <a:srgbClr val="FF6600"/>
      </a:accent1>
      <a:accent2>
        <a:srgbClr val="FFC000"/>
      </a:accent2>
      <a:accent3>
        <a:srgbClr val="92D050"/>
      </a:accent3>
      <a:accent4>
        <a:srgbClr val="00B0F0"/>
      </a:accent4>
      <a:accent5>
        <a:srgbClr val="7F7F7F"/>
      </a:accent5>
      <a:accent6>
        <a:srgbClr val="262626"/>
      </a:accent6>
      <a:hlink>
        <a:srgbClr val="262626"/>
      </a:hlink>
      <a:folHlink>
        <a:srgbClr val="7F7F7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907</Words>
  <Application>Microsoft Office PowerPoint</Application>
  <PresentationFormat>全屏显示(16:9)</PresentationFormat>
  <Paragraphs>157</Paragraphs>
  <Slides>21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Meiryo</vt:lpstr>
      <vt:lpstr>等线</vt:lpstr>
      <vt:lpstr>等线 Light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2016-12-25T02:27:00Z</dcterms:created>
  <dcterms:modified xsi:type="dcterms:W3CDTF">2022-04-06T10:09:15Z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