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99" r:id="rId2"/>
  </p:sldMasterIdLst>
  <p:notesMasterIdLst>
    <p:notesMasterId r:id="rId26"/>
  </p:notesMasterIdLst>
  <p:sldIdLst>
    <p:sldId id="364" r:id="rId3"/>
    <p:sldId id="256" r:id="rId4"/>
    <p:sldId id="307" r:id="rId5"/>
    <p:sldId id="318" r:id="rId6"/>
    <p:sldId id="320" r:id="rId7"/>
    <p:sldId id="321" r:id="rId8"/>
    <p:sldId id="359" r:id="rId9"/>
    <p:sldId id="360" r:id="rId10"/>
    <p:sldId id="330" r:id="rId11"/>
    <p:sldId id="335" r:id="rId12"/>
    <p:sldId id="337" r:id="rId13"/>
    <p:sldId id="338" r:id="rId14"/>
    <p:sldId id="285" r:id="rId15"/>
    <p:sldId id="346" r:id="rId16"/>
    <p:sldId id="350" r:id="rId17"/>
    <p:sldId id="352" r:id="rId18"/>
    <p:sldId id="361" r:id="rId19"/>
    <p:sldId id="362" r:id="rId20"/>
    <p:sldId id="363" r:id="rId21"/>
    <p:sldId id="358" r:id="rId22"/>
    <p:sldId id="271" r:id="rId23"/>
    <p:sldId id="385" r:id="rId24"/>
    <p:sldId id="387" r:id="rId25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339933"/>
    <a:srgbClr val="CCFF99"/>
    <a:srgbClr val="FF9900"/>
    <a:srgbClr val="FFFFCC"/>
    <a:srgbClr val="006600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2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3D733CD-9370-4F53-8612-4ADF6FA45BDD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3123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9755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0559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  <a:t>16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36333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58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65342-AE7C-4EE6-8128-9E359CC15AA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54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89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47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68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841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83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0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5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14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62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9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61C223-8526-43DF-BF2F-F6E2AADB05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98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5776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/>
          <p:nvPr/>
        </p:nvSpPr>
        <p:spPr>
          <a:xfrm>
            <a:off x="2063750" y="816769"/>
            <a:ext cx="69151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C00000"/>
                </a:solidFill>
                <a:latin typeface="幼圆" pitchFamily="49" charset="-122"/>
                <a:ea typeface="幼圆" pitchFamily="49" charset="-122"/>
              </a:rPr>
              <a:t>道德与法治三年级上册（人教版）</a:t>
            </a:r>
          </a:p>
        </p:txBody>
      </p:sp>
      <p:sp>
        <p:nvSpPr>
          <p:cNvPr id="5123" name="TextBox 3"/>
          <p:cNvSpPr txBox="1"/>
          <p:nvPr/>
        </p:nvSpPr>
        <p:spPr>
          <a:xfrm>
            <a:off x="2064520" y="1724026"/>
            <a:ext cx="7980363" cy="184665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第一单元  快乐学习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做学习的主人</a:t>
            </a:r>
          </a:p>
        </p:txBody>
      </p:sp>
      <p:sp>
        <p:nvSpPr>
          <p:cNvPr id="4" name="矩形 3"/>
          <p:cNvSpPr/>
          <p:nvPr/>
        </p:nvSpPr>
        <p:spPr>
          <a:xfrm>
            <a:off x="5389541" y="572293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79875" y="1908176"/>
            <a:ext cx="51117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大胆地提出你心中的问题。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4339" name="矩形 2"/>
          <p:cNvSpPr/>
          <p:nvPr/>
        </p:nvSpPr>
        <p:spPr>
          <a:xfrm>
            <a:off x="3143250" y="1198563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畅所欲言</a:t>
            </a:r>
          </a:p>
        </p:txBody>
      </p:sp>
      <p:sp>
        <p:nvSpPr>
          <p:cNvPr id="4" name="矩形 3"/>
          <p:cNvSpPr/>
          <p:nvPr/>
        </p:nvSpPr>
        <p:spPr>
          <a:xfrm>
            <a:off x="3647728" y="2708276"/>
            <a:ext cx="5832822" cy="2555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天空为什么是蓝色的？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高山上为什么会有雪？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鸟是怎样飞在天上的？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为什么太阳总是东升西落？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051" y="2162176"/>
            <a:ext cx="5165725" cy="3973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3143250" y="1200150"/>
            <a:ext cx="65532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你怎样看待图中同学的想法？你和他们有同样的想法吗？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9739" y="2565400"/>
            <a:ext cx="1368425" cy="584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   我不好意思提问。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59600" y="2636838"/>
            <a:ext cx="865188" cy="3381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12126" y="2565400"/>
            <a:ext cx="1439863" cy="584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   认真听讲，积极回答问题。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51763" y="4149725"/>
            <a:ext cx="1657350" cy="584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   我的问题是不是太傻了？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08214" y="620714"/>
            <a:ext cx="7286625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通过观察图中画面，你们能从中提出什么问题？</a:t>
            </a:r>
            <a:endParaRPr lang="en-US" altLang="zh-CN" sz="2800" b="1" dirty="0"/>
          </a:p>
        </p:txBody>
      </p:sp>
      <p:pic>
        <p:nvPicPr>
          <p:cNvPr id="16387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914" y="1773239"/>
            <a:ext cx="6816725" cy="3887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2175" y="1847850"/>
            <a:ext cx="64087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当我们有了疑问，可以用哪些方法寻找答案呢？</a:t>
            </a:r>
            <a:endParaRPr lang="en-US" altLang="zh-CN" sz="2800" b="1" dirty="0">
              <a:latin typeface="+mn-ea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2176" y="3035300"/>
            <a:ext cx="5327650" cy="25542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向别人请教。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查阅相关资料。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实地调查。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上网搜集资料。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汲取他人的经验。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2" name="矩形 3"/>
          <p:cNvSpPr/>
          <p:nvPr/>
        </p:nvSpPr>
        <p:spPr>
          <a:xfrm>
            <a:off x="3143250" y="1198563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951" y="2149475"/>
            <a:ext cx="4856163" cy="4332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1"/>
          <p:cNvSpPr/>
          <p:nvPr/>
        </p:nvSpPr>
        <p:spPr>
          <a:xfrm>
            <a:off x="2022475" y="611189"/>
            <a:ext cx="5081588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话题三：我和时间交朋友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13050" y="1268414"/>
            <a:ext cx="66675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lt"/>
                <a:ea typeface="+mn-ea"/>
              </a:rPr>
              <a:t>图中这些同学能不能和时间交上朋友呢？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0238" y="2205039"/>
            <a:ext cx="1033462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6600" b="1" dirty="0">
                <a:solidFill>
                  <a:srgbClr val="FF0000"/>
                </a:solidFill>
              </a:rPr>
              <a:t>×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56363" y="2249489"/>
            <a:ext cx="1033462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6600" b="1" dirty="0">
                <a:solidFill>
                  <a:srgbClr val="FF0000"/>
                </a:solidFill>
              </a:rPr>
              <a:t>×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83113" y="3760789"/>
            <a:ext cx="1035050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6600" b="1" dirty="0">
                <a:solidFill>
                  <a:srgbClr val="FF0000"/>
                </a:solidFill>
              </a:rPr>
              <a:t>×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1900" y="3573464"/>
            <a:ext cx="1035050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6600" b="1" dirty="0">
                <a:solidFill>
                  <a:srgbClr val="FF0000"/>
                </a:solidFill>
              </a:rPr>
              <a:t>×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3976" y="3284538"/>
            <a:ext cx="2303463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+mn-lt"/>
                <a:ea typeface="+mn-ea"/>
              </a:rPr>
              <a:t>经常被电视节目吸引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56364" y="3213100"/>
            <a:ext cx="2663825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+mn-lt"/>
                <a:ea typeface="+mn-ea"/>
              </a:rPr>
              <a:t>做事不专心，拖拖拉拉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79876" y="4868863"/>
            <a:ext cx="1368425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+mn-lt"/>
                <a:ea typeface="+mn-ea"/>
              </a:rPr>
              <a:t>不按时睡觉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0101" y="4868863"/>
            <a:ext cx="1655763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+mn-lt"/>
                <a:ea typeface="+mn-ea"/>
              </a:rPr>
              <a:t>长时间打游戏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32401" y="5516563"/>
            <a:ext cx="2303463" cy="6477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+mn-lt"/>
                <a:ea typeface="+mn-ea"/>
              </a:rPr>
              <a:t>         我们给这些同学提提建议吧！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95550" y="908050"/>
            <a:ext cx="74168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lt"/>
                <a:ea typeface="+mn-ea"/>
              </a:rPr>
              <a:t>         小丽平时要写两个多小时的作业，这次只用了</a:t>
            </a:r>
            <a:r>
              <a:rPr lang="zh-CN" altLang="en-US" sz="2800" b="1" dirty="0">
                <a:latin typeface="+mn-ea"/>
                <a:ea typeface="+mn-ea"/>
              </a:rPr>
              <a:t>四十</a:t>
            </a:r>
            <a:r>
              <a:rPr lang="zh-CN" altLang="en-US" sz="2800" b="1" dirty="0">
                <a:latin typeface="+mn-lt"/>
                <a:ea typeface="+mn-ea"/>
              </a:rPr>
              <a:t>分钟的奥秘在哪里呢？</a:t>
            </a:r>
            <a:endParaRPr lang="zh-CN" altLang="en-US" sz="2800" dirty="0">
              <a:latin typeface="+mn-lt"/>
              <a:ea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639617" y="2217069"/>
            <a:ext cx="6264275" cy="3527425"/>
            <a:chOff x="3707904" y="980728"/>
            <a:chExt cx="4464496" cy="4954763"/>
          </a:xfrm>
        </p:grpSpPr>
        <p:sp>
          <p:nvSpPr>
            <p:cNvPr id="4" name="圆角矩形 3"/>
            <p:cNvSpPr/>
            <p:nvPr/>
          </p:nvSpPr>
          <p:spPr>
            <a:xfrm>
              <a:off x="3707904" y="980728"/>
              <a:ext cx="4464496" cy="4954763"/>
            </a:xfrm>
            <a:prstGeom prst="roundRect">
              <a:avLst/>
            </a:prstGeom>
            <a:noFill/>
            <a:ln w="76200" cmpd="thickThin">
              <a:solidFill>
                <a:srgbClr val="006600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24001" y="1161348"/>
              <a:ext cx="4032302" cy="45801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800" b="1" dirty="0">
                  <a:latin typeface="+mn-ea"/>
                  <a:ea typeface="+mn-ea"/>
                </a:rPr>
                <a:t>奥秘在哪里</a:t>
              </a:r>
              <a:endParaRPr lang="en-US" altLang="zh-CN" sz="2800" b="1" dirty="0">
                <a:latin typeface="+mn-ea"/>
                <a:ea typeface="+mn-ea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+mn-lt"/>
                  <a:ea typeface="+mn-ea"/>
                </a:rPr>
                <a:t>         小丽四年级了，做作业时，总是一会儿吃零食，一会儿看电视，一会儿玩玩具，每次完成作业都需要两个多小时。星期天，妈妈给小丽讲了合理利用时间，和时间交朋友的故事。小丽那天只用了</a:t>
              </a:r>
              <a:r>
                <a:rPr lang="zh-CN" altLang="en-US" sz="2400" b="1" dirty="0">
                  <a:latin typeface="+mn-ea"/>
                  <a:ea typeface="+mn-ea"/>
                </a:rPr>
                <a:t>四十</a:t>
              </a:r>
              <a:r>
                <a:rPr lang="zh-CN" altLang="en-US" sz="2400" b="1" dirty="0">
                  <a:latin typeface="+mn-lt"/>
                  <a:ea typeface="+mn-ea"/>
                </a:rPr>
                <a:t>分钟完成了作业，妈妈夸奖小丽做得又快又正确，小丽特别开心。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/>
          <p:nvPr/>
        </p:nvSpPr>
        <p:spPr>
          <a:xfrm>
            <a:off x="1809750" y="785813"/>
            <a:ext cx="85725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/>
              <a:t>      </a:t>
            </a:r>
            <a:endParaRPr lang="en-US" altLang="zh-CN" b="1" dirty="0"/>
          </a:p>
        </p:txBody>
      </p:sp>
      <p:sp>
        <p:nvSpPr>
          <p:cNvPr id="3" name="矩形 2"/>
          <p:cNvSpPr/>
          <p:nvPr/>
        </p:nvSpPr>
        <p:spPr>
          <a:xfrm>
            <a:off x="3432175" y="1989138"/>
            <a:ext cx="66246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lt"/>
                <a:ea typeface="+mn-ea"/>
              </a:rPr>
              <a:t>         请一位同学来朗读教材第</a:t>
            </a:r>
            <a:r>
              <a:rPr lang="en-US" altLang="zh-CN" sz="2800" b="1" dirty="0">
                <a:latin typeface="+mn-ea"/>
                <a:ea typeface="+mn-ea"/>
              </a:rPr>
              <a:t>21</a:t>
            </a:r>
            <a:r>
              <a:rPr lang="zh-CN" altLang="en-US" sz="2800" b="1" dirty="0">
                <a:latin typeface="+mn-lt"/>
                <a:ea typeface="+mn-ea"/>
              </a:rPr>
              <a:t>页“故事屋”的内容。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0484" name="矩形 4"/>
          <p:cNvSpPr/>
          <p:nvPr/>
        </p:nvSpPr>
        <p:spPr>
          <a:xfrm>
            <a:off x="3143250" y="1198563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</a:p>
        </p:txBody>
      </p:sp>
      <p:pic>
        <p:nvPicPr>
          <p:cNvPr id="20485" name="图片 5" descr="timg (3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576" y="3175000"/>
            <a:ext cx="4608513" cy="2630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timgsa.baidu.com/timg?image&amp;quality=80&amp;size=b9999_10000&amp;sec=1535096480038&amp;di=27dcf752d1d79134e8ffdee4cfbc2170&amp;imgtype=0&amp;src=http%3A%2F%2Fimage.tupian114.com%2F20121128%2F090413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639" y="2997201"/>
            <a:ext cx="2732087" cy="2735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矩形 2"/>
          <p:cNvSpPr/>
          <p:nvPr/>
        </p:nvSpPr>
        <p:spPr>
          <a:xfrm>
            <a:off x="3143250" y="1198563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畅所欲言</a:t>
            </a:r>
          </a:p>
        </p:txBody>
      </p:sp>
      <p:sp>
        <p:nvSpPr>
          <p:cNvPr id="4" name="矩形 3"/>
          <p:cNvSpPr/>
          <p:nvPr/>
        </p:nvSpPr>
        <p:spPr>
          <a:xfrm>
            <a:off x="3792538" y="1989138"/>
            <a:ext cx="575945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lt"/>
                <a:ea typeface="+mn-ea"/>
              </a:rPr>
              <a:t>         小丽的故事和鲁迅的故事给了我们哪些启示？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6989" y="549275"/>
            <a:ext cx="74898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lt"/>
                <a:ea typeface="+mn-ea"/>
              </a:rPr>
              <a:t>星期天要做下面这几件事，你会如何安排呢？</a:t>
            </a:r>
            <a:endParaRPr lang="zh-CN" altLang="en-US" sz="2800" b="1" dirty="0"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640014" y="1196975"/>
            <a:ext cx="5400675" cy="863600"/>
            <a:chOff x="1259632" y="1772816"/>
            <a:chExt cx="5400600" cy="864096"/>
          </a:xfrm>
        </p:grpSpPr>
        <p:sp>
          <p:nvSpPr>
            <p:cNvPr id="4" name="圆角矩形 3"/>
            <p:cNvSpPr/>
            <p:nvPr/>
          </p:nvSpPr>
          <p:spPr>
            <a:xfrm>
              <a:off x="2412141" y="1772816"/>
              <a:ext cx="4248091" cy="864096"/>
            </a:xfrm>
            <a:prstGeom prst="roundRect">
              <a:avLst/>
            </a:prstGeom>
            <a:solidFill>
              <a:srgbClr val="CCFF99">
                <a:alpha val="69804"/>
              </a:srgbClr>
            </a:solidFill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什么时候做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_________________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需要多长时间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1259632" y="1772816"/>
              <a:ext cx="1368406" cy="86409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整理房间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927351" y="2205038"/>
            <a:ext cx="5400675" cy="863600"/>
            <a:chOff x="1259632" y="1772816"/>
            <a:chExt cx="5400600" cy="864096"/>
          </a:xfrm>
        </p:grpSpPr>
        <p:sp>
          <p:nvSpPr>
            <p:cNvPr id="7" name="圆角矩形 6"/>
            <p:cNvSpPr/>
            <p:nvPr/>
          </p:nvSpPr>
          <p:spPr>
            <a:xfrm>
              <a:off x="2412141" y="1772816"/>
              <a:ext cx="4248091" cy="864096"/>
            </a:xfrm>
            <a:prstGeom prst="roundRect">
              <a:avLst/>
            </a:prstGeom>
            <a:solidFill>
              <a:srgbClr val="CCFF99">
                <a:alpha val="69804"/>
              </a:srgbClr>
            </a:solidFill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什么时候做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_________________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需要多长时间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259632" y="1772816"/>
              <a:ext cx="1368406" cy="86409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看电视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216276" y="3213100"/>
            <a:ext cx="5400675" cy="863600"/>
            <a:chOff x="1259632" y="1772816"/>
            <a:chExt cx="5400600" cy="864096"/>
          </a:xfrm>
        </p:grpSpPr>
        <p:sp>
          <p:nvSpPr>
            <p:cNvPr id="10" name="圆角矩形 9"/>
            <p:cNvSpPr/>
            <p:nvPr/>
          </p:nvSpPr>
          <p:spPr>
            <a:xfrm>
              <a:off x="2412141" y="1772816"/>
              <a:ext cx="4248091" cy="864096"/>
            </a:xfrm>
            <a:prstGeom prst="roundRect">
              <a:avLst/>
            </a:prstGeom>
            <a:solidFill>
              <a:srgbClr val="CCFF99">
                <a:alpha val="69804"/>
              </a:srgbClr>
            </a:solidFill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什么时候做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_________________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需要多长时间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259632" y="1772816"/>
              <a:ext cx="1368406" cy="86409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读课外书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03614" y="4221163"/>
            <a:ext cx="5400675" cy="863600"/>
            <a:chOff x="1259632" y="1772816"/>
            <a:chExt cx="5400600" cy="864096"/>
          </a:xfrm>
        </p:grpSpPr>
        <p:sp>
          <p:nvSpPr>
            <p:cNvPr id="13" name="圆角矩形 12"/>
            <p:cNvSpPr/>
            <p:nvPr/>
          </p:nvSpPr>
          <p:spPr>
            <a:xfrm>
              <a:off x="2412141" y="1772816"/>
              <a:ext cx="4248091" cy="864096"/>
            </a:xfrm>
            <a:prstGeom prst="roundRect">
              <a:avLst/>
            </a:prstGeom>
            <a:solidFill>
              <a:srgbClr val="CCFF99">
                <a:alpha val="69804"/>
              </a:srgbClr>
            </a:solidFill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什么时候做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_________________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需要多长时间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259632" y="1772816"/>
              <a:ext cx="1368406" cy="86409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和伙伴</a:t>
              </a:r>
              <a:endParaRPr lang="en-US" altLang="zh-CN" sz="2000" b="1" dirty="0">
                <a:solidFill>
                  <a:schemeClr val="tx1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玩耍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63976" y="5229225"/>
            <a:ext cx="5400675" cy="863600"/>
            <a:chOff x="1259632" y="1772816"/>
            <a:chExt cx="5400600" cy="864096"/>
          </a:xfrm>
        </p:grpSpPr>
        <p:sp>
          <p:nvSpPr>
            <p:cNvPr id="16" name="圆角矩形 15"/>
            <p:cNvSpPr/>
            <p:nvPr/>
          </p:nvSpPr>
          <p:spPr>
            <a:xfrm>
              <a:off x="2412141" y="1772816"/>
              <a:ext cx="4248091" cy="864096"/>
            </a:xfrm>
            <a:prstGeom prst="roundRect">
              <a:avLst/>
            </a:prstGeom>
            <a:solidFill>
              <a:srgbClr val="CCFF99">
                <a:alpha val="69804"/>
              </a:srgbClr>
            </a:solidFill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什么时候做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_________________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需要多长时间</a:t>
              </a:r>
              <a:r>
                <a:rPr lang="en-US" altLang="zh-CN" sz="2000" b="1" dirty="0">
                  <a:solidFill>
                    <a:schemeClr val="tx1"/>
                  </a:solidFill>
                </a:rPr>
                <a:t>_______________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259632" y="1772816"/>
              <a:ext cx="1368406" cy="86409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/>
                  </a:solidFill>
                </a:rPr>
                <a:t>写周记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/>
          <p:nvPr/>
        </p:nvSpPr>
        <p:spPr>
          <a:xfrm>
            <a:off x="3143250" y="1198563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</a:t>
            </a:r>
          </a:p>
        </p:txBody>
      </p:sp>
      <p:sp>
        <p:nvSpPr>
          <p:cNvPr id="3" name="矩形 2"/>
          <p:cNvSpPr/>
          <p:nvPr/>
        </p:nvSpPr>
        <p:spPr>
          <a:xfrm>
            <a:off x="3792538" y="1989139"/>
            <a:ext cx="5688012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你和时间交上朋友了吗？有哪些需要改进的地方呢？</a:t>
            </a:r>
            <a:endParaRPr lang="zh-CN" altLang="en-US" sz="2800" dirty="0"/>
          </a:p>
        </p:txBody>
      </p:sp>
      <p:pic>
        <p:nvPicPr>
          <p:cNvPr id="24580" name="Picture 2" descr="https://timgsa.baidu.com/timg?image&amp;quality=80&amp;size=b9999_10000&amp;sec=1535096480038&amp;di=27dcf752d1d79134e8ffdee4cfbc2170&amp;imgtype=0&amp;src=http%3A%2F%2Fimage.tupian114.com%2F20121128%2F090413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639" y="2997201"/>
            <a:ext cx="2732087" cy="273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7"/>
          <p:cNvSpPr txBox="1"/>
          <p:nvPr/>
        </p:nvSpPr>
        <p:spPr>
          <a:xfrm>
            <a:off x="1809750" y="261938"/>
            <a:ext cx="43576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一、导入新课</a:t>
            </a:r>
          </a:p>
        </p:txBody>
      </p:sp>
      <p:sp>
        <p:nvSpPr>
          <p:cNvPr id="5" name="矩形 4"/>
          <p:cNvSpPr/>
          <p:nvPr/>
        </p:nvSpPr>
        <p:spPr>
          <a:xfrm>
            <a:off x="2063553" y="1474789"/>
            <a:ext cx="7961511" cy="31085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研究表明，如果一个人的大脑全部被开发，那么他将学会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种语言，拿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个博士学位，将百科全书从头到尾一字不漏地背下来，他的阅读量可以达到世界上最大的图书馆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美国图书馆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万册的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倍！毫不夸张地说，只要一个人的大脑得以全部发挥，是可以完成许多事情的，我们将拥有能成为爱因斯坦，能成为比尔盖茨的大脑。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91544" y="587727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/>
          <p:nvPr/>
        </p:nvSpPr>
        <p:spPr>
          <a:xfrm>
            <a:off x="2024064" y="390525"/>
            <a:ext cx="44354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话题四：好经验共分享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3389" y="995364"/>
            <a:ext cx="813752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+mn-ea"/>
              </a:rPr>
              <a:t>         看看下面这些同学的经验，你从中受到了哪些启发？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5604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9288" y="1455739"/>
            <a:ext cx="8424862" cy="540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7"/>
          <p:cNvSpPr txBox="1"/>
          <p:nvPr/>
        </p:nvSpPr>
        <p:spPr>
          <a:xfrm>
            <a:off x="3216276" y="1052513"/>
            <a:ext cx="25193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板书设计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863976" y="2276476"/>
            <a:ext cx="5827713" cy="2047875"/>
            <a:chOff x="3456540" y="741021"/>
            <a:chExt cx="5827518" cy="2046714"/>
          </a:xfrm>
        </p:grpSpPr>
        <p:sp>
          <p:nvSpPr>
            <p:cNvPr id="26628" name="TextBox 11"/>
            <p:cNvSpPr txBox="1"/>
            <p:nvPr/>
          </p:nvSpPr>
          <p:spPr>
            <a:xfrm>
              <a:off x="3456540" y="1461101"/>
              <a:ext cx="244314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/>
                <a:t>做学习的主人</a:t>
              </a:r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5780562" y="1040889"/>
              <a:ext cx="346063" cy="1427940"/>
            </a:xfrm>
            <a:prstGeom prst="leftBrace">
              <a:avLst>
                <a:gd name="adj1" fmla="val 57703"/>
                <a:gd name="adj2" fmla="val 48945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30" name="矩形 13"/>
            <p:cNvSpPr/>
            <p:nvPr/>
          </p:nvSpPr>
          <p:spPr>
            <a:xfrm>
              <a:off x="6055098" y="741021"/>
              <a:ext cx="3228960" cy="204671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zh-CN" altLang="en-US" sz="2800" b="1" dirty="0"/>
                <a:t>人人都能学得好</a:t>
              </a:r>
              <a:endParaRPr lang="en-US" altLang="zh-CN" sz="2800" b="1" dirty="0"/>
            </a:p>
            <a:p>
              <a:pPr marL="0" indent="0" eaLnBrk="1" hangingPunct="1"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zh-CN" altLang="en-US" sz="2800" b="1" dirty="0"/>
                <a:t>多在心中画问号</a:t>
              </a:r>
              <a:endParaRPr lang="en-US" altLang="zh-CN" sz="2800" b="1" dirty="0"/>
            </a:p>
            <a:p>
              <a:pPr marL="0" indent="0" eaLnBrk="1" hangingPunct="1"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zh-CN" altLang="en-US" sz="2800" b="1" dirty="0"/>
                <a:t>我和时间交朋友</a:t>
              </a:r>
              <a:endParaRPr lang="en-US" altLang="zh-CN" sz="2800" b="1" dirty="0"/>
            </a:p>
            <a:p>
              <a:pPr marL="0" indent="0" eaLnBrk="1" hangingPunct="1"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zh-CN" altLang="en-US" sz="2800" b="1" dirty="0"/>
                <a:t>好经验共分享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Box 6"/>
          <p:cNvSpPr/>
          <p:nvPr/>
        </p:nvSpPr>
        <p:spPr>
          <a:xfrm>
            <a:off x="8239126" y="1125538"/>
            <a:ext cx="911225" cy="322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  <a:sym typeface="华文楷体" pitchFamily="2" charset="-122"/>
              </a:rPr>
              <a:t>课件</a:t>
            </a:r>
            <a:r>
              <a:rPr lang="en-US" altLang="zh-CN" sz="1500">
                <a:solidFill>
                  <a:srgbClr val="00B0F0"/>
                </a:solidFill>
                <a:latin typeface="Candara" panose="020E0502030303020204" pitchFamily="34" charset="0"/>
                <a:ea typeface="华文楷体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2050" name="Freeform 93"/>
          <p:cNvSpPr/>
          <p:nvPr/>
        </p:nvSpPr>
        <p:spPr>
          <a:xfrm>
            <a:off x="5240338" y="2860676"/>
            <a:ext cx="1943100" cy="309563"/>
          </a:xfrm>
          <a:custGeom>
            <a:avLst/>
            <a:gdLst/>
            <a:ahLst/>
            <a:cxnLst>
              <a:cxn ang="0">
                <a:pos x="1938355" y="0"/>
              </a:cxn>
              <a:cxn ang="0">
                <a:pos x="0" y="70695"/>
              </a:cxn>
              <a:cxn ang="0">
                <a:pos x="0" y="309562"/>
              </a:cxn>
              <a:cxn ang="0">
                <a:pos x="1944290" y="228155"/>
              </a:cxn>
              <a:cxn ang="0">
                <a:pos x="1938355" y="0"/>
              </a:cxn>
            </a:cxnLst>
            <a:rect l="0" t="0" r="0" b="0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" name="Freeform 94"/>
          <p:cNvSpPr/>
          <p:nvPr/>
        </p:nvSpPr>
        <p:spPr>
          <a:xfrm>
            <a:off x="5240338" y="2860676"/>
            <a:ext cx="1949450" cy="309563"/>
          </a:xfrm>
          <a:custGeom>
            <a:avLst/>
            <a:gdLst/>
            <a:ahLst/>
            <a:cxnLst>
              <a:cxn ang="0">
                <a:pos x="1944290" y="0"/>
              </a:cxn>
              <a:cxn ang="0">
                <a:pos x="0" y="70695"/>
              </a:cxn>
              <a:cxn ang="0">
                <a:pos x="0" y="309562"/>
              </a:cxn>
              <a:cxn ang="0">
                <a:pos x="1950243" y="228155"/>
              </a:cxn>
              <a:cxn ang="0">
                <a:pos x="1944290" y="0"/>
              </a:cxn>
            </a:cxnLst>
            <a:rect l="0" t="0" r="0" b="0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2" name="Freeform 95"/>
          <p:cNvSpPr/>
          <p:nvPr/>
        </p:nvSpPr>
        <p:spPr>
          <a:xfrm>
            <a:off x="4792663" y="3681413"/>
            <a:ext cx="1770062" cy="304800"/>
          </a:xfrm>
          <a:custGeom>
            <a:avLst/>
            <a:gdLst/>
            <a:ahLst/>
            <a:cxnLst>
              <a:cxn ang="0">
                <a:pos x="1769268" y="0"/>
              </a:cxn>
              <a:cxn ang="0">
                <a:pos x="0" y="65467"/>
              </a:cxn>
              <a:cxn ang="0">
                <a:pos x="5953" y="304800"/>
              </a:cxn>
              <a:cxn ang="0">
                <a:pos x="1769268" y="228600"/>
              </a:cxn>
              <a:cxn ang="0">
                <a:pos x="1769268" y="0"/>
              </a:cxn>
            </a:cxnLst>
            <a:rect l="0" t="0" r="0" b="0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3" name="Freeform 96"/>
          <p:cNvSpPr/>
          <p:nvPr/>
        </p:nvSpPr>
        <p:spPr>
          <a:xfrm>
            <a:off x="4786313" y="3681413"/>
            <a:ext cx="1770062" cy="304800"/>
          </a:xfrm>
          <a:custGeom>
            <a:avLst/>
            <a:gdLst/>
            <a:ahLst/>
            <a:cxnLst>
              <a:cxn ang="0">
                <a:pos x="1769268" y="0"/>
              </a:cxn>
              <a:cxn ang="0">
                <a:pos x="0" y="65467"/>
              </a:cxn>
              <a:cxn ang="0">
                <a:pos x="5953" y="304800"/>
              </a:cxn>
              <a:cxn ang="0">
                <a:pos x="1769268" y="228600"/>
              </a:cxn>
              <a:cxn ang="0">
                <a:pos x="1769268" y="0"/>
              </a:cxn>
            </a:cxnLst>
            <a:rect l="0" t="0" r="0" b="0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4" name="Freeform 97"/>
          <p:cNvSpPr/>
          <p:nvPr/>
        </p:nvSpPr>
        <p:spPr>
          <a:xfrm>
            <a:off x="5249863" y="4295776"/>
            <a:ext cx="1111250" cy="428625"/>
          </a:xfrm>
          <a:custGeom>
            <a:avLst/>
            <a:gdLst/>
            <a:ahLst/>
            <a:cxnLst>
              <a:cxn ang="0">
                <a:pos x="519112" y="0"/>
              </a:cxn>
              <a:cxn ang="0">
                <a:pos x="1110852" y="119715"/>
              </a:cxn>
              <a:cxn ang="0">
                <a:pos x="892968" y="233018"/>
              </a:cxn>
              <a:cxn ang="0">
                <a:pos x="989409" y="428625"/>
              </a:cxn>
              <a:cxn ang="0">
                <a:pos x="0" y="216984"/>
              </a:cxn>
              <a:cxn ang="0">
                <a:pos x="519112" y="0"/>
              </a:cxn>
            </a:cxnLst>
            <a:rect l="0" t="0" r="0" b="0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5" name="Freeform 98"/>
          <p:cNvSpPr/>
          <p:nvPr/>
        </p:nvSpPr>
        <p:spPr>
          <a:xfrm>
            <a:off x="5240338" y="4295776"/>
            <a:ext cx="1111250" cy="428625"/>
          </a:xfrm>
          <a:custGeom>
            <a:avLst/>
            <a:gdLst/>
            <a:ahLst/>
            <a:cxnLst>
              <a:cxn ang="0">
                <a:pos x="519112" y="0"/>
              </a:cxn>
              <a:cxn ang="0">
                <a:pos x="1110852" y="119715"/>
              </a:cxn>
              <a:cxn ang="0">
                <a:pos x="892968" y="233018"/>
              </a:cxn>
              <a:cxn ang="0">
                <a:pos x="989409" y="428625"/>
              </a:cxn>
              <a:cxn ang="0">
                <a:pos x="0" y="216984"/>
              </a:cxn>
              <a:cxn ang="0">
                <a:pos x="519112" y="0"/>
              </a:cxn>
            </a:cxnLst>
            <a:rect l="0" t="0" r="0" b="0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100"/>
          <p:cNvSpPr/>
          <p:nvPr/>
        </p:nvSpPr>
        <p:spPr>
          <a:xfrm>
            <a:off x="4786314" y="2860675"/>
            <a:ext cx="2403475" cy="1125538"/>
          </a:xfrm>
          <a:custGeom>
            <a:avLst/>
            <a:gdLst/>
            <a:ahLst/>
            <a:cxnLst>
              <a:cxn ang="0">
                <a:pos x="2397919" y="0"/>
              </a:cxn>
              <a:cxn ang="0">
                <a:pos x="0" y="636507"/>
              </a:cxn>
              <a:cxn ang="0">
                <a:pos x="5953" y="1125140"/>
              </a:cxn>
              <a:cxn ang="0">
                <a:pos x="2403872" y="489703"/>
              </a:cxn>
              <a:cxn ang="0">
                <a:pos x="2397919" y="0"/>
              </a:cxn>
            </a:cxnLst>
            <a:rect l="0" t="0" r="0" b="0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102"/>
          <p:cNvSpPr/>
          <p:nvPr/>
        </p:nvSpPr>
        <p:spPr>
          <a:xfrm>
            <a:off x="4786313" y="2860676"/>
            <a:ext cx="2398712" cy="708025"/>
          </a:xfrm>
          <a:custGeom>
            <a:avLst/>
            <a:gdLst/>
            <a:ahLst/>
            <a:cxnLst>
              <a:cxn ang="0">
                <a:pos x="2397918" y="0"/>
              </a:cxn>
              <a:cxn ang="0">
                <a:pos x="2397918" y="0"/>
              </a:cxn>
              <a:cxn ang="0">
                <a:pos x="1383506" y="272176"/>
              </a:cxn>
              <a:cxn ang="0">
                <a:pos x="0" y="636508"/>
              </a:cxn>
              <a:cxn ang="0">
                <a:pos x="0" y="707231"/>
              </a:cxn>
              <a:cxn ang="0">
                <a:pos x="2397918" y="81438"/>
              </a:cxn>
              <a:cxn ang="0">
                <a:pos x="2397918" y="0"/>
              </a:cxn>
            </a:cxnLst>
            <a:rect l="0" t="0" r="0" b="0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104"/>
          <p:cNvSpPr/>
          <p:nvPr/>
        </p:nvSpPr>
        <p:spPr>
          <a:xfrm>
            <a:off x="4786314" y="3278189"/>
            <a:ext cx="2403475" cy="708025"/>
          </a:xfrm>
          <a:custGeom>
            <a:avLst/>
            <a:gdLst/>
            <a:ahLst/>
            <a:cxnLst>
              <a:cxn ang="0">
                <a:pos x="2403872" y="0"/>
              </a:cxn>
              <a:cxn ang="0">
                <a:pos x="0" y="641766"/>
              </a:cxn>
              <a:cxn ang="0">
                <a:pos x="5953" y="707231"/>
              </a:cxn>
              <a:cxn ang="0">
                <a:pos x="2403872" y="70830"/>
              </a:cxn>
              <a:cxn ang="0">
                <a:pos x="2403872" y="0"/>
              </a:cxn>
            </a:cxnLst>
            <a:rect l="0" t="0" r="0" b="0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9" name="Freeform 105"/>
          <p:cNvSpPr/>
          <p:nvPr/>
        </p:nvSpPr>
        <p:spPr>
          <a:xfrm>
            <a:off x="4738688" y="3376613"/>
            <a:ext cx="23812" cy="120650"/>
          </a:xfrm>
          <a:custGeom>
            <a:avLst/>
            <a:gdLst/>
            <a:ahLst/>
            <a:cxnLst>
              <a:cxn ang="0">
                <a:pos x="0" y="120253"/>
              </a:cxn>
              <a:cxn ang="0">
                <a:pos x="11906" y="0"/>
              </a:cxn>
              <a:cxn ang="0">
                <a:pos x="23812" y="0"/>
              </a:cxn>
              <a:cxn ang="0">
                <a:pos x="11906" y="120253"/>
              </a:cxn>
              <a:cxn ang="0">
                <a:pos x="0" y="120253"/>
              </a:cxn>
            </a:cxnLst>
            <a:rect l="0" t="0" r="0" b="0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0" name="Freeform 106"/>
          <p:cNvSpPr>
            <a:spLocks noEditPoints="1"/>
          </p:cNvSpPr>
          <p:nvPr/>
        </p:nvSpPr>
        <p:spPr>
          <a:xfrm>
            <a:off x="4810126" y="3367088"/>
            <a:ext cx="55563" cy="119062"/>
          </a:xfrm>
          <a:custGeom>
            <a:avLst/>
            <a:gdLst/>
            <a:ahLst/>
            <a:cxnLst>
              <a:cxn ang="0">
                <a:pos x="19050" y="108336"/>
              </a:cxn>
              <a:cxn ang="0">
                <a:pos x="0" y="0"/>
              </a:cxn>
              <a:cxn ang="0">
                <a:pos x="13096" y="0"/>
              </a:cxn>
              <a:cxn ang="0">
                <a:pos x="30956" y="102972"/>
              </a:cxn>
              <a:cxn ang="0">
                <a:pos x="54768" y="108336"/>
              </a:cxn>
              <a:cxn ang="0">
                <a:pos x="54768" y="119062"/>
              </a:cxn>
              <a:cxn ang="0">
                <a:pos x="19050" y="108336"/>
              </a:cxn>
              <a:cxn ang="0">
                <a:pos x="0" y="0"/>
              </a:cxn>
              <a:cxn ang="0">
                <a:pos x="0" y="0"/>
              </a:cxn>
            </a:cxnLst>
            <a:rect l="0" t="0" r="0" b="0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1" name="Freeform 107"/>
          <p:cNvSpPr/>
          <p:nvPr/>
        </p:nvSpPr>
        <p:spPr>
          <a:xfrm>
            <a:off x="4745039" y="3484564"/>
            <a:ext cx="34925" cy="33337"/>
          </a:xfrm>
          <a:custGeom>
            <a:avLst/>
            <a:gdLst/>
            <a:ahLst/>
            <a:cxnLst>
              <a:cxn ang="0">
                <a:pos x="0" y="11829"/>
              </a:cxn>
              <a:cxn ang="0">
                <a:pos x="5953" y="0"/>
              </a:cxn>
              <a:cxn ang="0">
                <a:pos x="35718" y="22583"/>
              </a:cxn>
              <a:cxn ang="0">
                <a:pos x="23812" y="33337"/>
              </a:cxn>
              <a:cxn ang="0">
                <a:pos x="0" y="11829"/>
              </a:cxn>
            </a:cxnLst>
            <a:rect l="0" t="0" r="0" b="0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2" name="任意多边形 38"/>
          <p:cNvSpPr/>
          <p:nvPr/>
        </p:nvSpPr>
        <p:spPr>
          <a:xfrm>
            <a:off x="4427539" y="3024188"/>
            <a:ext cx="566737" cy="366712"/>
          </a:xfrm>
          <a:custGeom>
            <a:avLst/>
            <a:gdLst/>
            <a:ahLst/>
            <a:cxnLst>
              <a:cxn ang="0">
                <a:pos x="428436" y="459"/>
              </a:cxn>
              <a:cxn ang="0">
                <a:pos x="503357" y="27586"/>
              </a:cxn>
              <a:cxn ang="0">
                <a:pos x="533552" y="11310"/>
              </a:cxn>
              <a:cxn ang="0">
                <a:pos x="533552" y="54713"/>
              </a:cxn>
              <a:cxn ang="0">
                <a:pos x="86667" y="315133"/>
              </a:cxn>
              <a:cxn ang="0">
                <a:pos x="89861" y="314523"/>
              </a:cxn>
              <a:cxn ang="0">
                <a:pos x="78677" y="309979"/>
              </a:cxn>
              <a:cxn ang="0">
                <a:pos x="32164" y="304613"/>
              </a:cxn>
              <a:cxn ang="0">
                <a:pos x="2096" y="255555"/>
              </a:cxn>
              <a:cxn ang="0">
                <a:pos x="62233" y="250104"/>
              </a:cxn>
              <a:cxn ang="0">
                <a:pos x="92301" y="206497"/>
              </a:cxn>
              <a:cxn ang="0">
                <a:pos x="116356" y="255555"/>
              </a:cxn>
              <a:cxn ang="0">
                <a:pos x="104329" y="285535"/>
              </a:cxn>
              <a:cxn ang="0">
                <a:pos x="92935" y="313936"/>
              </a:cxn>
              <a:cxn ang="0">
                <a:pos x="94215" y="313692"/>
              </a:cxn>
              <a:cxn ang="0">
                <a:pos x="273875" y="146945"/>
              </a:cxn>
              <a:cxn ang="0">
                <a:pos x="428436" y="459"/>
              </a:cxn>
            </a:cxnLst>
            <a:rect l="0" t="0" r="0" b="0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3" name="Freeform 110"/>
          <p:cNvSpPr/>
          <p:nvPr/>
        </p:nvSpPr>
        <p:spPr>
          <a:xfrm>
            <a:off x="4816476" y="3078163"/>
            <a:ext cx="66675" cy="49212"/>
          </a:xfrm>
          <a:custGeom>
            <a:avLst/>
            <a:gdLst/>
            <a:ahLst/>
            <a:cxnLst>
              <a:cxn ang="0">
                <a:pos x="0" y="38893"/>
              </a:cxn>
              <a:cxn ang="0">
                <a:pos x="54552" y="0"/>
              </a:cxn>
              <a:cxn ang="0">
                <a:pos x="36368" y="38893"/>
              </a:cxn>
              <a:cxn ang="0">
                <a:pos x="0" y="38893"/>
              </a:cxn>
            </a:cxnLst>
            <a:rect l="0" t="0" r="0" b="0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4" name="Freeform 111"/>
          <p:cNvSpPr/>
          <p:nvPr/>
        </p:nvSpPr>
        <p:spPr>
          <a:xfrm>
            <a:off x="4829175" y="3116263"/>
            <a:ext cx="6350" cy="44450"/>
          </a:xfrm>
          <a:custGeom>
            <a:avLst/>
            <a:gdLst/>
            <a:ahLst/>
            <a:cxnLst>
              <a:cxn ang="0">
                <a:pos x="0" y="5357"/>
              </a:cxn>
              <a:cxn ang="0">
                <a:pos x="5953" y="5357"/>
              </a:cxn>
              <a:cxn ang="0">
                <a:pos x="0" y="0"/>
              </a:cxn>
              <a:cxn ang="0">
                <a:pos x="0" y="5357"/>
              </a:cxn>
            </a:cxnLst>
            <a:rect l="0" t="0" r="0" b="0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12"/>
          <p:cNvSpPr/>
          <p:nvPr/>
        </p:nvSpPr>
        <p:spPr>
          <a:xfrm>
            <a:off x="4840288" y="3116263"/>
            <a:ext cx="19050" cy="38100"/>
          </a:xfrm>
          <a:custGeom>
            <a:avLst/>
            <a:gdLst/>
            <a:ahLst/>
            <a:cxnLst>
              <a:cxn ang="0">
                <a:pos x="0" y="5272"/>
              </a:cxn>
              <a:cxn ang="0">
                <a:pos x="5953" y="0"/>
              </a:cxn>
              <a:cxn ang="0">
                <a:pos x="0" y="0"/>
              </a:cxn>
              <a:cxn ang="0">
                <a:pos x="0" y="5272"/>
              </a:cxn>
            </a:cxnLst>
            <a:rect l="0" t="0" r="0" b="0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113"/>
          <p:cNvSpPr/>
          <p:nvPr/>
        </p:nvSpPr>
        <p:spPr>
          <a:xfrm>
            <a:off x="4859338" y="3105150"/>
            <a:ext cx="23812" cy="33338"/>
          </a:xfrm>
          <a:custGeom>
            <a:avLst/>
            <a:gdLst/>
            <a:ahLst/>
            <a:cxnLst>
              <a:cxn ang="0">
                <a:pos x="0" y="5556"/>
              </a:cxn>
              <a:cxn ang="0">
                <a:pos x="5953" y="0"/>
              </a:cxn>
              <a:cxn ang="0">
                <a:pos x="0" y="5556"/>
              </a:cxn>
            </a:cxnLst>
            <a:rect l="0" t="0" r="0" b="0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114"/>
          <p:cNvSpPr/>
          <p:nvPr/>
        </p:nvSpPr>
        <p:spPr>
          <a:xfrm>
            <a:off x="4870451" y="3087689"/>
            <a:ext cx="30163" cy="28575"/>
          </a:xfrm>
          <a:custGeom>
            <a:avLst/>
            <a:gdLst/>
            <a:ahLst/>
            <a:cxnLst>
              <a:cxn ang="0">
                <a:pos x="0" y="11430"/>
              </a:cxn>
              <a:cxn ang="0">
                <a:pos x="0" y="0"/>
              </a:cxn>
              <a:cxn ang="0">
                <a:pos x="0" y="5715"/>
              </a:cxn>
              <a:cxn ang="0">
                <a:pos x="0" y="11430"/>
              </a:cxn>
            </a:cxnLst>
            <a:rect l="0" t="0" r="0" b="0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8" name="Freeform 115"/>
          <p:cNvSpPr/>
          <p:nvPr/>
        </p:nvSpPr>
        <p:spPr>
          <a:xfrm>
            <a:off x="4713289" y="3127375"/>
            <a:ext cx="242887" cy="173038"/>
          </a:xfrm>
          <a:custGeom>
            <a:avLst/>
            <a:gdLst/>
            <a:ahLst/>
            <a:cxnLst>
              <a:cxn ang="0">
                <a:pos x="0" y="172640"/>
              </a:cxn>
              <a:cxn ang="0">
                <a:pos x="78551" y="70135"/>
              </a:cxn>
              <a:cxn ang="0">
                <a:pos x="0" y="172640"/>
              </a:cxn>
            </a:cxnLst>
            <a:rect l="0" t="0" r="0" b="0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9" name="Freeform 116"/>
          <p:cNvSpPr/>
          <p:nvPr/>
        </p:nvSpPr>
        <p:spPr>
          <a:xfrm>
            <a:off x="7056438" y="2784475"/>
            <a:ext cx="55562" cy="109538"/>
          </a:xfrm>
          <a:custGeom>
            <a:avLst/>
            <a:gdLst/>
            <a:ahLst/>
            <a:cxnLst>
              <a:cxn ang="0">
                <a:pos x="0" y="5369"/>
              </a:cxn>
              <a:cxn ang="0">
                <a:pos x="13096" y="0"/>
              </a:cxn>
              <a:cxn ang="0">
                <a:pos x="54768" y="103094"/>
              </a:cxn>
              <a:cxn ang="0">
                <a:pos x="42862" y="109537"/>
              </a:cxn>
              <a:cxn ang="0">
                <a:pos x="0" y="5369"/>
              </a:cxn>
            </a:cxnLst>
            <a:rect l="0" t="0" r="0" b="0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0" name="Freeform 117"/>
          <p:cNvSpPr/>
          <p:nvPr/>
        </p:nvSpPr>
        <p:spPr>
          <a:xfrm>
            <a:off x="6991351" y="2789238"/>
            <a:ext cx="36513" cy="120650"/>
          </a:xfrm>
          <a:custGeom>
            <a:avLst/>
            <a:gdLst/>
            <a:ahLst/>
            <a:cxnLst>
              <a:cxn ang="0">
                <a:pos x="0" y="114884"/>
              </a:cxn>
              <a:cxn ang="0">
                <a:pos x="17859" y="97705"/>
              </a:cxn>
              <a:cxn ang="0">
                <a:pos x="5953" y="0"/>
              </a:cxn>
              <a:cxn ang="0">
                <a:pos x="17859" y="0"/>
              </a:cxn>
              <a:cxn ang="0">
                <a:pos x="35718" y="104147"/>
              </a:cxn>
              <a:cxn ang="0">
                <a:pos x="5953" y="120252"/>
              </a:cxn>
              <a:cxn ang="0">
                <a:pos x="0" y="114884"/>
              </a:cxn>
            </a:cxnLst>
            <a:rect l="0" t="0" r="0" b="0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1" name="Freeform 118"/>
          <p:cNvSpPr/>
          <p:nvPr/>
        </p:nvSpPr>
        <p:spPr>
          <a:xfrm>
            <a:off x="7081838" y="2882900"/>
            <a:ext cx="30162" cy="33338"/>
          </a:xfrm>
          <a:custGeom>
            <a:avLst/>
            <a:gdLst/>
            <a:ahLst/>
            <a:cxnLst>
              <a:cxn ang="0">
                <a:pos x="0" y="27960"/>
              </a:cxn>
              <a:cxn ang="0">
                <a:pos x="17859" y="0"/>
              </a:cxn>
              <a:cxn ang="0">
                <a:pos x="29766" y="5377"/>
              </a:cxn>
              <a:cxn ang="0">
                <a:pos x="11906" y="33337"/>
              </a:cxn>
              <a:cxn ang="0">
                <a:pos x="0" y="27960"/>
              </a:cxn>
            </a:cxnLst>
            <a:rect l="0" t="0" r="0" b="0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2" name="任意多边形 37"/>
          <p:cNvSpPr/>
          <p:nvPr/>
        </p:nvSpPr>
        <p:spPr>
          <a:xfrm>
            <a:off x="6767513" y="2476500"/>
            <a:ext cx="569912" cy="331788"/>
          </a:xfrm>
          <a:custGeom>
            <a:avLst/>
            <a:gdLst/>
            <a:ahLst/>
            <a:cxnLst>
              <a:cxn ang="0">
                <a:pos x="479646" y="109535"/>
              </a:cxn>
              <a:cxn ang="0">
                <a:pos x="507780" y="144928"/>
              </a:cxn>
              <a:cxn ang="0">
                <a:pos x="562345" y="139457"/>
              </a:cxn>
              <a:cxn ang="0">
                <a:pos x="550220" y="188700"/>
              </a:cxn>
              <a:cxn ang="0">
                <a:pos x="495655" y="216056"/>
              </a:cxn>
              <a:cxn ang="0">
                <a:pos x="453216" y="161342"/>
              </a:cxn>
              <a:cxn ang="0">
                <a:pos x="465341" y="112100"/>
              </a:cxn>
              <a:cxn ang="0">
                <a:pos x="479646" y="109535"/>
              </a:cxn>
              <a:cxn ang="0">
                <a:pos x="128113" y="349"/>
              </a:cxn>
              <a:cxn ang="0">
                <a:pos x="284166" y="107488"/>
              </a:cxn>
              <a:cxn ang="0">
                <a:pos x="501826" y="216437"/>
              </a:cxn>
              <a:cxn ang="0">
                <a:pos x="12092" y="85699"/>
              </a:cxn>
              <a:cxn ang="0">
                <a:pos x="0" y="47566"/>
              </a:cxn>
              <a:cxn ang="0">
                <a:pos x="30230" y="53014"/>
              </a:cxn>
              <a:cxn ang="0">
                <a:pos x="128113" y="349"/>
              </a:cxn>
            </a:cxnLst>
            <a:rect l="0" t="0" r="0" b="0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3" name="Freeform 121"/>
          <p:cNvSpPr/>
          <p:nvPr/>
        </p:nvSpPr>
        <p:spPr>
          <a:xfrm>
            <a:off x="6846888" y="2566988"/>
            <a:ext cx="228600" cy="163512"/>
          </a:xfrm>
          <a:custGeom>
            <a:avLst/>
            <a:gdLst/>
            <a:ahLst/>
            <a:cxnLst>
              <a:cxn ang="0">
                <a:pos x="229791" y="135930"/>
              </a:cxn>
              <a:cxn ang="0">
                <a:pos x="126989" y="59809"/>
              </a:cxn>
              <a:cxn ang="0">
                <a:pos x="229791" y="135930"/>
              </a:cxn>
            </a:cxnLst>
            <a:rect l="0" t="0" r="0" b="0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4" name="Freeform 122"/>
          <p:cNvSpPr/>
          <p:nvPr/>
        </p:nvSpPr>
        <p:spPr>
          <a:xfrm>
            <a:off x="6858000" y="2541588"/>
            <a:ext cx="84138" cy="42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534" y="10715"/>
              </a:cxn>
              <a:cxn ang="0">
                <a:pos x="36229" y="32146"/>
              </a:cxn>
              <a:cxn ang="0">
                <a:pos x="0" y="0"/>
              </a:cxn>
            </a:cxnLst>
            <a:rect l="0" t="0" r="0" b="0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5" name="Freeform 123"/>
          <p:cNvSpPr/>
          <p:nvPr/>
        </p:nvSpPr>
        <p:spPr>
          <a:xfrm>
            <a:off x="5445125" y="2087564"/>
            <a:ext cx="1111250" cy="542925"/>
          </a:xfrm>
          <a:custGeom>
            <a:avLst/>
            <a:gdLst/>
            <a:ahLst/>
            <a:cxnLst>
              <a:cxn ang="0">
                <a:pos x="1104899" y="249509"/>
              </a:cxn>
              <a:cxn ang="0">
                <a:pos x="108346" y="0"/>
              </a:cxn>
              <a:cxn ang="0">
                <a:pos x="204787" y="184187"/>
              </a:cxn>
              <a:cxn ang="0">
                <a:pos x="0" y="309477"/>
              </a:cxn>
              <a:cxn ang="0">
                <a:pos x="1110852" y="542925"/>
              </a:cxn>
              <a:cxn ang="0">
                <a:pos x="1104899" y="249509"/>
              </a:cxn>
            </a:cxnLst>
            <a:rect l="0" t="0" r="0" b="0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6" name="Freeform 124"/>
          <p:cNvSpPr/>
          <p:nvPr/>
        </p:nvSpPr>
        <p:spPr>
          <a:xfrm>
            <a:off x="5445125" y="2093913"/>
            <a:ext cx="1111250" cy="544512"/>
          </a:xfrm>
          <a:custGeom>
            <a:avLst/>
            <a:gdLst/>
            <a:ahLst/>
            <a:cxnLst>
              <a:cxn ang="0">
                <a:pos x="1104899" y="250056"/>
              </a:cxn>
              <a:cxn ang="0">
                <a:pos x="108346" y="0"/>
              </a:cxn>
              <a:cxn ang="0">
                <a:pos x="204787" y="184591"/>
              </a:cxn>
              <a:cxn ang="0">
                <a:pos x="0" y="310156"/>
              </a:cxn>
              <a:cxn ang="0">
                <a:pos x="1110852" y="544115"/>
              </a:cxn>
              <a:cxn ang="0">
                <a:pos x="1104899" y="250056"/>
              </a:cxn>
            </a:cxnLst>
            <a:rect l="0" t="0" r="0" b="0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7" name="Freeform 126"/>
          <p:cNvSpPr/>
          <p:nvPr/>
        </p:nvSpPr>
        <p:spPr>
          <a:xfrm>
            <a:off x="5232400" y="2338388"/>
            <a:ext cx="1328738" cy="831850"/>
          </a:xfrm>
          <a:custGeom>
            <a:avLst/>
            <a:gdLst/>
            <a:ahLst/>
            <a:cxnLst>
              <a:cxn ang="0">
                <a:pos x="1322784" y="0"/>
              </a:cxn>
              <a:cxn ang="0">
                <a:pos x="0" y="343194"/>
              </a:cxn>
              <a:cxn ang="0">
                <a:pos x="7143" y="832247"/>
              </a:cxn>
              <a:cxn ang="0">
                <a:pos x="1328737" y="490124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8" name="Freeform 129"/>
          <p:cNvSpPr/>
          <p:nvPr/>
        </p:nvSpPr>
        <p:spPr>
          <a:xfrm>
            <a:off x="5240338" y="2773364"/>
            <a:ext cx="1320800" cy="396875"/>
          </a:xfrm>
          <a:custGeom>
            <a:avLst/>
            <a:gdLst/>
            <a:ahLst/>
            <a:cxnLst>
              <a:cxn ang="0">
                <a:pos x="1321593" y="0"/>
              </a:cxn>
              <a:cxn ang="0">
                <a:pos x="0" y="335460"/>
              </a:cxn>
              <a:cxn ang="0">
                <a:pos x="0" y="395287"/>
              </a:cxn>
              <a:cxn ang="0">
                <a:pos x="1321593" y="54485"/>
              </a:cxn>
              <a:cxn ang="0">
                <a:pos x="1321593" y="0"/>
              </a:cxn>
            </a:cxnLst>
            <a:rect l="0" t="0" r="0" b="0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9" name="Freeform 131"/>
          <p:cNvSpPr/>
          <p:nvPr/>
        </p:nvSpPr>
        <p:spPr>
          <a:xfrm>
            <a:off x="5232400" y="3681413"/>
            <a:ext cx="1328738" cy="831850"/>
          </a:xfrm>
          <a:custGeom>
            <a:avLst/>
            <a:gdLst/>
            <a:ahLst/>
            <a:cxnLst>
              <a:cxn ang="0">
                <a:pos x="1322784" y="0"/>
              </a:cxn>
              <a:cxn ang="0">
                <a:pos x="0" y="342703"/>
              </a:cxn>
              <a:cxn ang="0">
                <a:pos x="7143" y="831056"/>
              </a:cxn>
              <a:cxn ang="0">
                <a:pos x="1328737" y="489423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0" name="Freeform 133"/>
          <p:cNvSpPr>
            <a:spLocks noEditPoints="1"/>
          </p:cNvSpPr>
          <p:nvPr/>
        </p:nvSpPr>
        <p:spPr>
          <a:xfrm>
            <a:off x="5232400" y="3681413"/>
            <a:ext cx="1328738" cy="831850"/>
          </a:xfrm>
          <a:custGeom>
            <a:avLst/>
            <a:gdLst/>
            <a:ahLst/>
            <a:cxnLst>
              <a:cxn ang="0">
                <a:pos x="1328737" y="434805"/>
              </a:cxn>
              <a:cxn ang="0">
                <a:pos x="7143" y="771083"/>
              </a:cxn>
              <a:cxn ang="0">
                <a:pos x="7143" y="831056"/>
              </a:cxn>
              <a:cxn ang="0">
                <a:pos x="1328737" y="489423"/>
              </a:cxn>
              <a:cxn ang="0">
                <a:pos x="1328737" y="434805"/>
              </a:cxn>
              <a:cxn ang="0">
                <a:pos x="1322784" y="0"/>
              </a:cxn>
              <a:cxn ang="0">
                <a:pos x="1322784" y="0"/>
              </a:cxn>
              <a:cxn ang="0">
                <a:pos x="0" y="342703"/>
              </a:cxn>
              <a:cxn ang="0">
                <a:pos x="0" y="369477"/>
              </a:cxn>
              <a:cxn ang="0">
                <a:pos x="0" y="396251"/>
              </a:cxn>
              <a:cxn ang="0">
                <a:pos x="1322784" y="54618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1" name="任意多边形 163"/>
          <p:cNvSpPr/>
          <p:nvPr/>
        </p:nvSpPr>
        <p:spPr>
          <a:xfrm rot="-942145">
            <a:off x="4667250" y="3171825"/>
            <a:ext cx="2641600" cy="503238"/>
          </a:xfrm>
          <a:custGeom>
            <a:avLst/>
            <a:gdLst>
              <a:gd name="txL" fmla="*/ 0 w 3521391"/>
              <a:gd name="txT" fmla="*/ 0 h 741516"/>
              <a:gd name="txR" fmla="*/ 3521391 w 3521391"/>
              <a:gd name="txB" fmla="*/ 741516 h 741516"/>
            </a:gdLst>
            <a:ahLst/>
            <a:cxnLst>
              <a:cxn ang="0">
                <a:pos x="2642950" y="0"/>
              </a:cxn>
              <a:cxn ang="0">
                <a:pos x="2521707" y="407146"/>
              </a:cxn>
              <a:cxn ang="0">
                <a:pos x="2522601" y="407133"/>
              </a:cxn>
              <a:cxn ang="0">
                <a:pos x="2501318" y="475611"/>
              </a:cxn>
              <a:cxn ang="0">
                <a:pos x="0" y="503415"/>
              </a:cxn>
              <a:cxn ang="0">
                <a:pos x="2787" y="490462"/>
              </a:cxn>
              <a:cxn ang="0">
                <a:pos x="18905" y="438604"/>
              </a:cxn>
              <a:cxn ang="0">
                <a:pos x="19299" y="438599"/>
              </a:cxn>
              <a:cxn ang="0">
                <a:pos x="28271" y="408470"/>
              </a:cxn>
              <a:cxn ang="0">
                <a:pos x="146277" y="28784"/>
              </a:cxn>
              <a:cxn ang="0">
                <a:pos x="2642915" y="0"/>
              </a:cxn>
              <a:cxn ang="0">
                <a:pos x="2642950" y="0"/>
              </a:cxn>
            </a:cxnLst>
            <a:rect l="txL" t="txT" r="txR" b="txB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 lIns="0" tIns="0" rIns="0" bIns="0" anchor="ctr"/>
          <a:lstStyle/>
          <a:p>
            <a:pPr algn="ctr"/>
            <a:r>
              <a:rPr lang="zh-CN" altLang="en-US" sz="360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谢谢</a:t>
            </a:r>
          </a:p>
        </p:txBody>
      </p:sp>
      <p:sp>
        <p:nvSpPr>
          <p:cNvPr id="2082" name="任意多边形 167"/>
          <p:cNvSpPr/>
          <p:nvPr/>
        </p:nvSpPr>
        <p:spPr>
          <a:xfrm rot="-878033">
            <a:off x="5145088" y="2501901"/>
            <a:ext cx="1504950" cy="506413"/>
          </a:xfrm>
          <a:custGeom>
            <a:avLst/>
            <a:gdLst/>
            <a:ahLst/>
            <a:cxnLst>
              <a:cxn ang="0">
                <a:pos x="1506140" y="0"/>
              </a:cxn>
              <a:cxn ang="0">
                <a:pos x="1374455" y="475739"/>
              </a:cxn>
              <a:cxn ang="0">
                <a:pos x="0" y="506015"/>
              </a:cxn>
              <a:cxn ang="0">
                <a:pos x="130232" y="31042"/>
              </a:cxn>
              <a:cxn ang="0">
                <a:pos x="1506140" y="0"/>
              </a:cxn>
            </a:cxnLst>
            <a:rect l="0" t="0" r="0" b="0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3" name="任意多边形 171"/>
          <p:cNvSpPr/>
          <p:nvPr/>
        </p:nvSpPr>
        <p:spPr>
          <a:xfrm rot="-750403">
            <a:off x="5164138" y="3819525"/>
            <a:ext cx="1485900" cy="554038"/>
          </a:xfrm>
          <a:custGeom>
            <a:avLst/>
            <a:gdLst/>
            <a:ahLst/>
            <a:cxnLst>
              <a:cxn ang="0">
                <a:pos x="1484709" y="0"/>
              </a:cxn>
              <a:cxn ang="0">
                <a:pos x="1372675" y="478766"/>
              </a:cxn>
              <a:cxn ang="0">
                <a:pos x="0" y="554831"/>
              </a:cxn>
              <a:cxn ang="0">
                <a:pos x="110614" y="76878"/>
              </a:cxn>
              <a:cxn ang="0">
                <a:pos x="1484709" y="0"/>
              </a:cxn>
            </a:cxnLst>
            <a:rect l="0" t="0" r="0" b="0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844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2017文件\卡通小人物图片\卡通小人物图片\小黑人博士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701" y="3068639"/>
            <a:ext cx="2881313" cy="266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1"/>
          <p:cNvSpPr/>
          <p:nvPr/>
        </p:nvSpPr>
        <p:spPr>
          <a:xfrm>
            <a:off x="2552700" y="1558925"/>
            <a:ext cx="71437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/>
              <a:t>       </a:t>
            </a:r>
            <a:endParaRPr lang="en-US" altLang="zh-CN" sz="3600" b="1" dirty="0"/>
          </a:p>
        </p:txBody>
      </p:sp>
      <p:sp>
        <p:nvSpPr>
          <p:cNvPr id="6" name="矩形 5"/>
          <p:cNvSpPr/>
          <p:nvPr/>
        </p:nvSpPr>
        <p:spPr>
          <a:xfrm>
            <a:off x="2552701" y="1773239"/>
            <a:ext cx="6711950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读完科学研究调查报告，大家还会抱怨自己不是学习的材料吗？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03712" y="263691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2" name="矩形 1"/>
          <p:cNvSpPr/>
          <p:nvPr/>
        </p:nvSpPr>
        <p:spPr>
          <a:xfrm>
            <a:off x="2495600" y="1341438"/>
            <a:ext cx="7488188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“在我们的潜意识中，在靠近日常生活意识的表层的地方，有一种过剩能量储藏箱：存放着准备使用的能量，就好像存放在银行里个人账户中的钱一样，在我们需要使用的时候，就可以派上用场。”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柯林威尔森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276" y="2295526"/>
            <a:ext cx="4894263" cy="4030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Box 37"/>
          <p:cNvSpPr txBox="1"/>
          <p:nvPr/>
        </p:nvSpPr>
        <p:spPr>
          <a:xfrm>
            <a:off x="1992314" y="476251"/>
            <a:ext cx="43576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二、讲授新课</a:t>
            </a:r>
          </a:p>
        </p:txBody>
      </p:sp>
      <p:sp>
        <p:nvSpPr>
          <p:cNvPr id="5" name="矩形 4"/>
          <p:cNvSpPr/>
          <p:nvPr/>
        </p:nvSpPr>
        <p:spPr>
          <a:xfrm>
            <a:off x="2914651" y="1125538"/>
            <a:ext cx="52689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话题一：人人都能学得好</a:t>
            </a:r>
          </a:p>
        </p:txBody>
      </p:sp>
      <p:sp>
        <p:nvSpPr>
          <p:cNvPr id="6" name="矩形 5"/>
          <p:cNvSpPr/>
          <p:nvPr/>
        </p:nvSpPr>
        <p:spPr>
          <a:xfrm>
            <a:off x="3719513" y="1773239"/>
            <a:ext cx="61214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说一说图中的学生都有哪些长处。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05439" y="3462338"/>
            <a:ext cx="1023937" cy="4619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唱 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68714" y="4095751"/>
            <a:ext cx="1112837" cy="4619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做手工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53264" y="4176713"/>
            <a:ext cx="941387" cy="4619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画  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78264" y="5895976"/>
            <a:ext cx="2041525" cy="4619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识星座辨方位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51563" y="5892801"/>
            <a:ext cx="1422400" cy="4603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安慰他人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3613" y="1989138"/>
            <a:ext cx="65532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说一说，你在哪方面做得比较好？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0243" name="矩形 3"/>
          <p:cNvSpPr/>
          <p:nvPr/>
        </p:nvSpPr>
        <p:spPr>
          <a:xfrm>
            <a:off x="3143250" y="1198563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畅所欲言</a:t>
            </a:r>
          </a:p>
        </p:txBody>
      </p:sp>
      <p:pic>
        <p:nvPicPr>
          <p:cNvPr id="10244" name="Picture 4" descr="https://timgsa.baidu.com/timg?image&amp;quality=80&amp;size=b9999_10000&amp;sec=1535020392455&amp;di=e135621998cf3f447b9b5de4fd16e66a&amp;imgtype=0&amp;src=http%3A%2F%2Fpic38.photophoto.cn%2F20160127%2F0017029590507035_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24564" y="2708276"/>
            <a:ext cx="3271837" cy="3057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2531" y="1989138"/>
            <a:ext cx="63833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既然人人都能学得好，为什么有时候我们还是觉得自己学得不够理想呢？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1267" name="矩形 2"/>
          <p:cNvSpPr/>
          <p:nvPr/>
        </p:nvSpPr>
        <p:spPr>
          <a:xfrm>
            <a:off x="2472531" y="980728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711625" y="3212977"/>
            <a:ext cx="5400675" cy="2195513"/>
            <a:chOff x="2771856" y="3429000"/>
            <a:chExt cx="5400544" cy="2196184"/>
          </a:xfrm>
        </p:grpSpPr>
        <p:sp>
          <p:nvSpPr>
            <p:cNvPr id="4" name="右箭头 3"/>
            <p:cNvSpPr/>
            <p:nvPr/>
          </p:nvSpPr>
          <p:spPr>
            <a:xfrm>
              <a:off x="2771856" y="3429000"/>
              <a:ext cx="503226" cy="539915"/>
            </a:xfrm>
            <a:prstGeom prst="rightArrow">
              <a:avLst/>
            </a:prstGeom>
            <a:noFill/>
            <a:ln>
              <a:solidFill>
                <a:srgbClr val="339933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008000"/>
                  </a:solidFill>
                  <a:latin typeface="华文琥珀" pitchFamily="2" charset="-122"/>
                  <a:ea typeface="华文琥珀" pitchFamily="2" charset="-122"/>
                </a:rPr>
                <a:t>1</a:t>
              </a:r>
              <a:endParaRPr lang="zh-CN" altLang="en-US" sz="2400" dirty="0">
                <a:solidFill>
                  <a:srgbClr val="008000"/>
                </a:solidFill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5" name="右箭头 4"/>
            <p:cNvSpPr/>
            <p:nvPr/>
          </p:nvSpPr>
          <p:spPr>
            <a:xfrm>
              <a:off x="2771856" y="4256341"/>
              <a:ext cx="503226" cy="541502"/>
            </a:xfrm>
            <a:prstGeom prst="rightArrow">
              <a:avLst/>
            </a:prstGeom>
            <a:noFill/>
            <a:ln>
              <a:solidFill>
                <a:srgbClr val="339933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008000"/>
                  </a:solidFill>
                  <a:latin typeface="华文琥珀" pitchFamily="2" charset="-122"/>
                  <a:ea typeface="华文琥珀" pitchFamily="2" charset="-122"/>
                </a:rPr>
                <a:t>2</a:t>
              </a:r>
              <a:endParaRPr lang="zh-CN" altLang="en-US" sz="2400" dirty="0">
                <a:solidFill>
                  <a:srgbClr val="008000"/>
                </a:solidFill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6" name="右箭头 5"/>
            <p:cNvSpPr/>
            <p:nvPr/>
          </p:nvSpPr>
          <p:spPr>
            <a:xfrm>
              <a:off x="2771856" y="5085269"/>
              <a:ext cx="503226" cy="539915"/>
            </a:xfrm>
            <a:prstGeom prst="rightArrow">
              <a:avLst/>
            </a:prstGeom>
            <a:noFill/>
            <a:ln>
              <a:solidFill>
                <a:srgbClr val="339933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008000"/>
                  </a:solidFill>
                  <a:latin typeface="华文琥珀" pitchFamily="2" charset="-122"/>
                  <a:ea typeface="华文琥珀" pitchFamily="2" charset="-122"/>
                </a:rPr>
                <a:t>3</a:t>
              </a:r>
              <a:endParaRPr lang="zh-CN" altLang="en-US" sz="2400" dirty="0">
                <a:solidFill>
                  <a:srgbClr val="008000"/>
                </a:solidFill>
                <a:latin typeface="华文琥珀" pitchFamily="2" charset="-122"/>
                <a:ea typeface="华文琥珀" pitchFamily="2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203646" y="3932392"/>
              <a:ext cx="4968754" cy="0"/>
            </a:xfrm>
            <a:prstGeom prst="line">
              <a:avLst/>
            </a:prstGeom>
            <a:ln w="28575">
              <a:solidFill>
                <a:srgbClr val="339933">
                  <a:alpha val="69804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3203646" y="4724796"/>
              <a:ext cx="4968754" cy="0"/>
            </a:xfrm>
            <a:prstGeom prst="line">
              <a:avLst/>
            </a:prstGeom>
            <a:ln w="28575">
              <a:solidFill>
                <a:srgbClr val="339933">
                  <a:alpha val="69804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203646" y="5517201"/>
              <a:ext cx="4968754" cy="0"/>
            </a:xfrm>
            <a:prstGeom prst="line">
              <a:avLst/>
            </a:prstGeom>
            <a:ln w="28575">
              <a:solidFill>
                <a:srgbClr val="339933">
                  <a:alpha val="69804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3287887" y="3212977"/>
            <a:ext cx="50403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没有找到适合自己的学习方法。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87887" y="4005140"/>
            <a:ext cx="50403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没有合理安排时间完成计划。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87887" y="4797301"/>
            <a:ext cx="504031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有时候会偷懒，不够勤奋。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3143250" y="1125538"/>
            <a:ext cx="2520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找一找</a:t>
            </a:r>
          </a:p>
        </p:txBody>
      </p:sp>
      <p:sp>
        <p:nvSpPr>
          <p:cNvPr id="3" name="矩形 2"/>
          <p:cNvSpPr/>
          <p:nvPr/>
        </p:nvSpPr>
        <p:spPr>
          <a:xfrm>
            <a:off x="3457575" y="1776413"/>
            <a:ext cx="65992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请同学、老师、家长帮你找找你的学习潜力。</a:t>
            </a:r>
            <a:endParaRPr lang="zh-CN" altLang="en-US" sz="2800" dirty="0">
              <a:latin typeface="+mn-ea"/>
              <a:ea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079875" y="2903538"/>
            <a:ext cx="5526088" cy="2901950"/>
            <a:chOff x="2555206" y="2846372"/>
            <a:chExt cx="5526475" cy="2901954"/>
          </a:xfrm>
        </p:grpSpPr>
        <p:grpSp>
          <p:nvGrpSpPr>
            <p:cNvPr id="12298" name="组合 9"/>
            <p:cNvGrpSpPr/>
            <p:nvPr/>
          </p:nvGrpSpPr>
          <p:grpSpPr>
            <a:xfrm>
              <a:off x="2555206" y="2846372"/>
              <a:ext cx="5526475" cy="2901954"/>
              <a:chOff x="2737548" y="2846372"/>
              <a:chExt cx="5526475" cy="2901954"/>
            </a:xfrm>
          </p:grpSpPr>
          <p:sp>
            <p:nvSpPr>
              <p:cNvPr id="7" name="椭圆 6"/>
              <p:cNvSpPr/>
              <p:nvPr/>
            </p:nvSpPr>
            <p:spPr>
              <a:xfrm rot="566885">
                <a:off x="2737548" y="2940034"/>
                <a:ext cx="5312147" cy="2808292"/>
              </a:xfrm>
              <a:prstGeom prst="ellipse">
                <a:avLst/>
              </a:prstGeom>
              <a:noFill/>
              <a:ln>
                <a:solidFill>
                  <a:srgbClr val="339933">
                    <a:alpha val="3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 rot="21131349">
                <a:off x="2816929" y="2846372"/>
                <a:ext cx="5312147" cy="2725741"/>
              </a:xfrm>
              <a:prstGeom prst="ellipse">
                <a:avLst/>
              </a:prstGeom>
              <a:noFill/>
              <a:ln w="57150">
                <a:solidFill>
                  <a:srgbClr val="006600">
                    <a:alpha val="2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 rot="204240">
                <a:off x="2951876" y="2936859"/>
                <a:ext cx="5312147" cy="2724154"/>
              </a:xfrm>
              <a:prstGeom prst="ellipse">
                <a:avLst/>
              </a:prstGeom>
              <a:noFill/>
              <a:ln w="76200">
                <a:solidFill>
                  <a:srgbClr val="339933">
                    <a:alpha val="3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2299" name="组合 5"/>
            <p:cNvGrpSpPr/>
            <p:nvPr/>
          </p:nvGrpSpPr>
          <p:grpSpPr>
            <a:xfrm>
              <a:off x="2880667" y="2924159"/>
              <a:ext cx="4967635" cy="2700342"/>
              <a:chOff x="1691973" y="2708104"/>
              <a:chExt cx="5147622" cy="2808356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691973" y="2708104"/>
                <a:ext cx="5147622" cy="280835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01" name="矩形 4"/>
              <p:cNvSpPr/>
              <p:nvPr/>
            </p:nvSpPr>
            <p:spPr>
              <a:xfrm>
                <a:off x="3071502" y="2761764"/>
                <a:ext cx="2448272" cy="5441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我的学习潜力</a:t>
                </a:r>
              </a:p>
            </p:txBody>
          </p:sp>
        </p:grpSp>
      </p:grpSp>
      <p:sp>
        <p:nvSpPr>
          <p:cNvPr id="12" name="圆角矩形 11"/>
          <p:cNvSpPr/>
          <p:nvPr/>
        </p:nvSpPr>
        <p:spPr>
          <a:xfrm>
            <a:off x="4943476" y="3716338"/>
            <a:ext cx="1368425" cy="433388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逻辑清晰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024563" y="4292600"/>
            <a:ext cx="1511300" cy="431800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很会讲故事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7175500" y="3716338"/>
            <a:ext cx="1296988" cy="433388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记忆力强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5735638" y="4868863"/>
            <a:ext cx="865188" cy="431800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细心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7391401" y="4868863"/>
            <a:ext cx="936625" cy="431800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……</a:t>
            </a:r>
            <a:endParaRPr lang="zh-CN" altLang="en-US" sz="2000" b="1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3103563" y="1187450"/>
            <a:ext cx="52959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话题二：多在心中画问号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5413" y="1825626"/>
            <a:ext cx="6121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你心中有哪些小问号呢？</a:t>
            </a:r>
          </a:p>
        </p:txBody>
      </p:sp>
      <p:grpSp>
        <p:nvGrpSpPr>
          <p:cNvPr id="13316" name="组合 7"/>
          <p:cNvGrpSpPr/>
          <p:nvPr/>
        </p:nvGrpSpPr>
        <p:grpSpPr>
          <a:xfrm>
            <a:off x="4079876" y="2492375"/>
            <a:ext cx="5040313" cy="3297238"/>
            <a:chOff x="2555776" y="2492896"/>
            <a:chExt cx="5040560" cy="3296162"/>
          </a:xfrm>
        </p:grpSpPr>
        <p:pic>
          <p:nvPicPr>
            <p:cNvPr id="13317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5776" y="2492896"/>
              <a:ext cx="5040560" cy="32961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555776" y="3213386"/>
              <a:ext cx="1512962" cy="82999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黑体" panose="02010609060101010101" pitchFamily="49" charset="-122"/>
                  <a:ea typeface="黑体" panose="02010609060101010101" pitchFamily="49" charset="-122"/>
                </a:rPr>
                <a:t>    为什么夜空中会有那么多的星星呢？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92760" y="4365535"/>
              <a:ext cx="1511374" cy="584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黑体" panose="02010609060101010101" pitchFamily="49" charset="-122"/>
                  <a:ea typeface="黑体" panose="02010609060101010101" pitchFamily="49" charset="-122"/>
                </a:rPr>
                <a:t>    城市里为什么经常堵车？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1003</Words>
  <Application>Microsoft Office PowerPoint</Application>
  <PresentationFormat>宽屏</PresentationFormat>
  <Paragraphs>132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Meiryo</vt:lpstr>
      <vt:lpstr>黑体</vt:lpstr>
      <vt:lpstr>华文琥珀</vt:lpstr>
      <vt:lpstr>华文楷体</vt:lpstr>
      <vt:lpstr>华文行楷</vt:lpstr>
      <vt:lpstr>楷体</vt:lpstr>
      <vt:lpstr>宋体</vt:lpstr>
      <vt:lpstr>微软雅黑</vt:lpstr>
      <vt:lpstr>幼圆</vt:lpstr>
      <vt:lpstr>Arial</vt:lpstr>
      <vt:lpstr>Calibri</vt:lpstr>
      <vt:lpstr>Calibri Light</vt:lpstr>
      <vt:lpstr>Candara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324</cp:revision>
  <dcterms:created xsi:type="dcterms:W3CDTF">2017-08-24T12:25:00Z</dcterms:created>
  <dcterms:modified xsi:type="dcterms:W3CDTF">2022-04-05T12:59:55Z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