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15"/>
  </p:notesMasterIdLst>
  <p:sldIdLst>
    <p:sldId id="265" r:id="rId4"/>
    <p:sldId id="326" r:id="rId5"/>
    <p:sldId id="259" r:id="rId6"/>
    <p:sldId id="319" r:id="rId7"/>
    <p:sldId id="274" r:id="rId8"/>
    <p:sldId id="324" r:id="rId9"/>
    <p:sldId id="278" r:id="rId10"/>
    <p:sldId id="328" r:id="rId11"/>
    <p:sldId id="331" r:id="rId12"/>
    <p:sldId id="283" r:id="rId13"/>
    <p:sldId id="332" r:id="rId1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5">
          <p15:clr>
            <a:srgbClr val="A4A3A4"/>
          </p15:clr>
        </p15:guide>
        <p15:guide id="2" orient="horz" pos="1620">
          <p15:clr>
            <a:srgbClr val="A4A3A4"/>
          </p15:clr>
        </p15:guide>
        <p15:guide id="3" pos="3840">
          <p15:clr>
            <a:srgbClr val="A4A3A4"/>
          </p15:clr>
        </p15:guide>
        <p15:guide id="4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A6A31"/>
    <a:srgbClr val="FE4052"/>
    <a:srgbClr val="2D6B81"/>
    <a:srgbClr val="30BAA0"/>
    <a:srgbClr val="EB3F32"/>
    <a:srgbClr val="95DACD"/>
    <a:srgbClr val="2AB7AE"/>
    <a:srgbClr val="203864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36" y="120"/>
      </p:cViewPr>
      <p:guideLst>
        <p:guide orient="horz" pos="2225"/>
        <p:guide orient="horz" pos="1620"/>
        <p:guide pos="3840"/>
        <p:guide pos="28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99B61-1965-4EFE-8CC7-B07ABC51CE77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278BB-0B43-4416-AB87-665455D97D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060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926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8506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1657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518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506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349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27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266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999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606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78BB-0B43-4416-AB87-665455D97D6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88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764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6973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287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034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5009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521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771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0483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3267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0930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42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5AA19-1DBA-4536-AE77-3798F5218B94}" type="datetimeFigureOut">
              <a:rPr lang="zh-CN" altLang="en-US" smtClean="0"/>
              <a:t>2022/4/3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40597-647B-4160-821B-B765FEAFEA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18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idu.com/s?wd=%E5%A4%A9%E5%B8%9D&amp;tn=SE_PcZhidaonwhc_ngpagmjz&amp;rsv_dl=gh_pc_zhidao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baidu.com/s?wd=%E5%A4%A7%E5%8A%9B%E7%A5%9E%E5%A4%B8%E5%A8%A5%E6%B0%8F&amp;tn=SE_PcZhidaonwhc_ngpagmjz&amp;rsv_dl=gh_pc_zhidao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文本框 51"/>
          <p:cNvSpPr txBox="1"/>
          <p:nvPr/>
        </p:nvSpPr>
        <p:spPr>
          <a:xfrm>
            <a:off x="3943351" y="2047209"/>
            <a:ext cx="5200649" cy="769437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>
              <a:defRPr/>
            </a:pPr>
            <a:r>
              <a:rPr lang="zh-CN" altLang="en-US" sz="4400" b="1" spc="225" dirty="0">
                <a:solidFill>
                  <a:srgbClr val="00B050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坚持才会有收获</a:t>
            </a:r>
            <a:endParaRPr lang="zh-CN" altLang="en-US" sz="4400" b="1" dirty="0">
              <a:solidFill>
                <a:srgbClr val="00B050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006789" y="2733129"/>
            <a:ext cx="184722" cy="369328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endParaRPr lang="zh-CN" altLang="en-US" sz="1800" dirty="0">
              <a:solidFill>
                <a:schemeClr val="tx2">
                  <a:lumMod val="50000"/>
                </a:schemeClr>
              </a:solidFill>
              <a:latin typeface="Arial" panose="020B0604020202020204"/>
              <a:ea typeface="微软雅黑" panose="020B0503020204020204" charset="-122"/>
              <a:cs typeface="+mn-ea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2061" y="748314"/>
            <a:ext cx="5074177" cy="36932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>
              <a:defRPr/>
            </a:pPr>
            <a:r>
              <a:rPr lang="zh-CN" altLang="en-US" sz="1800" b="1" spc="225" dirty="0">
                <a:latin typeface="华文楷体" panose="02010600040101010101" pitchFamily="2" charset="-122"/>
                <a:ea typeface="华文楷体" panose="02010600040101010101" pitchFamily="2" charset="-122"/>
                <a:sym typeface="Arial" panose="020B0604020202020204"/>
              </a:rPr>
              <a:t>部编版</a:t>
            </a:r>
            <a:r>
              <a:rPr lang="en-US" altLang="zh-CN" sz="1800" b="1" spc="225" dirty="0">
                <a:latin typeface="华文楷体" panose="02010600040101010101" pitchFamily="2" charset="-122"/>
                <a:ea typeface="华文楷体" panose="02010600040101010101" pitchFamily="2" charset="-122"/>
                <a:sym typeface="Arial" panose="020B0604020202020204"/>
              </a:rPr>
              <a:t>《</a:t>
            </a:r>
            <a:r>
              <a:rPr lang="zh-CN" altLang="en-US" sz="1800" b="1" spc="225" dirty="0">
                <a:latin typeface="华文楷体" panose="02010600040101010101" pitchFamily="2" charset="-122"/>
                <a:ea typeface="华文楷体" panose="02010600040101010101" pitchFamily="2" charset="-122"/>
                <a:sym typeface="Arial" panose="020B0604020202020204"/>
              </a:rPr>
              <a:t>道德与法治</a:t>
            </a:r>
            <a:r>
              <a:rPr lang="en-US" altLang="zh-CN" sz="1800" b="1" spc="225" dirty="0">
                <a:latin typeface="华文楷体" panose="02010600040101010101" pitchFamily="2" charset="-122"/>
                <a:ea typeface="华文楷体" panose="02010600040101010101" pitchFamily="2" charset="-122"/>
                <a:sym typeface="Arial" panose="020B0604020202020204"/>
              </a:rPr>
              <a:t>》</a:t>
            </a:r>
            <a:r>
              <a:rPr lang="zh-CN" altLang="en-US" sz="1800" b="1" spc="225" dirty="0">
                <a:latin typeface="华文楷体" panose="02010600040101010101" pitchFamily="2" charset="-122"/>
                <a:ea typeface="华文楷体" panose="02010600040101010101" pitchFamily="2" charset="-122"/>
                <a:sym typeface="Arial" panose="020B0604020202020204"/>
              </a:rPr>
              <a:t>二年级下册第四单元</a:t>
            </a:r>
            <a:endParaRPr lang="zh-CN" altLang="en-US" sz="1800" b="1" dirty="0">
              <a:latin typeface="华文楷体" panose="02010600040101010101" pitchFamily="2" charset="-122"/>
              <a:ea typeface="华文楷体" panose="02010600040101010101" pitchFamily="2" charset="-122"/>
              <a:sym typeface="Arial" panose="020B0604020202020204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803" y="1436688"/>
            <a:ext cx="3287548" cy="30456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964029" y="4008008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>
        <p14:switch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8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8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21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utoShape 30"/>
          <p:cNvSpPr>
            <a:spLocks noChangeAspect="1" noChangeArrowheads="1" noTextEdit="1"/>
          </p:cNvSpPr>
          <p:nvPr/>
        </p:nvSpPr>
        <p:spPr bwMode="auto">
          <a:xfrm>
            <a:off x="3922796" y="2807869"/>
            <a:ext cx="39338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grpSp>
        <p:nvGrpSpPr>
          <p:cNvPr id="86" name="组合 55"/>
          <p:cNvGrpSpPr/>
          <p:nvPr/>
        </p:nvGrpSpPr>
        <p:grpSpPr bwMode="auto">
          <a:xfrm>
            <a:off x="2213381" y="1534931"/>
            <a:ext cx="4197093" cy="1485488"/>
            <a:chOff x="3791743" y="5346472"/>
            <a:chExt cx="5833187" cy="1152803"/>
          </a:xfrm>
          <a:effectLst/>
        </p:grpSpPr>
        <p:sp>
          <p:nvSpPr>
            <p:cNvPr id="87" name="任意多边形 166"/>
            <p:cNvSpPr/>
            <p:nvPr/>
          </p:nvSpPr>
          <p:spPr>
            <a:xfrm>
              <a:off x="3791743" y="5347083"/>
              <a:ext cx="5833187" cy="1152192"/>
            </a:xfrm>
            <a:custGeom>
              <a:avLst/>
              <a:gdLst>
                <a:gd name="connsiteX0" fmla="*/ 619854 w 5832648"/>
                <a:gd name="connsiteY0" fmla="*/ 172234 h 1152128"/>
                <a:gd name="connsiteX1" fmla="*/ 247759 w 5832648"/>
                <a:gd name="connsiteY1" fmla="*/ 418875 h 1152128"/>
                <a:gd name="connsiteX2" fmla="*/ 216024 w 5832648"/>
                <a:gd name="connsiteY2" fmla="*/ 576064 h 1152128"/>
                <a:gd name="connsiteX3" fmla="*/ 216024 w 5832648"/>
                <a:gd name="connsiteY3" fmla="*/ 576063 h 1152128"/>
                <a:gd name="connsiteX4" fmla="*/ 216024 w 5832648"/>
                <a:gd name="connsiteY4" fmla="*/ 576064 h 1152128"/>
                <a:gd name="connsiteX5" fmla="*/ 216024 w 5832648"/>
                <a:gd name="connsiteY5" fmla="*/ 576064 h 1152128"/>
                <a:gd name="connsiteX6" fmla="*/ 247759 w 5832648"/>
                <a:gd name="connsiteY6" fmla="*/ 733252 h 1152128"/>
                <a:gd name="connsiteX7" fmla="*/ 619854 w 5832648"/>
                <a:gd name="connsiteY7" fmla="*/ 979893 h 1152128"/>
                <a:gd name="connsiteX8" fmla="*/ 5212794 w 5832648"/>
                <a:gd name="connsiteY8" fmla="*/ 979894 h 1152128"/>
                <a:gd name="connsiteX9" fmla="*/ 5616624 w 5832648"/>
                <a:gd name="connsiteY9" fmla="*/ 576064 h 1152128"/>
                <a:gd name="connsiteX10" fmla="*/ 5616625 w 5832648"/>
                <a:gd name="connsiteY10" fmla="*/ 576064 h 1152128"/>
                <a:gd name="connsiteX11" fmla="*/ 5212795 w 5832648"/>
                <a:gd name="connsiteY11" fmla="*/ 172234 h 1152128"/>
                <a:gd name="connsiteX12" fmla="*/ 576064 w 5832648"/>
                <a:gd name="connsiteY12" fmla="*/ 0 h 1152128"/>
                <a:gd name="connsiteX13" fmla="*/ 5256584 w 5832648"/>
                <a:gd name="connsiteY13" fmla="*/ 0 h 1152128"/>
                <a:gd name="connsiteX14" fmla="*/ 5832648 w 5832648"/>
                <a:gd name="connsiteY14" fmla="*/ 576064 h 1152128"/>
                <a:gd name="connsiteX15" fmla="*/ 5256584 w 5832648"/>
                <a:gd name="connsiteY15" fmla="*/ 1152128 h 1152128"/>
                <a:gd name="connsiteX16" fmla="*/ 576064 w 5832648"/>
                <a:gd name="connsiteY16" fmla="*/ 1152128 h 1152128"/>
                <a:gd name="connsiteX17" fmla="*/ 0 w 5832648"/>
                <a:gd name="connsiteY17" fmla="*/ 576064 h 1152128"/>
                <a:gd name="connsiteX18" fmla="*/ 576064 w 5832648"/>
                <a:gd name="connsiteY18" fmla="*/ 0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32648" h="1152128">
                  <a:moveTo>
                    <a:pt x="619854" y="172234"/>
                  </a:moveTo>
                  <a:cubicBezTo>
                    <a:pt x="452583" y="172234"/>
                    <a:pt x="309064" y="273935"/>
                    <a:pt x="247759" y="418875"/>
                  </a:cubicBezTo>
                  <a:lnTo>
                    <a:pt x="216024" y="576064"/>
                  </a:lnTo>
                  <a:lnTo>
                    <a:pt x="216024" y="576063"/>
                  </a:lnTo>
                  <a:lnTo>
                    <a:pt x="216024" y="576064"/>
                  </a:lnTo>
                  <a:lnTo>
                    <a:pt x="216024" y="576064"/>
                  </a:lnTo>
                  <a:lnTo>
                    <a:pt x="247759" y="733252"/>
                  </a:lnTo>
                  <a:cubicBezTo>
                    <a:pt x="309064" y="878193"/>
                    <a:pt x="452583" y="979893"/>
                    <a:pt x="619854" y="979893"/>
                  </a:cubicBezTo>
                  <a:lnTo>
                    <a:pt x="5212794" y="979894"/>
                  </a:lnTo>
                  <a:cubicBezTo>
                    <a:pt x="5435823" y="979894"/>
                    <a:pt x="5616624" y="799093"/>
                    <a:pt x="5616624" y="576064"/>
                  </a:cubicBezTo>
                  <a:lnTo>
                    <a:pt x="5616625" y="576064"/>
                  </a:lnTo>
                  <a:cubicBezTo>
                    <a:pt x="5616625" y="353035"/>
                    <a:pt x="5435824" y="172234"/>
                    <a:pt x="5212795" y="172234"/>
                  </a:cubicBezTo>
                  <a:close/>
                  <a:moveTo>
                    <a:pt x="576064" y="0"/>
                  </a:moveTo>
                  <a:lnTo>
                    <a:pt x="5256584" y="0"/>
                  </a:lnTo>
                  <a:cubicBezTo>
                    <a:pt x="5574735" y="0"/>
                    <a:pt x="5832648" y="257913"/>
                    <a:pt x="5832648" y="576064"/>
                  </a:cubicBezTo>
                  <a:cubicBezTo>
                    <a:pt x="5832648" y="894215"/>
                    <a:pt x="5574735" y="1152128"/>
                    <a:pt x="5256584" y="1152128"/>
                  </a:cubicBezTo>
                  <a:lnTo>
                    <a:pt x="576064" y="1152128"/>
                  </a:ln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88" name="圆角矩形 165"/>
            <p:cNvSpPr/>
            <p:nvPr/>
          </p:nvSpPr>
          <p:spPr>
            <a:xfrm>
              <a:off x="4007768" y="5500596"/>
              <a:ext cx="5400601" cy="80765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dist">
                <a:buNone/>
              </a:pPr>
              <a:r>
                <a:rPr lang="zh-CN" altLang="en-US" sz="6000" b="1" dirty="0">
                  <a:solidFill>
                    <a:srgbClr val="FA6A31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cs typeface="+mn-ea"/>
                  <a:sym typeface="Arial" panose="020B0604020202020204"/>
                </a:rPr>
                <a:t>谢谢观看</a:t>
              </a:r>
            </a:p>
          </p:txBody>
        </p:sp>
        <p:sp>
          <p:nvSpPr>
            <p:cNvPr id="89" name="圆角矩形 167"/>
            <p:cNvSpPr/>
            <p:nvPr/>
          </p:nvSpPr>
          <p:spPr>
            <a:xfrm>
              <a:off x="3791744" y="5346472"/>
              <a:ext cx="5832649" cy="1152127"/>
            </a:xfrm>
            <a:prstGeom prst="roundRect">
              <a:avLst>
                <a:gd name="adj" fmla="val 50000"/>
              </a:avLst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0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switch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707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11"/>
          <p:cNvSpPr txBox="1"/>
          <p:nvPr/>
        </p:nvSpPr>
        <p:spPr>
          <a:xfrm>
            <a:off x="2131846" y="1646488"/>
            <a:ext cx="2971931" cy="362637"/>
          </a:xfrm>
          <a:prstGeom prst="rect">
            <a:avLst/>
          </a:prstGeom>
          <a:noFill/>
        </p:spPr>
        <p:txBody>
          <a:bodyPr wrap="none" lIns="270000" tIns="0" rIns="0" bIns="0" anchor="ctr" anchorCtr="0">
            <a:noAutofit/>
          </a:bodyPr>
          <a:lstStyle/>
          <a:p>
            <a:pPr algn="ctr"/>
            <a:r>
              <a:rPr lang="zh-CN" altLang="en-US" sz="2400" b="1" dirty="0">
                <a:solidFill>
                  <a:srgbClr val="EB3F32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你都坚持过哪些事？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033149" y="3245949"/>
            <a:ext cx="2971931" cy="362637"/>
          </a:xfrm>
          <a:prstGeom prst="rect">
            <a:avLst/>
          </a:prstGeom>
          <a:noFill/>
        </p:spPr>
        <p:txBody>
          <a:bodyPr wrap="none" lIns="270000" tIns="0" rIns="0" bIns="0" anchor="ctr" anchorCtr="0">
            <a:noAutofit/>
          </a:bodyPr>
          <a:lstStyle/>
          <a:p>
            <a:pPr algn="ctr"/>
            <a:r>
              <a:rPr lang="zh-CN" altLang="en-US" sz="2400" b="1" dirty="0">
                <a:solidFill>
                  <a:srgbClr val="EB3F32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有什么收获？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>
        <p14:switch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71833" y="934134"/>
            <a:ext cx="7157764" cy="3754858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defTabSz="456565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       北山有一位叫愚公的人，年纪将近九十岁，靠着山居住。他苦于大山北面交通不便，进进出出都要绕远路，就召集全家来商量说：“我跟你们尽全力铲除险峻的大山，使道路一直通向豫州的南部，到达汉水南岸，可以吗？”大家纷纷表示赞成。他的妻子提出疑问说：“凭借您的力气，连魁父这座小山都不能削平，能把太行、王屋这两座山怎么样呢？况且把土石放到哪里去呢？”众人纷纷说：“我们可以把它扔到渤海的边上去，隐土的北面。”于是愚公率领子孙中能挑担子的几个人，凿石挖掘泥土用箕畚装了土石运到渤海的边上，邻居京城氏的寡妇有个孤儿，才七八岁，刚刚换牙，也蹦蹦跳跳前去帮助他们。冬夏换季，才往返一次。</a:t>
            </a:r>
            <a:br>
              <a:rPr lang="zh-CN" altLang="en-US" b="1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        河湾上一位聪明的老头讥笑愚公并制止他干这件事，说：“你太不聪明了！就凭你衰残的年龄和剩下的力量，连山上的一棵草都不能损坏，又能把这两座大山上的土石怎么样呢？”北山愚公长叹说：“你思想顽固，顽固到了不可改变的地步，连孤儿寡妇都比不上。即使我死了，我还有儿子在；儿子又生孙子，孙子又生儿子；儿子又有儿子，儿子又有孙子；子子孙孙没有穷尽，然而山却不会加大增高，愁什么山挖不平？”聪明的老头没有话来回答。</a:t>
            </a:r>
            <a:br>
              <a:rPr lang="zh-CN" altLang="en-US" b="1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      拿着蛇的山神听说了这件事，怕愚公他们不停地挖下去，将这件事告诉了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  <a:hlinkClick r:id="rId3"/>
              </a:rPr>
              <a:t>天帝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。天帝被他的诚心所感动，命令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  <a:hlinkClick r:id="rId4"/>
              </a:rPr>
              <a:t>大力神夸娥氏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的两个儿子背负着两座山，一座放在朔东，一座放在雍南。从此，冀州的南部，（到）汉水南岸，没有山冈高地阻隔了。</a:t>
            </a:r>
            <a:endParaRPr lang="en-US" altLang="zh-CN" b="1" dirty="0">
              <a:solidFill>
                <a:srgbClr val="203864"/>
              </a:solidFill>
              <a:latin typeface="微软雅黑" pitchFamily="34" charset="-122"/>
              <a:ea typeface="微软雅黑" pitchFamily="34" charset="-122"/>
              <a:sym typeface="Arial" panose="020B0604020202020204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743360" y="346229"/>
            <a:ext cx="7850223" cy="4527611"/>
          </a:xfrm>
          <a:prstGeom prst="roundRect">
            <a:avLst/>
          </a:prstGeom>
          <a:noFill/>
          <a:ln w="762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39723" y="404236"/>
            <a:ext cx="1689905" cy="54567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000" b="1" dirty="0">
                <a:solidFill>
                  <a:srgbClr val="203864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愚公移山</a:t>
            </a: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3104531" y="673520"/>
            <a:ext cx="1925177" cy="8859"/>
          </a:xfrm>
          <a:prstGeom prst="line">
            <a:avLst/>
          </a:prstGeom>
          <a:ln>
            <a:solidFill>
              <a:srgbClr val="3AB6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885482" y="1838794"/>
            <a:ext cx="103898" cy="0"/>
          </a:xfrm>
          <a:prstGeom prst="line">
            <a:avLst/>
          </a:prstGeom>
          <a:ln>
            <a:solidFill>
              <a:srgbClr val="3AB6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>
        <p14:switch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ldLvl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94294" y="1641541"/>
            <a:ext cx="5531860" cy="1411332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zh-CN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不积跬步无以至千里，     </a:t>
            </a: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zh-CN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不积小流无以成江海。</a:t>
            </a:r>
            <a:endParaRPr lang="en-US" altLang="zh-CN" sz="3000" dirty="0">
              <a:solidFill>
                <a:srgbClr val="203864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Arial" panose="020B0604020202020204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1817846" y="1355884"/>
            <a:ext cx="5322570" cy="2516029"/>
          </a:xfrm>
          <a:prstGeom prst="roundRect">
            <a:avLst/>
          </a:prstGeom>
          <a:noFill/>
          <a:ln w="762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730044" y="3297223"/>
            <a:ext cx="1082695" cy="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885482" y="1838794"/>
            <a:ext cx="103898" cy="0"/>
          </a:xfrm>
          <a:prstGeom prst="line">
            <a:avLst/>
          </a:prstGeom>
          <a:ln>
            <a:solidFill>
              <a:srgbClr val="3AB6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428019" y="2854883"/>
            <a:ext cx="4752472" cy="76057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</a:t>
            </a: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荀子</a:t>
            </a:r>
            <a:endParaRPr lang="en-US" altLang="zh-CN" sz="3200" dirty="0">
              <a:solidFill>
                <a:srgbClr val="203864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>
        <p14:switch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49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49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ldLvl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圆角矩形 115"/>
          <p:cNvSpPr>
            <a:spLocks noChangeAspect="1"/>
          </p:cNvSpPr>
          <p:nvPr/>
        </p:nvSpPr>
        <p:spPr>
          <a:xfrm>
            <a:off x="670954" y="2193334"/>
            <a:ext cx="2169092" cy="2065690"/>
          </a:xfrm>
          <a:prstGeom prst="roundRect">
            <a:avLst>
              <a:gd name="adj" fmla="val 7687"/>
            </a:avLst>
          </a:prstGeom>
          <a:noFill/>
          <a:ln w="12700" cmpd="sng">
            <a:solidFill>
              <a:schemeClr val="bg2">
                <a:lumMod val="75000"/>
              </a:schemeClr>
            </a:solidFill>
          </a:ln>
          <a:effectLst>
            <a:outerShdw dist="12700" dir="5400000" algn="tl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75" name="圆角矩形 19"/>
          <p:cNvSpPr>
            <a:spLocks noChangeAspect="1"/>
          </p:cNvSpPr>
          <p:nvPr/>
        </p:nvSpPr>
        <p:spPr>
          <a:xfrm>
            <a:off x="3487454" y="2193333"/>
            <a:ext cx="2169092" cy="2065691"/>
          </a:xfrm>
          <a:prstGeom prst="roundRect">
            <a:avLst>
              <a:gd name="adj" fmla="val 7687"/>
            </a:avLst>
          </a:prstGeom>
          <a:noFill/>
          <a:ln w="12700" cmpd="sng">
            <a:solidFill>
              <a:schemeClr val="bg2">
                <a:lumMod val="75000"/>
              </a:schemeClr>
            </a:solidFill>
          </a:ln>
          <a:effectLst>
            <a:outerShdw dist="12700" dir="5400000" algn="tl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76" name="圆角矩形 20"/>
          <p:cNvSpPr>
            <a:spLocks noChangeAspect="1"/>
          </p:cNvSpPr>
          <p:nvPr/>
        </p:nvSpPr>
        <p:spPr>
          <a:xfrm>
            <a:off x="3642389" y="1955263"/>
            <a:ext cx="1859222" cy="377648"/>
          </a:xfrm>
          <a:prstGeom prst="roundRect">
            <a:avLst>
              <a:gd name="adj" fmla="val 31705"/>
            </a:avLst>
          </a:prstGeom>
          <a:solidFill>
            <a:srgbClr val="E87071"/>
          </a:soli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accent3">
                    <a:lumMod val="95000"/>
                    <a:lumOff val="5000"/>
                  </a:schemeClr>
                </a:gs>
              </a:gsLst>
              <a:lin ang="14400000" scaled="0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1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2</a:t>
            </a:r>
            <a:endParaRPr lang="zh-CN" altLang="en-US" sz="12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79" name="圆角矩形 22"/>
          <p:cNvSpPr>
            <a:spLocks noChangeAspect="1"/>
          </p:cNvSpPr>
          <p:nvPr/>
        </p:nvSpPr>
        <p:spPr>
          <a:xfrm>
            <a:off x="5975681" y="2193333"/>
            <a:ext cx="2169092" cy="2065692"/>
          </a:xfrm>
          <a:prstGeom prst="roundRect">
            <a:avLst>
              <a:gd name="adj" fmla="val 7687"/>
            </a:avLst>
          </a:prstGeom>
          <a:noFill/>
          <a:ln w="12700" cmpd="sng">
            <a:solidFill>
              <a:schemeClr val="bg2">
                <a:lumMod val="75000"/>
              </a:schemeClr>
            </a:solidFill>
          </a:ln>
          <a:effectLst>
            <a:outerShdw dist="12700" dir="5400000" algn="tl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80" name="圆角矩形 23"/>
          <p:cNvSpPr>
            <a:spLocks noChangeAspect="1"/>
          </p:cNvSpPr>
          <p:nvPr/>
        </p:nvSpPr>
        <p:spPr>
          <a:xfrm>
            <a:off x="6110053" y="1955263"/>
            <a:ext cx="1859222" cy="377648"/>
          </a:xfrm>
          <a:prstGeom prst="roundRect">
            <a:avLst>
              <a:gd name="adj" fmla="val 31705"/>
            </a:avLst>
          </a:prstGeom>
          <a:solidFill>
            <a:srgbClr val="78458D"/>
          </a:soli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accent3">
                    <a:lumMod val="95000"/>
                    <a:lumOff val="5000"/>
                  </a:schemeClr>
                </a:gs>
              </a:gsLst>
              <a:lin ang="14400000" scaled="0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1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3</a:t>
            </a:r>
            <a:endParaRPr lang="zh-CN" altLang="en-US" sz="12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82" name="圆角矩形 25"/>
          <p:cNvSpPr>
            <a:spLocks noChangeAspect="1"/>
          </p:cNvSpPr>
          <p:nvPr/>
        </p:nvSpPr>
        <p:spPr>
          <a:xfrm>
            <a:off x="844791" y="1960067"/>
            <a:ext cx="1859222" cy="377648"/>
          </a:xfrm>
          <a:prstGeom prst="roundRect">
            <a:avLst>
              <a:gd name="adj" fmla="val 28375"/>
            </a:avLst>
          </a:prstGeom>
          <a:solidFill>
            <a:srgbClr val="01ACBE"/>
          </a:soli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accent3">
                    <a:lumMod val="95000"/>
                    <a:lumOff val="5000"/>
                  </a:schemeClr>
                </a:gs>
              </a:gsLst>
              <a:lin ang="16200000" scaled="0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1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1</a:t>
            </a:r>
            <a:endParaRPr lang="zh-CN" altLang="en-US" sz="12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grpSp>
        <p:nvGrpSpPr>
          <p:cNvPr id="88" name="组合 55"/>
          <p:cNvGrpSpPr/>
          <p:nvPr/>
        </p:nvGrpSpPr>
        <p:grpSpPr bwMode="auto">
          <a:xfrm>
            <a:off x="270928" y="528043"/>
            <a:ext cx="3409247" cy="926971"/>
            <a:chOff x="3791743" y="5346470"/>
            <a:chExt cx="5833187" cy="1152805"/>
          </a:xfrm>
          <a:effectLst/>
        </p:grpSpPr>
        <p:sp>
          <p:nvSpPr>
            <p:cNvPr id="90" name="任意多边形 166"/>
            <p:cNvSpPr/>
            <p:nvPr/>
          </p:nvSpPr>
          <p:spPr>
            <a:xfrm>
              <a:off x="3791743" y="5347083"/>
              <a:ext cx="5833187" cy="1152192"/>
            </a:xfrm>
            <a:custGeom>
              <a:avLst/>
              <a:gdLst>
                <a:gd name="connsiteX0" fmla="*/ 619854 w 5832648"/>
                <a:gd name="connsiteY0" fmla="*/ 172234 h 1152128"/>
                <a:gd name="connsiteX1" fmla="*/ 247759 w 5832648"/>
                <a:gd name="connsiteY1" fmla="*/ 418875 h 1152128"/>
                <a:gd name="connsiteX2" fmla="*/ 216024 w 5832648"/>
                <a:gd name="connsiteY2" fmla="*/ 576064 h 1152128"/>
                <a:gd name="connsiteX3" fmla="*/ 216024 w 5832648"/>
                <a:gd name="connsiteY3" fmla="*/ 576063 h 1152128"/>
                <a:gd name="connsiteX4" fmla="*/ 216024 w 5832648"/>
                <a:gd name="connsiteY4" fmla="*/ 576064 h 1152128"/>
                <a:gd name="connsiteX5" fmla="*/ 216024 w 5832648"/>
                <a:gd name="connsiteY5" fmla="*/ 576064 h 1152128"/>
                <a:gd name="connsiteX6" fmla="*/ 247759 w 5832648"/>
                <a:gd name="connsiteY6" fmla="*/ 733252 h 1152128"/>
                <a:gd name="connsiteX7" fmla="*/ 619854 w 5832648"/>
                <a:gd name="connsiteY7" fmla="*/ 979893 h 1152128"/>
                <a:gd name="connsiteX8" fmla="*/ 5212794 w 5832648"/>
                <a:gd name="connsiteY8" fmla="*/ 979894 h 1152128"/>
                <a:gd name="connsiteX9" fmla="*/ 5616624 w 5832648"/>
                <a:gd name="connsiteY9" fmla="*/ 576064 h 1152128"/>
                <a:gd name="connsiteX10" fmla="*/ 5616625 w 5832648"/>
                <a:gd name="connsiteY10" fmla="*/ 576064 h 1152128"/>
                <a:gd name="connsiteX11" fmla="*/ 5212795 w 5832648"/>
                <a:gd name="connsiteY11" fmla="*/ 172234 h 1152128"/>
                <a:gd name="connsiteX12" fmla="*/ 576064 w 5832648"/>
                <a:gd name="connsiteY12" fmla="*/ 0 h 1152128"/>
                <a:gd name="connsiteX13" fmla="*/ 5256584 w 5832648"/>
                <a:gd name="connsiteY13" fmla="*/ 0 h 1152128"/>
                <a:gd name="connsiteX14" fmla="*/ 5832648 w 5832648"/>
                <a:gd name="connsiteY14" fmla="*/ 576064 h 1152128"/>
                <a:gd name="connsiteX15" fmla="*/ 5256584 w 5832648"/>
                <a:gd name="connsiteY15" fmla="*/ 1152128 h 1152128"/>
                <a:gd name="connsiteX16" fmla="*/ 576064 w 5832648"/>
                <a:gd name="connsiteY16" fmla="*/ 1152128 h 1152128"/>
                <a:gd name="connsiteX17" fmla="*/ 0 w 5832648"/>
                <a:gd name="connsiteY17" fmla="*/ 576064 h 1152128"/>
                <a:gd name="connsiteX18" fmla="*/ 576064 w 5832648"/>
                <a:gd name="connsiteY18" fmla="*/ 0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832648" h="1152128">
                  <a:moveTo>
                    <a:pt x="619854" y="172234"/>
                  </a:moveTo>
                  <a:cubicBezTo>
                    <a:pt x="452583" y="172234"/>
                    <a:pt x="309064" y="273935"/>
                    <a:pt x="247759" y="418875"/>
                  </a:cubicBezTo>
                  <a:lnTo>
                    <a:pt x="216024" y="576064"/>
                  </a:lnTo>
                  <a:lnTo>
                    <a:pt x="216024" y="576063"/>
                  </a:lnTo>
                  <a:lnTo>
                    <a:pt x="216024" y="576064"/>
                  </a:lnTo>
                  <a:lnTo>
                    <a:pt x="216024" y="576064"/>
                  </a:lnTo>
                  <a:lnTo>
                    <a:pt x="247759" y="733252"/>
                  </a:lnTo>
                  <a:cubicBezTo>
                    <a:pt x="309064" y="878193"/>
                    <a:pt x="452583" y="979893"/>
                    <a:pt x="619854" y="979893"/>
                  </a:cubicBezTo>
                  <a:lnTo>
                    <a:pt x="5212794" y="979894"/>
                  </a:lnTo>
                  <a:cubicBezTo>
                    <a:pt x="5435823" y="979894"/>
                    <a:pt x="5616624" y="799093"/>
                    <a:pt x="5616624" y="576064"/>
                  </a:cubicBezTo>
                  <a:lnTo>
                    <a:pt x="5616625" y="576064"/>
                  </a:lnTo>
                  <a:cubicBezTo>
                    <a:pt x="5616625" y="353035"/>
                    <a:pt x="5435824" y="172234"/>
                    <a:pt x="5212795" y="172234"/>
                  </a:cubicBezTo>
                  <a:close/>
                  <a:moveTo>
                    <a:pt x="576064" y="0"/>
                  </a:moveTo>
                  <a:lnTo>
                    <a:pt x="5256584" y="0"/>
                  </a:lnTo>
                  <a:cubicBezTo>
                    <a:pt x="5574735" y="0"/>
                    <a:pt x="5832648" y="257913"/>
                    <a:pt x="5832648" y="576064"/>
                  </a:cubicBezTo>
                  <a:cubicBezTo>
                    <a:pt x="5832648" y="894215"/>
                    <a:pt x="5574735" y="1152128"/>
                    <a:pt x="5256584" y="1152128"/>
                  </a:cubicBezTo>
                  <a:lnTo>
                    <a:pt x="576064" y="1152128"/>
                  </a:lnTo>
                  <a:cubicBezTo>
                    <a:pt x="257913" y="1152128"/>
                    <a:pt x="0" y="894215"/>
                    <a:pt x="0" y="576064"/>
                  </a:cubicBezTo>
                  <a:cubicBezTo>
                    <a:pt x="0" y="257913"/>
                    <a:pt x="257913" y="0"/>
                    <a:pt x="576064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89" name="圆角矩形 165"/>
            <p:cNvSpPr/>
            <p:nvPr/>
          </p:nvSpPr>
          <p:spPr>
            <a:xfrm>
              <a:off x="4007768" y="5518704"/>
              <a:ext cx="5400600" cy="80765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dist"/>
              <a:r>
                <a:rPr lang="zh-CN" altLang="en-US" sz="2800" b="1" dirty="0">
                  <a:solidFill>
                    <a:srgbClr val="EB3F32"/>
                  </a:solidFill>
                  <a:latin typeface="Arial" panose="020B0604020202020204"/>
                  <a:ea typeface="微软雅黑" panose="020B0503020204020204" charset="-122"/>
                  <a:sym typeface="Arial" panose="020B0604020202020204"/>
                </a:rPr>
                <a:t>合作交流</a:t>
              </a:r>
            </a:p>
          </p:txBody>
        </p:sp>
        <p:sp>
          <p:nvSpPr>
            <p:cNvPr id="91" name="圆角矩形 167"/>
            <p:cNvSpPr/>
            <p:nvPr/>
          </p:nvSpPr>
          <p:spPr>
            <a:xfrm>
              <a:off x="3791745" y="5346470"/>
              <a:ext cx="5832649" cy="1152127"/>
            </a:xfrm>
            <a:prstGeom prst="roundRect">
              <a:avLst>
                <a:gd name="adj" fmla="val 50000"/>
              </a:avLst>
            </a:prstGeom>
            <a:noFill/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0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60732" y="2791880"/>
            <a:ext cx="1836080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800" dirty="0"/>
              <a:t>    你曾经坚持做</a:t>
            </a:r>
            <a:endParaRPr lang="en-US" altLang="zh-CN" sz="1800" dirty="0"/>
          </a:p>
          <a:p>
            <a:r>
              <a:rPr lang="zh-CN" altLang="en-US" sz="1800" dirty="0"/>
              <a:t>过什么事？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686020" y="2832275"/>
            <a:ext cx="1771960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dirty="0"/>
              <a:t>     </a:t>
            </a:r>
            <a:r>
              <a:rPr lang="zh-CN" altLang="en-US" sz="1800" dirty="0"/>
              <a:t>坚持后有哪些</a:t>
            </a:r>
            <a:endParaRPr lang="en-US" altLang="zh-CN" sz="1800" dirty="0"/>
          </a:p>
          <a:p>
            <a:r>
              <a:rPr lang="zh-CN" altLang="en-US" sz="1800" dirty="0"/>
              <a:t>收获？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118863" y="2843563"/>
            <a:ext cx="1773562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dirty="0"/>
              <a:t>    </a:t>
            </a:r>
            <a:r>
              <a:rPr lang="zh-CN" altLang="en-US" sz="1800" dirty="0"/>
              <a:t>当时有什么样</a:t>
            </a:r>
            <a:endParaRPr lang="en-US" altLang="zh-CN" sz="1800" dirty="0"/>
          </a:p>
          <a:p>
            <a:r>
              <a:rPr lang="zh-CN" altLang="en-US" sz="1800" dirty="0"/>
              <a:t>的感受？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>
        <p14:switch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5" grpId="0" animBg="1"/>
      <p:bldP spid="76" grpId="0" animBg="1"/>
      <p:bldP spid="79" grpId="0" animBg="1"/>
      <p:bldP spid="80" grpId="0" animBg="1"/>
      <p:bldP spid="82" grpId="0" animBg="1"/>
      <p:bldP spid="2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图片 6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1" y="88410"/>
            <a:ext cx="2472266" cy="957753"/>
          </a:xfrm>
          <a:prstGeom prst="rect">
            <a:avLst/>
          </a:prstGeom>
        </p:spPr>
      </p:pic>
      <p:sp>
        <p:nvSpPr>
          <p:cNvPr id="66" name="TextBox 11"/>
          <p:cNvSpPr txBox="1"/>
          <p:nvPr/>
        </p:nvSpPr>
        <p:spPr>
          <a:xfrm>
            <a:off x="383307" y="385969"/>
            <a:ext cx="1794037" cy="362637"/>
          </a:xfrm>
          <a:prstGeom prst="rect">
            <a:avLst/>
          </a:prstGeom>
          <a:noFill/>
        </p:spPr>
        <p:txBody>
          <a:bodyPr wrap="none" lIns="270000" tIns="0" rIns="0" bIns="0" anchor="ctr" anchorCtr="0">
            <a:noAutofit/>
          </a:bodyPr>
          <a:lstStyle/>
          <a:p>
            <a:pPr algn="ctr"/>
            <a:r>
              <a:rPr lang="zh-CN" altLang="en-US" sz="2100" b="1" dirty="0">
                <a:solidFill>
                  <a:srgbClr val="EB3F32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特殊的较量</a:t>
            </a:r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524824" flipH="1" flipV="1">
            <a:off x="-669841" y="337935"/>
            <a:ext cx="2106296" cy="11400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1" y="0"/>
            <a:ext cx="9132719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>
        <p14:switch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251200" y="1965364"/>
            <a:ext cx="2641600" cy="962025"/>
            <a:chOff x="3657599" y="2050679"/>
            <a:chExt cx="3522133" cy="1282700"/>
          </a:xfrm>
          <a:solidFill>
            <a:schemeClr val="tx1">
              <a:lumMod val="75000"/>
              <a:lumOff val="2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矩形: 圆角 16"/>
            <p:cNvSpPr/>
            <p:nvPr/>
          </p:nvSpPr>
          <p:spPr>
            <a:xfrm>
              <a:off x="3657599" y="2050679"/>
              <a:ext cx="3522133" cy="1282700"/>
            </a:xfrm>
            <a:prstGeom prst="roundRect">
              <a:avLst/>
            </a:prstGeom>
            <a:solidFill>
              <a:srgbClr val="EB3F32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  <p:sp>
          <p:nvSpPr>
            <p:cNvPr id="18" name="矩形: 圆角 6"/>
            <p:cNvSpPr txBox="1"/>
            <p:nvPr/>
          </p:nvSpPr>
          <p:spPr>
            <a:xfrm>
              <a:off x="3657599" y="2113294"/>
              <a:ext cx="3396901" cy="115746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4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sym typeface="Arial" panose="020B0604020202020204"/>
                </a:rPr>
                <a:t>情景演绎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>
        <p14:switch dir="l"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3"/>
          <p:cNvSpPr>
            <a:spLocks noChangeArrowheads="1"/>
          </p:cNvSpPr>
          <p:nvPr/>
        </p:nvSpPr>
        <p:spPr bwMode="auto">
          <a:xfrm>
            <a:off x="252551" y="2267416"/>
            <a:ext cx="1691810" cy="21005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6600" b="1" dirty="0">
                <a:solidFill>
                  <a:schemeClr val="tx2">
                    <a:lumMod val="50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作</a:t>
            </a:r>
            <a:endParaRPr lang="en-US" altLang="zh-CN" sz="6600" b="1" dirty="0">
              <a:solidFill>
                <a:schemeClr val="tx2">
                  <a:lumMod val="50000"/>
                </a:schemeClr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  <a:p>
            <a:r>
              <a:rPr lang="en-US" altLang="zh-CN" sz="6600" b="1" dirty="0">
                <a:solidFill>
                  <a:schemeClr val="tx2">
                    <a:lumMod val="50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   </a:t>
            </a:r>
            <a:r>
              <a:rPr lang="zh-CN" altLang="en-US" sz="6600" b="1" dirty="0">
                <a:solidFill>
                  <a:schemeClr val="tx2">
                    <a:lumMod val="50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业</a:t>
            </a:r>
            <a:endParaRPr lang="en-US" altLang="zh-CN" sz="6600" b="1" dirty="0">
              <a:solidFill>
                <a:schemeClr val="tx2">
                  <a:lumMod val="50000"/>
                </a:schemeClr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11849" y="1182883"/>
            <a:ext cx="4239578" cy="31393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glow rad="127000">
              <a:schemeClr val="bg2"/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我的“坚持”记录表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任务：每天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_________________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自我评价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周一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________________________ ☆☆</a:t>
            </a:r>
          </a:p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周二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________________________ ☆☆☆☆</a:t>
            </a:r>
          </a:p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周三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________________________ ☆☆☆</a:t>
            </a:r>
          </a:p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周四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________________________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周五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________________________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周六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________________________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周日</a:t>
            </a: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________________________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>
        <p14:switch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4" y="0"/>
            <a:ext cx="3491282" cy="5143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00426" y="794886"/>
            <a:ext cx="1661993" cy="35537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6">
                    <a:lumMod val="7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养成好习惯</a:t>
            </a:r>
            <a:endParaRPr lang="en-US" altLang="zh-CN" sz="4800" b="1" dirty="0">
              <a:solidFill>
                <a:schemeClr val="accent6">
                  <a:lumMod val="7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zh-CN" altLang="en-US" sz="4800" b="1" dirty="0">
                <a:solidFill>
                  <a:schemeClr val="accent6">
                    <a:lumMod val="7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坚持</a:t>
            </a:r>
            <a:endParaRPr lang="en-US" altLang="zh-CN" sz="4800" b="1" dirty="0">
              <a:solidFill>
                <a:schemeClr val="accent6">
                  <a:lumMod val="7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>
        <p14:switch dir="l"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第一PPT模板网-WWW.1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rgbClr val="203864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rgbClr val="203864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422</Words>
  <Application>Microsoft Office PowerPoint</Application>
  <PresentationFormat>全屏显示(16:9)</PresentationFormat>
  <Paragraphs>58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Meiryo</vt:lpstr>
      <vt:lpstr>等线</vt:lpstr>
      <vt:lpstr>等线 Light</vt:lpstr>
      <vt:lpstr>华文楷体</vt:lpstr>
      <vt:lpstr>华文新魏</vt:lpstr>
      <vt:lpstr>宋体</vt:lpstr>
      <vt:lpstr>微软雅黑</vt:lpstr>
      <vt:lpstr>Arial</vt:lpstr>
      <vt:lpstr>Calibri</vt:lpstr>
      <vt:lpstr>Calibri Light</vt:lpstr>
      <vt:lpstr>第一PPT模板网-WWW.1PPT.COM​​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103</cp:revision>
  <dcterms:created xsi:type="dcterms:W3CDTF">2017-07-25T14:12:00Z</dcterms:created>
  <dcterms:modified xsi:type="dcterms:W3CDTF">2022-04-03T07:04:52Z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2052-11.1.0.8567</vt:lpwstr>
  </property>
</Properties>
</file>