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  <p:sldMasterId id="2147483696" r:id="rId2"/>
    <p:sldMasterId id="2147483708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0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7D708-3CE8-4B45-85A5-F79BFB0BCE07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87A33-13A9-4AB5-A154-24B53D8044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416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7A33-13A9-4AB5-A154-24B53D8044B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183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5277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34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680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89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0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569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29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39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974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347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288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330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562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319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686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81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2922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0981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029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1945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449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664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5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564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288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0074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5081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051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341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398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764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66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5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9445-D3D0-4184-A340-42C730456942}" type="datetimeFigureOut">
              <a:rPr lang="zh-CN" altLang="en-US" smtClean="0"/>
              <a:t>2022/4/2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617-2DCB-493E-B14B-D367A9614E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80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42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13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2022/4/2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33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../media/audio1.wav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7" y="172"/>
            <a:ext cx="4991872" cy="261746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945"/>
          <a:stretch>
            <a:fillRect/>
          </a:stretch>
        </p:blipFill>
        <p:spPr>
          <a:xfrm>
            <a:off x="3295264" y="1462266"/>
            <a:ext cx="7372736" cy="3585984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295264" y="5659096"/>
            <a:ext cx="6839336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844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085214" y="253968"/>
            <a:ext cx="10073558" cy="7181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2070" y="105349"/>
            <a:ext cx="1171363" cy="117136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5790" y="320650"/>
            <a:ext cx="28905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i="1" dirty="0">
                <a:latin typeface="微软雅黑"/>
                <a:ea typeface="微软雅黑"/>
                <a:sym typeface="微软雅黑"/>
              </a:rPr>
              <a:t>小故事  大道理</a:t>
            </a:r>
          </a:p>
        </p:txBody>
      </p:sp>
      <p:sp>
        <p:nvSpPr>
          <p:cNvPr id="9" name="矩形 8"/>
          <p:cNvSpPr/>
          <p:nvPr/>
        </p:nvSpPr>
        <p:spPr>
          <a:xfrm>
            <a:off x="1910231" y="1276712"/>
            <a:ext cx="8423524" cy="323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       神仙找到一个贫困却聪明的孩子，想帮助他。神仙用手一指旁边的小石子，小石子立即变成了小金块，孩子摇头表示不要。神仙顺手便把一块大石头变成了一个大金块，孩子还是没要。这时神仙又把对面的一座小山变成了金山，觉得这回孩子应该满足了，可是孩子仍然不要。神仙便责问道：“给你金山都不要，那你要什么？”孩子不慌不忙的回答：“我要你的点金术。”</a:t>
            </a:r>
          </a:p>
        </p:txBody>
      </p:sp>
      <p:sp>
        <p:nvSpPr>
          <p:cNvPr id="10" name="矩形 9"/>
          <p:cNvSpPr/>
          <p:nvPr/>
        </p:nvSpPr>
        <p:spPr>
          <a:xfrm>
            <a:off x="2017638" y="5044691"/>
            <a:ext cx="8184536" cy="12823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638" y="4655947"/>
            <a:ext cx="1307668" cy="176210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482669" y="5061946"/>
            <a:ext cx="676045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200" b="1" dirty="0">
                <a:latin typeface="微软雅黑"/>
                <a:ea typeface="微软雅黑"/>
                <a:sym typeface="微软雅黑"/>
              </a:rPr>
              <a:t>听完这个故事，请你想一想</a:t>
            </a:r>
            <a:r>
              <a:rPr lang="zh-CN" altLang="en-US" sz="2200" b="1" dirty="0">
                <a:solidFill>
                  <a:srgbClr val="0000CC"/>
                </a:solidFill>
                <a:latin typeface="微软雅黑"/>
                <a:ea typeface="微软雅黑"/>
                <a:sym typeface="微软雅黑"/>
              </a:rPr>
              <a:t>：</a:t>
            </a:r>
            <a:endParaRPr lang="en-US" altLang="zh-CN" sz="2200" b="1" dirty="0">
              <a:solidFill>
                <a:srgbClr val="0000CC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3000"/>
              </a:lnSpc>
            </a:pPr>
            <a:r>
              <a:rPr lang="zh-CN" altLang="en-US" sz="2200" b="1" dirty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2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“孩子为什么不要金山，而要点金术呢？这对我的学习有什么启示呢？”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1085214" y="253968"/>
            <a:ext cx="10073558" cy="7181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9686" y="320650"/>
            <a:ext cx="45320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i="1" dirty="0">
                <a:latin typeface="微软雅黑"/>
                <a:ea typeface="微软雅黑"/>
                <a:sym typeface="微软雅黑"/>
              </a:rPr>
              <a:t>活动一：有方法  算得快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1621" y="83652"/>
            <a:ext cx="1381803" cy="13914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5093" y="1740555"/>
            <a:ext cx="1676191" cy="22209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1145" y="1740555"/>
            <a:ext cx="1676191" cy="222095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5093" y="4013847"/>
            <a:ext cx="1676191" cy="22209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9886" y="4013847"/>
            <a:ext cx="1676191" cy="222095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766870" y="2087589"/>
            <a:ext cx="4159920" cy="3178984"/>
            <a:chOff x="5514106" y="1785262"/>
            <a:chExt cx="3778778" cy="2968812"/>
          </a:xfrm>
        </p:grpSpPr>
        <p:sp>
          <p:nvSpPr>
            <p:cNvPr id="11" name="Text Box 3"/>
            <p:cNvSpPr txBox="1"/>
            <p:nvPr/>
          </p:nvSpPr>
          <p:spPr>
            <a:xfrm>
              <a:off x="5879865" y="2337149"/>
              <a:ext cx="1756387" cy="488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1 + 3 = 4 </a:t>
              </a:r>
            </a:p>
          </p:txBody>
        </p:sp>
        <p:sp>
          <p:nvSpPr>
            <p:cNvPr id="12" name="Text Box 4"/>
            <p:cNvSpPr txBox="1"/>
            <p:nvPr/>
          </p:nvSpPr>
          <p:spPr>
            <a:xfrm>
              <a:off x="5879865" y="2855914"/>
              <a:ext cx="2175596" cy="488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4 × 6 = 24 </a:t>
              </a:r>
            </a:p>
          </p:txBody>
        </p:sp>
        <p:sp>
          <p:nvSpPr>
            <p:cNvPr id="13" name="Text Box 5"/>
            <p:cNvSpPr txBox="1"/>
            <p:nvPr/>
          </p:nvSpPr>
          <p:spPr>
            <a:xfrm>
              <a:off x="5879865" y="1785262"/>
              <a:ext cx="1756387" cy="488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5 ÷ 5 = 1 </a:t>
              </a:r>
            </a:p>
          </p:txBody>
        </p:sp>
        <p:sp>
          <p:nvSpPr>
            <p:cNvPr id="14" name="Text Box 4"/>
            <p:cNvSpPr txBox="1"/>
            <p:nvPr/>
          </p:nvSpPr>
          <p:spPr>
            <a:xfrm>
              <a:off x="5514106" y="3748720"/>
              <a:ext cx="1472441" cy="488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综合算式</a:t>
              </a:r>
              <a:endParaRPr lang="en-US" altLang="zh-CN" sz="28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Text Box 4"/>
            <p:cNvSpPr txBox="1"/>
            <p:nvPr/>
          </p:nvSpPr>
          <p:spPr>
            <a:xfrm>
              <a:off x="5529777" y="4259256"/>
              <a:ext cx="3763107" cy="488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（           ）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×6 = 24  </a:t>
              </a:r>
            </a:p>
          </p:txBody>
        </p:sp>
        <p:sp>
          <p:nvSpPr>
            <p:cNvPr id="16" name="Text Box 5"/>
            <p:cNvSpPr txBox="1"/>
            <p:nvPr/>
          </p:nvSpPr>
          <p:spPr>
            <a:xfrm>
              <a:off x="5839015" y="4265445"/>
              <a:ext cx="1268582" cy="4886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5÷5+3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581530" y="1251751"/>
            <a:ext cx="1983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2DA0BB"/>
                </a:solidFill>
              </a:rPr>
              <a:t>https://www.ypppt.com/</a:t>
            </a:r>
            <a:endParaRPr lang="zh-CN" altLang="en-US" sz="1200" dirty="0">
              <a:solidFill>
                <a:srgbClr val="2DA0B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1085214" y="253968"/>
            <a:ext cx="10073558" cy="7181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9686" y="320650"/>
            <a:ext cx="45320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i="1" dirty="0">
                <a:latin typeface="微软雅黑"/>
                <a:ea typeface="微软雅黑"/>
                <a:sym typeface="微软雅黑"/>
              </a:rPr>
              <a:t>活动一：有方法  算得快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1621" y="83652"/>
            <a:ext cx="1381803" cy="13914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8536" y="1825385"/>
            <a:ext cx="1623809" cy="217904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0738" y="1816759"/>
            <a:ext cx="1595686" cy="217398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4101" y="4066053"/>
            <a:ext cx="1623809" cy="214761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5611" y="4074678"/>
            <a:ext cx="1592381" cy="214761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5984128" y="2003910"/>
            <a:ext cx="4356181" cy="3251956"/>
            <a:chOff x="4830327" y="1554498"/>
            <a:chExt cx="2845526" cy="3253495"/>
          </a:xfrm>
        </p:grpSpPr>
        <p:sp>
          <p:nvSpPr>
            <p:cNvPr id="21" name="Text Box 4"/>
            <p:cNvSpPr txBox="1"/>
            <p:nvPr/>
          </p:nvSpPr>
          <p:spPr>
            <a:xfrm>
              <a:off x="5074363" y="3649418"/>
              <a:ext cx="1064578" cy="5234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综合算式</a:t>
              </a:r>
              <a:endParaRPr lang="en-US" altLang="zh-CN" sz="28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830327" y="1554498"/>
              <a:ext cx="2845526" cy="3253495"/>
              <a:chOff x="5152589" y="1898984"/>
              <a:chExt cx="2845526" cy="3253495"/>
            </a:xfrm>
          </p:grpSpPr>
          <p:sp>
            <p:nvSpPr>
              <p:cNvPr id="23" name="Text Box 3"/>
              <p:cNvSpPr txBox="1"/>
              <p:nvPr/>
            </p:nvSpPr>
            <p:spPr>
              <a:xfrm>
                <a:off x="5895181" y="1898984"/>
                <a:ext cx="1305765" cy="5234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●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●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Arial" panose="020B0604020202020204" pitchFamily="34" charset="0"/>
                  <a:buChar char="●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</a:lstStyle>
              <a:p>
                <a:pPr marL="0" indent="0" eaLnBrk="1" hangingPunct="1">
                  <a:spcBef>
                    <a:spcPct val="0"/>
                  </a:spcBef>
                  <a:buClrTx/>
                  <a:buNone/>
                </a:pPr>
                <a:r>
                  <a:rPr lang="en-US" altLang="zh-CN" sz="2800" b="1" dirty="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7 + 1 = 8 </a:t>
                </a:r>
              </a:p>
            </p:txBody>
          </p:sp>
          <p:sp>
            <p:nvSpPr>
              <p:cNvPr id="24" name="Text Box 4"/>
              <p:cNvSpPr txBox="1"/>
              <p:nvPr/>
            </p:nvSpPr>
            <p:spPr>
              <a:xfrm>
                <a:off x="5895181" y="3115818"/>
                <a:ext cx="1407521" cy="5234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●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●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Arial" panose="020B0604020202020204" pitchFamily="34" charset="0"/>
                  <a:buChar char="●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</a:lstStyle>
              <a:p>
                <a:pPr marL="0" indent="0" eaLnBrk="1" hangingPunct="1">
                  <a:spcBef>
                    <a:spcPct val="0"/>
                  </a:spcBef>
                  <a:buClrTx/>
                  <a:buNone/>
                </a:pPr>
                <a:r>
                  <a:rPr lang="en-US" altLang="zh-CN" sz="2800" b="1" dirty="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8 × 3 = 24 </a:t>
                </a:r>
              </a:p>
            </p:txBody>
          </p:sp>
          <p:sp>
            <p:nvSpPr>
              <p:cNvPr id="25" name="Text Box 5"/>
              <p:cNvSpPr txBox="1"/>
              <p:nvPr/>
            </p:nvSpPr>
            <p:spPr>
              <a:xfrm>
                <a:off x="5895181" y="2519194"/>
                <a:ext cx="1192864" cy="5234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●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●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Arial" panose="020B0604020202020204" pitchFamily="34" charset="0"/>
                  <a:buChar char="●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</a:lstStyle>
              <a:p>
                <a:pPr marL="0" indent="0" eaLnBrk="1" hangingPunct="1">
                  <a:spcBef>
                    <a:spcPct val="0"/>
                  </a:spcBef>
                  <a:buClrTx/>
                  <a:buNone/>
                </a:pPr>
                <a:r>
                  <a:rPr lang="en-US" altLang="zh-CN" sz="2800" b="1" dirty="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9 ÷ 3 = 3</a:t>
                </a:r>
              </a:p>
            </p:txBody>
          </p:sp>
          <p:sp>
            <p:nvSpPr>
              <p:cNvPr id="26" name="Text Box 4"/>
              <p:cNvSpPr txBox="1"/>
              <p:nvPr/>
            </p:nvSpPr>
            <p:spPr>
              <a:xfrm>
                <a:off x="5152589" y="4606015"/>
                <a:ext cx="2845526" cy="5234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●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●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Arial" panose="020B0604020202020204" pitchFamily="34" charset="0"/>
                  <a:buChar char="●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</a:lstStyle>
              <a:p>
                <a:pPr marL="0" indent="0" eaLnBrk="1" hangingPunct="1">
                  <a:spcBef>
                    <a:spcPct val="0"/>
                  </a:spcBef>
                  <a:buClrTx/>
                  <a:buNone/>
                </a:pPr>
                <a:r>
                  <a:rPr lang="en-US" altLang="zh-CN" sz="2800" b="1" dirty="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  (         )×(          ) = 24  </a:t>
                </a:r>
              </a:p>
            </p:txBody>
          </p:sp>
          <p:sp>
            <p:nvSpPr>
              <p:cNvPr id="27" name="Text Box 3"/>
              <p:cNvSpPr txBox="1"/>
              <p:nvPr/>
            </p:nvSpPr>
            <p:spPr>
              <a:xfrm>
                <a:off x="6491613" y="4629011"/>
                <a:ext cx="916858" cy="5234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●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●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Arial" panose="020B0604020202020204" pitchFamily="34" charset="0"/>
                  <a:buChar char="●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</a:lstStyle>
              <a:p>
                <a:pPr marL="0" indent="0" eaLnBrk="1" hangingPunct="1">
                  <a:spcBef>
                    <a:spcPct val="0"/>
                  </a:spcBef>
                  <a:buClrTx/>
                  <a:buNone/>
                </a:pPr>
                <a:r>
                  <a:rPr lang="en-US" altLang="zh-CN" sz="2800" b="1" dirty="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7+1</a:t>
                </a:r>
              </a:p>
            </p:txBody>
          </p:sp>
          <p:sp>
            <p:nvSpPr>
              <p:cNvPr id="28" name="Text Box 5"/>
              <p:cNvSpPr txBox="1"/>
              <p:nvPr/>
            </p:nvSpPr>
            <p:spPr>
              <a:xfrm>
                <a:off x="5473934" y="4624220"/>
                <a:ext cx="646113" cy="5234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●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Arial" panose="020B0604020202020204" pitchFamily="34" charset="0"/>
                  <a:buChar char="●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Arial" panose="020B0604020202020204" pitchFamily="34" charset="0"/>
                  <a:buChar char="●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●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</a:lstStyle>
              <a:p>
                <a:pPr marL="0" indent="0" eaLnBrk="1" hangingPunct="1">
                  <a:spcBef>
                    <a:spcPct val="0"/>
                  </a:spcBef>
                  <a:buClrTx/>
                  <a:buNone/>
                </a:pPr>
                <a:r>
                  <a:rPr lang="en-US" altLang="zh-CN" sz="2800" b="1" dirty="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9÷3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1085214" y="253968"/>
            <a:ext cx="10073558" cy="7181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9686" y="320650"/>
            <a:ext cx="45320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i="1" dirty="0">
                <a:latin typeface="微软雅黑"/>
                <a:ea typeface="微软雅黑"/>
                <a:sym typeface="微软雅黑"/>
              </a:rPr>
              <a:t>活动一：有方法  算得快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1621" y="83652"/>
            <a:ext cx="1381803" cy="139146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2838" y="1793535"/>
            <a:ext cx="1590485" cy="21667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1670" y="1793011"/>
            <a:ext cx="1590485" cy="21782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4838" y="4116937"/>
            <a:ext cx="1567434" cy="214369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70623" y="4117933"/>
            <a:ext cx="1613535" cy="213217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" name="组合 32"/>
          <p:cNvGrpSpPr/>
          <p:nvPr/>
        </p:nvGrpSpPr>
        <p:grpSpPr>
          <a:xfrm>
            <a:off x="6462286" y="1959511"/>
            <a:ext cx="4205717" cy="3112700"/>
            <a:chOff x="5239800" y="1895124"/>
            <a:chExt cx="2543999" cy="3112912"/>
          </a:xfrm>
        </p:grpSpPr>
        <p:sp>
          <p:nvSpPr>
            <p:cNvPr id="34" name="Text Box 3"/>
            <p:cNvSpPr txBox="1"/>
            <p:nvPr/>
          </p:nvSpPr>
          <p:spPr>
            <a:xfrm>
              <a:off x="5703659" y="1895124"/>
              <a:ext cx="1104616" cy="5232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2 + 2 = 4</a:t>
              </a:r>
            </a:p>
          </p:txBody>
        </p:sp>
        <p:sp>
          <p:nvSpPr>
            <p:cNvPr id="35" name="Text Box 4"/>
            <p:cNvSpPr txBox="1"/>
            <p:nvPr/>
          </p:nvSpPr>
          <p:spPr>
            <a:xfrm>
              <a:off x="5507051" y="2468711"/>
              <a:ext cx="1502169" cy="5232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 10 × 2 = 20 </a:t>
              </a:r>
            </a:p>
          </p:txBody>
        </p:sp>
        <p:sp>
          <p:nvSpPr>
            <p:cNvPr id="36" name="Text Box 5"/>
            <p:cNvSpPr txBox="1"/>
            <p:nvPr/>
          </p:nvSpPr>
          <p:spPr>
            <a:xfrm>
              <a:off x="5583581" y="3053372"/>
              <a:ext cx="1372237" cy="5232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4 + 20 = 24</a:t>
              </a:r>
            </a:p>
          </p:txBody>
        </p:sp>
        <p:sp>
          <p:nvSpPr>
            <p:cNvPr id="37" name="Text Box 4"/>
            <p:cNvSpPr txBox="1"/>
            <p:nvPr/>
          </p:nvSpPr>
          <p:spPr>
            <a:xfrm>
              <a:off x="5239800" y="4484780"/>
              <a:ext cx="2543999" cy="5232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( 2+2 )+( 10×2 ) = 24 </a:t>
              </a:r>
            </a:p>
          </p:txBody>
        </p:sp>
        <p:sp>
          <p:nvSpPr>
            <p:cNvPr id="38" name="Text Box 4"/>
            <p:cNvSpPr txBox="1"/>
            <p:nvPr/>
          </p:nvSpPr>
          <p:spPr>
            <a:xfrm>
              <a:off x="5289198" y="3845451"/>
              <a:ext cx="980502" cy="5232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●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●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000">
                  <a:solidFill>
                    <a:schemeClr val="tx1"/>
                  </a:solidFill>
                  <a:latin typeface="+mn-lt"/>
                </a:defRPr>
              </a:lvl5pPr>
            </a:lstStyle>
            <a:p>
              <a:pPr marL="0" indent="0" eaLnBrk="1" hangingPunct="1">
                <a:spcBef>
                  <a:spcPct val="0"/>
                </a:spcBef>
                <a:buClrTx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综合算式</a:t>
              </a:r>
              <a:endParaRPr lang="en-US" altLang="zh-CN" sz="28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085214" y="253968"/>
            <a:ext cx="10073558" cy="7181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9689" y="320650"/>
            <a:ext cx="28905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i="1" dirty="0">
                <a:latin typeface="微软雅黑"/>
                <a:ea typeface="微软雅黑"/>
                <a:sym typeface="微软雅黑"/>
              </a:rPr>
              <a:t>有方法  学习好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092" y="105350"/>
            <a:ext cx="1353289" cy="1343891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035209"/>
              </p:ext>
            </p:extLst>
          </p:nvPr>
        </p:nvGraphicFramePr>
        <p:xfrm>
          <a:off x="2158365" y="1597862"/>
          <a:ext cx="7943717" cy="4437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217"/>
                <a:gridCol w="5645500"/>
              </a:tblGrid>
              <a:tr h="1599386"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  <a:hlinkClick r:id="rId4" action="ppaction://hlinksldjump"/>
                        </a:rPr>
                        <a:t>生活本领</a:t>
                      </a:r>
                      <a:endParaRPr lang="zh-CN" altLang="en-US" sz="2200" b="1" dirty="0">
                        <a:solidFill>
                          <a:schemeClr val="tx1"/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100786" marR="100786" marT="50400" marB="504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 b="1">
                          <a:solidFill>
                            <a:schemeClr val="lt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200" b="0" dirty="0" smtClean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   1</a:t>
                      </a:r>
                      <a:r>
                        <a:rPr lang="zh-CN" altLang="en-US" sz="2200" b="0" dirty="0" smtClean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、我学会了折衣服。</a:t>
                      </a:r>
                      <a:endParaRPr lang="en-US" altLang="zh-CN" sz="2200" b="0" dirty="0" smtClean="0">
                        <a:solidFill>
                          <a:schemeClr val="tx1"/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200" b="0" dirty="0" smtClean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   2</a:t>
                      </a:r>
                      <a:r>
                        <a:rPr lang="zh-CN" altLang="en-US" sz="2200" b="0" dirty="0" smtClean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、我学会了梳头。</a:t>
                      </a:r>
                      <a:endParaRPr lang="en-US" altLang="zh-CN" sz="2200" b="0" dirty="0" smtClean="0">
                        <a:solidFill>
                          <a:schemeClr val="tx1"/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200" b="0" dirty="0" smtClean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       </a:t>
                      </a:r>
                      <a:r>
                        <a:rPr lang="en-US" altLang="zh-CN" sz="2200" b="0" baseline="0" dirty="0" smtClean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......</a:t>
                      </a:r>
                      <a:endParaRPr lang="en-US" altLang="zh-CN" sz="2200" b="0" dirty="0" smtClean="0">
                        <a:solidFill>
                          <a:schemeClr val="tx1"/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100786" marR="100786" marT="50400" marB="5040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24023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/>
                      <a:r>
                        <a:rPr lang="zh-CN" altLang="en-US" sz="2200" b="1" dirty="0" smtClean="0">
                          <a:latin typeface="微软雅黑"/>
                          <a:ea typeface="微软雅黑"/>
                          <a:sym typeface="微软雅黑"/>
                        </a:rPr>
                        <a:t>文化知识</a:t>
                      </a:r>
                      <a:endParaRPr lang="zh-CN" altLang="en-US" sz="2200" b="1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100786" marR="100786" marT="50400" marB="504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   1</a:t>
                      </a:r>
                      <a:r>
                        <a:rPr lang="zh-CN" altLang="en-US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、我的语文能考</a:t>
                      </a:r>
                      <a:r>
                        <a:rPr lang="en-US" altLang="zh-CN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95</a:t>
                      </a:r>
                      <a:r>
                        <a:rPr lang="zh-CN" altLang="en-US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分以上了。</a:t>
                      </a:r>
                      <a:endParaRPr lang="en-US" altLang="zh-CN" sz="2200" b="0" dirty="0" smtClean="0">
                        <a:latin typeface="微软雅黑"/>
                        <a:ea typeface="微软雅黑"/>
                        <a:sym typeface="微软雅黑"/>
                      </a:endParaRPr>
                    </a:p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   2</a:t>
                      </a:r>
                      <a:r>
                        <a:rPr lang="zh-CN" altLang="en-US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、我的数学能考</a:t>
                      </a:r>
                      <a:r>
                        <a:rPr lang="en-US" altLang="zh-CN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90</a:t>
                      </a:r>
                      <a:r>
                        <a:rPr lang="zh-CN" altLang="en-US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分以上了。</a:t>
                      </a:r>
                      <a:endParaRPr lang="en-US" altLang="zh-CN" sz="2200" b="0" dirty="0" smtClean="0">
                        <a:latin typeface="微软雅黑"/>
                        <a:ea typeface="微软雅黑"/>
                        <a:sym typeface="微软雅黑"/>
                      </a:endParaRPr>
                    </a:p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       ……</a:t>
                      </a:r>
                      <a:endParaRPr lang="zh-CN" altLang="en-US" sz="2200" b="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100786" marR="100786" marT="50400" marB="5040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13746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zh-CN" altLang="en-US" sz="2200" b="1" dirty="0" smtClean="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  <a:hlinkClick r:id="rId4" action="ppaction://hlinksldjump"/>
                        </a:rPr>
                        <a:t>兴趣爱好</a:t>
                      </a:r>
                      <a:endParaRPr lang="zh-CN" altLang="en-US" sz="2200" b="1" dirty="0">
                        <a:solidFill>
                          <a:schemeClr val="tx1"/>
                        </a:solidFill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100786" marR="100786" marT="50400" marB="5040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dk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   1</a:t>
                      </a:r>
                      <a:r>
                        <a:rPr lang="zh-CN" altLang="en-US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、我的钢琴过了三级。</a:t>
                      </a:r>
                      <a:endParaRPr lang="en-US" altLang="zh-CN" sz="2200" b="0" dirty="0" smtClean="0">
                        <a:latin typeface="微软雅黑"/>
                        <a:ea typeface="微软雅黑"/>
                        <a:sym typeface="微软雅黑"/>
                      </a:endParaRPr>
                    </a:p>
                    <a:p>
                      <a:pPr>
                        <a:lnSpc>
                          <a:spcPts val="3000"/>
                        </a:lnSpc>
                      </a:pPr>
                      <a:r>
                        <a:rPr lang="en-US" altLang="zh-CN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   2</a:t>
                      </a:r>
                      <a:r>
                        <a:rPr lang="zh-CN" altLang="en-US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、我的舞蹈动作越来越标准了。</a:t>
                      </a:r>
                      <a:endParaRPr lang="en-US" altLang="zh-CN" sz="2200" b="0" dirty="0" smtClean="0">
                        <a:latin typeface="微软雅黑"/>
                        <a:ea typeface="微软雅黑"/>
                        <a:sym typeface="微软雅黑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200" b="0" dirty="0" smtClean="0">
                          <a:latin typeface="微软雅黑"/>
                          <a:ea typeface="微软雅黑"/>
                          <a:sym typeface="微软雅黑"/>
                        </a:rPr>
                        <a:t>       ……</a:t>
                      </a:r>
                      <a:endParaRPr lang="zh-CN" altLang="en-US" sz="2200" b="0" dirty="0" smtClean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100786" marR="100786" marT="50400" marB="5040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085214" y="253968"/>
            <a:ext cx="10073558" cy="7181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9686" y="320650"/>
            <a:ext cx="38404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i="1" dirty="0">
                <a:latin typeface="微软雅黑"/>
                <a:ea typeface="微软雅黑"/>
                <a:sym typeface="微软雅黑"/>
              </a:rPr>
              <a:t>活动二：谁能学得好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319" y="96720"/>
            <a:ext cx="1261940" cy="126194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51600" y="1372321"/>
            <a:ext cx="3007970" cy="214598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66068" y="1372321"/>
            <a:ext cx="3007970" cy="214598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51600" y="4072394"/>
            <a:ext cx="3007970" cy="214598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66068" y="4072394"/>
            <a:ext cx="3007970" cy="214598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文本框 8"/>
          <p:cNvSpPr txBox="1"/>
          <p:nvPr/>
        </p:nvSpPr>
        <p:spPr>
          <a:xfrm>
            <a:off x="3493505" y="3550816"/>
            <a:ext cx="1512888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>
              <a:spcBef>
                <a:spcPct val="0"/>
              </a:spcBef>
              <a:buClrTx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听讲很认真</a:t>
            </a:r>
          </a:p>
        </p:txBody>
      </p:sp>
      <p:sp>
        <p:nvSpPr>
          <p:cNvPr id="21" name="文本框 8"/>
          <p:cNvSpPr txBox="1"/>
          <p:nvPr/>
        </p:nvSpPr>
        <p:spPr>
          <a:xfrm>
            <a:off x="7117671" y="3550816"/>
            <a:ext cx="1512888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>
              <a:spcBef>
                <a:spcPct val="0"/>
              </a:spcBef>
              <a:buClrTx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勤学多请教</a:t>
            </a:r>
          </a:p>
        </p:txBody>
      </p:sp>
      <p:sp>
        <p:nvSpPr>
          <p:cNvPr id="22" name="文本框 10"/>
          <p:cNvSpPr txBox="1"/>
          <p:nvPr/>
        </p:nvSpPr>
        <p:spPr>
          <a:xfrm>
            <a:off x="3522949" y="6249790"/>
            <a:ext cx="1512888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>
              <a:spcBef>
                <a:spcPct val="0"/>
              </a:spcBef>
              <a:buClrTx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讨论也积极</a:t>
            </a:r>
          </a:p>
        </p:txBody>
      </p:sp>
      <p:sp>
        <p:nvSpPr>
          <p:cNvPr id="23" name="文本框 11"/>
          <p:cNvSpPr txBox="1"/>
          <p:nvPr/>
        </p:nvSpPr>
        <p:spPr>
          <a:xfrm>
            <a:off x="7117671" y="6241164"/>
            <a:ext cx="1511300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>
              <a:spcBef>
                <a:spcPct val="0"/>
              </a:spcBef>
              <a:buClrTx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做完有检查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085214" y="253968"/>
            <a:ext cx="10073558" cy="7181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9686" y="320650"/>
            <a:ext cx="4653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i="1" dirty="0">
                <a:latin typeface="微软雅黑"/>
                <a:ea typeface="微软雅黑"/>
                <a:sym typeface="微软雅黑"/>
              </a:rPr>
              <a:t>活动三：我的学习小目标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572" y="105347"/>
            <a:ext cx="1327114" cy="124037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108" y="1234495"/>
            <a:ext cx="5555977" cy="54520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575" y="3743864"/>
            <a:ext cx="2579683" cy="3114136"/>
          </a:xfrm>
          <a:prstGeom prst="rect">
            <a:avLst/>
          </a:prstGeom>
        </p:spPr>
      </p:pic>
      <p:sp>
        <p:nvSpPr>
          <p:cNvPr id="24" name="文本框 27653"/>
          <p:cNvSpPr txBox="1"/>
          <p:nvPr/>
        </p:nvSpPr>
        <p:spPr>
          <a:xfrm>
            <a:off x="5830587" y="2192559"/>
            <a:ext cx="2999044" cy="49244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26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三年级学习小目标</a:t>
            </a:r>
          </a:p>
        </p:txBody>
      </p:sp>
      <p:sp>
        <p:nvSpPr>
          <p:cNvPr id="25" name="文本框 27654"/>
          <p:cNvSpPr txBox="1"/>
          <p:nvPr/>
        </p:nvSpPr>
        <p:spPr>
          <a:xfrm>
            <a:off x="4900084" y="2965502"/>
            <a:ext cx="2378722" cy="40065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一</a:t>
            </a:r>
            <a:r>
              <a:rPr lang="en-US" altLang="zh-CN" sz="2000" b="1" dirty="0">
                <a:latin typeface="微软雅黑"/>
                <a:ea typeface="微软雅黑"/>
                <a:sym typeface="微软雅黑"/>
              </a:rPr>
              <a:t>.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生活本领：</a:t>
            </a:r>
          </a:p>
        </p:txBody>
      </p:sp>
      <p:sp>
        <p:nvSpPr>
          <p:cNvPr id="26" name="文本框 27655"/>
          <p:cNvSpPr txBox="1"/>
          <p:nvPr/>
        </p:nvSpPr>
        <p:spPr>
          <a:xfrm>
            <a:off x="4900241" y="3883299"/>
            <a:ext cx="1741797" cy="40065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二</a:t>
            </a:r>
            <a:r>
              <a:rPr lang="en-US" altLang="zh-CN" sz="2000" b="1" dirty="0">
                <a:latin typeface="微软雅黑"/>
                <a:ea typeface="微软雅黑"/>
                <a:sym typeface="微软雅黑"/>
              </a:rPr>
              <a:t>.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文化知识：</a:t>
            </a:r>
          </a:p>
        </p:txBody>
      </p:sp>
      <p:sp>
        <p:nvSpPr>
          <p:cNvPr id="27" name="文本框 27655"/>
          <p:cNvSpPr txBox="1"/>
          <p:nvPr/>
        </p:nvSpPr>
        <p:spPr>
          <a:xfrm>
            <a:off x="4900393" y="4821993"/>
            <a:ext cx="174148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三</a:t>
            </a:r>
            <a:r>
              <a:rPr lang="en-US" altLang="zh-CN" sz="2000" b="1" dirty="0">
                <a:latin typeface="微软雅黑"/>
                <a:ea typeface="微软雅黑"/>
                <a:sym typeface="微软雅黑"/>
              </a:rPr>
              <a:t>.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兴趣爱好：</a:t>
            </a:r>
          </a:p>
        </p:txBody>
      </p:sp>
      <p:sp>
        <p:nvSpPr>
          <p:cNvPr id="28" name="文本框 27656"/>
          <p:cNvSpPr txBox="1"/>
          <p:nvPr/>
        </p:nvSpPr>
        <p:spPr>
          <a:xfrm>
            <a:off x="7843720" y="5680889"/>
            <a:ext cx="960031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●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indent="0" eaLnBrk="1" hangingPunct="1">
              <a:spcBef>
                <a:spcPct val="50000"/>
              </a:spcBef>
              <a:buClrTx/>
              <a:buNone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姓名：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 animBg="1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085214" y="253968"/>
            <a:ext cx="10073558" cy="7181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9689" y="32065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i="1" dirty="0">
                <a:latin typeface="微软雅黑"/>
                <a:ea typeface="微软雅黑"/>
                <a:sym typeface="微软雅黑"/>
              </a:rPr>
              <a:t>感悟名言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466" y="88097"/>
            <a:ext cx="1214495" cy="12144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029725" y="1654513"/>
            <a:ext cx="8184536" cy="9643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6795" y="1813520"/>
            <a:ext cx="8186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i="1" kern="0" spc="300" noProof="1">
                <a:latin typeface="微软雅黑"/>
                <a:ea typeface="微软雅黑"/>
                <a:sym typeface="微软雅黑"/>
              </a:rPr>
              <a:t>书山有路勤为径，学海无涯苦作舟。</a:t>
            </a:r>
            <a:endParaRPr lang="zh-CN" altLang="en-US" sz="3600" i="1" spc="3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29725" y="2970781"/>
            <a:ext cx="8184536" cy="9643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75418" y="3129788"/>
            <a:ext cx="7686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i="1" kern="0" spc="300" noProof="1">
                <a:latin typeface="微软雅黑"/>
                <a:ea typeface="微软雅黑"/>
                <a:sym typeface="微软雅黑"/>
              </a:rPr>
              <a:t>天才就是无止境刻苦勤奋的能力。</a:t>
            </a:r>
            <a:endParaRPr lang="zh-CN" altLang="en-US" sz="3600" i="1" spc="3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09533" y="4546927"/>
            <a:ext cx="7904728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300" b="1" i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学习必须靠自己的勤奋和努力。</a:t>
            </a:r>
          </a:p>
        </p:txBody>
      </p:sp>
      <p:sp>
        <p:nvSpPr>
          <p:cNvPr id="12" name="右箭头 11">
            <a:hlinkClick r:id="rId4" action="ppaction://hlinksldjump"/>
          </p:cNvPr>
          <p:cNvSpPr/>
          <p:nvPr/>
        </p:nvSpPr>
        <p:spPr>
          <a:xfrm>
            <a:off x="9581074" y="6211019"/>
            <a:ext cx="974785" cy="57797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结 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6" grpId="0"/>
      <p:bldP spid="9" grpId="0" animBg="1"/>
      <p:bldP spid="10" grpId="0"/>
      <p:bldP spid="11" grpId="0"/>
    </p:bldLst>
  </p:timing>
</p:sld>
</file>

<file path=ppt/theme/theme1.xml><?xml version="1.0" encoding="utf-8"?>
<a:theme xmlns:a="http://schemas.openxmlformats.org/drawingml/2006/main" name="主题2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23FC6F21-11F1-44B6-8A47-93972B847D0F}" vid="{85B6539F-3C63-4812-B49D-E6FB19951913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504</Words>
  <Application>Microsoft Office PowerPoint</Application>
  <PresentationFormat>宽屏</PresentationFormat>
  <Paragraphs>67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55</cp:revision>
  <dcterms:created xsi:type="dcterms:W3CDTF">2018-05-18T07:30:00Z</dcterms:created>
  <dcterms:modified xsi:type="dcterms:W3CDTF">2022-04-02T05:52:45Z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